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27" r:id="rId3"/>
    <p:sldId id="323" r:id="rId4"/>
    <p:sldId id="330" r:id="rId5"/>
    <p:sldId id="334" r:id="rId6"/>
    <p:sldId id="331" r:id="rId7"/>
    <p:sldId id="328" r:id="rId8"/>
    <p:sldId id="333" r:id="rId9"/>
    <p:sldId id="326" r:id="rId10"/>
    <p:sldId id="273" r:id="rId11"/>
    <p:sldId id="319" r:id="rId12"/>
    <p:sldId id="316" r:id="rId13"/>
    <p:sldId id="33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0" autoAdjust="0"/>
    <p:restoredTop sz="86387" autoAdjust="0"/>
  </p:normalViewPr>
  <p:slideViewPr>
    <p:cSldViewPr>
      <p:cViewPr varScale="1">
        <p:scale>
          <a:sx n="103" d="100"/>
          <a:sy n="103" d="100"/>
        </p:scale>
        <p:origin x="1219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19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225B2-6EA6-443D-8285-B3429604128C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E3E8A-CF47-47F7-B7DA-5CC0F70D87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095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59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14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85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3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3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68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23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31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55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50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79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C82F5-4BEC-4C6D-AC7E-0EBE1A7D0913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516" y="5105840"/>
            <a:ext cx="2798028" cy="196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3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Multi-sensor rail track detection in automatic train operations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59210"/>
          </a:xfrm>
        </p:spPr>
        <p:txBody>
          <a:bodyPr>
            <a:normAutofit fontScale="92500" lnSpcReduction="10000"/>
          </a:bodyPr>
          <a:lstStyle/>
          <a:p>
            <a:r>
              <a:rPr lang="en-US" noProof="0" dirty="0"/>
              <a:t>Master’s thesis in Data Science</a:t>
            </a:r>
          </a:p>
          <a:p>
            <a:r>
              <a:rPr lang="en-US" noProof="0" dirty="0"/>
              <a:t>Student: Attila Kovacs</a:t>
            </a:r>
          </a:p>
          <a:p>
            <a:r>
              <a:rPr lang="en-US" noProof="0" dirty="0"/>
              <a:t>1</a:t>
            </a:r>
            <a:r>
              <a:rPr lang="en-US" baseline="30000" noProof="0" dirty="0"/>
              <a:t>st</a:t>
            </a:r>
            <a:r>
              <a:rPr lang="en-US" noProof="0" dirty="0"/>
              <a:t> Advisor: Lukas Rohatsch (FH Technikum)</a:t>
            </a:r>
          </a:p>
          <a:p>
            <a:r>
              <a:rPr lang="en-US" noProof="0" dirty="0"/>
              <a:t>2</a:t>
            </a:r>
            <a:r>
              <a:rPr lang="en-US" baseline="30000" noProof="0" dirty="0"/>
              <a:t>nd</a:t>
            </a:r>
            <a:r>
              <a:rPr lang="en-US" noProof="0" dirty="0"/>
              <a:t> Advisor: Daniele Capriotti (M2C Expert Control GmbH)</a:t>
            </a:r>
          </a:p>
          <a:p>
            <a:r>
              <a:rPr lang="en-US" dirty="0"/>
              <a:t>Alignment</a:t>
            </a:r>
            <a:r>
              <a:rPr lang="en-US" noProof="0" dirty="0"/>
              <a:t>: 02.02.2024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210" y="0"/>
            <a:ext cx="681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24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768B-EB1D-CB1F-F0E9-A3F79B00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Timeline</a:t>
            </a:r>
          </a:p>
        </p:txBody>
      </p:sp>
      <p:sp>
        <p:nvSpPr>
          <p:cNvPr id="7" name="CPTKGANP01f08t01z14l10s01m00j0ca0cb01i01u00z12">
            <a:extLst>
              <a:ext uri="{FF2B5EF4-FFF2-40B4-BE49-F238E27FC236}">
                <a16:creationId xmlns:a16="http://schemas.microsoft.com/office/drawing/2014/main" id="{E0600BF5-D06B-B3D0-55EC-623FA40877D9}"/>
              </a:ext>
            </a:extLst>
          </p:cNvPr>
          <p:cNvSpPr txBox="1"/>
          <p:nvPr/>
        </p:nvSpPr>
        <p:spPr>
          <a:xfrm>
            <a:off x="3352800" y="1148679"/>
            <a:ext cx="822960" cy="540544"/>
          </a:xfrm>
          <a:prstGeom prst="rect">
            <a:avLst/>
          </a:prstGeom>
          <a:solidFill>
            <a:srgbClr val="0098C7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de-DE" sz="1200" b="1" i="1">
                <a:solidFill>
                  <a:srgbClr val="FFFFFF"/>
                </a:solidFill>
                <a:latin typeface="Verdana" panose="020B0604030504040204" pitchFamily="34" charset="0"/>
              </a:rPr>
              <a:t>Sep 23</a:t>
            </a:r>
          </a:p>
        </p:txBody>
      </p:sp>
      <p:sp>
        <p:nvSpPr>
          <p:cNvPr id="8" name="CPTKGANP02f08t01z14l10s01m00j0ca0cb01i01u00z12">
            <a:extLst>
              <a:ext uri="{FF2B5EF4-FFF2-40B4-BE49-F238E27FC236}">
                <a16:creationId xmlns:a16="http://schemas.microsoft.com/office/drawing/2014/main" id="{72E0E474-FE64-1CC9-CA1D-BF2A8F07AF63}"/>
              </a:ext>
            </a:extLst>
          </p:cNvPr>
          <p:cNvSpPr txBox="1"/>
          <p:nvPr/>
        </p:nvSpPr>
        <p:spPr>
          <a:xfrm>
            <a:off x="4175760" y="1148679"/>
            <a:ext cx="822960" cy="540544"/>
          </a:xfrm>
          <a:prstGeom prst="rect">
            <a:avLst/>
          </a:prstGeom>
          <a:solidFill>
            <a:srgbClr val="0098C7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de-DE" sz="1200" b="1" i="1">
                <a:solidFill>
                  <a:srgbClr val="FFFFFF"/>
                </a:solidFill>
                <a:latin typeface="Verdana" panose="020B0604030504040204" pitchFamily="34" charset="0"/>
              </a:rPr>
              <a:t>Oct 23</a:t>
            </a:r>
          </a:p>
        </p:txBody>
      </p:sp>
      <p:sp>
        <p:nvSpPr>
          <p:cNvPr id="9" name="CPTKGANP03f08t01z14l10s01m00j0ca0cb01i01u00z12">
            <a:extLst>
              <a:ext uri="{FF2B5EF4-FFF2-40B4-BE49-F238E27FC236}">
                <a16:creationId xmlns:a16="http://schemas.microsoft.com/office/drawing/2014/main" id="{2FEC4EC8-2C6B-7D5B-53CB-2DE8EE5F940D}"/>
              </a:ext>
            </a:extLst>
          </p:cNvPr>
          <p:cNvSpPr txBox="1"/>
          <p:nvPr/>
        </p:nvSpPr>
        <p:spPr>
          <a:xfrm>
            <a:off x="4998720" y="1148679"/>
            <a:ext cx="822960" cy="540544"/>
          </a:xfrm>
          <a:prstGeom prst="rect">
            <a:avLst/>
          </a:prstGeom>
          <a:solidFill>
            <a:srgbClr val="0098C7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de-DE" sz="1200" b="1" i="1">
                <a:solidFill>
                  <a:srgbClr val="FFFFFF"/>
                </a:solidFill>
                <a:latin typeface="Verdana" panose="020B0604030504040204" pitchFamily="34" charset="0"/>
              </a:rPr>
              <a:t>Nov 23</a:t>
            </a:r>
          </a:p>
        </p:txBody>
      </p:sp>
      <p:sp>
        <p:nvSpPr>
          <p:cNvPr id="10" name="CPTKGANP04f08t01z14l10s01m00j0ca0cb01i01u00z12">
            <a:extLst>
              <a:ext uri="{FF2B5EF4-FFF2-40B4-BE49-F238E27FC236}">
                <a16:creationId xmlns:a16="http://schemas.microsoft.com/office/drawing/2014/main" id="{91A6002A-F0C6-71D0-73AA-9FAA3CDD7FD8}"/>
              </a:ext>
            </a:extLst>
          </p:cNvPr>
          <p:cNvSpPr txBox="1"/>
          <p:nvPr/>
        </p:nvSpPr>
        <p:spPr>
          <a:xfrm>
            <a:off x="5821680" y="1148679"/>
            <a:ext cx="822960" cy="540544"/>
          </a:xfrm>
          <a:prstGeom prst="rect">
            <a:avLst/>
          </a:prstGeom>
          <a:solidFill>
            <a:srgbClr val="0098C7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de-DE" sz="1200" b="1" i="1">
                <a:solidFill>
                  <a:srgbClr val="FFFFFF"/>
                </a:solidFill>
                <a:latin typeface="Verdana" panose="020B0604030504040204" pitchFamily="34" charset="0"/>
              </a:rPr>
              <a:t>Dec 23</a:t>
            </a:r>
          </a:p>
        </p:txBody>
      </p:sp>
      <p:sp>
        <p:nvSpPr>
          <p:cNvPr id="11" name="CPTKGANP05f08t01z14l10s01m00j0ca0cb01i01u00z12">
            <a:extLst>
              <a:ext uri="{FF2B5EF4-FFF2-40B4-BE49-F238E27FC236}">
                <a16:creationId xmlns:a16="http://schemas.microsoft.com/office/drawing/2014/main" id="{81831CE6-487C-B904-7298-0F1818413A57}"/>
              </a:ext>
            </a:extLst>
          </p:cNvPr>
          <p:cNvSpPr txBox="1"/>
          <p:nvPr/>
        </p:nvSpPr>
        <p:spPr>
          <a:xfrm>
            <a:off x="6644639" y="1148679"/>
            <a:ext cx="822960" cy="540544"/>
          </a:xfrm>
          <a:prstGeom prst="rect">
            <a:avLst/>
          </a:prstGeom>
          <a:solidFill>
            <a:srgbClr val="0098C7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de-DE" sz="1200" b="1" i="1">
                <a:solidFill>
                  <a:srgbClr val="FFFFFF"/>
                </a:solidFill>
                <a:latin typeface="Verdana" panose="020B0604030504040204" pitchFamily="34" charset="0"/>
              </a:rPr>
              <a:t>Jan 24</a:t>
            </a:r>
          </a:p>
        </p:txBody>
      </p:sp>
      <p:sp>
        <p:nvSpPr>
          <p:cNvPr id="12" name="CPTKGANP06f08t01z14l10s01m00j0ca0cb01i01u00z12">
            <a:extLst>
              <a:ext uri="{FF2B5EF4-FFF2-40B4-BE49-F238E27FC236}">
                <a16:creationId xmlns:a16="http://schemas.microsoft.com/office/drawing/2014/main" id="{31DBB9D1-5488-04E8-D32F-4F6D558664EF}"/>
              </a:ext>
            </a:extLst>
          </p:cNvPr>
          <p:cNvSpPr txBox="1"/>
          <p:nvPr/>
        </p:nvSpPr>
        <p:spPr>
          <a:xfrm>
            <a:off x="7467599" y="1148679"/>
            <a:ext cx="822960" cy="540544"/>
          </a:xfrm>
          <a:prstGeom prst="rect">
            <a:avLst/>
          </a:prstGeom>
          <a:solidFill>
            <a:srgbClr val="0098C7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de-DE" sz="1200" b="1" i="1">
                <a:solidFill>
                  <a:srgbClr val="FFFFFF"/>
                </a:solidFill>
                <a:latin typeface="Verdana" panose="020B0604030504040204" pitchFamily="34" charset="0"/>
              </a:rPr>
              <a:t>Feb 24</a:t>
            </a:r>
          </a:p>
        </p:txBody>
      </p:sp>
      <p:sp>
        <p:nvSpPr>
          <p:cNvPr id="13" name="CPTKGANP07f08t01z14l10s01m00j0ca0cb01i01u00z12">
            <a:extLst>
              <a:ext uri="{FF2B5EF4-FFF2-40B4-BE49-F238E27FC236}">
                <a16:creationId xmlns:a16="http://schemas.microsoft.com/office/drawing/2014/main" id="{54B7DC89-E718-F68B-D6F4-DF7AD54450E0}"/>
              </a:ext>
            </a:extLst>
          </p:cNvPr>
          <p:cNvSpPr txBox="1"/>
          <p:nvPr/>
        </p:nvSpPr>
        <p:spPr>
          <a:xfrm>
            <a:off x="8290559" y="1148679"/>
            <a:ext cx="822960" cy="540544"/>
          </a:xfrm>
          <a:prstGeom prst="rect">
            <a:avLst/>
          </a:prstGeom>
          <a:solidFill>
            <a:srgbClr val="0098C7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de-DE" sz="1200" b="1" i="1">
                <a:solidFill>
                  <a:srgbClr val="FFFFFF"/>
                </a:solidFill>
                <a:latin typeface="Verdana" panose="020B0604030504040204" pitchFamily="34" charset="0"/>
              </a:rPr>
              <a:t>Mar 24</a:t>
            </a:r>
          </a:p>
        </p:txBody>
      </p:sp>
      <p:sp>
        <p:nvSpPr>
          <p:cNvPr id="14" name="CPTKGANP08f08t01z14l10s01m00j0ca0cb01i01u00z12">
            <a:extLst>
              <a:ext uri="{FF2B5EF4-FFF2-40B4-BE49-F238E27FC236}">
                <a16:creationId xmlns:a16="http://schemas.microsoft.com/office/drawing/2014/main" id="{140507EA-9852-89BC-1A72-6432338B85E0}"/>
              </a:ext>
            </a:extLst>
          </p:cNvPr>
          <p:cNvSpPr txBox="1"/>
          <p:nvPr/>
        </p:nvSpPr>
        <p:spPr>
          <a:xfrm>
            <a:off x="9113519" y="1148679"/>
            <a:ext cx="822960" cy="540544"/>
          </a:xfrm>
          <a:prstGeom prst="rect">
            <a:avLst/>
          </a:prstGeom>
          <a:solidFill>
            <a:srgbClr val="0098C7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de-DE" sz="1200" b="1" i="1">
                <a:solidFill>
                  <a:srgbClr val="FFFFFF"/>
                </a:solidFill>
                <a:latin typeface="Verdana" panose="020B0604030504040204" pitchFamily="34" charset="0"/>
              </a:rPr>
              <a:t>Apr 24</a:t>
            </a:r>
          </a:p>
        </p:txBody>
      </p:sp>
      <p:sp>
        <p:nvSpPr>
          <p:cNvPr id="15" name="CPTKGANP09f08t01z14l10s01m00j0ca0cb01i01u00z12">
            <a:extLst>
              <a:ext uri="{FF2B5EF4-FFF2-40B4-BE49-F238E27FC236}">
                <a16:creationId xmlns:a16="http://schemas.microsoft.com/office/drawing/2014/main" id="{05639EAD-E145-5906-DCBB-5DFACC778AA1}"/>
              </a:ext>
            </a:extLst>
          </p:cNvPr>
          <p:cNvSpPr txBox="1"/>
          <p:nvPr/>
        </p:nvSpPr>
        <p:spPr>
          <a:xfrm>
            <a:off x="9936479" y="1148679"/>
            <a:ext cx="822960" cy="540544"/>
          </a:xfrm>
          <a:prstGeom prst="rect">
            <a:avLst/>
          </a:prstGeom>
          <a:solidFill>
            <a:srgbClr val="0098C7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de-DE" sz="1200" b="1" i="1">
                <a:solidFill>
                  <a:srgbClr val="FFFFFF"/>
                </a:solidFill>
                <a:latin typeface="Verdana" panose="020B0604030504040204" pitchFamily="34" charset="0"/>
              </a:rPr>
              <a:t>May 24</a:t>
            </a:r>
          </a:p>
        </p:txBody>
      </p:sp>
      <p:sp>
        <p:nvSpPr>
          <p:cNvPr id="16" name="CPTKGANP10f08t01z14l10s01m00j0ca0cb01i01u00z12">
            <a:extLst>
              <a:ext uri="{FF2B5EF4-FFF2-40B4-BE49-F238E27FC236}">
                <a16:creationId xmlns:a16="http://schemas.microsoft.com/office/drawing/2014/main" id="{70991D00-691C-8391-1A29-FFE703160870}"/>
              </a:ext>
            </a:extLst>
          </p:cNvPr>
          <p:cNvSpPr txBox="1"/>
          <p:nvPr/>
        </p:nvSpPr>
        <p:spPr>
          <a:xfrm>
            <a:off x="10759439" y="1148679"/>
            <a:ext cx="822960" cy="540544"/>
          </a:xfrm>
          <a:prstGeom prst="rect">
            <a:avLst/>
          </a:prstGeom>
          <a:solidFill>
            <a:srgbClr val="0098C7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de-DE" sz="1200" b="1" i="1">
                <a:solidFill>
                  <a:srgbClr val="FFFFFF"/>
                </a:solidFill>
                <a:latin typeface="Verdana" panose="020B0604030504040204" pitchFamily="34" charset="0"/>
              </a:rPr>
              <a:t>Jun 24</a:t>
            </a:r>
          </a:p>
        </p:txBody>
      </p:sp>
      <p:sp>
        <p:nvSpPr>
          <p:cNvPr id="17" name="CPTKGANH01f07t01z14l10s01m02j0la0cb01i00u00z12">
            <a:extLst>
              <a:ext uri="{FF2B5EF4-FFF2-40B4-BE49-F238E27FC236}">
                <a16:creationId xmlns:a16="http://schemas.microsoft.com/office/drawing/2014/main" id="{329758E1-5E2F-3A9A-3E32-17A972867082}"/>
              </a:ext>
            </a:extLst>
          </p:cNvPr>
          <p:cNvSpPr txBox="1"/>
          <p:nvPr/>
        </p:nvSpPr>
        <p:spPr>
          <a:xfrm>
            <a:off x="609600" y="1689223"/>
            <a:ext cx="2743200" cy="426006"/>
          </a:xfrm>
          <a:prstGeom prst="rect">
            <a:avLst/>
          </a:prstGeom>
          <a:solidFill>
            <a:srgbClr val="E47E1A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de-DE" sz="1200" b="1" dirty="0">
                <a:solidFill>
                  <a:srgbClr val="FFFFFF"/>
                </a:solidFill>
                <a:latin typeface="Verdana" panose="020B0604030504040204" pitchFamily="34" charset="0"/>
              </a:rPr>
              <a:t>DSP Kick-off</a:t>
            </a:r>
          </a:p>
        </p:txBody>
      </p:sp>
      <p:sp>
        <p:nvSpPr>
          <p:cNvPr id="18" name="CPTKGANH02f07t01z14l10s01m02j0la0cb01i00u00z12">
            <a:extLst>
              <a:ext uri="{FF2B5EF4-FFF2-40B4-BE49-F238E27FC236}">
                <a16:creationId xmlns:a16="http://schemas.microsoft.com/office/drawing/2014/main" id="{A2981F25-DE60-AC5E-C52F-EE738EF26BE2}"/>
              </a:ext>
            </a:extLst>
          </p:cNvPr>
          <p:cNvSpPr txBox="1"/>
          <p:nvPr/>
        </p:nvSpPr>
        <p:spPr>
          <a:xfrm>
            <a:off x="609600" y="2115228"/>
            <a:ext cx="2743200" cy="426006"/>
          </a:xfrm>
          <a:prstGeom prst="rect">
            <a:avLst/>
          </a:prstGeom>
          <a:solidFill>
            <a:srgbClr val="E47E1A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de-DE" sz="1200" b="1" dirty="0" err="1">
                <a:solidFill>
                  <a:srgbClr val="FFFFFF"/>
                </a:solidFill>
                <a:latin typeface="Verdana" panose="020B0604030504040204" pitchFamily="34" charset="0"/>
              </a:rPr>
              <a:t>Exploratory</a:t>
            </a:r>
            <a:r>
              <a:rPr lang="de-DE" sz="1200" b="1" dirty="0">
                <a:solidFill>
                  <a:srgbClr val="FFFFFF"/>
                </a:solidFill>
                <a:latin typeface="Verdana" panose="020B0604030504040204" pitchFamily="34" charset="0"/>
              </a:rPr>
              <a:t> Data Analysis</a:t>
            </a:r>
          </a:p>
        </p:txBody>
      </p:sp>
      <p:sp>
        <p:nvSpPr>
          <p:cNvPr id="19" name="CPTKGANH03f07t01z14l10s01m02j0la0cb01i00u00z12">
            <a:extLst>
              <a:ext uri="{FF2B5EF4-FFF2-40B4-BE49-F238E27FC236}">
                <a16:creationId xmlns:a16="http://schemas.microsoft.com/office/drawing/2014/main" id="{4A67F939-7A5C-FFBE-1662-097F57C57965}"/>
              </a:ext>
            </a:extLst>
          </p:cNvPr>
          <p:cNvSpPr txBox="1"/>
          <p:nvPr/>
        </p:nvSpPr>
        <p:spPr>
          <a:xfrm>
            <a:off x="609600" y="2541234"/>
            <a:ext cx="2743200" cy="426006"/>
          </a:xfrm>
          <a:prstGeom prst="rect">
            <a:avLst/>
          </a:prstGeom>
          <a:solidFill>
            <a:srgbClr val="E47E1A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de-DE" sz="1200" b="1" dirty="0" err="1">
                <a:solidFill>
                  <a:srgbClr val="FFFFFF"/>
                </a:solidFill>
                <a:latin typeface="Verdana" panose="020B0604030504040204" pitchFamily="34" charset="0"/>
              </a:rPr>
              <a:t>Literature</a:t>
            </a:r>
            <a:r>
              <a:rPr lang="de-DE" sz="1200" b="1" dirty="0">
                <a:solidFill>
                  <a:srgbClr val="FFFFFF"/>
                </a:solidFill>
                <a:latin typeface="Verdana" panose="020B0604030504040204" pitchFamily="34" charset="0"/>
              </a:rPr>
              <a:t> Review</a:t>
            </a:r>
          </a:p>
        </p:txBody>
      </p:sp>
      <p:sp>
        <p:nvSpPr>
          <p:cNvPr id="20" name="CPTKGANH04f07t01z14l10s01m02j0la0cb01i00u00z12">
            <a:extLst>
              <a:ext uri="{FF2B5EF4-FFF2-40B4-BE49-F238E27FC236}">
                <a16:creationId xmlns:a16="http://schemas.microsoft.com/office/drawing/2014/main" id="{73B54428-5319-FAD8-B306-9FD2D3CDA60E}"/>
              </a:ext>
            </a:extLst>
          </p:cNvPr>
          <p:cNvSpPr txBox="1"/>
          <p:nvPr/>
        </p:nvSpPr>
        <p:spPr>
          <a:xfrm>
            <a:off x="609600" y="2967240"/>
            <a:ext cx="2743200" cy="426006"/>
          </a:xfrm>
          <a:prstGeom prst="rect">
            <a:avLst/>
          </a:prstGeom>
          <a:solidFill>
            <a:srgbClr val="E47E1A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de-DE" sz="1200" b="1" dirty="0">
                <a:solidFill>
                  <a:srgbClr val="FFFFFF"/>
                </a:solidFill>
                <a:latin typeface="Verdana" panose="020B0604030504040204" pitchFamily="34" charset="0"/>
              </a:rPr>
              <a:t>Base Model Selected</a:t>
            </a:r>
          </a:p>
        </p:txBody>
      </p:sp>
      <p:sp>
        <p:nvSpPr>
          <p:cNvPr id="21" name="CPTKGANH05f07t01z14l10s01m02j0la0cb01i00u00z12">
            <a:extLst>
              <a:ext uri="{FF2B5EF4-FFF2-40B4-BE49-F238E27FC236}">
                <a16:creationId xmlns:a16="http://schemas.microsoft.com/office/drawing/2014/main" id="{1F7B7545-4098-0710-0540-D29072131D05}"/>
              </a:ext>
            </a:extLst>
          </p:cNvPr>
          <p:cNvSpPr txBox="1"/>
          <p:nvPr/>
        </p:nvSpPr>
        <p:spPr>
          <a:xfrm>
            <a:off x="609600" y="3393245"/>
            <a:ext cx="2743200" cy="426006"/>
          </a:xfrm>
          <a:prstGeom prst="rect">
            <a:avLst/>
          </a:prstGeom>
          <a:solidFill>
            <a:srgbClr val="E47E1A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de-DE" sz="1200" b="1" dirty="0" err="1">
                <a:solidFill>
                  <a:srgbClr val="FFFFFF"/>
                </a:solidFill>
                <a:latin typeface="Verdana" panose="020B0604030504040204" pitchFamily="34" charset="0"/>
              </a:rPr>
              <a:t>Establishing</a:t>
            </a:r>
            <a:r>
              <a:rPr lang="de-DE" sz="1200" b="1" dirty="0">
                <a:solidFill>
                  <a:srgbClr val="FFFFFF"/>
                </a:solidFill>
                <a:latin typeface="Verdana" panose="020B0604030504040204" pitchFamily="34" charset="0"/>
              </a:rPr>
              <a:t> Baseline (CV2)</a:t>
            </a:r>
          </a:p>
        </p:txBody>
      </p:sp>
      <p:sp>
        <p:nvSpPr>
          <p:cNvPr id="22" name="CPTKGANH06f07t01z14l10s01m02j0la0cb01i00u00z12">
            <a:extLst>
              <a:ext uri="{FF2B5EF4-FFF2-40B4-BE49-F238E27FC236}">
                <a16:creationId xmlns:a16="http://schemas.microsoft.com/office/drawing/2014/main" id="{BE4BD142-1D12-8457-842E-00FF52D54CF4}"/>
              </a:ext>
            </a:extLst>
          </p:cNvPr>
          <p:cNvSpPr txBox="1"/>
          <p:nvPr/>
        </p:nvSpPr>
        <p:spPr>
          <a:xfrm>
            <a:off x="609600" y="3819251"/>
            <a:ext cx="2743200" cy="426006"/>
          </a:xfrm>
          <a:prstGeom prst="rect">
            <a:avLst/>
          </a:prstGeom>
          <a:solidFill>
            <a:srgbClr val="E47E1A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de-DE" sz="1200" b="1" dirty="0">
                <a:solidFill>
                  <a:srgbClr val="FFFFFF"/>
                </a:solidFill>
                <a:latin typeface="Verdana" panose="020B0604030504040204" pitchFamily="34" charset="0"/>
              </a:rPr>
              <a:t>Model Finetuning</a:t>
            </a:r>
          </a:p>
        </p:txBody>
      </p:sp>
      <p:sp>
        <p:nvSpPr>
          <p:cNvPr id="23" name="CPTKGANH07f07t01z14l10s01m02j0la0cb01i00u00z12">
            <a:extLst>
              <a:ext uri="{FF2B5EF4-FFF2-40B4-BE49-F238E27FC236}">
                <a16:creationId xmlns:a16="http://schemas.microsoft.com/office/drawing/2014/main" id="{1808E67C-41AC-7AD4-B506-984EF4C03867}"/>
              </a:ext>
            </a:extLst>
          </p:cNvPr>
          <p:cNvSpPr txBox="1"/>
          <p:nvPr/>
        </p:nvSpPr>
        <p:spPr>
          <a:xfrm>
            <a:off x="609600" y="4245257"/>
            <a:ext cx="2743200" cy="426006"/>
          </a:xfrm>
          <a:prstGeom prst="rect">
            <a:avLst/>
          </a:prstGeom>
          <a:solidFill>
            <a:srgbClr val="E47E1A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de-DE" sz="1200" b="1" dirty="0" err="1">
                <a:solidFill>
                  <a:srgbClr val="FFFFFF"/>
                </a:solidFill>
                <a:latin typeface="Verdana" panose="020B0604030504040204" pitchFamily="34" charset="0"/>
              </a:rPr>
              <a:t>Result</a:t>
            </a:r>
            <a:r>
              <a:rPr lang="de-DE" sz="1200" b="1" dirty="0">
                <a:solidFill>
                  <a:srgbClr val="FFFFFF"/>
                </a:solidFill>
                <a:latin typeface="Verdana" panose="020B0604030504040204" pitchFamily="34" charset="0"/>
              </a:rPr>
              <a:t> Analysis and </a:t>
            </a:r>
            <a:r>
              <a:rPr lang="de-DE" sz="1200" b="1" dirty="0" err="1">
                <a:solidFill>
                  <a:srgbClr val="FFFFFF"/>
                </a:solidFill>
                <a:latin typeface="Verdana" panose="020B0604030504040204" pitchFamily="34" charset="0"/>
              </a:rPr>
              <a:t>Documentation</a:t>
            </a:r>
            <a:r>
              <a:rPr lang="de-DE" sz="1200" b="1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de-DE" sz="1200" b="1" dirty="0" err="1">
                <a:solidFill>
                  <a:srgbClr val="FFFFFF"/>
                </a:solidFill>
                <a:latin typeface="Verdana" panose="020B0604030504040204" pitchFamily="34" charset="0"/>
              </a:rPr>
              <a:t>of</a:t>
            </a:r>
            <a:r>
              <a:rPr lang="de-DE" sz="1200" b="1" dirty="0">
                <a:solidFill>
                  <a:srgbClr val="FFFFFF"/>
                </a:solidFill>
                <a:latin typeface="Verdana" panose="020B0604030504040204" pitchFamily="34" charset="0"/>
              </a:rPr>
              <a:t> Approach</a:t>
            </a:r>
          </a:p>
        </p:txBody>
      </p:sp>
      <p:sp>
        <p:nvSpPr>
          <p:cNvPr id="24" name="CPTKGANH08f07t01z14l10s01m02j0la0cb01i00u00z12">
            <a:extLst>
              <a:ext uri="{FF2B5EF4-FFF2-40B4-BE49-F238E27FC236}">
                <a16:creationId xmlns:a16="http://schemas.microsoft.com/office/drawing/2014/main" id="{5C7E3E6D-4065-EB84-B841-FBAE58471E38}"/>
              </a:ext>
            </a:extLst>
          </p:cNvPr>
          <p:cNvSpPr txBox="1"/>
          <p:nvPr/>
        </p:nvSpPr>
        <p:spPr>
          <a:xfrm>
            <a:off x="609600" y="4671262"/>
            <a:ext cx="2743200" cy="426006"/>
          </a:xfrm>
          <a:prstGeom prst="rect">
            <a:avLst/>
          </a:prstGeom>
          <a:solidFill>
            <a:srgbClr val="E47E1A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de-DE" sz="1200" b="1" dirty="0">
                <a:solidFill>
                  <a:srgbClr val="FFFFFF"/>
                </a:solidFill>
                <a:latin typeface="Verdana" panose="020B0604030504040204" pitchFamily="34" charset="0"/>
              </a:rPr>
              <a:t>First Version Ready</a:t>
            </a:r>
          </a:p>
        </p:txBody>
      </p:sp>
      <p:sp>
        <p:nvSpPr>
          <p:cNvPr id="25" name="CPTKGANH09f07t01z14l10s01m02j0la0cb01i00u00z12">
            <a:extLst>
              <a:ext uri="{FF2B5EF4-FFF2-40B4-BE49-F238E27FC236}">
                <a16:creationId xmlns:a16="http://schemas.microsoft.com/office/drawing/2014/main" id="{C2B3A6DF-70D3-F547-B520-28D6FE9FA7A2}"/>
              </a:ext>
            </a:extLst>
          </p:cNvPr>
          <p:cNvSpPr txBox="1"/>
          <p:nvPr/>
        </p:nvSpPr>
        <p:spPr>
          <a:xfrm>
            <a:off x="609600" y="5097268"/>
            <a:ext cx="2743200" cy="426006"/>
          </a:xfrm>
          <a:prstGeom prst="rect">
            <a:avLst/>
          </a:prstGeom>
          <a:solidFill>
            <a:srgbClr val="E47E1A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de-DE" sz="1200" b="1" dirty="0">
                <a:solidFill>
                  <a:srgbClr val="FFFFFF"/>
                </a:solidFill>
                <a:latin typeface="Verdana" panose="020B0604030504040204" pitchFamily="34" charset="0"/>
              </a:rPr>
              <a:t>Final Version Ready</a:t>
            </a:r>
          </a:p>
        </p:txBody>
      </p:sp>
      <p:sp>
        <p:nvSpPr>
          <p:cNvPr id="26" name="CPTKGANH10f07t01z14l10s01m02j0la0cb01i00u00z12">
            <a:extLst>
              <a:ext uri="{FF2B5EF4-FFF2-40B4-BE49-F238E27FC236}">
                <a16:creationId xmlns:a16="http://schemas.microsoft.com/office/drawing/2014/main" id="{9D3DC345-294B-7C0A-9C98-81987185B6E5}"/>
              </a:ext>
            </a:extLst>
          </p:cNvPr>
          <p:cNvSpPr txBox="1"/>
          <p:nvPr/>
        </p:nvSpPr>
        <p:spPr>
          <a:xfrm>
            <a:off x="609600" y="5523274"/>
            <a:ext cx="2743200" cy="426006"/>
          </a:xfrm>
          <a:prstGeom prst="rect">
            <a:avLst/>
          </a:prstGeom>
          <a:solidFill>
            <a:srgbClr val="E47E1A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de-DE" sz="1200" b="1" dirty="0" err="1">
                <a:solidFill>
                  <a:srgbClr val="FFFFFF"/>
                </a:solidFill>
                <a:latin typeface="Verdana" panose="020B0604030504040204" pitchFamily="34" charset="0"/>
              </a:rPr>
              <a:t>Master‘s</a:t>
            </a:r>
            <a:r>
              <a:rPr lang="de-DE" sz="1200" b="1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de-DE" sz="1200" b="1" dirty="0" err="1">
                <a:solidFill>
                  <a:srgbClr val="FFFFFF"/>
                </a:solidFill>
                <a:latin typeface="Verdana" panose="020B0604030504040204" pitchFamily="34" charset="0"/>
              </a:rPr>
              <a:t>Exam</a:t>
            </a:r>
            <a:endParaRPr lang="de-DE" sz="1200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27" name="CPTKGANB01f01l10s01">
            <a:extLst>
              <a:ext uri="{FF2B5EF4-FFF2-40B4-BE49-F238E27FC236}">
                <a16:creationId xmlns:a16="http://schemas.microsoft.com/office/drawing/2014/main" id="{84E9DFC2-B9AB-E2AD-EF26-F42BABB3F7F0}"/>
              </a:ext>
            </a:extLst>
          </p:cNvPr>
          <p:cNvSpPr txBox="1"/>
          <p:nvPr/>
        </p:nvSpPr>
        <p:spPr>
          <a:xfrm>
            <a:off x="3352800" y="1689223"/>
            <a:ext cx="8229598" cy="4260057"/>
          </a:xfrm>
          <a:prstGeom prst="rect">
            <a:avLst/>
          </a:prstGeom>
          <a:solidFill>
            <a:srgbClr val="FFFFFF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rtlCol="0">
            <a:noAutofit/>
          </a:bodyPr>
          <a:lstStyle/>
          <a:p>
            <a:endParaRPr lang="de-DE"/>
          </a:p>
        </p:txBody>
      </p:sp>
      <p:cxnSp>
        <p:nvCxnSpPr>
          <p:cNvPr id="28" name="CPTKGANL01l10s00f00d01">
            <a:extLst>
              <a:ext uri="{FF2B5EF4-FFF2-40B4-BE49-F238E27FC236}">
                <a16:creationId xmlns:a16="http://schemas.microsoft.com/office/drawing/2014/main" id="{FCF9BE87-2E02-B27E-F2ED-81D1845590FE}"/>
              </a:ext>
            </a:extLst>
          </p:cNvPr>
          <p:cNvCxnSpPr/>
          <p:nvPr/>
        </p:nvCxnSpPr>
        <p:spPr>
          <a:xfrm>
            <a:off x="4175760" y="1689223"/>
            <a:ext cx="0" cy="4260057"/>
          </a:xfrm>
          <a:prstGeom prst="line">
            <a:avLst/>
          </a:prstGeom>
          <a:ln w="9525">
            <a:solidFill>
              <a:srgbClr val="2631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PTKGANL02l10s00f00d01">
            <a:extLst>
              <a:ext uri="{FF2B5EF4-FFF2-40B4-BE49-F238E27FC236}">
                <a16:creationId xmlns:a16="http://schemas.microsoft.com/office/drawing/2014/main" id="{043E24E8-7062-BEA1-1437-018A3B18765B}"/>
              </a:ext>
            </a:extLst>
          </p:cNvPr>
          <p:cNvCxnSpPr/>
          <p:nvPr/>
        </p:nvCxnSpPr>
        <p:spPr>
          <a:xfrm>
            <a:off x="4998720" y="1689223"/>
            <a:ext cx="0" cy="4260057"/>
          </a:xfrm>
          <a:prstGeom prst="line">
            <a:avLst/>
          </a:prstGeom>
          <a:ln w="9525">
            <a:solidFill>
              <a:srgbClr val="2631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PTKGANL03l10s00f00d01">
            <a:extLst>
              <a:ext uri="{FF2B5EF4-FFF2-40B4-BE49-F238E27FC236}">
                <a16:creationId xmlns:a16="http://schemas.microsoft.com/office/drawing/2014/main" id="{F51DB1C0-83BC-083E-F9CF-432BE81CB4AC}"/>
              </a:ext>
            </a:extLst>
          </p:cNvPr>
          <p:cNvCxnSpPr/>
          <p:nvPr/>
        </p:nvCxnSpPr>
        <p:spPr>
          <a:xfrm>
            <a:off x="5821680" y="1689223"/>
            <a:ext cx="0" cy="4260057"/>
          </a:xfrm>
          <a:prstGeom prst="line">
            <a:avLst/>
          </a:prstGeom>
          <a:ln w="9525">
            <a:solidFill>
              <a:srgbClr val="2631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PTKGANL04l10s00f00d01">
            <a:extLst>
              <a:ext uri="{FF2B5EF4-FFF2-40B4-BE49-F238E27FC236}">
                <a16:creationId xmlns:a16="http://schemas.microsoft.com/office/drawing/2014/main" id="{52BBC2C2-4461-8DD2-D3C5-A9B494CFBFD6}"/>
              </a:ext>
            </a:extLst>
          </p:cNvPr>
          <p:cNvCxnSpPr/>
          <p:nvPr/>
        </p:nvCxnSpPr>
        <p:spPr>
          <a:xfrm>
            <a:off x="6644639" y="1689223"/>
            <a:ext cx="0" cy="4260057"/>
          </a:xfrm>
          <a:prstGeom prst="line">
            <a:avLst/>
          </a:prstGeom>
          <a:ln w="9525">
            <a:solidFill>
              <a:srgbClr val="2631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PTKGANL05l10s00f00d01">
            <a:extLst>
              <a:ext uri="{FF2B5EF4-FFF2-40B4-BE49-F238E27FC236}">
                <a16:creationId xmlns:a16="http://schemas.microsoft.com/office/drawing/2014/main" id="{05F7AA65-70E2-193D-C1FE-9959E419379B}"/>
              </a:ext>
            </a:extLst>
          </p:cNvPr>
          <p:cNvCxnSpPr/>
          <p:nvPr/>
        </p:nvCxnSpPr>
        <p:spPr>
          <a:xfrm>
            <a:off x="7467599" y="1689223"/>
            <a:ext cx="0" cy="4260057"/>
          </a:xfrm>
          <a:prstGeom prst="line">
            <a:avLst/>
          </a:prstGeom>
          <a:ln w="9525">
            <a:solidFill>
              <a:srgbClr val="2631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PTKGANL06l10s00f00d01">
            <a:extLst>
              <a:ext uri="{FF2B5EF4-FFF2-40B4-BE49-F238E27FC236}">
                <a16:creationId xmlns:a16="http://schemas.microsoft.com/office/drawing/2014/main" id="{760E07A4-949A-B0E3-2897-BCC3A6ACF8F7}"/>
              </a:ext>
            </a:extLst>
          </p:cNvPr>
          <p:cNvCxnSpPr/>
          <p:nvPr/>
        </p:nvCxnSpPr>
        <p:spPr>
          <a:xfrm>
            <a:off x="8290559" y="1689223"/>
            <a:ext cx="0" cy="4260057"/>
          </a:xfrm>
          <a:prstGeom prst="line">
            <a:avLst/>
          </a:prstGeom>
          <a:ln w="9525">
            <a:solidFill>
              <a:srgbClr val="2631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PTKGANL07l10s00f00d01">
            <a:extLst>
              <a:ext uri="{FF2B5EF4-FFF2-40B4-BE49-F238E27FC236}">
                <a16:creationId xmlns:a16="http://schemas.microsoft.com/office/drawing/2014/main" id="{F258A691-33D7-73E1-D7F0-AF88E2A7E1C0}"/>
              </a:ext>
            </a:extLst>
          </p:cNvPr>
          <p:cNvCxnSpPr/>
          <p:nvPr/>
        </p:nvCxnSpPr>
        <p:spPr>
          <a:xfrm>
            <a:off x="9113519" y="1689223"/>
            <a:ext cx="0" cy="4260057"/>
          </a:xfrm>
          <a:prstGeom prst="line">
            <a:avLst/>
          </a:prstGeom>
          <a:ln w="9525">
            <a:solidFill>
              <a:srgbClr val="2631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PTKGANL08l10s00f00d01">
            <a:extLst>
              <a:ext uri="{FF2B5EF4-FFF2-40B4-BE49-F238E27FC236}">
                <a16:creationId xmlns:a16="http://schemas.microsoft.com/office/drawing/2014/main" id="{CC2239B9-4B87-632B-5AAA-F5A6D9572E6F}"/>
              </a:ext>
            </a:extLst>
          </p:cNvPr>
          <p:cNvCxnSpPr/>
          <p:nvPr/>
        </p:nvCxnSpPr>
        <p:spPr>
          <a:xfrm>
            <a:off x="9936479" y="1689223"/>
            <a:ext cx="0" cy="4260057"/>
          </a:xfrm>
          <a:prstGeom prst="line">
            <a:avLst/>
          </a:prstGeom>
          <a:ln w="9525">
            <a:solidFill>
              <a:srgbClr val="2631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PTKGANL09l10s00f00d01">
            <a:extLst>
              <a:ext uri="{FF2B5EF4-FFF2-40B4-BE49-F238E27FC236}">
                <a16:creationId xmlns:a16="http://schemas.microsoft.com/office/drawing/2014/main" id="{E3D55D0D-F1FD-A9FD-F0B6-2E33A5F5EF8E}"/>
              </a:ext>
            </a:extLst>
          </p:cNvPr>
          <p:cNvCxnSpPr/>
          <p:nvPr/>
        </p:nvCxnSpPr>
        <p:spPr>
          <a:xfrm>
            <a:off x="10759439" y="1689223"/>
            <a:ext cx="0" cy="4260057"/>
          </a:xfrm>
          <a:prstGeom prst="line">
            <a:avLst/>
          </a:prstGeom>
          <a:ln w="9525">
            <a:solidFill>
              <a:srgbClr val="2631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PTKGANT02f04t01z14l10s01m00j0ca0cb00i00u00z12">
            <a:extLst>
              <a:ext uri="{FF2B5EF4-FFF2-40B4-BE49-F238E27FC236}">
                <a16:creationId xmlns:a16="http://schemas.microsoft.com/office/drawing/2014/main" id="{0AE5507D-45DB-45AA-1631-0CA0AA90CED3}"/>
              </a:ext>
            </a:extLst>
          </p:cNvPr>
          <p:cNvSpPr txBox="1"/>
          <p:nvPr/>
        </p:nvSpPr>
        <p:spPr>
          <a:xfrm>
            <a:off x="3647730" y="2157829"/>
            <a:ext cx="1350987" cy="340805"/>
          </a:xfrm>
          <a:prstGeom prst="rect">
            <a:avLst/>
          </a:prstGeom>
          <a:solidFill>
            <a:srgbClr val="909090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rtlCol="0">
            <a:noAutofit/>
          </a:bodyPr>
          <a:lstStyle/>
          <a:p>
            <a:endParaRPr lang="de-DE"/>
          </a:p>
        </p:txBody>
      </p:sp>
      <p:sp>
        <p:nvSpPr>
          <p:cNvPr id="38" name="CPTKGANT03f04t01z14l10s01m00j0ca0cb00i00u00z12">
            <a:extLst>
              <a:ext uri="{FF2B5EF4-FFF2-40B4-BE49-F238E27FC236}">
                <a16:creationId xmlns:a16="http://schemas.microsoft.com/office/drawing/2014/main" id="{E37935A2-B616-3629-A7DE-23C9917F08A1}"/>
              </a:ext>
            </a:extLst>
          </p:cNvPr>
          <p:cNvSpPr txBox="1"/>
          <p:nvPr/>
        </p:nvSpPr>
        <p:spPr>
          <a:xfrm>
            <a:off x="3647730" y="2583834"/>
            <a:ext cx="1659976" cy="340805"/>
          </a:xfrm>
          <a:prstGeom prst="rect">
            <a:avLst/>
          </a:prstGeom>
          <a:solidFill>
            <a:srgbClr val="909090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rtlCol="0">
            <a:noAutofit/>
          </a:bodyPr>
          <a:lstStyle/>
          <a:p>
            <a:endParaRPr lang="de-DE"/>
          </a:p>
        </p:txBody>
      </p:sp>
      <p:sp>
        <p:nvSpPr>
          <p:cNvPr id="39" name="CPTKGANT05f04t01z14l10s01m00j0ca0cb00i00u00z12">
            <a:extLst>
              <a:ext uri="{FF2B5EF4-FFF2-40B4-BE49-F238E27FC236}">
                <a16:creationId xmlns:a16="http://schemas.microsoft.com/office/drawing/2014/main" id="{A97FD63F-8932-0CA8-CD69-7455CAFCC94B}"/>
              </a:ext>
            </a:extLst>
          </p:cNvPr>
          <p:cNvSpPr txBox="1"/>
          <p:nvPr/>
        </p:nvSpPr>
        <p:spPr>
          <a:xfrm>
            <a:off x="4511830" y="3435846"/>
            <a:ext cx="2132805" cy="340805"/>
          </a:xfrm>
          <a:prstGeom prst="rect">
            <a:avLst/>
          </a:prstGeom>
          <a:solidFill>
            <a:srgbClr val="909090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rtlCol="0">
            <a:noAutofit/>
          </a:bodyPr>
          <a:lstStyle/>
          <a:p>
            <a:endParaRPr lang="de-DE"/>
          </a:p>
        </p:txBody>
      </p:sp>
      <p:sp>
        <p:nvSpPr>
          <p:cNvPr id="40" name="CPTKGANT06f04t01z14l10s01m00j0ca0cb00i00u00z12">
            <a:extLst>
              <a:ext uri="{FF2B5EF4-FFF2-40B4-BE49-F238E27FC236}">
                <a16:creationId xmlns:a16="http://schemas.microsoft.com/office/drawing/2014/main" id="{10886CFF-D8F6-2028-EE4C-D6BEB4B63520}"/>
              </a:ext>
            </a:extLst>
          </p:cNvPr>
          <p:cNvSpPr txBox="1"/>
          <p:nvPr/>
        </p:nvSpPr>
        <p:spPr>
          <a:xfrm>
            <a:off x="5307706" y="3861851"/>
            <a:ext cx="2982852" cy="340805"/>
          </a:xfrm>
          <a:prstGeom prst="rect">
            <a:avLst/>
          </a:prstGeom>
          <a:solidFill>
            <a:srgbClr val="909090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rtlCol="0">
            <a:noAutofit/>
          </a:bodyPr>
          <a:lstStyle/>
          <a:p>
            <a:endParaRPr lang="de-DE"/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3458F597-B8CB-CFB7-5A5F-CA9C72608E98}"/>
              </a:ext>
            </a:extLst>
          </p:cNvPr>
          <p:cNvSpPr/>
          <p:nvPr/>
        </p:nvSpPr>
        <p:spPr>
          <a:xfrm>
            <a:off x="3510488" y="1753701"/>
            <a:ext cx="253792" cy="275093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AEDDF1F0-5106-5B1B-B9DE-127CFEDC45FC}"/>
              </a:ext>
            </a:extLst>
          </p:cNvPr>
          <p:cNvSpPr/>
          <p:nvPr/>
        </p:nvSpPr>
        <p:spPr>
          <a:xfrm>
            <a:off x="5194136" y="3009839"/>
            <a:ext cx="253792" cy="275093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lowchart: Decision 46">
            <a:extLst>
              <a:ext uri="{FF2B5EF4-FFF2-40B4-BE49-F238E27FC236}">
                <a16:creationId xmlns:a16="http://schemas.microsoft.com/office/drawing/2014/main" id="{C4E1E21F-7986-E831-5407-CEB4A4D785E3}"/>
              </a:ext>
            </a:extLst>
          </p:cNvPr>
          <p:cNvSpPr/>
          <p:nvPr/>
        </p:nvSpPr>
        <p:spPr>
          <a:xfrm>
            <a:off x="10678264" y="5172724"/>
            <a:ext cx="253792" cy="275093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lowchart: Decision 47">
            <a:extLst>
              <a:ext uri="{FF2B5EF4-FFF2-40B4-BE49-F238E27FC236}">
                <a16:creationId xmlns:a16="http://schemas.microsoft.com/office/drawing/2014/main" id="{CE46C70E-0D0D-4D25-D5A8-405C75DFA1C1}"/>
              </a:ext>
            </a:extLst>
          </p:cNvPr>
          <p:cNvSpPr/>
          <p:nvPr/>
        </p:nvSpPr>
        <p:spPr>
          <a:xfrm>
            <a:off x="11273412" y="5598730"/>
            <a:ext cx="253792" cy="275093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9494CFB6-4D8D-52B8-E120-4C10A31580E1}"/>
              </a:ext>
            </a:extLst>
          </p:cNvPr>
          <p:cNvSpPr/>
          <p:nvPr/>
        </p:nvSpPr>
        <p:spPr>
          <a:xfrm>
            <a:off x="9260943" y="4887291"/>
            <a:ext cx="253792" cy="275093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CPTKGANT06f04t01z14l10s01m00j0ca0cb00i00u00z12">
            <a:extLst>
              <a:ext uri="{FF2B5EF4-FFF2-40B4-BE49-F238E27FC236}">
                <a16:creationId xmlns:a16="http://schemas.microsoft.com/office/drawing/2014/main" id="{27CE1F5F-AC3B-08B8-22FD-A4B28F5CFD70}"/>
              </a:ext>
            </a:extLst>
          </p:cNvPr>
          <p:cNvSpPr txBox="1"/>
          <p:nvPr/>
        </p:nvSpPr>
        <p:spPr>
          <a:xfrm>
            <a:off x="7467595" y="4290386"/>
            <a:ext cx="3373011" cy="340805"/>
          </a:xfrm>
          <a:prstGeom prst="rect">
            <a:avLst/>
          </a:prstGeom>
          <a:solidFill>
            <a:srgbClr val="909090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rtlCol="0">
            <a:noAutofit/>
          </a:bodyPr>
          <a:lstStyle/>
          <a:p>
            <a:endParaRPr lang="de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91E770-2552-55FD-3C41-E16558D7EEE6}"/>
              </a:ext>
            </a:extLst>
          </p:cNvPr>
          <p:cNvCxnSpPr>
            <a:cxnSpLocks/>
          </p:cNvCxnSpPr>
          <p:nvPr/>
        </p:nvCxnSpPr>
        <p:spPr>
          <a:xfrm>
            <a:off x="7536160" y="1753701"/>
            <a:ext cx="0" cy="4120122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009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3180A-4774-3775-A70B-245FBAC396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53FAF-64A9-D5C7-03D6-897D9EE6D2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58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7C53-BEC3-FA0F-9BBA-71D52471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YOLOv8 </a:t>
            </a:r>
            <a:r>
              <a:rPr lang="de-DE" dirty="0" err="1"/>
              <a:t>vs</a:t>
            </a:r>
            <a:r>
              <a:rPr lang="de-DE"/>
              <a:t> FDL</a:t>
            </a:r>
            <a:br>
              <a:rPr lang="de-DE" dirty="0"/>
            </a:br>
            <a:r>
              <a:rPr lang="de-DE" dirty="0"/>
              <a:t>Performance on </a:t>
            </a:r>
            <a:r>
              <a:rPr lang="de-DE" b="1" dirty="0" err="1"/>
              <a:t>validation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366E9-830D-332E-FF09-76B84B0BE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1916832"/>
            <a:ext cx="7632848" cy="371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74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5422-FF66-93E6-E65E-6E62BD79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32414-EAA7-D768-3D5D-3099AF2D4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07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2C80-232F-5A7B-9ED1-2D22A687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BFC9-EE58-B5FE-723E-74417CEF4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comparison</a:t>
            </a:r>
            <a:endParaRPr lang="de-DE" dirty="0"/>
          </a:p>
          <a:p>
            <a:r>
              <a:rPr lang="de-DE" dirty="0"/>
              <a:t>Parameter </a:t>
            </a:r>
            <a:r>
              <a:rPr lang="de-DE" dirty="0" err="1"/>
              <a:t>tuning</a:t>
            </a:r>
            <a:endParaRPr lang="de-DE" dirty="0"/>
          </a:p>
          <a:p>
            <a:r>
              <a:rPr lang="de-DE" dirty="0" err="1"/>
              <a:t>Results</a:t>
            </a:r>
            <a:r>
              <a:rPr lang="de-DE" dirty="0"/>
              <a:t> on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de-DE" dirty="0"/>
          </a:p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424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DB39-AE62-712B-319C-B84AAC9C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Nine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and </a:t>
            </a:r>
            <a:r>
              <a:rPr lang="de-DE" dirty="0" err="1"/>
              <a:t>validated</a:t>
            </a:r>
            <a:br>
              <a:rPr lang="de-DE" dirty="0"/>
            </a:br>
            <a:r>
              <a:rPr lang="de-DE" dirty="0"/>
              <a:t>Parameters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YOLO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7864CE-1A29-5E28-6FEB-23D128665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664" y="1772816"/>
            <a:ext cx="5246589" cy="4351338"/>
          </a:xfrm>
        </p:spPr>
      </p:pic>
    </p:spTree>
    <p:extLst>
      <p:ext uri="{BB962C8B-B14F-4D97-AF65-F5344CB8AC3E}">
        <p14:creationId xmlns:p14="http://schemas.microsoft.com/office/powerpoint/2010/main" val="260525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5641-6987-3EC0-7D71-467C3002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 </a:t>
            </a:r>
            <a:r>
              <a:rPr lang="de-DE" dirty="0" err="1"/>
              <a:t>tuning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012F2-DC36-FE0D-197F-62992C079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Best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on:</a:t>
            </a:r>
          </a:p>
          <a:p>
            <a:pPr lvl="1"/>
            <a:r>
              <a:rPr lang="en-US" sz="2400" u="none" strike="noStrike" dirty="0" err="1">
                <a:effectLst/>
              </a:rPr>
              <a:t>data_highres</a:t>
            </a:r>
            <a:r>
              <a:rPr lang="en-US" sz="2400" u="none" strike="noStrike" dirty="0">
                <a:effectLst/>
              </a:rPr>
              <a:t> + </a:t>
            </a:r>
            <a:r>
              <a:rPr lang="en-US" sz="2400" u="none" strike="noStrike" dirty="0" err="1">
                <a:effectLst/>
              </a:rPr>
              <a:t>railsem</a:t>
            </a:r>
            <a:r>
              <a:rPr lang="en-US" sz="2400" u="none" strike="noStrike" dirty="0">
                <a:effectLst/>
              </a:rPr>
              <a:t> with 640x640 pixels</a:t>
            </a:r>
            <a:r>
              <a:rPr lang="en-US" dirty="0"/>
              <a:t> for RGB, </a:t>
            </a:r>
            <a:r>
              <a:rPr lang="en-US" dirty="0" err="1"/>
              <a:t>Highres</a:t>
            </a:r>
            <a:r>
              <a:rPr lang="en-US" dirty="0"/>
              <a:t> Images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data_ir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with 640x640 pixels for IR images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These models have been finetuned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300 iterations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30 epochs each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Optimizer: Adam vs SGD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16 parameters, respectively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Parameters are adjusted by evolutionary algorithm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Computational resources are a limiting factor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 only 10% of training data was used</a:t>
            </a:r>
          </a:p>
          <a:p>
            <a:r>
              <a:rPr lang="de-DE" dirty="0"/>
              <a:t>Tuning </a:t>
            </a:r>
            <a:r>
              <a:rPr lang="de-DE" dirty="0" err="1"/>
              <a:t>took</a:t>
            </a:r>
            <a:r>
              <a:rPr lang="de-DE" dirty="0"/>
              <a:t> ~ 520h </a:t>
            </a:r>
            <a:r>
              <a:rPr lang="de-DE" dirty="0" err="1"/>
              <a:t>with</a:t>
            </a:r>
            <a:r>
              <a:rPr lang="de-DE" dirty="0"/>
              <a:t> 12 CPU + GPU </a:t>
            </a:r>
          </a:p>
        </p:txBody>
      </p:sp>
    </p:spTree>
    <p:extLst>
      <p:ext uri="{BB962C8B-B14F-4D97-AF65-F5344CB8AC3E}">
        <p14:creationId xmlns:p14="http://schemas.microsoft.com/office/powerpoint/2010/main" val="88850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777D-A1AB-5B2C-6F18-1C28A186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Parameter </a:t>
            </a:r>
            <a:r>
              <a:rPr lang="de-DE" dirty="0" err="1"/>
              <a:t>tuning</a:t>
            </a:r>
            <a:br>
              <a:rPr lang="de-DE" dirty="0"/>
            </a:br>
            <a:r>
              <a:rPr lang="de-DE" sz="4000" dirty="0"/>
              <a:t>Evolution </a:t>
            </a:r>
            <a:r>
              <a:rPr lang="de-DE" sz="4000" dirty="0" err="1"/>
              <a:t>of</a:t>
            </a:r>
            <a:r>
              <a:rPr lang="de-DE" sz="4000" dirty="0"/>
              <a:t> </a:t>
            </a:r>
            <a:r>
              <a:rPr lang="de-DE" sz="4000" dirty="0" err="1"/>
              <a:t>parameters</a:t>
            </a:r>
            <a:r>
              <a:rPr lang="de-DE" sz="4000" dirty="0"/>
              <a:t> </a:t>
            </a:r>
            <a:r>
              <a:rPr lang="de-DE" sz="4000" dirty="0" err="1"/>
              <a:t>for</a:t>
            </a:r>
            <a:r>
              <a:rPr lang="de-DE" sz="4000" dirty="0"/>
              <a:t> </a:t>
            </a:r>
            <a:r>
              <a:rPr lang="de-DE" sz="4000" dirty="0" err="1"/>
              <a:t>data_highres_railsem_sgd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A632F7-8972-0C38-E0E5-F50937EBF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400" y="2348880"/>
            <a:ext cx="5138283" cy="30829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DDD3A1-0D5B-5395-2538-95E9A8594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48" y="2040404"/>
            <a:ext cx="4432027" cy="443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0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5641-6987-3EC0-7D71-467C3002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 </a:t>
            </a:r>
            <a:r>
              <a:rPr lang="de-DE" dirty="0" err="1"/>
              <a:t>tuning</a:t>
            </a:r>
            <a:br>
              <a:rPr lang="de-DE" dirty="0"/>
            </a:br>
            <a:r>
              <a:rPr lang="de-DE" dirty="0"/>
              <a:t>Default </a:t>
            </a:r>
            <a:r>
              <a:rPr lang="de-DE" dirty="0" err="1"/>
              <a:t>setting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7D2728-7A4A-4F98-08D7-8623FB0D2F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937156"/>
              </p:ext>
            </p:extLst>
          </p:nvPr>
        </p:nvGraphicFramePr>
        <p:xfrm>
          <a:off x="1619250" y="2401094"/>
          <a:ext cx="8953500" cy="32004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968500">
                  <a:extLst>
                    <a:ext uri="{9D8B030D-6E8A-4147-A177-3AD203B41FA5}">
                      <a16:colId xmlns:a16="http://schemas.microsoft.com/office/drawing/2014/main" val="1172718643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94056523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307365775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149015602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581047099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110220340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 dirty="0" err="1">
                          <a:effectLst/>
                        </a:rPr>
                        <a:t>validation_set</a:t>
                      </a:r>
                      <a:endParaRPr lang="de-D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 dirty="0">
                          <a:effectLst/>
                        </a:rPr>
                        <a:t>Dice - </a:t>
                      </a:r>
                      <a:r>
                        <a:rPr lang="de-DE" sz="1000" u="none" strike="noStrike" dirty="0" err="1">
                          <a:effectLst/>
                        </a:rPr>
                        <a:t>auto</a:t>
                      </a:r>
                      <a:endParaRPr lang="de-D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 dirty="0">
                          <a:effectLst/>
                        </a:rPr>
                        <a:t>Dice - </a:t>
                      </a:r>
                      <a:r>
                        <a:rPr lang="de-DE" sz="1000" u="none" strike="noStrike" dirty="0" err="1">
                          <a:effectLst/>
                        </a:rPr>
                        <a:t>sgd</a:t>
                      </a:r>
                      <a:endParaRPr lang="de-D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 dirty="0">
                          <a:effectLst/>
                        </a:rPr>
                        <a:t>Dice - </a:t>
                      </a:r>
                      <a:r>
                        <a:rPr lang="de-DE" sz="1000" u="none" strike="noStrike" dirty="0" err="1">
                          <a:effectLst/>
                        </a:rPr>
                        <a:t>adam</a:t>
                      </a:r>
                      <a:endParaRPr lang="de-D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</a:rPr>
                        <a:t>sgd_vs_auto [%]</a:t>
                      </a:r>
                      <a:endParaRPr lang="de-D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 dirty="0" err="1">
                          <a:effectLst/>
                        </a:rPr>
                        <a:t>adam_vs_auto</a:t>
                      </a:r>
                      <a:r>
                        <a:rPr lang="de-DE" sz="1000" u="none" strike="noStrike" dirty="0">
                          <a:effectLst/>
                        </a:rPr>
                        <a:t> [%]</a:t>
                      </a:r>
                      <a:endParaRPr lang="de-D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7312501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 dirty="0" err="1">
                          <a:effectLst/>
                        </a:rPr>
                        <a:t>data_ir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b="1" u="none" strike="noStrike" dirty="0">
                          <a:effectLst/>
                        </a:rPr>
                        <a:t>0.440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0.425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0.375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-3.323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-14.703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1257163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 dirty="0" err="1">
                          <a:effectLst/>
                        </a:rPr>
                        <a:t>data_highres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0.587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b="1" u="none" strike="noStrike" dirty="0">
                          <a:effectLst/>
                        </a:rPr>
                        <a:t>0.5960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0.558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1.479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-4.912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9184587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 dirty="0" err="1">
                          <a:effectLst/>
                        </a:rPr>
                        <a:t>data_railsem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0.758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0.765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b="1" u="none" strike="noStrike" dirty="0">
                          <a:effectLst/>
                        </a:rPr>
                        <a:t>0.766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0.878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1.056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8743867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 dirty="0" err="1">
                          <a:effectLst/>
                        </a:rPr>
                        <a:t>data_rgb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b="1" u="none" strike="noStrike" dirty="0">
                          <a:effectLst/>
                        </a:rPr>
                        <a:t>0.818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0.774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0.752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-5.439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-8.140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30616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5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6268-7A14-C017-102B-B0B6D596A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on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de-D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D70F989-712C-4244-A368-931C04A8E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3D0422-A8C3-6EA8-1E9D-8497AE0FB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2275263"/>
            <a:ext cx="8022307" cy="3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23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5D7E-5B97-4621-0093-95E05689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FLD</a:t>
            </a:r>
            <a:br>
              <a:rPr lang="de-DE" dirty="0"/>
            </a:b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 and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examples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FCA8BA-B71C-D85E-5091-67CC0F42E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1935399"/>
            <a:ext cx="7200000" cy="1816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28665E-F05E-3416-30E1-8AB263740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00" y="3996327"/>
            <a:ext cx="7200000" cy="181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3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5D7E-5B97-4621-0093-95E05689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YOLO</a:t>
            </a:r>
            <a:br>
              <a:rPr lang="de-DE" dirty="0"/>
            </a:b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 and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examples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B92853-1F04-8698-AB76-F88BD92AC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365" y="1988840"/>
            <a:ext cx="7200000" cy="1816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6D8646-0128-8D99-FA2B-346800120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365" y="4221088"/>
            <a:ext cx="7200000" cy="160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8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263147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Verdana</vt:lpstr>
      <vt:lpstr>Office</vt:lpstr>
      <vt:lpstr>Multi-sensor rail track detection in automatic train operations</vt:lpstr>
      <vt:lpstr>Outline</vt:lpstr>
      <vt:lpstr>Nine models have been trained and validated Parameters set by YOLO</vt:lpstr>
      <vt:lpstr>Parameter tuning</vt:lpstr>
      <vt:lpstr>Parameter tuning Evolution of parameters for data_highres_railsem_sgd</vt:lpstr>
      <vt:lpstr>Parameter tuning Default setting provides good results</vt:lpstr>
      <vt:lpstr>Results on test set</vt:lpstr>
      <vt:lpstr>FLD Good examples and bad examples</vt:lpstr>
      <vt:lpstr>YOLO Good examples and bad examples</vt:lpstr>
      <vt:lpstr>Timeline</vt:lpstr>
      <vt:lpstr>Thank you!</vt:lpstr>
      <vt:lpstr>YOLOv8 vs FDL Performance on validation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Milan</dc:creator>
  <cp:lastModifiedBy>Kovacs, Attila</cp:lastModifiedBy>
  <cp:revision>153</cp:revision>
  <dcterms:created xsi:type="dcterms:W3CDTF">2019-03-28T08:56:36Z</dcterms:created>
  <dcterms:modified xsi:type="dcterms:W3CDTF">2024-02-02T10:10:16Z</dcterms:modified>
</cp:coreProperties>
</file>