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8" r:id="rId6"/>
    <p:sldId id="269" r:id="rId7"/>
    <p:sldId id="270" r:id="rId8"/>
    <p:sldId id="262" r:id="rId9"/>
    <p:sldId id="265" r:id="rId10"/>
    <p:sldId id="27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20" d="100"/>
          <a:sy n="120" d="100"/>
        </p:scale>
        <p:origin x="29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5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14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8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3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8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3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55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50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79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82F5-4BEC-4C6D-AC7E-0EBE1A7D091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516" y="5105840"/>
            <a:ext cx="2798028" cy="19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Multi-sensor rail track detection in automatic train operations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Master’s thesis in Data Science</a:t>
            </a:r>
          </a:p>
          <a:p>
            <a:r>
              <a:rPr lang="en-GB" dirty="0"/>
              <a:t>Student: Attila Kovacs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Advisor: Lukas </a:t>
            </a:r>
            <a:r>
              <a:rPr lang="en-GB" dirty="0" err="1"/>
              <a:t>Rohatsch</a:t>
            </a:r>
            <a:endParaRPr lang="en-GB" dirty="0"/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Advisor: M2C Expert Control GmbH</a:t>
            </a:r>
          </a:p>
          <a:p>
            <a:r>
              <a:rPr lang="en-GB"/>
              <a:t>12.09.2023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210" y="0"/>
            <a:ext cx="681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4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768B-EB1D-CB1F-F0E9-A3F79B00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</a:t>
            </a:r>
          </a:p>
        </p:txBody>
      </p:sp>
      <p:sp>
        <p:nvSpPr>
          <p:cNvPr id="7" name="CPTKGANP01f08t01z14l10s01m00j0ca0cb01i01u00z12">
            <a:extLst>
              <a:ext uri="{FF2B5EF4-FFF2-40B4-BE49-F238E27FC236}">
                <a16:creationId xmlns:a16="http://schemas.microsoft.com/office/drawing/2014/main" id="{E0600BF5-D06B-B3D0-55EC-623FA40877D9}"/>
              </a:ext>
            </a:extLst>
          </p:cNvPr>
          <p:cNvSpPr txBox="1"/>
          <p:nvPr/>
        </p:nvSpPr>
        <p:spPr>
          <a:xfrm>
            <a:off x="3352800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Sep 23</a:t>
            </a:r>
          </a:p>
        </p:txBody>
      </p:sp>
      <p:sp>
        <p:nvSpPr>
          <p:cNvPr id="8" name="CPTKGANP02f08t01z14l10s01m00j0ca0cb01i01u00z12">
            <a:extLst>
              <a:ext uri="{FF2B5EF4-FFF2-40B4-BE49-F238E27FC236}">
                <a16:creationId xmlns:a16="http://schemas.microsoft.com/office/drawing/2014/main" id="{72E0E474-FE64-1CC9-CA1D-BF2A8F07AF63}"/>
              </a:ext>
            </a:extLst>
          </p:cNvPr>
          <p:cNvSpPr txBox="1"/>
          <p:nvPr/>
        </p:nvSpPr>
        <p:spPr>
          <a:xfrm>
            <a:off x="4175760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Oct 23</a:t>
            </a:r>
          </a:p>
        </p:txBody>
      </p:sp>
      <p:sp>
        <p:nvSpPr>
          <p:cNvPr id="9" name="CPTKGANP03f08t01z14l10s01m00j0ca0cb01i01u00z12">
            <a:extLst>
              <a:ext uri="{FF2B5EF4-FFF2-40B4-BE49-F238E27FC236}">
                <a16:creationId xmlns:a16="http://schemas.microsoft.com/office/drawing/2014/main" id="{2FEC4EC8-2C6B-7D5B-53CB-2DE8EE5F940D}"/>
              </a:ext>
            </a:extLst>
          </p:cNvPr>
          <p:cNvSpPr txBox="1"/>
          <p:nvPr/>
        </p:nvSpPr>
        <p:spPr>
          <a:xfrm>
            <a:off x="4998720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Nov 23</a:t>
            </a:r>
          </a:p>
        </p:txBody>
      </p:sp>
      <p:sp>
        <p:nvSpPr>
          <p:cNvPr id="10" name="CPTKGANP04f08t01z14l10s01m00j0ca0cb01i01u00z12">
            <a:extLst>
              <a:ext uri="{FF2B5EF4-FFF2-40B4-BE49-F238E27FC236}">
                <a16:creationId xmlns:a16="http://schemas.microsoft.com/office/drawing/2014/main" id="{91A6002A-F0C6-71D0-73AA-9FAA3CDD7FD8}"/>
              </a:ext>
            </a:extLst>
          </p:cNvPr>
          <p:cNvSpPr txBox="1"/>
          <p:nvPr/>
        </p:nvSpPr>
        <p:spPr>
          <a:xfrm>
            <a:off x="5821680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Dec 23</a:t>
            </a:r>
          </a:p>
        </p:txBody>
      </p:sp>
      <p:sp>
        <p:nvSpPr>
          <p:cNvPr id="11" name="CPTKGANP05f08t01z14l10s01m00j0ca0cb01i01u00z12">
            <a:extLst>
              <a:ext uri="{FF2B5EF4-FFF2-40B4-BE49-F238E27FC236}">
                <a16:creationId xmlns:a16="http://schemas.microsoft.com/office/drawing/2014/main" id="{81831CE6-487C-B904-7298-0F1818413A57}"/>
              </a:ext>
            </a:extLst>
          </p:cNvPr>
          <p:cNvSpPr txBox="1"/>
          <p:nvPr/>
        </p:nvSpPr>
        <p:spPr>
          <a:xfrm>
            <a:off x="6644639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Jan 24</a:t>
            </a:r>
          </a:p>
        </p:txBody>
      </p:sp>
      <p:sp>
        <p:nvSpPr>
          <p:cNvPr id="12" name="CPTKGANP06f08t01z14l10s01m00j0ca0cb01i01u00z12">
            <a:extLst>
              <a:ext uri="{FF2B5EF4-FFF2-40B4-BE49-F238E27FC236}">
                <a16:creationId xmlns:a16="http://schemas.microsoft.com/office/drawing/2014/main" id="{31DBB9D1-5488-04E8-D32F-4F6D558664EF}"/>
              </a:ext>
            </a:extLst>
          </p:cNvPr>
          <p:cNvSpPr txBox="1"/>
          <p:nvPr/>
        </p:nvSpPr>
        <p:spPr>
          <a:xfrm>
            <a:off x="7467599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Feb 24</a:t>
            </a:r>
          </a:p>
        </p:txBody>
      </p:sp>
      <p:sp>
        <p:nvSpPr>
          <p:cNvPr id="13" name="CPTKGANP07f08t01z14l10s01m00j0ca0cb01i01u00z12">
            <a:extLst>
              <a:ext uri="{FF2B5EF4-FFF2-40B4-BE49-F238E27FC236}">
                <a16:creationId xmlns:a16="http://schemas.microsoft.com/office/drawing/2014/main" id="{54B7DC89-E718-F68B-D6F4-DF7AD54450E0}"/>
              </a:ext>
            </a:extLst>
          </p:cNvPr>
          <p:cNvSpPr txBox="1"/>
          <p:nvPr/>
        </p:nvSpPr>
        <p:spPr>
          <a:xfrm>
            <a:off x="8290559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Mar 24</a:t>
            </a:r>
          </a:p>
        </p:txBody>
      </p:sp>
      <p:sp>
        <p:nvSpPr>
          <p:cNvPr id="14" name="CPTKGANP08f08t01z14l10s01m00j0ca0cb01i01u00z12">
            <a:extLst>
              <a:ext uri="{FF2B5EF4-FFF2-40B4-BE49-F238E27FC236}">
                <a16:creationId xmlns:a16="http://schemas.microsoft.com/office/drawing/2014/main" id="{140507EA-9852-89BC-1A72-6432338B85E0}"/>
              </a:ext>
            </a:extLst>
          </p:cNvPr>
          <p:cNvSpPr txBox="1"/>
          <p:nvPr/>
        </p:nvSpPr>
        <p:spPr>
          <a:xfrm>
            <a:off x="9113519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Apr 24</a:t>
            </a:r>
          </a:p>
        </p:txBody>
      </p:sp>
      <p:sp>
        <p:nvSpPr>
          <p:cNvPr id="15" name="CPTKGANP09f08t01z14l10s01m00j0ca0cb01i01u00z12">
            <a:extLst>
              <a:ext uri="{FF2B5EF4-FFF2-40B4-BE49-F238E27FC236}">
                <a16:creationId xmlns:a16="http://schemas.microsoft.com/office/drawing/2014/main" id="{05639EAD-E145-5906-DCBB-5DFACC778AA1}"/>
              </a:ext>
            </a:extLst>
          </p:cNvPr>
          <p:cNvSpPr txBox="1"/>
          <p:nvPr/>
        </p:nvSpPr>
        <p:spPr>
          <a:xfrm>
            <a:off x="9936479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May 24</a:t>
            </a:r>
          </a:p>
        </p:txBody>
      </p:sp>
      <p:sp>
        <p:nvSpPr>
          <p:cNvPr id="16" name="CPTKGANP10f08t01z14l10s01m00j0ca0cb01i01u00z12">
            <a:extLst>
              <a:ext uri="{FF2B5EF4-FFF2-40B4-BE49-F238E27FC236}">
                <a16:creationId xmlns:a16="http://schemas.microsoft.com/office/drawing/2014/main" id="{70991D00-691C-8391-1A29-FFE703160870}"/>
              </a:ext>
            </a:extLst>
          </p:cNvPr>
          <p:cNvSpPr txBox="1"/>
          <p:nvPr/>
        </p:nvSpPr>
        <p:spPr>
          <a:xfrm>
            <a:off x="10759439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Jun 24</a:t>
            </a:r>
          </a:p>
        </p:txBody>
      </p:sp>
      <p:sp>
        <p:nvSpPr>
          <p:cNvPr id="17" name="CPTKGANH01f07t01z14l10s01m02j0la0cb01i00u00z12">
            <a:extLst>
              <a:ext uri="{FF2B5EF4-FFF2-40B4-BE49-F238E27FC236}">
                <a16:creationId xmlns:a16="http://schemas.microsoft.com/office/drawing/2014/main" id="{329758E1-5E2F-3A9A-3E32-17A972867082}"/>
              </a:ext>
            </a:extLst>
          </p:cNvPr>
          <p:cNvSpPr txBox="1"/>
          <p:nvPr/>
        </p:nvSpPr>
        <p:spPr>
          <a:xfrm>
            <a:off x="609600" y="1689223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DSP Kick-off</a:t>
            </a:r>
          </a:p>
        </p:txBody>
      </p:sp>
      <p:sp>
        <p:nvSpPr>
          <p:cNvPr id="18" name="CPTKGANH02f07t01z14l10s01m02j0la0cb01i00u00z12">
            <a:extLst>
              <a:ext uri="{FF2B5EF4-FFF2-40B4-BE49-F238E27FC236}">
                <a16:creationId xmlns:a16="http://schemas.microsoft.com/office/drawing/2014/main" id="{A2981F25-DE60-AC5E-C52F-EE738EF26BE2}"/>
              </a:ext>
            </a:extLst>
          </p:cNvPr>
          <p:cNvSpPr txBox="1"/>
          <p:nvPr/>
        </p:nvSpPr>
        <p:spPr>
          <a:xfrm>
            <a:off x="609600" y="2115228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 err="1">
                <a:solidFill>
                  <a:srgbClr val="FFFFFF"/>
                </a:solidFill>
                <a:latin typeface="Verdana" panose="020B0604030504040204" pitchFamily="34" charset="0"/>
              </a:rPr>
              <a:t>Exploratory</a:t>
            </a:r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 Data Analysis</a:t>
            </a:r>
          </a:p>
        </p:txBody>
      </p:sp>
      <p:sp>
        <p:nvSpPr>
          <p:cNvPr id="19" name="CPTKGANH03f07t01z14l10s01m02j0la0cb01i00u00z12">
            <a:extLst>
              <a:ext uri="{FF2B5EF4-FFF2-40B4-BE49-F238E27FC236}">
                <a16:creationId xmlns:a16="http://schemas.microsoft.com/office/drawing/2014/main" id="{4A67F939-7A5C-FFBE-1662-097F57C57965}"/>
              </a:ext>
            </a:extLst>
          </p:cNvPr>
          <p:cNvSpPr txBox="1"/>
          <p:nvPr/>
        </p:nvSpPr>
        <p:spPr>
          <a:xfrm>
            <a:off x="609600" y="2541234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 err="1">
                <a:solidFill>
                  <a:srgbClr val="FFFFFF"/>
                </a:solidFill>
                <a:latin typeface="Verdana" panose="020B0604030504040204" pitchFamily="34" charset="0"/>
              </a:rPr>
              <a:t>Literature</a:t>
            </a:r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 Review</a:t>
            </a:r>
          </a:p>
        </p:txBody>
      </p:sp>
      <p:sp>
        <p:nvSpPr>
          <p:cNvPr id="20" name="CPTKGANH04f07t01z14l10s01m02j0la0cb01i00u00z12">
            <a:extLst>
              <a:ext uri="{FF2B5EF4-FFF2-40B4-BE49-F238E27FC236}">
                <a16:creationId xmlns:a16="http://schemas.microsoft.com/office/drawing/2014/main" id="{73B54428-5319-FAD8-B306-9FD2D3CDA60E}"/>
              </a:ext>
            </a:extLst>
          </p:cNvPr>
          <p:cNvSpPr txBox="1"/>
          <p:nvPr/>
        </p:nvSpPr>
        <p:spPr>
          <a:xfrm>
            <a:off x="609600" y="2967240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Base Model Selected</a:t>
            </a:r>
          </a:p>
        </p:txBody>
      </p:sp>
      <p:sp>
        <p:nvSpPr>
          <p:cNvPr id="21" name="CPTKGANH05f07t01z14l10s01m02j0la0cb01i00u00z12">
            <a:extLst>
              <a:ext uri="{FF2B5EF4-FFF2-40B4-BE49-F238E27FC236}">
                <a16:creationId xmlns:a16="http://schemas.microsoft.com/office/drawing/2014/main" id="{1F7B7545-4098-0710-0540-D29072131D05}"/>
              </a:ext>
            </a:extLst>
          </p:cNvPr>
          <p:cNvSpPr txBox="1"/>
          <p:nvPr/>
        </p:nvSpPr>
        <p:spPr>
          <a:xfrm>
            <a:off x="609600" y="3393245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 err="1">
                <a:solidFill>
                  <a:srgbClr val="FFFFFF"/>
                </a:solidFill>
                <a:latin typeface="Verdana" panose="020B0604030504040204" pitchFamily="34" charset="0"/>
              </a:rPr>
              <a:t>Establishing</a:t>
            </a:r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 Baseline (CV2)</a:t>
            </a:r>
          </a:p>
        </p:txBody>
      </p:sp>
      <p:sp>
        <p:nvSpPr>
          <p:cNvPr id="22" name="CPTKGANH06f07t01z14l10s01m02j0la0cb01i00u00z12">
            <a:extLst>
              <a:ext uri="{FF2B5EF4-FFF2-40B4-BE49-F238E27FC236}">
                <a16:creationId xmlns:a16="http://schemas.microsoft.com/office/drawing/2014/main" id="{BE4BD142-1D12-8457-842E-00FF52D54CF4}"/>
              </a:ext>
            </a:extLst>
          </p:cNvPr>
          <p:cNvSpPr txBox="1"/>
          <p:nvPr/>
        </p:nvSpPr>
        <p:spPr>
          <a:xfrm>
            <a:off x="609600" y="3819251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Model Finetuning</a:t>
            </a:r>
          </a:p>
        </p:txBody>
      </p:sp>
      <p:sp>
        <p:nvSpPr>
          <p:cNvPr id="23" name="CPTKGANH07f07t01z14l10s01m02j0la0cb01i00u00z12">
            <a:extLst>
              <a:ext uri="{FF2B5EF4-FFF2-40B4-BE49-F238E27FC236}">
                <a16:creationId xmlns:a16="http://schemas.microsoft.com/office/drawing/2014/main" id="{1808E67C-41AC-7AD4-B506-984EF4C03867}"/>
              </a:ext>
            </a:extLst>
          </p:cNvPr>
          <p:cNvSpPr txBox="1"/>
          <p:nvPr/>
        </p:nvSpPr>
        <p:spPr>
          <a:xfrm>
            <a:off x="609600" y="4245257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 err="1">
                <a:solidFill>
                  <a:srgbClr val="FFFFFF"/>
                </a:solidFill>
                <a:latin typeface="Verdana" panose="020B0604030504040204" pitchFamily="34" charset="0"/>
              </a:rPr>
              <a:t>Result</a:t>
            </a:r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 Analysis and </a:t>
            </a:r>
            <a:r>
              <a:rPr lang="de-DE" sz="1200" b="1" dirty="0" err="1">
                <a:solidFill>
                  <a:srgbClr val="FFFFFF"/>
                </a:solidFill>
                <a:latin typeface="Verdana" panose="020B0604030504040204" pitchFamily="34" charset="0"/>
              </a:rPr>
              <a:t>Documentation</a:t>
            </a:r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rgbClr val="FFFFFF"/>
                </a:solidFill>
                <a:latin typeface="Verdana" panose="020B0604030504040204" pitchFamily="34" charset="0"/>
              </a:rPr>
              <a:t>of</a:t>
            </a:r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 Approach</a:t>
            </a:r>
          </a:p>
        </p:txBody>
      </p:sp>
      <p:sp>
        <p:nvSpPr>
          <p:cNvPr id="24" name="CPTKGANH08f07t01z14l10s01m02j0la0cb01i00u00z12">
            <a:extLst>
              <a:ext uri="{FF2B5EF4-FFF2-40B4-BE49-F238E27FC236}">
                <a16:creationId xmlns:a16="http://schemas.microsoft.com/office/drawing/2014/main" id="{5C7E3E6D-4065-EB84-B841-FBAE58471E38}"/>
              </a:ext>
            </a:extLst>
          </p:cNvPr>
          <p:cNvSpPr txBox="1"/>
          <p:nvPr/>
        </p:nvSpPr>
        <p:spPr>
          <a:xfrm>
            <a:off x="609600" y="4671262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First Version Ready</a:t>
            </a:r>
          </a:p>
        </p:txBody>
      </p:sp>
      <p:sp>
        <p:nvSpPr>
          <p:cNvPr id="25" name="CPTKGANH09f07t01z14l10s01m02j0la0cb01i00u00z12">
            <a:extLst>
              <a:ext uri="{FF2B5EF4-FFF2-40B4-BE49-F238E27FC236}">
                <a16:creationId xmlns:a16="http://schemas.microsoft.com/office/drawing/2014/main" id="{C2B3A6DF-70D3-F547-B520-28D6FE9FA7A2}"/>
              </a:ext>
            </a:extLst>
          </p:cNvPr>
          <p:cNvSpPr txBox="1"/>
          <p:nvPr/>
        </p:nvSpPr>
        <p:spPr>
          <a:xfrm>
            <a:off x="609600" y="5097268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Final Version Ready</a:t>
            </a:r>
          </a:p>
        </p:txBody>
      </p:sp>
      <p:sp>
        <p:nvSpPr>
          <p:cNvPr id="26" name="CPTKGANH10f07t01z14l10s01m02j0la0cb01i00u00z12">
            <a:extLst>
              <a:ext uri="{FF2B5EF4-FFF2-40B4-BE49-F238E27FC236}">
                <a16:creationId xmlns:a16="http://schemas.microsoft.com/office/drawing/2014/main" id="{9D3DC345-294B-7C0A-9C98-81987185B6E5}"/>
              </a:ext>
            </a:extLst>
          </p:cNvPr>
          <p:cNvSpPr txBox="1"/>
          <p:nvPr/>
        </p:nvSpPr>
        <p:spPr>
          <a:xfrm>
            <a:off x="609600" y="5523274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 err="1">
                <a:solidFill>
                  <a:srgbClr val="FFFFFF"/>
                </a:solidFill>
                <a:latin typeface="Verdana" panose="020B0604030504040204" pitchFamily="34" charset="0"/>
              </a:rPr>
              <a:t>Master‘s</a:t>
            </a:r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rgbClr val="FFFFFF"/>
                </a:solidFill>
                <a:latin typeface="Verdana" panose="020B0604030504040204" pitchFamily="34" charset="0"/>
              </a:rPr>
              <a:t>Exam</a:t>
            </a:r>
            <a:endParaRPr lang="de-DE" sz="1200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7" name="CPTKGANB01f01l10s01">
            <a:extLst>
              <a:ext uri="{FF2B5EF4-FFF2-40B4-BE49-F238E27FC236}">
                <a16:creationId xmlns:a16="http://schemas.microsoft.com/office/drawing/2014/main" id="{84E9DFC2-B9AB-E2AD-EF26-F42BABB3F7F0}"/>
              </a:ext>
            </a:extLst>
          </p:cNvPr>
          <p:cNvSpPr txBox="1"/>
          <p:nvPr/>
        </p:nvSpPr>
        <p:spPr>
          <a:xfrm>
            <a:off x="3352800" y="1689223"/>
            <a:ext cx="8229598" cy="4260057"/>
          </a:xfrm>
          <a:prstGeom prst="rect">
            <a:avLst/>
          </a:prstGeom>
          <a:solidFill>
            <a:srgbClr val="FFFFFF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rtlCol="0">
            <a:noAutofit/>
          </a:bodyPr>
          <a:lstStyle/>
          <a:p>
            <a:endParaRPr lang="de-DE"/>
          </a:p>
        </p:txBody>
      </p:sp>
      <p:cxnSp>
        <p:nvCxnSpPr>
          <p:cNvPr id="28" name="CPTKGANL01l10s00f00d01">
            <a:extLst>
              <a:ext uri="{FF2B5EF4-FFF2-40B4-BE49-F238E27FC236}">
                <a16:creationId xmlns:a16="http://schemas.microsoft.com/office/drawing/2014/main" id="{FCF9BE87-2E02-B27E-F2ED-81D1845590FE}"/>
              </a:ext>
            </a:extLst>
          </p:cNvPr>
          <p:cNvCxnSpPr/>
          <p:nvPr/>
        </p:nvCxnSpPr>
        <p:spPr>
          <a:xfrm>
            <a:off x="4175760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PTKGANL02l10s00f00d01">
            <a:extLst>
              <a:ext uri="{FF2B5EF4-FFF2-40B4-BE49-F238E27FC236}">
                <a16:creationId xmlns:a16="http://schemas.microsoft.com/office/drawing/2014/main" id="{043E24E8-7062-BEA1-1437-018A3B18765B}"/>
              </a:ext>
            </a:extLst>
          </p:cNvPr>
          <p:cNvCxnSpPr/>
          <p:nvPr/>
        </p:nvCxnSpPr>
        <p:spPr>
          <a:xfrm>
            <a:off x="4998720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PTKGANL03l10s00f00d01">
            <a:extLst>
              <a:ext uri="{FF2B5EF4-FFF2-40B4-BE49-F238E27FC236}">
                <a16:creationId xmlns:a16="http://schemas.microsoft.com/office/drawing/2014/main" id="{F51DB1C0-83BC-083E-F9CF-432BE81CB4AC}"/>
              </a:ext>
            </a:extLst>
          </p:cNvPr>
          <p:cNvCxnSpPr/>
          <p:nvPr/>
        </p:nvCxnSpPr>
        <p:spPr>
          <a:xfrm>
            <a:off x="5821680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PTKGANL04l10s00f00d01">
            <a:extLst>
              <a:ext uri="{FF2B5EF4-FFF2-40B4-BE49-F238E27FC236}">
                <a16:creationId xmlns:a16="http://schemas.microsoft.com/office/drawing/2014/main" id="{52BBC2C2-4461-8DD2-D3C5-A9B494CFBFD6}"/>
              </a:ext>
            </a:extLst>
          </p:cNvPr>
          <p:cNvCxnSpPr/>
          <p:nvPr/>
        </p:nvCxnSpPr>
        <p:spPr>
          <a:xfrm>
            <a:off x="6644639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PTKGANL05l10s00f00d01">
            <a:extLst>
              <a:ext uri="{FF2B5EF4-FFF2-40B4-BE49-F238E27FC236}">
                <a16:creationId xmlns:a16="http://schemas.microsoft.com/office/drawing/2014/main" id="{05F7AA65-70E2-193D-C1FE-9959E419379B}"/>
              </a:ext>
            </a:extLst>
          </p:cNvPr>
          <p:cNvCxnSpPr/>
          <p:nvPr/>
        </p:nvCxnSpPr>
        <p:spPr>
          <a:xfrm>
            <a:off x="7467599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PTKGANL06l10s00f00d01">
            <a:extLst>
              <a:ext uri="{FF2B5EF4-FFF2-40B4-BE49-F238E27FC236}">
                <a16:creationId xmlns:a16="http://schemas.microsoft.com/office/drawing/2014/main" id="{760E07A4-949A-B0E3-2897-BCC3A6ACF8F7}"/>
              </a:ext>
            </a:extLst>
          </p:cNvPr>
          <p:cNvCxnSpPr/>
          <p:nvPr/>
        </p:nvCxnSpPr>
        <p:spPr>
          <a:xfrm>
            <a:off x="8290559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PTKGANL07l10s00f00d01">
            <a:extLst>
              <a:ext uri="{FF2B5EF4-FFF2-40B4-BE49-F238E27FC236}">
                <a16:creationId xmlns:a16="http://schemas.microsoft.com/office/drawing/2014/main" id="{F258A691-33D7-73E1-D7F0-AF88E2A7E1C0}"/>
              </a:ext>
            </a:extLst>
          </p:cNvPr>
          <p:cNvCxnSpPr/>
          <p:nvPr/>
        </p:nvCxnSpPr>
        <p:spPr>
          <a:xfrm>
            <a:off x="9113519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PTKGANL08l10s00f00d01">
            <a:extLst>
              <a:ext uri="{FF2B5EF4-FFF2-40B4-BE49-F238E27FC236}">
                <a16:creationId xmlns:a16="http://schemas.microsoft.com/office/drawing/2014/main" id="{CC2239B9-4B87-632B-5AAA-F5A6D9572E6F}"/>
              </a:ext>
            </a:extLst>
          </p:cNvPr>
          <p:cNvCxnSpPr/>
          <p:nvPr/>
        </p:nvCxnSpPr>
        <p:spPr>
          <a:xfrm>
            <a:off x="9936479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PTKGANL09l10s00f00d01">
            <a:extLst>
              <a:ext uri="{FF2B5EF4-FFF2-40B4-BE49-F238E27FC236}">
                <a16:creationId xmlns:a16="http://schemas.microsoft.com/office/drawing/2014/main" id="{E3D55D0D-F1FD-A9FD-F0B6-2E33A5F5EF8E}"/>
              </a:ext>
            </a:extLst>
          </p:cNvPr>
          <p:cNvCxnSpPr/>
          <p:nvPr/>
        </p:nvCxnSpPr>
        <p:spPr>
          <a:xfrm>
            <a:off x="10759439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PTKGANT02f04t01z14l10s01m00j0ca0cb00i00u00z12">
            <a:extLst>
              <a:ext uri="{FF2B5EF4-FFF2-40B4-BE49-F238E27FC236}">
                <a16:creationId xmlns:a16="http://schemas.microsoft.com/office/drawing/2014/main" id="{0AE5507D-45DB-45AA-1631-0CA0AA90CED3}"/>
              </a:ext>
            </a:extLst>
          </p:cNvPr>
          <p:cNvSpPr txBox="1"/>
          <p:nvPr/>
        </p:nvSpPr>
        <p:spPr>
          <a:xfrm>
            <a:off x="3647730" y="2157829"/>
            <a:ext cx="1350987" cy="340805"/>
          </a:xfrm>
          <a:prstGeom prst="rect">
            <a:avLst/>
          </a:prstGeom>
          <a:solidFill>
            <a:srgbClr val="909090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rtlCol="0">
            <a:noAutofit/>
          </a:bodyPr>
          <a:lstStyle/>
          <a:p>
            <a:endParaRPr lang="de-DE"/>
          </a:p>
        </p:txBody>
      </p:sp>
      <p:sp>
        <p:nvSpPr>
          <p:cNvPr id="38" name="CPTKGANT03f04t01z14l10s01m00j0ca0cb00i00u00z12">
            <a:extLst>
              <a:ext uri="{FF2B5EF4-FFF2-40B4-BE49-F238E27FC236}">
                <a16:creationId xmlns:a16="http://schemas.microsoft.com/office/drawing/2014/main" id="{E37935A2-B616-3629-A7DE-23C9917F08A1}"/>
              </a:ext>
            </a:extLst>
          </p:cNvPr>
          <p:cNvSpPr txBox="1"/>
          <p:nvPr/>
        </p:nvSpPr>
        <p:spPr>
          <a:xfrm>
            <a:off x="3647730" y="2583834"/>
            <a:ext cx="1659976" cy="340805"/>
          </a:xfrm>
          <a:prstGeom prst="rect">
            <a:avLst/>
          </a:prstGeom>
          <a:solidFill>
            <a:srgbClr val="909090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rtlCol="0">
            <a:noAutofit/>
          </a:bodyPr>
          <a:lstStyle/>
          <a:p>
            <a:endParaRPr lang="de-DE"/>
          </a:p>
        </p:txBody>
      </p:sp>
      <p:sp>
        <p:nvSpPr>
          <p:cNvPr id="39" name="CPTKGANT05f04t01z14l10s01m00j0ca0cb00i00u00z12">
            <a:extLst>
              <a:ext uri="{FF2B5EF4-FFF2-40B4-BE49-F238E27FC236}">
                <a16:creationId xmlns:a16="http://schemas.microsoft.com/office/drawing/2014/main" id="{A97FD63F-8932-0CA8-CD69-7455CAFCC94B}"/>
              </a:ext>
            </a:extLst>
          </p:cNvPr>
          <p:cNvSpPr txBox="1"/>
          <p:nvPr/>
        </p:nvSpPr>
        <p:spPr>
          <a:xfrm>
            <a:off x="4511830" y="3435846"/>
            <a:ext cx="2132805" cy="340805"/>
          </a:xfrm>
          <a:prstGeom prst="rect">
            <a:avLst/>
          </a:prstGeom>
          <a:solidFill>
            <a:srgbClr val="909090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rtlCol="0">
            <a:noAutofit/>
          </a:bodyPr>
          <a:lstStyle/>
          <a:p>
            <a:endParaRPr lang="de-DE"/>
          </a:p>
        </p:txBody>
      </p:sp>
      <p:sp>
        <p:nvSpPr>
          <p:cNvPr id="40" name="CPTKGANT06f04t01z14l10s01m00j0ca0cb00i00u00z12">
            <a:extLst>
              <a:ext uri="{FF2B5EF4-FFF2-40B4-BE49-F238E27FC236}">
                <a16:creationId xmlns:a16="http://schemas.microsoft.com/office/drawing/2014/main" id="{10886CFF-D8F6-2028-EE4C-D6BEB4B63520}"/>
              </a:ext>
            </a:extLst>
          </p:cNvPr>
          <p:cNvSpPr txBox="1"/>
          <p:nvPr/>
        </p:nvSpPr>
        <p:spPr>
          <a:xfrm>
            <a:off x="5307706" y="3861851"/>
            <a:ext cx="2982852" cy="340805"/>
          </a:xfrm>
          <a:prstGeom prst="rect">
            <a:avLst/>
          </a:prstGeom>
          <a:solidFill>
            <a:srgbClr val="909090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rtlCol="0">
            <a:noAutofit/>
          </a:bodyPr>
          <a:lstStyle/>
          <a:p>
            <a:endParaRPr lang="de-DE"/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3458F597-B8CB-CFB7-5A5F-CA9C72608E98}"/>
              </a:ext>
            </a:extLst>
          </p:cNvPr>
          <p:cNvSpPr/>
          <p:nvPr/>
        </p:nvSpPr>
        <p:spPr>
          <a:xfrm>
            <a:off x="3510488" y="1753701"/>
            <a:ext cx="253792" cy="27509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AEDDF1F0-5106-5B1B-B9DE-127CFEDC45FC}"/>
              </a:ext>
            </a:extLst>
          </p:cNvPr>
          <p:cNvSpPr/>
          <p:nvPr/>
        </p:nvSpPr>
        <p:spPr>
          <a:xfrm>
            <a:off x="5194136" y="3009839"/>
            <a:ext cx="253792" cy="27509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lowchart: Decision 46">
            <a:extLst>
              <a:ext uri="{FF2B5EF4-FFF2-40B4-BE49-F238E27FC236}">
                <a16:creationId xmlns:a16="http://schemas.microsoft.com/office/drawing/2014/main" id="{C4E1E21F-7986-E831-5407-CEB4A4D785E3}"/>
              </a:ext>
            </a:extLst>
          </p:cNvPr>
          <p:cNvSpPr/>
          <p:nvPr/>
        </p:nvSpPr>
        <p:spPr>
          <a:xfrm>
            <a:off x="10678264" y="5172724"/>
            <a:ext cx="253792" cy="27509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lowchart: Decision 47">
            <a:extLst>
              <a:ext uri="{FF2B5EF4-FFF2-40B4-BE49-F238E27FC236}">
                <a16:creationId xmlns:a16="http://schemas.microsoft.com/office/drawing/2014/main" id="{CE46C70E-0D0D-4D25-D5A8-405C75DFA1C1}"/>
              </a:ext>
            </a:extLst>
          </p:cNvPr>
          <p:cNvSpPr/>
          <p:nvPr/>
        </p:nvSpPr>
        <p:spPr>
          <a:xfrm>
            <a:off x="11273412" y="5598730"/>
            <a:ext cx="253792" cy="27509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9494CFB6-4D8D-52B8-E120-4C10A31580E1}"/>
              </a:ext>
            </a:extLst>
          </p:cNvPr>
          <p:cNvSpPr/>
          <p:nvPr/>
        </p:nvSpPr>
        <p:spPr>
          <a:xfrm>
            <a:off x="9260943" y="4887291"/>
            <a:ext cx="253792" cy="27509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CPTKGANT06f04t01z14l10s01m00j0ca0cb00i00u00z12">
            <a:extLst>
              <a:ext uri="{FF2B5EF4-FFF2-40B4-BE49-F238E27FC236}">
                <a16:creationId xmlns:a16="http://schemas.microsoft.com/office/drawing/2014/main" id="{27CE1F5F-AC3B-08B8-22FD-A4B28F5CFD70}"/>
              </a:ext>
            </a:extLst>
          </p:cNvPr>
          <p:cNvSpPr txBox="1"/>
          <p:nvPr/>
        </p:nvSpPr>
        <p:spPr>
          <a:xfrm>
            <a:off x="7467595" y="4290386"/>
            <a:ext cx="3373011" cy="340805"/>
          </a:xfrm>
          <a:prstGeom prst="rect">
            <a:avLst/>
          </a:prstGeom>
          <a:solidFill>
            <a:srgbClr val="909090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rtlCol="0"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009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73B3-052D-86FD-48C8-357E863D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3E060-51B2-983C-2F87-7A6AFD8E5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69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58401" cy="4351338"/>
          </a:xfrm>
        </p:spPr>
        <p:txBody>
          <a:bodyPr/>
          <a:lstStyle/>
          <a:p>
            <a:r>
              <a:rPr lang="en-GB" sz="1800" b="1" dirty="0"/>
              <a:t>What is Automatic train operations (ATO)?</a:t>
            </a:r>
            <a:br>
              <a:rPr lang="en-GB" sz="1800" dirty="0"/>
            </a:br>
            <a:r>
              <a:rPr lang="en-GB" sz="1800" dirty="0">
                <a:sym typeface="Wingdings" panose="05000000000000000000" pitchFamily="2" charset="2"/>
              </a:rPr>
              <a:t> 	Technology is used to automate </a:t>
            </a:r>
            <a:br>
              <a:rPr lang="en-GB" sz="1800" dirty="0">
                <a:sym typeface="Wingdings" panose="05000000000000000000" pitchFamily="2" charset="2"/>
              </a:rPr>
            </a:br>
            <a:r>
              <a:rPr lang="en-GB" sz="1800" dirty="0">
                <a:sym typeface="Wingdings" panose="05000000000000000000" pitchFamily="2" charset="2"/>
              </a:rPr>
              <a:t>	tasks that were previously performed </a:t>
            </a:r>
            <a:br>
              <a:rPr lang="en-GB" sz="1800" dirty="0">
                <a:sym typeface="Wingdings" panose="05000000000000000000" pitchFamily="2" charset="2"/>
              </a:rPr>
            </a:br>
            <a:r>
              <a:rPr lang="en-GB" sz="1800" dirty="0">
                <a:sym typeface="Wingdings" panose="05000000000000000000" pitchFamily="2" charset="2"/>
              </a:rPr>
              <a:t>	by rail personnel (e.g., conductor) </a:t>
            </a:r>
          </a:p>
          <a:p>
            <a:r>
              <a:rPr lang="en-GB" sz="1800" b="1" dirty="0">
                <a:sym typeface="Wingdings" panose="05000000000000000000" pitchFamily="2" charset="2"/>
              </a:rPr>
              <a:t>Why ATO?</a:t>
            </a:r>
          </a:p>
          <a:p>
            <a:pPr lvl="1"/>
            <a:r>
              <a:rPr lang="en-GB" sz="1600" dirty="0">
                <a:sym typeface="Wingdings" panose="05000000000000000000" pitchFamily="2" charset="2"/>
              </a:rPr>
              <a:t>Better utilization of infrastructure</a:t>
            </a:r>
          </a:p>
          <a:p>
            <a:pPr lvl="1"/>
            <a:r>
              <a:rPr lang="en-GB" sz="1600" dirty="0"/>
              <a:t>Flexibility due to predictability (service on remote lines, automated parking)</a:t>
            </a:r>
          </a:p>
          <a:p>
            <a:pPr lvl="1"/>
            <a:r>
              <a:rPr lang="en-GB" sz="1600" dirty="0"/>
              <a:t>Lower costs (e.g., maintenance)</a:t>
            </a:r>
          </a:p>
          <a:p>
            <a:pPr lvl="1"/>
            <a:r>
              <a:rPr lang="en-GB" sz="1600" dirty="0"/>
              <a:t>Reduced energy</a:t>
            </a:r>
            <a:endParaRPr lang="en-GB" sz="1200" dirty="0"/>
          </a:p>
          <a:p>
            <a:r>
              <a:rPr lang="en-GB" sz="2000" b="1" dirty="0"/>
              <a:t>Challenges</a:t>
            </a:r>
          </a:p>
          <a:p>
            <a:pPr lvl="1"/>
            <a:r>
              <a:rPr lang="en-GB" sz="1800" dirty="0"/>
              <a:t>Sensors are already on a very high level</a:t>
            </a:r>
          </a:p>
          <a:p>
            <a:pPr lvl="1"/>
            <a:r>
              <a:rPr lang="en-GB" sz="1800" dirty="0"/>
              <a:t>However, </a:t>
            </a:r>
            <a:r>
              <a:rPr lang="en-GB" sz="1800" b="1" dirty="0"/>
              <a:t>application software</a:t>
            </a:r>
            <a:r>
              <a:rPr lang="en-GB" sz="1800" dirty="0"/>
              <a:t> is still in the </a:t>
            </a:r>
            <a:r>
              <a:rPr lang="en-GB" sz="1800" b="1" dirty="0"/>
              <a:t>early stages of development</a:t>
            </a:r>
          </a:p>
          <a:p>
            <a:endParaRPr lang="en-GB" dirty="0"/>
          </a:p>
        </p:txBody>
      </p:sp>
      <p:pic>
        <p:nvPicPr>
          <p:cNvPr id="1028" name="Picture 4" descr="Autonomous mobility: The future of rail is automated | Alstom">
            <a:extLst>
              <a:ext uri="{FF2B5EF4-FFF2-40B4-BE49-F238E27FC236}">
                <a16:creationId xmlns:a16="http://schemas.microsoft.com/office/drawing/2014/main" id="{4F8E09FC-9772-2709-0A2A-1867F76B7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1340769"/>
            <a:ext cx="3961656" cy="222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56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3D82-8079-9600-FCFD-BAA6B31E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Cargo to develop fully automated shunting by 2024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C6E9-FD9D-C77A-4F45-DCAAEBAD5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</a:rPr>
              <a:t>DB Cargo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aims to develop a GoA4 (Grade of Automation) system as a retrofit solution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</a:rPr>
              <a:t>Challenges</a:t>
            </a:r>
          </a:p>
          <a:p>
            <a:pPr lvl="1"/>
            <a:r>
              <a:rPr lang="de-DE" sz="2000" dirty="0" err="1"/>
              <a:t>Positioning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locomotive</a:t>
            </a:r>
            <a:r>
              <a:rPr lang="de-DE" sz="2000" dirty="0"/>
              <a:t>: </a:t>
            </a:r>
            <a:r>
              <a:rPr lang="en-US" sz="2000" dirty="0"/>
              <a:t>determine the locomotive’s position in the marshalling yard </a:t>
            </a:r>
            <a:r>
              <a:rPr lang="de-DE" sz="2000" dirty="0" err="1"/>
              <a:t>without</a:t>
            </a:r>
            <a:r>
              <a:rPr lang="de-DE" sz="2000" dirty="0"/>
              <a:t> </a:t>
            </a:r>
            <a:r>
              <a:rPr lang="de-DE" sz="2000" dirty="0" err="1"/>
              <a:t>trackside</a:t>
            </a:r>
            <a:r>
              <a:rPr lang="de-DE" sz="2000" dirty="0"/>
              <a:t> </a:t>
            </a:r>
            <a:r>
              <a:rPr lang="de-DE" sz="2000" dirty="0" err="1"/>
              <a:t>installations</a:t>
            </a:r>
            <a:endParaRPr lang="de-DE" sz="2000" dirty="0"/>
          </a:p>
          <a:p>
            <a:pPr lvl="1" fontAlgn="base"/>
            <a:r>
              <a:rPr lang="de-DE" sz="2000" dirty="0"/>
              <a:t>AI-</a:t>
            </a:r>
            <a:r>
              <a:rPr lang="de-DE" sz="2000" dirty="0" err="1"/>
              <a:t>based</a:t>
            </a:r>
            <a:r>
              <a:rPr lang="de-DE" sz="2000" dirty="0"/>
              <a:t> </a:t>
            </a:r>
            <a:r>
              <a:rPr lang="de-DE" sz="2000" dirty="0" err="1"/>
              <a:t>obstacle</a:t>
            </a:r>
            <a:r>
              <a:rPr lang="de-DE" sz="2000" dirty="0"/>
              <a:t> and </a:t>
            </a:r>
            <a:r>
              <a:rPr lang="de-DE" sz="2000" dirty="0" err="1"/>
              <a:t>signal</a:t>
            </a:r>
            <a:r>
              <a:rPr lang="de-DE" sz="2000" dirty="0"/>
              <a:t> </a:t>
            </a:r>
            <a:r>
              <a:rPr lang="de-DE" sz="2000" dirty="0" err="1"/>
              <a:t>detection</a:t>
            </a:r>
            <a:r>
              <a:rPr lang="de-DE" sz="2000" dirty="0"/>
              <a:t>: </a:t>
            </a:r>
            <a:r>
              <a:rPr lang="en-US" sz="2000" dirty="0"/>
              <a:t>objects can be reliably detected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Up to now, no </a:t>
            </a:r>
            <a:r>
              <a:rPr lang="en-US" sz="2000" dirty="0" err="1"/>
              <a:t>recognised</a:t>
            </a:r>
            <a:r>
              <a:rPr lang="en-US" sz="2000" dirty="0"/>
              <a:t> approval processes have been available for AI-based object detection applications.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C0A0F-CE16-58E3-3C2F-01F6AB568047}"/>
              </a:ext>
            </a:extLst>
          </p:cNvPr>
          <p:cNvSpPr txBox="1"/>
          <p:nvPr/>
        </p:nvSpPr>
        <p:spPr>
          <a:xfrm>
            <a:off x="3648944" y="6143879"/>
            <a:ext cx="770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https://www.railtech.com/rolling-stock/2021/10/28/db-cargo-to-develop-fully-automated-shunting-by-2024/</a:t>
            </a:r>
          </a:p>
        </p:txBody>
      </p:sp>
    </p:spTree>
    <p:extLst>
      <p:ext uri="{BB962C8B-B14F-4D97-AF65-F5344CB8AC3E}">
        <p14:creationId xmlns:p14="http://schemas.microsoft.com/office/powerpoint/2010/main" val="398310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4035-E74D-431A-575D-F65C2052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Openly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datasets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ATO </a:t>
            </a:r>
            <a:r>
              <a:rPr lang="de-DE" dirty="0" err="1"/>
              <a:t>applications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F358B-BCE6-ED31-F2D7-A43C0DBBB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In May 2023, Digitale Schiene Deutschland </a:t>
            </a:r>
            <a:r>
              <a:rPr lang="de-DE" sz="2400" dirty="0" err="1"/>
              <a:t>published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first</a:t>
            </a:r>
            <a:r>
              <a:rPr lang="de-DE" sz="2400" dirty="0"/>
              <a:t> </a:t>
            </a:r>
            <a:r>
              <a:rPr lang="en-US" sz="2400" dirty="0"/>
              <a:t>freely available multi-sensor dataset </a:t>
            </a:r>
            <a:r>
              <a:rPr lang="de-DE" sz="2400" dirty="0"/>
              <a:t>OSDaR23</a:t>
            </a:r>
            <a:r>
              <a:rPr lang="de-DE" sz="1600" b="0" i="0" dirty="0">
                <a:solidFill>
                  <a:srgbClr val="081428"/>
                </a:solidFill>
                <a:effectLst/>
                <a:latin typeface="DBScreenSans"/>
              </a:rPr>
              <a:t> </a:t>
            </a:r>
            <a:endParaRPr lang="en-US" sz="2400" dirty="0"/>
          </a:p>
          <a:p>
            <a:r>
              <a:rPr lang="de-DE" sz="2400" dirty="0"/>
              <a:t>Sensors:</a:t>
            </a:r>
          </a:p>
          <a:p>
            <a:pPr lvl="1"/>
            <a:r>
              <a:rPr lang="de-DE" sz="1600" dirty="0"/>
              <a:t>3 high </a:t>
            </a:r>
            <a:r>
              <a:rPr lang="de-DE" sz="1600" dirty="0" err="1"/>
              <a:t>resolution</a:t>
            </a:r>
            <a:r>
              <a:rPr lang="de-DE" sz="1600" dirty="0"/>
              <a:t> </a:t>
            </a:r>
            <a:r>
              <a:rPr lang="de-DE" sz="1600" dirty="0" err="1"/>
              <a:t>cameras</a:t>
            </a:r>
            <a:endParaRPr lang="de-DE" sz="1600" dirty="0"/>
          </a:p>
          <a:p>
            <a:pPr lvl="1"/>
            <a:r>
              <a:rPr lang="de-DE" sz="1600" dirty="0"/>
              <a:t>3 medium </a:t>
            </a:r>
            <a:r>
              <a:rPr lang="de-DE" sz="1600" dirty="0" err="1"/>
              <a:t>resolution</a:t>
            </a:r>
            <a:r>
              <a:rPr lang="de-DE" sz="1600" dirty="0"/>
              <a:t> </a:t>
            </a:r>
            <a:r>
              <a:rPr lang="de-DE" sz="1600" dirty="0" err="1"/>
              <a:t>cameras</a:t>
            </a:r>
            <a:endParaRPr lang="de-DE" sz="1600" dirty="0"/>
          </a:p>
          <a:p>
            <a:pPr lvl="1"/>
            <a:r>
              <a:rPr lang="de-DE" sz="1600" dirty="0"/>
              <a:t>3 </a:t>
            </a:r>
            <a:r>
              <a:rPr lang="de-DE" sz="1600" dirty="0" err="1"/>
              <a:t>infrared</a:t>
            </a:r>
            <a:r>
              <a:rPr lang="de-DE" sz="1600" dirty="0"/>
              <a:t> </a:t>
            </a:r>
            <a:r>
              <a:rPr lang="de-DE" sz="1600" dirty="0" err="1"/>
              <a:t>cameras</a:t>
            </a:r>
            <a:endParaRPr lang="de-DE" sz="1600" dirty="0"/>
          </a:p>
          <a:p>
            <a:pPr lvl="1"/>
            <a:r>
              <a:rPr lang="de-DE" sz="1600" dirty="0"/>
              <a:t>3 </a:t>
            </a:r>
            <a:r>
              <a:rPr lang="de-DE" sz="1600" dirty="0" err="1"/>
              <a:t>long</a:t>
            </a:r>
            <a:r>
              <a:rPr lang="de-DE" sz="1600" dirty="0"/>
              <a:t>-range </a:t>
            </a:r>
            <a:r>
              <a:rPr lang="de-DE" sz="1600" dirty="0" err="1"/>
              <a:t>LiDARs</a:t>
            </a:r>
            <a:endParaRPr lang="de-DE" sz="1600" dirty="0"/>
          </a:p>
          <a:p>
            <a:pPr lvl="1"/>
            <a:r>
              <a:rPr lang="de-DE" sz="1600" dirty="0"/>
              <a:t>1 </a:t>
            </a:r>
            <a:r>
              <a:rPr lang="de-DE" sz="1600" dirty="0" err="1"/>
              <a:t>mid</a:t>
            </a:r>
            <a:r>
              <a:rPr lang="de-DE" sz="1600" dirty="0"/>
              <a:t>-range LiDAR</a:t>
            </a:r>
          </a:p>
          <a:p>
            <a:pPr lvl="1"/>
            <a:r>
              <a:rPr lang="de-DE" sz="1600" dirty="0"/>
              <a:t>2 </a:t>
            </a:r>
            <a:r>
              <a:rPr lang="de-DE" sz="1600" dirty="0" err="1"/>
              <a:t>short</a:t>
            </a:r>
            <a:r>
              <a:rPr lang="de-DE" sz="1600" dirty="0"/>
              <a:t>-range </a:t>
            </a:r>
            <a:r>
              <a:rPr lang="de-DE" sz="1600" dirty="0" err="1"/>
              <a:t>LiDARs</a:t>
            </a:r>
            <a:endParaRPr lang="de-DE" sz="1600" dirty="0"/>
          </a:p>
          <a:p>
            <a:pPr lvl="1"/>
            <a:r>
              <a:rPr lang="de-DE" sz="1600" dirty="0"/>
              <a:t>1 </a:t>
            </a:r>
            <a:r>
              <a:rPr lang="de-DE" sz="1600" dirty="0" err="1"/>
              <a:t>long</a:t>
            </a:r>
            <a:r>
              <a:rPr lang="de-DE" sz="1600" dirty="0"/>
              <a:t>-range </a:t>
            </a:r>
            <a:r>
              <a:rPr lang="de-DE" sz="1600" dirty="0" err="1"/>
              <a:t>radar</a:t>
            </a:r>
            <a:endParaRPr lang="de-DE" sz="1600" dirty="0"/>
          </a:p>
          <a:p>
            <a:pPr lvl="1"/>
            <a:r>
              <a:rPr lang="de-DE" sz="1600" dirty="0"/>
              <a:t>4 inertial </a:t>
            </a:r>
            <a:r>
              <a:rPr lang="de-DE" sz="1600" dirty="0" err="1"/>
              <a:t>measurement</a:t>
            </a:r>
            <a:r>
              <a:rPr lang="de-DE" sz="1600" dirty="0"/>
              <a:t> </a:t>
            </a:r>
            <a:r>
              <a:rPr lang="de-DE" sz="1600" dirty="0" err="1"/>
              <a:t>units</a:t>
            </a:r>
            <a:endParaRPr lang="de-DE" sz="1600" dirty="0"/>
          </a:p>
          <a:p>
            <a:pPr lvl="1"/>
            <a:r>
              <a:rPr lang="de-DE" sz="1600" dirty="0"/>
              <a:t>4 GPS/GNSS </a:t>
            </a:r>
            <a:r>
              <a:rPr lang="de-DE" sz="1600" dirty="0" err="1"/>
              <a:t>sensors</a:t>
            </a:r>
            <a:endParaRPr lang="de-DE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DAC75-0996-840A-3B5D-86490B26C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0" y="2276872"/>
            <a:ext cx="4645036" cy="32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4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0F6A-8B2F-A1C0-32AC-9F24039CF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Sensor: RGB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007B3-DF25-346A-FB78-B2F2EF19E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EC9C29-E832-DE6A-EC5B-01D771C8F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845304"/>
            <a:ext cx="652075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0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93D5-A25C-1650-C106-DE6F077F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Sensor: RGB-high-</a:t>
            </a:r>
            <a:r>
              <a:rPr lang="de-DE" dirty="0" err="1"/>
              <a:t>res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277A-C165-77DF-AC44-16094F2C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A8F77-DA99-73BF-CD72-FCD2EE413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844824"/>
            <a:ext cx="694153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8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FCEB-36AD-4D66-32AD-1B1EF23F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Sensor: Infrared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9433B-9C21-7A5F-AEAF-26CFC4C67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2A9AC5-DFF0-1DA9-0B4E-6A0E22F98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1844824"/>
            <a:ext cx="52197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0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C2B1-E8E9-AB2A-BB52-420A6CCC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master‘s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</a:t>
            </a:r>
            <a:endParaRPr lang="de-D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FF3BF-438C-AC16-CA0E-5E7B11505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Investigate the effect of using different sensors on the ability to detect tracks in real-time</a:t>
            </a:r>
            <a:endParaRPr lang="en-US" sz="1600" dirty="0"/>
          </a:p>
          <a:p>
            <a:pPr lvl="1"/>
            <a:r>
              <a:rPr lang="en-US" sz="1600" dirty="0"/>
              <a:t>Focus on polyline detection, i.e., </a:t>
            </a:r>
            <a:r>
              <a:rPr lang="en-US" sz="1600" dirty="0">
                <a:sym typeface="Wingdings" panose="05000000000000000000" pitchFamily="2" charset="2"/>
              </a:rPr>
              <a:t>tracks, crossing tracks, neighboring tracks</a:t>
            </a:r>
          </a:p>
          <a:p>
            <a:pPr lvl="1"/>
            <a:r>
              <a:rPr lang="en-US" sz="1600" dirty="0"/>
              <a:t>Selection of a proper CNN model incl. training and finetuning on available dataset (one model per sensor)</a:t>
            </a:r>
            <a:endParaRPr lang="en-US" sz="1600" dirty="0">
              <a:sym typeface="Wingdings" panose="05000000000000000000" pitchFamily="2" charset="2"/>
            </a:endParaRP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Sensors: RGB, RGB-</a:t>
            </a:r>
            <a:r>
              <a:rPr lang="en-US" sz="1600" dirty="0" err="1">
                <a:sym typeface="Wingdings" panose="05000000000000000000" pitchFamily="2" charset="2"/>
              </a:rPr>
              <a:t>highres</a:t>
            </a:r>
            <a:r>
              <a:rPr lang="en-US" sz="1600" dirty="0">
                <a:sym typeface="Wingdings" panose="05000000000000000000" pitchFamily="2" charset="2"/>
              </a:rPr>
              <a:t>, IR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Results will be compared with existing approaches based on brightness gradient segment detection</a:t>
            </a:r>
          </a:p>
          <a:p>
            <a:pPr lvl="1"/>
            <a:r>
              <a:rPr lang="en-US" sz="1600" dirty="0"/>
              <a:t>Prototype: test models in real-time object detection in video stream</a:t>
            </a:r>
          </a:p>
          <a:p>
            <a:pPr lvl="1"/>
            <a:endParaRPr lang="en-US" sz="1600" dirty="0">
              <a:sym typeface="Wingdings" panose="05000000000000000000" pitchFamily="2" charset="2"/>
            </a:endParaRPr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554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4BF8-5EE9-2A37-C9CF-CF349D9F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134EB3-31DA-56E8-C15E-631FA0115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185" r="4787"/>
          <a:stretch/>
        </p:blipFill>
        <p:spPr>
          <a:xfrm>
            <a:off x="1165926" y="1348248"/>
            <a:ext cx="1203388" cy="1080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256913-1637-84DE-BF40-93CAB089D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999" y="4429752"/>
            <a:ext cx="1067243" cy="10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2721ED-FEBD-CABC-7A2A-E93655908E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480" b="7549"/>
          <a:stretch/>
        </p:blipFill>
        <p:spPr>
          <a:xfrm>
            <a:off x="7242114" y="2889000"/>
            <a:ext cx="3852032" cy="10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9257E4-A355-F4B8-C683-78BFA97D38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090" r="11517"/>
          <a:stretch/>
        </p:blipFill>
        <p:spPr>
          <a:xfrm>
            <a:off x="4835464" y="1348248"/>
            <a:ext cx="1227312" cy="108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52B913-5D13-6A62-E3A0-0E4321E5B2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26" r="3288"/>
          <a:stretch/>
        </p:blipFill>
        <p:spPr>
          <a:xfrm>
            <a:off x="755621" y="2889000"/>
            <a:ext cx="2023998" cy="108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F97381-0D13-B6C3-3EA5-52677F0B66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3356" y="2889000"/>
            <a:ext cx="1071525" cy="108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91ABBF2-DDEF-502D-B13B-FE89233A464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031" t="15345" r="2727" b="5713"/>
          <a:stretch/>
        </p:blipFill>
        <p:spPr>
          <a:xfrm>
            <a:off x="7897054" y="1348248"/>
            <a:ext cx="254215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15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263147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DBScreenSans</vt:lpstr>
      <vt:lpstr>Helvetica</vt:lpstr>
      <vt:lpstr>Verdana</vt:lpstr>
      <vt:lpstr>Office</vt:lpstr>
      <vt:lpstr>Multi-sensor rail track detection in automatic train operations</vt:lpstr>
      <vt:lpstr>Introduction</vt:lpstr>
      <vt:lpstr>DB Cargo to develop fully automated shunting by 2024</vt:lpstr>
      <vt:lpstr>Openly available datasets for ATO applications</vt:lpstr>
      <vt:lpstr>Sensor: RGB</vt:lpstr>
      <vt:lpstr>Sensor: RGB-high-res</vt:lpstr>
      <vt:lpstr>Sensor: Infrared</vt:lpstr>
      <vt:lpstr>Goal of the master‘s thesis </vt:lpstr>
      <vt:lpstr>Technologies</vt:lpstr>
      <vt:lpstr>Timeline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Milan</dc:creator>
  <cp:lastModifiedBy>Kovacs, Attila</cp:lastModifiedBy>
  <cp:revision>31</cp:revision>
  <dcterms:created xsi:type="dcterms:W3CDTF">2019-03-28T08:56:36Z</dcterms:created>
  <dcterms:modified xsi:type="dcterms:W3CDTF">2023-09-11T14:47:06Z</dcterms:modified>
</cp:coreProperties>
</file>