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20" r:id="rId4"/>
    <p:sldId id="319" r:id="rId5"/>
    <p:sldId id="322" r:id="rId6"/>
    <p:sldId id="321" r:id="rId7"/>
    <p:sldId id="323" r:id="rId8"/>
    <p:sldId id="29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6387" autoAdjust="0"/>
  </p:normalViewPr>
  <p:slideViewPr>
    <p:cSldViewPr>
      <p:cViewPr varScale="1">
        <p:scale>
          <a:sx n="103" d="100"/>
          <a:sy n="103" d="100"/>
        </p:scale>
        <p:origin x="931" y="-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9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Multi-sensor rail track detection in automatic train operations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9210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Master’s thesis in Data Science</a:t>
            </a:r>
          </a:p>
          <a:p>
            <a:r>
              <a:rPr lang="en-US" noProof="0" dirty="0"/>
              <a:t>Student: Attila Kovacs</a:t>
            </a:r>
          </a:p>
          <a:p>
            <a:r>
              <a:rPr lang="en-US" noProof="0" dirty="0"/>
              <a:t>1</a:t>
            </a:r>
            <a:r>
              <a:rPr lang="en-US" baseline="30000" noProof="0" dirty="0"/>
              <a:t>st</a:t>
            </a:r>
            <a:r>
              <a:rPr lang="en-US" noProof="0" dirty="0"/>
              <a:t> Advisor: Lukas Rohatsch (FH Technikum)</a:t>
            </a:r>
          </a:p>
          <a:p>
            <a:r>
              <a:rPr lang="en-US" noProof="0" dirty="0"/>
              <a:t>2</a:t>
            </a:r>
            <a:r>
              <a:rPr lang="en-US" baseline="30000" noProof="0" dirty="0"/>
              <a:t>nd</a:t>
            </a:r>
            <a:r>
              <a:rPr lang="en-US" noProof="0" dirty="0"/>
              <a:t> Advisor: Daniele Capriotti (M2C Expert Control GmbH)</a:t>
            </a:r>
          </a:p>
          <a:p>
            <a:r>
              <a:rPr lang="en-US" dirty="0"/>
              <a:t>Alignment</a:t>
            </a:r>
            <a:r>
              <a:rPr lang="en-US" noProof="0" dirty="0"/>
              <a:t>: 22.12.2023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BD5E-1F8F-B66C-75BB-13BEFFEB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YOLO </a:t>
            </a:r>
            <a:r>
              <a:rPr lang="de-DE" dirty="0" err="1"/>
              <a:t>experiments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7E0B-7B36-30C0-48A4-B823C9B4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Model </a:t>
            </a:r>
            <a:r>
              <a:rPr lang="de-DE" sz="2000" dirty="0" err="1"/>
              <a:t>backbone</a:t>
            </a:r>
            <a:r>
              <a:rPr lang="de-DE" sz="2000" dirty="0"/>
              <a:t>: yolov8n-seg</a:t>
            </a: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Combined loss function consisting of </a:t>
            </a:r>
          </a:p>
          <a:p>
            <a:pPr lvl="1"/>
            <a:r>
              <a:rPr lang="en-US" sz="1800" dirty="0">
                <a:solidFill>
                  <a:srgbClr val="1F2328"/>
                </a:solidFill>
                <a:latin typeface="-apple-system"/>
              </a:rPr>
              <a:t>bounding box loss (error between the predicted and the ground truth boxes' geometry)</a:t>
            </a:r>
          </a:p>
          <a:p>
            <a:pPr lvl="1"/>
            <a:r>
              <a:rPr lang="en-US" sz="1800" dirty="0" err="1">
                <a:solidFill>
                  <a:srgbClr val="1F2328"/>
                </a:solidFill>
                <a:latin typeface="-apple-system"/>
              </a:rPr>
              <a:t>objectness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 loss (how confident the model is about the presence of an object in the bounding box)</a:t>
            </a:r>
          </a:p>
          <a:p>
            <a:pPr lvl="1"/>
            <a:r>
              <a:rPr lang="en-US" sz="1800" dirty="0">
                <a:solidFill>
                  <a:srgbClr val="1F2328"/>
                </a:solidFill>
                <a:latin typeface="-apple-system"/>
              </a:rPr>
              <a:t>segmentation loss (how close the predicted segmentation map is to the ground truth map)</a:t>
            </a:r>
            <a:endParaRPr lang="de-DE" sz="1800" dirty="0">
              <a:solidFill>
                <a:srgbClr val="1F2328"/>
              </a:solidFill>
              <a:latin typeface="-apple-system"/>
            </a:endParaRPr>
          </a:p>
          <a:p>
            <a:r>
              <a:rPr lang="de-DE" sz="2000" dirty="0" err="1"/>
              <a:t>Paramters</a:t>
            </a:r>
            <a:r>
              <a:rPr lang="de-DE" sz="2000" dirty="0"/>
              <a:t> </a:t>
            </a:r>
          </a:p>
          <a:p>
            <a:pPr lvl="1"/>
            <a:r>
              <a:rPr lang="de-DE" sz="1800" dirty="0" err="1"/>
              <a:t>epochs</a:t>
            </a:r>
            <a:r>
              <a:rPr lang="de-DE" sz="1800" dirty="0"/>
              <a:t>: 300</a:t>
            </a:r>
          </a:p>
          <a:p>
            <a:pPr lvl="1"/>
            <a:r>
              <a:rPr lang="de-DE" sz="1800" dirty="0" err="1"/>
              <a:t>image</a:t>
            </a:r>
            <a:r>
              <a:rPr lang="de-DE" sz="1800" dirty="0"/>
              <a:t> </a:t>
            </a:r>
            <a:r>
              <a:rPr lang="de-DE" sz="1800" dirty="0" err="1"/>
              <a:t>size</a:t>
            </a:r>
            <a:r>
              <a:rPr lang="de-DE" sz="1800" dirty="0"/>
              <a:t>: 640, 1280 (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applicable</a:t>
            </a:r>
            <a:r>
              <a:rPr lang="de-DE" sz="1800" dirty="0"/>
              <a:t>)</a:t>
            </a:r>
          </a:p>
          <a:p>
            <a:pPr lvl="1"/>
            <a:r>
              <a:rPr lang="de-DE" sz="1800" dirty="0" err="1"/>
              <a:t>batch</a:t>
            </a:r>
            <a:r>
              <a:rPr lang="de-DE" sz="1800" dirty="0"/>
              <a:t> </a:t>
            </a:r>
            <a:r>
              <a:rPr lang="de-DE" sz="1800" dirty="0" err="1"/>
              <a:t>size</a:t>
            </a:r>
            <a:r>
              <a:rPr lang="de-DE" sz="1800" dirty="0"/>
              <a:t>: </a:t>
            </a:r>
            <a:r>
              <a:rPr lang="de-DE" sz="1800" dirty="0" err="1"/>
              <a:t>auto</a:t>
            </a:r>
            <a:r>
              <a:rPr lang="de-DE" sz="1800" dirty="0"/>
              <a:t> </a:t>
            </a:r>
            <a:r>
              <a:rPr lang="de-DE" sz="1800" dirty="0" err="1"/>
              <a:t>selection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</a:t>
            </a:r>
            <a:r>
              <a:rPr lang="de-DE" sz="1800" dirty="0" err="1"/>
              <a:t>image</a:t>
            </a:r>
            <a:r>
              <a:rPr lang="de-DE" sz="1800" dirty="0"/>
              <a:t> </a:t>
            </a:r>
            <a:r>
              <a:rPr lang="de-DE" sz="1800" dirty="0" err="1"/>
              <a:t>size</a:t>
            </a:r>
            <a:r>
              <a:rPr lang="de-DE" sz="1800" dirty="0"/>
              <a:t> and </a:t>
            </a:r>
            <a:r>
              <a:rPr lang="de-DE" sz="1800" dirty="0" err="1"/>
              <a:t>available</a:t>
            </a:r>
            <a:r>
              <a:rPr lang="de-DE" sz="1800" dirty="0"/>
              <a:t> </a:t>
            </a:r>
            <a:r>
              <a:rPr lang="de-DE" sz="1800" dirty="0" err="1"/>
              <a:t>memory</a:t>
            </a:r>
            <a:endParaRPr lang="de-DE" sz="1800" dirty="0"/>
          </a:p>
          <a:p>
            <a:pPr lvl="1"/>
            <a:r>
              <a:rPr lang="de-DE" sz="1800" dirty="0"/>
              <a:t>Yolo </a:t>
            </a:r>
            <a:r>
              <a:rPr lang="de-DE" sz="1800" dirty="0" err="1"/>
              <a:t>defaults</a:t>
            </a:r>
            <a:endParaRPr lang="de-DE" sz="1800" dirty="0"/>
          </a:p>
          <a:p>
            <a:r>
              <a:rPr lang="de-DE" sz="2000" dirty="0" err="1"/>
              <a:t>Logging</a:t>
            </a:r>
            <a:r>
              <a:rPr lang="de-DE" sz="2000" dirty="0"/>
              <a:t>: Comet ML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67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7DF6-10BC-3536-8310-1D79587A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866B-213E-24E1-9E43-49BC185A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20A4B4-1ABA-8CFA-D47E-18631B70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38018"/>
              </p:ext>
            </p:extLst>
          </p:nvPr>
        </p:nvGraphicFramePr>
        <p:xfrm>
          <a:off x="839339" y="2276872"/>
          <a:ext cx="10515598" cy="28187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5003">
                  <a:extLst>
                    <a:ext uri="{9D8B030D-6E8A-4147-A177-3AD203B41FA5}">
                      <a16:colId xmlns:a16="http://schemas.microsoft.com/office/drawing/2014/main" val="4166283530"/>
                    </a:ext>
                  </a:extLst>
                </a:gridCol>
                <a:gridCol w="1805003">
                  <a:extLst>
                    <a:ext uri="{9D8B030D-6E8A-4147-A177-3AD203B41FA5}">
                      <a16:colId xmlns:a16="http://schemas.microsoft.com/office/drawing/2014/main" val="4010723266"/>
                    </a:ext>
                  </a:extLst>
                </a:gridCol>
                <a:gridCol w="1805003">
                  <a:extLst>
                    <a:ext uri="{9D8B030D-6E8A-4147-A177-3AD203B41FA5}">
                      <a16:colId xmlns:a16="http://schemas.microsoft.com/office/drawing/2014/main" val="671971425"/>
                    </a:ext>
                  </a:extLst>
                </a:gridCol>
                <a:gridCol w="1805003">
                  <a:extLst>
                    <a:ext uri="{9D8B030D-6E8A-4147-A177-3AD203B41FA5}">
                      <a16:colId xmlns:a16="http://schemas.microsoft.com/office/drawing/2014/main" val="2686514268"/>
                    </a:ext>
                  </a:extLst>
                </a:gridCol>
                <a:gridCol w="1490583">
                  <a:extLst>
                    <a:ext uri="{9D8B030D-6E8A-4147-A177-3AD203B41FA5}">
                      <a16:colId xmlns:a16="http://schemas.microsoft.com/office/drawing/2014/main" val="3681807257"/>
                    </a:ext>
                  </a:extLst>
                </a:gridCol>
                <a:gridCol w="1805003">
                  <a:extLst>
                    <a:ext uri="{9D8B030D-6E8A-4147-A177-3AD203B41FA5}">
                      <a16:colId xmlns:a16="http://schemas.microsoft.com/office/drawing/2014/main" val="2170043407"/>
                    </a:ext>
                  </a:extLst>
                </a:gridCol>
              </a:tblGrid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model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7" marR="6987" marT="6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train set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7" marR="6987" marT="6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epochs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7" marR="6987" marT="6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image size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7" marR="6987" marT="6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batch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7" marR="6987" marT="6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wall clock time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7" marR="6987" marT="6987" marB="0" anchor="ctr"/>
                </a:tc>
                <a:extLst>
                  <a:ext uri="{0D108BD9-81ED-4DB2-BD59-A6C34878D82A}">
                    <a16:rowId xmlns:a16="http://schemas.microsoft.com/office/drawing/2014/main" val="1894621800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00:37:57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302430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00:51:51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7486405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01:39:58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921574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rgb+railsem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02:44:37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1238538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highres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04:20:46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5285440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highres+railsem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13:36:26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674778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highres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13:53:44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4492050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23:27:11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7260818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yolov8n-seg.pt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all+railsem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224/300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23:42:53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5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A75D-0CFF-813E-28D0-CC6DE44B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F6EA7-B486-8568-A8AC-1D045DEA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916832"/>
            <a:ext cx="8341016" cy="3756075"/>
          </a:xfrm>
        </p:spPr>
      </p:pic>
    </p:spTree>
    <p:extLst>
      <p:ext uri="{BB962C8B-B14F-4D97-AF65-F5344CB8AC3E}">
        <p14:creationId xmlns:p14="http://schemas.microsoft.com/office/powerpoint/2010/main" val="134010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67BC-DBBE-701D-F1AC-7A3F1F4D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model</a:t>
            </a:r>
            <a:r>
              <a:rPr lang="de-DE" dirty="0"/>
              <a:t> on different </a:t>
            </a:r>
            <a:r>
              <a:rPr lang="de-DE" dirty="0" err="1"/>
              <a:t>sets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BB26-26C1-80F5-6CBF-800CE995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Yolo was </a:t>
            </a: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apply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different </a:t>
            </a:r>
            <a:r>
              <a:rPr lang="de-DE" sz="1800" dirty="0" err="1"/>
              <a:t>models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different </a:t>
            </a:r>
            <a:r>
              <a:rPr lang="de-DE" sz="1800" dirty="0" err="1"/>
              <a:t>validation</a:t>
            </a:r>
            <a:r>
              <a:rPr lang="de-DE" sz="1800" dirty="0"/>
              <a:t> </a:t>
            </a:r>
            <a:r>
              <a:rPr lang="de-DE" sz="1800" dirty="0" err="1"/>
              <a:t>sets</a:t>
            </a:r>
            <a:endParaRPr lang="de-DE" sz="1800" dirty="0"/>
          </a:p>
          <a:p>
            <a:r>
              <a:rPr lang="de-DE" sz="1800" dirty="0"/>
              <a:t>Evaluation </a:t>
            </a:r>
            <a:r>
              <a:rPr lang="de-DE" sz="1800" dirty="0" err="1"/>
              <a:t>metric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segmentation</a:t>
            </a:r>
            <a:r>
              <a:rPr lang="de-DE" sz="1800" dirty="0"/>
              <a:t> f1 score (= </a:t>
            </a:r>
            <a:r>
              <a:rPr lang="de-DE" sz="1800" dirty="0" err="1"/>
              <a:t>dice</a:t>
            </a:r>
            <a:r>
              <a:rPr lang="de-DE" sz="1800" dirty="0"/>
              <a:t>)</a:t>
            </a:r>
          </a:p>
          <a:p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select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de-D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78FFC-7AFE-4BB6-6551-F738DE53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996952"/>
            <a:ext cx="4464496" cy="36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183-A3E5-C348-2C64-70574DC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YOLO </a:t>
            </a:r>
            <a:r>
              <a:rPr lang="de-DE" dirty="0" err="1"/>
              <a:t>vs</a:t>
            </a:r>
            <a:r>
              <a:rPr lang="de-DE" dirty="0"/>
              <a:t> Baseline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AE1A4-50C3-C724-28A3-3105EAE5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1690688"/>
            <a:ext cx="8946810" cy="4351338"/>
          </a:xfrm>
        </p:spPr>
      </p:pic>
    </p:spTree>
    <p:extLst>
      <p:ext uri="{BB962C8B-B14F-4D97-AF65-F5344CB8AC3E}">
        <p14:creationId xmlns:p14="http://schemas.microsoft.com/office/powerpoint/2010/main" val="27447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8821-7C16-792A-E769-7CE6156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stream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195E1-4264-DE55-DA85-608825FB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3439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617C-F60F-9910-5812-D7E0BE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FFDF-CEFA-1A16-F867-190582A9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Finetuning</a:t>
            </a:r>
          </a:p>
          <a:p>
            <a:r>
              <a:rPr lang="en-US" dirty="0"/>
              <a:t>Finalizing the models</a:t>
            </a:r>
          </a:p>
          <a:p>
            <a:r>
              <a:rPr lang="en-US" noProof="0" dirty="0"/>
              <a:t>Evaluation on </a:t>
            </a:r>
            <a:r>
              <a:rPr lang="en-US" dirty="0"/>
              <a:t>t</a:t>
            </a:r>
            <a:r>
              <a:rPr lang="en-US" noProof="0" dirty="0" err="1"/>
              <a:t>est</a:t>
            </a:r>
            <a:r>
              <a:rPr lang="en-US" noProof="0" dirty="0"/>
              <a:t>-set</a:t>
            </a:r>
          </a:p>
        </p:txBody>
      </p:sp>
    </p:spTree>
    <p:extLst>
      <p:ext uri="{BB962C8B-B14F-4D97-AF65-F5344CB8AC3E}">
        <p14:creationId xmlns:p14="http://schemas.microsoft.com/office/powerpoint/2010/main" val="252334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C2B1-E8E9-AB2A-BB52-420A6CC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questions</a:t>
            </a:r>
            <a:endParaRPr lang="en-US" sz="2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F3BF-438C-AC16-CA0E-5E7B1150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noProof="0" dirty="0"/>
              <a:t>Which modelling technique and which deep learning model can be applied to solve the rail detection problem?</a:t>
            </a:r>
          </a:p>
          <a:p>
            <a:r>
              <a:rPr lang="en-US" sz="2000" noProof="0" dirty="0"/>
              <a:t>How can the efficiency of standard, high-resolution, and infrared cameras be compared against each other; does a higher resolution result in a higher accuracy?</a:t>
            </a:r>
          </a:p>
          <a:p>
            <a:r>
              <a:rPr lang="en-US" sz="2000" noProof="0" dirty="0"/>
              <a:t>What is the trade-off between model accuracy and speed of providing predictions when applied to a video stream in real time?</a:t>
            </a:r>
          </a:p>
          <a:p>
            <a:r>
              <a:rPr lang="en-US" sz="2000" noProof="0" dirty="0"/>
              <a:t>How do deep learning models perform compared to gradient-based thresholding approaches in terms of, e.g., accuracy (share of correctly identified objects) or F1-score (mean of precision and recall)</a:t>
            </a:r>
            <a:endParaRPr lang="en-US" sz="1600" noProof="0" dirty="0">
              <a:sym typeface="Wingdings" panose="05000000000000000000" pitchFamily="2" charset="2"/>
            </a:endParaRPr>
          </a:p>
          <a:p>
            <a:pPr lvl="1"/>
            <a:endParaRPr lang="en-US" sz="1600" noProof="0" dirty="0"/>
          </a:p>
          <a:p>
            <a:pPr marL="457200" lvl="1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11554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</vt:lpstr>
      <vt:lpstr>Multi-sensor rail track detection in automatic train operations</vt:lpstr>
      <vt:lpstr>YOLO experiments</vt:lpstr>
      <vt:lpstr>Model statistics</vt:lpstr>
      <vt:lpstr>Logging</vt:lpstr>
      <vt:lpstr>Test model on different sets</vt:lpstr>
      <vt:lpstr>YOLO vs Baseline</vt:lpstr>
      <vt:lpstr>Video stream</vt:lpstr>
      <vt:lpstr>Next steps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Kovacs, Attila</cp:lastModifiedBy>
  <cp:revision>134</cp:revision>
  <dcterms:created xsi:type="dcterms:W3CDTF">2019-03-28T08:56:36Z</dcterms:created>
  <dcterms:modified xsi:type="dcterms:W3CDTF">2023-12-23T18:09:39Z</dcterms:modified>
</cp:coreProperties>
</file>