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40"/>
  </p:normalViewPr>
  <p:slideViewPr>
    <p:cSldViewPr snapToGrid="0" snapToObjects="1">
      <p:cViewPr varScale="1">
        <p:scale>
          <a:sx n="113" d="100"/>
          <a:sy n="11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5C6-51F4-1746-A1A7-1AA27C34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71CE-B0BA-A247-93E6-B18132406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8FB3-387E-B644-BDF7-F9DBC91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762A-20D0-124F-BFF3-FA369692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2BCE-1D52-D043-B05F-6033002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5C8-FFAB-CD44-8E44-A8C33672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72808-9CD7-8E44-8F42-7C12AAF38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BB6D-CBDA-CA4C-9933-1505DB6A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5C3A-4EB8-DF45-B795-C0F0788A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AD8D-7FBF-6749-BC01-DCF605A4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1C30-1C87-EB4A-8813-75F5C57F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D8564-B189-A341-978D-EC5EFF4A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978A-075F-A341-B396-F08E04AE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8EA5-CBD5-3146-9F1A-0B034EE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7096-512C-0542-A5E0-F2A20808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DF4-2D60-9748-987F-FB7CEB22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6302-8A19-B44E-A77C-1005B9E4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B8B7-1E64-0E4A-83D2-726E2B6A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A6B8-1E26-EC4E-896C-6B2DEC02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4AA-E77C-2540-9812-D5319226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14B7-0452-8946-85ED-792DF26E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4ACE-9E06-7446-B0D5-26EF9D73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8E19-D79A-2846-AAD7-58ED813A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64E3-0CE1-CC40-B11D-F4C34DC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1037-BA58-8C4C-A26C-E2469475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F647-0A66-8B4E-AA9E-FC13768E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2C16-FA20-3449-9CDC-2802E39D1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3B7BE-9F4B-E54A-8067-032AC3C0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EA1E-C42D-3A41-B7C2-90F12F2F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8CDBC-7565-5841-A830-96690857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3F737-1DFC-9A41-99AF-EB476554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90F8-0935-F441-86FC-A103C120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C370-5414-6242-9D57-4AF7CFA0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D4C8-99DC-D240-B000-8FA29E924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FBEB-BE0F-4445-8BA5-348CDF9F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C42C0-F39E-4D41-A971-6C1977C2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DFCD6-7EB4-874F-ABC3-0DA8E257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D3843-7788-354A-B5CD-688C9578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E0DDB-6518-E64C-84AB-A6FA3E89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1E1E-3D85-C94B-943B-2BA3D72F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5CA0B-B48B-4945-AFC0-8CD17B42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B28B3-863D-CB4E-9493-D9766241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0CADF-9FEC-3B42-9495-43683626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74DC1-4B55-AC4D-BAD7-278B5AEF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873F-E9E2-3F4D-B996-C105322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647C-E11F-3243-8977-AB1DD543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AA5B-A185-7D47-9AD1-29ADF5D3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9DE9-87A1-F24A-A8BF-4C812B8D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E4EF-CF00-7748-8D85-B044F5F1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88D3E-D308-F54C-B396-E9565FE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E26F-9427-7F40-B429-75B8721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A81EC-CBCB-9F4E-80C5-7A0759A7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8A8F-0175-0F41-BE11-0260F57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16307-BF89-AE44-9218-1A6407D8A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649C-A1B6-8843-9373-C92AC1D1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0CBF-DB73-BD48-AE1A-8CF52A61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6D98-5F02-F64D-8503-2647D9B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3EC8-CCA9-0343-B8CF-14D14D9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E5F2-92C6-1D4C-B106-60CA25B1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3D86-1701-054C-BF96-D691E665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06C4-F188-864A-B15A-4FE7C17EF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E0EB-307D-6845-B3FD-698874B1137D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1BBB-960F-5D43-BB9D-7621C3CD6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2A78-92D2-F248-92E6-DCFD89C3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96CA-FFA6-B844-AD70-6641D809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7D89-7F85-8245-9D08-229C80E6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24" y="1365662"/>
            <a:ext cx="10515600" cy="249418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Interpreting classifiers</a:t>
            </a: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Practical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4130-C1BE-7A42-B133-20B4AC65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686" y="5353138"/>
            <a:ext cx="4044950" cy="71682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Helvetica Light" panose="020B0403020202020204" pitchFamily="34" charset="0"/>
              </a:rPr>
              <a:t>Oana Cocarascu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A3CB3-3FCA-6F45-A16E-A8E74273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710" y="4346741"/>
            <a:ext cx="3844290" cy="2511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BB2-1E1C-494E-BDC6-E0399A59F6C2}"/>
              </a:ext>
            </a:extLst>
          </p:cNvPr>
          <p:cNvSpPr txBox="1"/>
          <p:nvPr/>
        </p:nvSpPr>
        <p:spPr>
          <a:xfrm>
            <a:off x="3562066" y="6385399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Light" panose="020B0403020202020204" pitchFamily="34" charset="0"/>
              </a:rPr>
              <a:t>IADS Summer School, Essex, 6</a:t>
            </a:r>
            <a:r>
              <a:rPr lang="en-GB" sz="2400" baseline="30000" dirty="0">
                <a:latin typeface="Helvetica Light" panose="020B0403020202020204" pitchFamily="34" charset="0"/>
              </a:rPr>
              <a:t>th</a:t>
            </a:r>
            <a:r>
              <a:rPr lang="en-GB" sz="2400" dirty="0">
                <a:latin typeface="Helvetica Light" panose="020B0403020202020204" pitchFamily="34" charset="0"/>
              </a:rPr>
              <a:t> August 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2B3-F984-1E47-94CD-3A89301B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Interpreting classifiers - Practical exercises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8B23-E521-404C-8DA9-B76C2B6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We will look at 3 different datasets: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Iris – prediction task to determine one of the three classes of irises</a:t>
            </a:r>
          </a:p>
          <a:p>
            <a:pPr lvl="2"/>
            <a:r>
              <a:rPr lang="en-US" dirty="0">
                <a:latin typeface="Helvetica Light" panose="020B0403020202020204" pitchFamily="34" charset="0"/>
              </a:rPr>
              <a:t>features are continuous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Income – prediction task to determine whether a person makes over 50K a year</a:t>
            </a:r>
          </a:p>
          <a:p>
            <a:pPr lvl="2"/>
            <a:r>
              <a:rPr lang="en-US" dirty="0">
                <a:latin typeface="Helvetica Light" panose="020B0403020202020204" pitchFamily="34" charset="0"/>
              </a:rPr>
              <a:t>features are categorical and continuous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IMDb – prediction task to determine sentiment polarity</a:t>
            </a:r>
          </a:p>
          <a:p>
            <a:pPr lvl="2"/>
            <a:r>
              <a:rPr lang="en-US" dirty="0">
                <a:latin typeface="Helvetica Light" panose="020B0403020202020204" pitchFamily="34" charset="0"/>
              </a:rPr>
              <a:t>textual data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Overview of tasks (the necessary imports and helper code can be found in the files):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implement classification algorithms</a:t>
            </a:r>
          </a:p>
          <a:p>
            <a:pPr lvl="1"/>
            <a:r>
              <a:rPr lang="en-US" sz="2000" dirty="0" err="1">
                <a:latin typeface="Helvetica Light" panose="020B0403020202020204" pitchFamily="34" charset="0"/>
              </a:rPr>
              <a:t>analyse</a:t>
            </a:r>
            <a:r>
              <a:rPr lang="en-US" sz="2000" dirty="0">
                <a:latin typeface="Helvetica Light" panose="020B0403020202020204" pitchFamily="34" charset="0"/>
              </a:rPr>
              <a:t> how interpretable models are</a:t>
            </a:r>
          </a:p>
          <a:p>
            <a:pPr lvl="1"/>
            <a:r>
              <a:rPr lang="en-US" sz="2000" dirty="0" err="1">
                <a:latin typeface="Helvetica Light" panose="020B0403020202020204" pitchFamily="34" charset="0"/>
              </a:rPr>
              <a:t>analyse</a:t>
            </a:r>
            <a:r>
              <a:rPr lang="en-US" sz="2000" dirty="0">
                <a:latin typeface="Helvetica Light" panose="020B0403020202020204" pitchFamily="34" charset="0"/>
              </a:rPr>
              <a:t> how features contribute to the classifications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use LIME to explain how models make predictions</a:t>
            </a:r>
          </a:p>
          <a:p>
            <a:pPr marL="0" indent="0">
              <a:buNone/>
            </a:pP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8779-F2A9-8740-B64D-CCBA2AD0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Iris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0DDF-4846-9A49-8ACF-DFE217F3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split the dataset into training and testing sets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implement a Decision Tree classifier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DecisionTreeClassifier</a:t>
            </a:r>
            <a:r>
              <a:rPr lang="en-US" sz="1600" dirty="0">
                <a:latin typeface="Helvetica Light" panose="020B0403020202020204" pitchFamily="34" charset="0"/>
              </a:rPr>
              <a:t> classifier from </a:t>
            </a:r>
            <a:r>
              <a:rPr lang="en-US" sz="1600" dirty="0" err="1">
                <a:latin typeface="Helvetica Light" panose="020B0403020202020204" pitchFamily="34" charset="0"/>
              </a:rPr>
              <a:t>scikit</a:t>
            </a:r>
            <a:r>
              <a:rPr lang="en-US" sz="1600" dirty="0">
                <a:latin typeface="Helvetica Light" panose="020B0403020202020204" pitchFamily="34" charset="0"/>
              </a:rPr>
              <a:t>-learn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compute model accuracy on the testing dataset</a:t>
            </a:r>
          </a:p>
          <a:p>
            <a:r>
              <a:rPr lang="en-US" sz="2000" dirty="0" err="1">
                <a:latin typeface="Helvetica Light" panose="020B0403020202020204" pitchFamily="34" charset="0"/>
              </a:rPr>
              <a:t>visualise</a:t>
            </a:r>
            <a:r>
              <a:rPr lang="en-US" sz="2000" dirty="0">
                <a:latin typeface="Helvetica Light" panose="020B0403020202020204" pitchFamily="34" charset="0"/>
              </a:rPr>
              <a:t> the Decision Tree (how easy is to </a:t>
            </a:r>
            <a:r>
              <a:rPr lang="en-US" sz="2000" dirty="0" err="1">
                <a:latin typeface="Helvetica Light" panose="020B0403020202020204" pitchFamily="34" charset="0"/>
              </a:rPr>
              <a:t>analyse</a:t>
            </a:r>
            <a:r>
              <a:rPr lang="en-US" sz="2000" dirty="0">
                <a:latin typeface="Helvetica Light" panose="020B0403020202020204" pitchFamily="34" charset="0"/>
              </a:rPr>
              <a:t> the tree?)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the code from </a:t>
            </a:r>
            <a:r>
              <a:rPr lang="en-US" sz="1600" dirty="0" err="1">
                <a:latin typeface="Helvetica Light" panose="020B0403020202020204" pitchFamily="34" charset="0"/>
              </a:rPr>
              <a:t>iris_dataset.py</a:t>
            </a:r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implement an SVM classifier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SVC</a:t>
            </a:r>
            <a:r>
              <a:rPr lang="en-US" sz="1600" dirty="0">
                <a:latin typeface="Helvetica Light" panose="020B0403020202020204" pitchFamily="34" charset="0"/>
              </a:rPr>
              <a:t> classifier from </a:t>
            </a:r>
            <a:r>
              <a:rPr lang="en-US" sz="1600" dirty="0" err="1">
                <a:latin typeface="Helvetica Light" panose="020B0403020202020204" pitchFamily="34" charset="0"/>
              </a:rPr>
              <a:t>scikit</a:t>
            </a:r>
            <a:r>
              <a:rPr lang="en-US" sz="1600" dirty="0">
                <a:latin typeface="Helvetica Light" panose="020B0403020202020204" pitchFamily="34" charset="0"/>
              </a:rPr>
              <a:t>-learn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perturb feature values and see how predictions change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select an instance and apply the trained classifier to obtain the prediction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change values of the features to see how predictions change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use LIME to explain instances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LimeTabularExplainer</a:t>
            </a:r>
            <a:r>
              <a:rPr lang="en-US" sz="1600" dirty="0">
                <a:latin typeface="Helvetica Light" panose="020B0403020202020204" pitchFamily="34" charset="0"/>
              </a:rPr>
              <a:t> to explain the prediction of the instance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8779-F2A9-8740-B64D-CCBA2AD0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Income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0DDF-4846-9A49-8ACF-DFE217F3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convert categorical values to numeric values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split the dataset into training and testing sets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implement a Decision Tree classifier and </a:t>
            </a:r>
            <a:r>
              <a:rPr lang="en-US" sz="2000" dirty="0" err="1">
                <a:latin typeface="Helvetica Light" panose="020B0403020202020204" pitchFamily="34" charset="0"/>
              </a:rPr>
              <a:t>visualise</a:t>
            </a:r>
            <a:r>
              <a:rPr lang="en-US" sz="2000" dirty="0">
                <a:latin typeface="Helvetica Light" panose="020B0403020202020204" pitchFamily="34" charset="0"/>
              </a:rPr>
              <a:t> it (how easy is to </a:t>
            </a:r>
            <a:r>
              <a:rPr lang="en-US" sz="2000" dirty="0" err="1">
                <a:latin typeface="Helvetica Light" panose="020B0403020202020204" pitchFamily="34" charset="0"/>
              </a:rPr>
              <a:t>analyse</a:t>
            </a:r>
            <a:r>
              <a:rPr lang="en-US" sz="2000" dirty="0">
                <a:latin typeface="Helvetica Light" panose="020B0403020202020204" pitchFamily="34" charset="0"/>
              </a:rPr>
              <a:t> the tree now?)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implement a Random Forest classifier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r>
              <a:rPr lang="en-US" sz="1600" dirty="0">
                <a:latin typeface="Helvetica Light" panose="020B0403020202020204" pitchFamily="34" charset="0"/>
              </a:rPr>
              <a:t> classifier from </a:t>
            </a:r>
            <a:r>
              <a:rPr lang="en-US" sz="1600" dirty="0" err="1">
                <a:latin typeface="Helvetica Light" panose="020B0403020202020204" pitchFamily="34" charset="0"/>
              </a:rPr>
              <a:t>scikit</a:t>
            </a:r>
            <a:r>
              <a:rPr lang="en-US" sz="1600" dirty="0">
                <a:latin typeface="Helvetica Light" panose="020B0403020202020204" pitchFamily="34" charset="0"/>
              </a:rPr>
              <a:t>-learn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compute model accuracy and the confusion matrix on the testing dataset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compute and plot feature importance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the code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income_dataset.py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compute and plot partial dependence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use LIME to explain instances</a:t>
            </a:r>
          </a:p>
        </p:txBody>
      </p:sp>
    </p:spTree>
    <p:extLst>
      <p:ext uri="{BB962C8B-B14F-4D97-AF65-F5344CB8AC3E}">
        <p14:creationId xmlns:p14="http://schemas.microsoft.com/office/powerpoint/2010/main" val="40579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8779-F2A9-8740-B64D-CCBA2AD0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IMDb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0DDF-4846-9A49-8ACF-DFE217F3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convert the text to a one-hot encoding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one_hot</a:t>
            </a:r>
            <a:r>
              <a:rPr lang="en-US" sz="1600" dirty="0">
                <a:latin typeface="Helvetica Light" panose="020B0403020202020204" pitchFamily="34" charset="0"/>
              </a:rPr>
              <a:t> function from </a:t>
            </a:r>
            <a:r>
              <a:rPr lang="en-US" sz="1600" dirty="0" err="1">
                <a:latin typeface="Helvetica Light" panose="020B0403020202020204" pitchFamily="34" charset="0"/>
              </a:rPr>
              <a:t>Keras</a:t>
            </a:r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pad the sequences so they have the same length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pad_sequences</a:t>
            </a:r>
            <a:r>
              <a:rPr lang="en-US" sz="1600" dirty="0">
                <a:latin typeface="Helvetica Light" panose="020B0403020202020204" pitchFamily="34" charset="0"/>
              </a:rPr>
              <a:t> function from </a:t>
            </a:r>
            <a:r>
              <a:rPr lang="en-US" sz="1600" dirty="0" err="1">
                <a:latin typeface="Helvetica Light" panose="020B0403020202020204" pitchFamily="34" charset="0"/>
              </a:rPr>
              <a:t>Keras</a:t>
            </a:r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split the dataset into training and testing sets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implement 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Sequential</a:t>
            </a:r>
            <a:r>
              <a:rPr lang="en-US" sz="2000" dirty="0">
                <a:latin typeface="Helvetica Light" panose="020B0403020202020204" pitchFamily="34" charset="0"/>
              </a:rPr>
              <a:t> model with an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Embedding</a:t>
            </a:r>
            <a:r>
              <a:rPr lang="en-US" sz="2000" dirty="0">
                <a:latin typeface="Helvetica Light" panose="020B0403020202020204" pitchFamily="34" charset="0"/>
              </a:rPr>
              <a:t> layer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600" dirty="0">
                <a:latin typeface="Helvetica Light" panose="020B0403020202020204" pitchFamily="34" charset="0"/>
              </a:rPr>
              <a:t> in your last layer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categorical cross-entropy as your loss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use LIME to explain whether a text is positive or negative </a:t>
            </a:r>
          </a:p>
          <a:p>
            <a:pPr lvl="1"/>
            <a:r>
              <a:rPr lang="en-US" sz="1600" dirty="0">
                <a:latin typeface="Helvetica Light" panose="020B040302020202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LimeTextExplainer</a:t>
            </a:r>
            <a:r>
              <a:rPr lang="en-US" sz="1600" dirty="0">
                <a:latin typeface="Helvetica Light" panose="020B0403020202020204" pitchFamily="34" charset="0"/>
              </a:rPr>
              <a:t> to explain the prediction of the instance</a:t>
            </a:r>
          </a:p>
          <a:p>
            <a:pPr lvl="1"/>
            <a:endParaRPr lang="en-US" sz="1200" dirty="0">
              <a:latin typeface="Helvetica Light" panose="020B0403020202020204" pitchFamily="34" charset="0"/>
            </a:endParaRPr>
          </a:p>
          <a:p>
            <a:pPr lvl="1"/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0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374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Helvetica Light</vt:lpstr>
      <vt:lpstr>Office Theme</vt:lpstr>
      <vt:lpstr>Interpreting classifiers Practical exercises</vt:lpstr>
      <vt:lpstr>Interpreting classifiers - Practical exercises</vt:lpstr>
      <vt:lpstr>Iris tasks</vt:lpstr>
      <vt:lpstr>Income tasks</vt:lpstr>
      <vt:lpstr>IMDb tasks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classifiers Practical exercises</dc:title>
  <dc:creator>Microsoft Office User</dc:creator>
  <cp:lastModifiedBy>Microsoft Office User</cp:lastModifiedBy>
  <cp:revision>22</cp:revision>
  <dcterms:created xsi:type="dcterms:W3CDTF">2019-07-14T20:36:19Z</dcterms:created>
  <dcterms:modified xsi:type="dcterms:W3CDTF">2019-08-03T18:16:03Z</dcterms:modified>
</cp:coreProperties>
</file>