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60" r:id="rId7"/>
    <p:sldId id="264" r:id="rId8"/>
    <p:sldId id="274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61A1941-DD22-49B4-876C-B51AA8215A7F}">
          <p14:sldIdLst>
            <p14:sldId id="256"/>
            <p14:sldId id="258"/>
            <p14:sldId id="260"/>
          </p14:sldIdLst>
        </p14:section>
        <p14:section name="Seção sem Título" id="{F53F549E-8E74-4CDB-ABF5-C9E812E0D760}">
          <p14:sldIdLst>
            <p14:sldId id="264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bla" initials="u" lastIdx="1" clrIdx="0">
    <p:extLst>
      <p:ext uri="{19B8F6BF-5375-455C-9EA6-DF929625EA0E}">
        <p15:presenceInfo xmlns:p15="http://schemas.microsoft.com/office/powerpoint/2012/main" userId="userb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33" autoAdjust="0"/>
  </p:normalViewPr>
  <p:slideViewPr>
    <p:cSldViewPr snapToGrid="0" snapToObject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ofPieChart>
        <c:ofPieType val="pie"/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00"/>
        <c:secondPieSize val="75"/>
        <c:serLines>
          <c:spPr>
            <a:ln w="635" cap="flat" cmpd="sng" algn="ctr">
              <a:solidFill>
                <a:schemeClr val="tx1">
                  <a:alpha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724402046109014"/>
          <c:y val="0.28306539071289344"/>
          <c:w val="0.15149181877179171"/>
          <c:h val="0.400246378979752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27T20:55:41.286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</dgm:ptLst>
  <dgm:cxnLst>
    <dgm:cxn modelId="{A3AC16E3-96A0-4DCE-A502-BF3413F7EEBB}" type="presOf" srcId="{BE5B76ED-C686-4E97-9A28-74231B4FDDD1}" destId="{EC323DFF-E2DA-4381-8948-5F3D2CD82207}" srcOrd="0" destOrd="0" presId="urn:microsoft.com/office/officeart/2009/3/layout/CircleRelationship"/>
  </dgm:cxnLst>
  <dgm:bg>
    <a:blipFill>
      <a:blip xmlns:r="http://schemas.openxmlformats.org/officeDocument/2006/relationships" r:embed="rId1">
        <a:extLst>
          <a:ext uri="{28A0092B-C50C-407E-A947-70E740481C1C}">
            <a14:useLocalDpi xmlns:a14="http://schemas.microsoft.com/office/drawing/2010/main" val="0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A2716EA-C0E0-4C9F-8893-2AE5046AE48B}" type="datetime1">
              <a:rPr lang="pt-BR" smtClean="0"/>
              <a:t>27/05/2024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D7717-0015-46A9-B3CC-4D0B256EA761}" type="datetime1">
              <a:rPr lang="pt-BR" smtClean="0"/>
              <a:pPr/>
              <a:t>27/05/2024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8305EB6C-0A76-4C55-9114-AEBCE741A889}" type="datetime1">
              <a:rPr lang="pt-BR" noProof="0" smtClean="0"/>
              <a:t>27/05/2024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DE2BB6-8649-41E7-8E36-77A8E1D0557F}" type="datetime1">
              <a:rPr lang="pt-BR" noProof="0" smtClean="0"/>
              <a:t>27/05/2024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E8084E-E57D-41AA-A2A2-BDD817B04056}" type="datetime1">
              <a:rPr lang="pt-BR" noProof="0" smtClean="0"/>
              <a:t>27/05/2024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9C1D99-1AC7-4CF4-9BE0-5AAE590D0DFA}" type="datetime1">
              <a:rPr lang="pt-BR" noProof="0" smtClean="0"/>
              <a:t>27/05/2024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0A15C7-49A1-401D-8227-E81C01F2EAF3}" type="datetime1">
              <a:rPr lang="pt-BR" noProof="0" smtClean="0"/>
              <a:t>27/05/2024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9DE088-3EDC-45D6-A712-BBB527D160B6}" type="datetime1">
              <a:rPr lang="pt-BR" noProof="0" smtClean="0"/>
              <a:t>27/05/2024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E349A7-941F-4E23-AC00-3652BE77822E}" type="datetime1">
              <a:rPr lang="pt-BR" noProof="0" smtClean="0"/>
              <a:t>27/05/2024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E008AF-9474-4193-86B2-2A50BFEFC837}" type="datetime1">
              <a:rPr lang="pt-BR" noProof="0" smtClean="0"/>
              <a:t>27/05/2024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961F71-2137-4697-90D0-6844DAA85C3E}" type="datetime1">
              <a:rPr lang="pt-BR" noProof="0" smtClean="0"/>
              <a:t>27/05/2024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2667F6-ED5A-4487-81A6-22B06AC2E96D}" type="datetime1">
              <a:rPr lang="pt-BR" noProof="0" smtClean="0"/>
              <a:t>27/05/2024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EFCD36-051D-4035-8751-4A89CB019E57}" type="datetime1">
              <a:rPr lang="pt-BR" noProof="0" smtClean="0"/>
              <a:t>27/05/2024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BAF524-6D8A-4C41-B460-D05B573E7127}" type="datetime1">
              <a:rPr lang="pt-BR" noProof="0" smtClean="0"/>
              <a:t>27/05/2024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AD5B1-1085-4C50-A4AC-ADCF3F641FF3}" type="datetime1">
              <a:rPr lang="pt-BR" noProof="0" smtClean="0"/>
              <a:t>27/05/2024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2EE9E6-29B3-4F0F-9541-16EF4C40DDAE}" type="datetime1">
              <a:rPr lang="pt-BR" noProof="0" smtClean="0"/>
              <a:t>27/05/2024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991ADC-5A87-4ADB-AC2C-162F7EAFDF11}" type="datetime1">
              <a:rPr lang="pt-BR" noProof="0" smtClean="0"/>
              <a:t>27/05/2024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F66C81-6B32-4C2A-B66D-48EB10E66F65}" type="datetime1">
              <a:rPr lang="pt-BR" noProof="0" smtClean="0"/>
              <a:t>27/05/2024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0335F7-F78C-4176-B84C-23586D6A1FCB}" type="datetime1">
              <a:rPr lang="pt-BR" noProof="0" smtClean="0"/>
              <a:t>27/05/2024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4CA2B3D-47D5-475F-9C0B-4EA3140F31A4}" type="datetime1">
              <a:rPr lang="pt-BR" noProof="0" smtClean="0"/>
              <a:t>27/05/2024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da noite com montanha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9078" y="2703443"/>
            <a:ext cx="6665843" cy="2272837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b="1" dirty="0"/>
              <a:t>Modelagem dimensional</a:t>
            </a:r>
            <a:br>
              <a:rPr lang="pt-BR" b="1" dirty="0"/>
            </a:br>
            <a:r>
              <a:rPr lang="pt-BR" b="1" dirty="0"/>
              <a:t>alunos: ítalo santos e josé </a:t>
            </a:r>
            <a:r>
              <a:rPr lang="pt-BR" b="1" dirty="0" err="1"/>
              <a:t>cleyton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Caso de uso de star </a:t>
            </a:r>
            <a:r>
              <a:rPr lang="pt-BR" dirty="0" err="1"/>
              <a:t>schema</a:t>
            </a:r>
            <a:r>
              <a:rPr lang="pt-BR" dirty="0"/>
              <a:t> em data </a:t>
            </a:r>
            <a:r>
              <a:rPr lang="pt-BR" dirty="0" err="1"/>
              <a:t>warehouse</a:t>
            </a:r>
            <a:endParaRPr lang="pt-BR" dirty="0"/>
          </a:p>
        </p:txBody>
      </p:sp>
      <p:pic>
        <p:nvPicPr>
          <p:cNvPr id="4" name="Imagem 3" descr="satélite no céu noturn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v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ctor Reto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to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to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to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to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to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to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to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to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to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to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to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to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to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to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to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to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to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to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to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to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to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to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to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to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to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to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to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to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to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to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to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to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to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to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to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to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to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to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to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to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to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to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to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to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Reto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to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to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to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to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to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to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to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to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to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to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to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to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to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to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to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to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to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to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v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ctor Reto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to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to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to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to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to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to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to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to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to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to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to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to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to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to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to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to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to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to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to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to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to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to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to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to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to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to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to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to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ctor Reto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to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to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to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to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to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to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to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to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to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to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to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to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to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to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to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to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to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to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to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to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to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ctor Reto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to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ctor Reto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ctor Reto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to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to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to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ctor Reto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to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to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to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to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to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to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to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to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to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to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to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to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to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to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to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to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to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to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to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m 6" descr="imagem abstrata de po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981B5C6-3F1D-1EC5-CDED-3FA16C17CB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94" y="2050766"/>
            <a:ext cx="4797236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716" y="293427"/>
            <a:ext cx="8554473" cy="1456267"/>
          </a:xfrm>
        </p:spPr>
        <p:txBody>
          <a:bodyPr rtlCol="0"/>
          <a:lstStyle/>
          <a:p>
            <a:pPr rtl="0"/>
            <a:r>
              <a:rPr lang="pt-BR" dirty="0"/>
              <a:t>Caso de uso do </a:t>
            </a:r>
            <a:r>
              <a:rPr lang="pt-BR" dirty="0" err="1"/>
              <a:t>snowflake</a:t>
            </a:r>
            <a:endParaRPr lang="pt-BR" dirty="0"/>
          </a:p>
        </p:txBody>
      </p:sp>
      <p:graphicFrame>
        <p:nvGraphicFramePr>
          <p:cNvPr id="6" name="Espaço Reservado para Conteúdo 5" descr="Gráfico">
            <a:extLst>
              <a:ext uri="{FF2B5EF4-FFF2-40B4-BE49-F238E27FC236}">
                <a16:creationId xmlns:a16="http://schemas.microsoft.com/office/drawing/2014/main" id="{B969B0A3-888C-49AE-AB43-78DF29C9B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972053"/>
              </p:ext>
            </p:extLst>
          </p:nvPr>
        </p:nvGraphicFramePr>
        <p:xfrm>
          <a:off x="-2515396" y="317520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D803342C-1F6E-4AB0-72D0-F1C34CD44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6" y="1507528"/>
            <a:ext cx="6914735" cy="505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 descr="gráfico do SmartArt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50380178"/>
              </p:ext>
            </p:extLst>
          </p:nvPr>
        </p:nvGraphicFramePr>
        <p:xfrm>
          <a:off x="4002965" y="3707660"/>
          <a:ext cx="7390680" cy="2832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56" y="75831"/>
            <a:ext cx="7390680" cy="957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pt-BR" dirty="0"/>
              <a:t>Conceito de cubo </a:t>
            </a:r>
            <a:r>
              <a:rPr lang="pt-BR" dirty="0" err="1"/>
              <a:t>olap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1093011-9EB1-044F-E707-232EDEAE6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52" y="778929"/>
            <a:ext cx="6969026" cy="29287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0" i="0" dirty="0">
                <a:effectLst/>
                <a:latin typeface="open sans" panose="020B0604020202020204" pitchFamily="34" charset="0"/>
              </a:rPr>
              <a:t>O </a:t>
            </a:r>
            <a:r>
              <a:rPr lang="pt-BR" b="1" i="0" dirty="0">
                <a:effectLst/>
                <a:latin typeface="open sans" panose="020B0604020202020204" pitchFamily="34" charset="0"/>
              </a:rPr>
              <a:t>OLAP </a:t>
            </a:r>
            <a:r>
              <a:rPr lang="pt-BR" b="0" i="0" dirty="0">
                <a:effectLst/>
                <a:latin typeface="open sans" panose="020B0604020202020204" pitchFamily="34" charset="0"/>
              </a:rPr>
              <a:t>(On-Line </a:t>
            </a:r>
            <a:r>
              <a:rPr lang="pt-BR" b="0" i="0" dirty="0" err="1">
                <a:effectLst/>
                <a:latin typeface="open sans" panose="020B0604020202020204" pitchFamily="34" charset="0"/>
              </a:rPr>
              <a:t>Analytical</a:t>
            </a:r>
            <a:r>
              <a:rPr lang="pt-BR" b="0" i="0" dirty="0">
                <a:effectLst/>
                <a:latin typeface="open sans" panose="020B0604020202020204" pitchFamily="34" charset="0"/>
              </a:rPr>
              <a:t> </a:t>
            </a:r>
            <a:r>
              <a:rPr lang="pt-BR" b="0" i="0" dirty="0" err="1">
                <a:effectLst/>
                <a:latin typeface="open sans" panose="020B0604020202020204" pitchFamily="34" charset="0"/>
              </a:rPr>
              <a:t>Processing</a:t>
            </a:r>
            <a:r>
              <a:rPr lang="pt-BR" b="0" i="0" dirty="0">
                <a:effectLst/>
                <a:latin typeface="open sans" panose="020B0604020202020204" pitchFamily="34" charset="0"/>
              </a:rPr>
              <a:t> / Processamento Analítico On-line) é uma importante ferramenta utilizada para realizar </a:t>
            </a:r>
            <a:r>
              <a:rPr lang="pt-BR" b="1" i="0" u="sng" dirty="0">
                <a:effectLst/>
                <a:latin typeface="open sans" panose="020B0604020202020204" pitchFamily="34" charset="0"/>
              </a:rPr>
              <a:t>análises</a:t>
            </a:r>
            <a:r>
              <a:rPr lang="pt-BR" b="0" i="0" dirty="0">
                <a:effectLst/>
                <a:latin typeface="open sans" panose="020B0604020202020204" pitchFamily="34" charset="0"/>
              </a:rPr>
              <a:t> em grandes quantidades de dados, geralmente armazenados em Data </a:t>
            </a:r>
            <a:r>
              <a:rPr lang="pt-BR" b="0" i="0" dirty="0" err="1">
                <a:effectLst/>
                <a:latin typeface="open sans" panose="020B0604020202020204" pitchFamily="34" charset="0"/>
              </a:rPr>
              <a:t>Warehouses</a:t>
            </a:r>
            <a:r>
              <a:rPr lang="pt-BR" b="0" i="0" dirty="0">
                <a:effectLst/>
                <a:latin typeface="open sans" panose="020B0604020202020204" pitchFamily="34" charset="0"/>
              </a:rPr>
              <a:t>, sendo comumente utilizado em </a:t>
            </a:r>
            <a:r>
              <a:rPr lang="pt-BR" b="1" i="0" u="sng" dirty="0">
                <a:effectLst/>
                <a:latin typeface="open sans" panose="020B0604020202020204" pitchFamily="34" charset="0"/>
              </a:rPr>
              <a:t>modelos dimensionais</a:t>
            </a:r>
            <a:r>
              <a:rPr lang="pt-BR" b="0" i="0" dirty="0">
                <a:effectLst/>
                <a:latin typeface="open sans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pt-BR" b="0" i="0" dirty="0">
                <a:effectLst/>
                <a:latin typeface="open sans" panose="020B0606030504020204" pitchFamily="34" charset="0"/>
              </a:rPr>
              <a:t>A </a:t>
            </a:r>
            <a:r>
              <a:rPr lang="pt-BR" b="1" i="0" dirty="0">
                <a:effectLst/>
                <a:latin typeface="open sans" panose="020B0606030504020204" pitchFamily="34" charset="0"/>
              </a:rPr>
              <a:t>análise multidimensional</a:t>
            </a:r>
            <a:r>
              <a:rPr lang="pt-BR" b="0" i="0" dirty="0">
                <a:effectLst/>
                <a:latin typeface="open sans" panose="020B0606030504020204" pitchFamily="34" charset="0"/>
              </a:rPr>
              <a:t> é a grande característica do OLAP. Mas o que isso quer dizer? Bom, este tipo de análise é baseado em </a:t>
            </a:r>
            <a:r>
              <a:rPr lang="pt-BR" b="1" i="0" u="sng" dirty="0">
                <a:effectLst/>
                <a:latin typeface="open sans" panose="020B0606030504020204" pitchFamily="34" charset="0"/>
              </a:rPr>
              <a:t>cubos</a:t>
            </a:r>
            <a:r>
              <a:rPr lang="pt-BR" b="0" i="0" dirty="0">
                <a:effectLst/>
                <a:latin typeface="open sans" panose="020B0606030504020204" pitchFamily="34" charset="0"/>
              </a:rPr>
              <a:t> de informações, na qual é possível que sejam realizados estudos por meio de </a:t>
            </a:r>
            <a:r>
              <a:rPr lang="pt-BR" b="1" i="0" dirty="0">
                <a:effectLst/>
                <a:latin typeface="open sans" panose="020B0606030504020204" pitchFamily="34" charset="0"/>
              </a:rPr>
              <a:t>diferentes variáveis (dimensões)</a:t>
            </a:r>
            <a:r>
              <a:rPr lang="pt-BR" b="0" i="0" dirty="0">
                <a:effectLst/>
                <a:latin typeface="open sans" panose="020B0606030504020204" pitchFamily="34" charset="0"/>
              </a:rPr>
              <a:t>, simultaneamente. Vamos ilustrar? Observe a figura abaixo: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F9425F8-1595-5996-DB15-ECCF79226067}"/>
              </a:ext>
            </a:extLst>
          </p:cNvPr>
          <p:cNvSpPr txBox="1"/>
          <p:nvPr/>
        </p:nvSpPr>
        <p:spPr>
          <a:xfrm>
            <a:off x="518452" y="3600491"/>
            <a:ext cx="3735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Muito utilizado para decisões gerenciais e estratégicas da empresa.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110_TF22566005_Win32" id="{1FE15E78-71C6-4ADF-885B-997C2E84CB56}" vid="{D5F81D91-54CE-45CD-A8B2-CD19AFE3591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futurístico</Template>
  <TotalTime>35</TotalTime>
  <Words>137</Words>
  <Application>Microsoft Office PowerPoint</Application>
  <PresentationFormat>Widescreen</PresentationFormat>
  <Paragraphs>12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Celestial</vt:lpstr>
      <vt:lpstr>Modelagem dimensional alunos: ítalo santos e josé cleyton</vt:lpstr>
      <vt:lpstr>Caso de uso de star schema em data warehouse</vt:lpstr>
      <vt:lpstr>Caso de uso do snowflake</vt:lpstr>
      <vt:lpstr>Conceito de cubo olap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dimensional alunos: ítalo santos e josé cleyton</dc:title>
  <dc:creator>userbla</dc:creator>
  <cp:lastModifiedBy>userbla</cp:lastModifiedBy>
  <cp:revision>1</cp:revision>
  <dcterms:created xsi:type="dcterms:W3CDTF">2024-05-27T23:27:01Z</dcterms:created>
  <dcterms:modified xsi:type="dcterms:W3CDTF">2024-05-28T00:02:40Z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