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8229600" cx="14630400"/>
  <p:notesSz cx="8229600" cy="14630400"/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2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2" Type="http://schemas.openxmlformats.org/officeDocument/2006/relationships/image" Target="../media/image-1010-2.png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2" Type="http://schemas.openxmlformats.org/officeDocument/2006/relationships/image" Target="../media/image-1011-2.pn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2" Type="http://schemas.openxmlformats.org/officeDocument/2006/relationships/image" Target="../media/image-1003-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2" Type="http://schemas.openxmlformats.org/officeDocument/2006/relationships/image" Target="../media/image-1004-2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2" Type="http://schemas.openxmlformats.org/officeDocument/2006/relationships/image" Target="../media/image-1005-2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2" Type="http://schemas.openxmlformats.org/officeDocument/2006/relationships/image" Target="../media/image-1006-2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2" Type="http://schemas.openxmlformats.org/officeDocument/2006/relationships/image" Target="../media/image-1007-2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2" Type="http://schemas.openxmlformats.org/officeDocument/2006/relationships/image" Target="../media/image-1008-2.pn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2" Type="http://schemas.openxmlformats.org/officeDocument/2006/relationships/image" Target="../media/image-1009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A2A2D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image" Target="../media/image-7-7.png"/><Relationship Id="rId8" Type="http://schemas.openxmlformats.org/officeDocument/2006/relationships/slideLayout" Target="../slideLayouts/slideLayout8.xml"/><Relationship Id="rId9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png"/><Relationship Id="rId7" Type="http://schemas.openxmlformats.org/officeDocument/2006/relationships/image" Target="../media/image-9-7.png"/><Relationship Id="rId8" Type="http://schemas.openxmlformats.org/officeDocument/2006/relationships/image" Target="../media/image-9-8.png"/><Relationship Id="rId9" Type="http://schemas.openxmlformats.org/officeDocument/2006/relationships/slideLayout" Target="../slideLayouts/slideLayout10.xml"/><Relationship Id="rId10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9785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HackWithHyderabad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2946797"/>
            <a:ext cx="7556421" cy="17009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450"/>
              </a:lnSpc>
              <a:buNone/>
            </a:pPr>
            <a:r>
              <a:rPr lang="en-US" sz="35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Duality AI's Space Station Challenge: Safety Object Detection #2</a:t>
            </a:r>
            <a:endParaRPr lang="en-US" sz="3550" dirty="0"/>
          </a:p>
        </p:txBody>
      </p:sp>
      <p:sp>
        <p:nvSpPr>
          <p:cNvPr id="5" name="Text 2"/>
          <p:cNvSpPr/>
          <p:nvPr/>
        </p:nvSpPr>
        <p:spPr>
          <a:xfrm>
            <a:off x="6280190" y="498788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Team Cosmic Guardians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5605939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Shanmuka Sai Prabhath • Sohail • Samad • Purna Vikas • Vijay Shree • Tharuni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99226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Ready to Innovate with Duality AI!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749987"/>
            <a:ext cx="7556421" cy="1821180"/>
          </a:xfrm>
          <a:prstGeom prst="roundRect">
            <a:avLst>
              <a:gd name="adj" fmla="val 5231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298442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Contact Us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3474839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Team Lead: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Shanmuka Sai Prabhath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8224" y="3973830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Ready to make space safer through AI innovation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93790" y="4797981"/>
            <a:ext cx="7556421" cy="1821180"/>
          </a:xfrm>
          <a:prstGeom prst="roundRect">
            <a:avLst>
              <a:gd name="adj" fmla="val 5231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28224" y="50324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Our Mission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1028224" y="5522833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Protecting astronauts through intelligent object detection systems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028224" y="6021824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5D5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Safety First, Innovation Always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793790" y="687431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Thank you for this incredible opportunity to contribute to space safety!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44692"/>
            <a:ext cx="967323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The Challenge: Space Station Safety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20447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What We're Solving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3272552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Space stations are high-risk environments where misplaced tools or hazardous objects can cause catastrophic accidents. Our mission is to develop an AI system that automatically detects safety-critical objects.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928235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Even a floating screwdriver can become a deadly projectile in zero gravity, making object detection crucial for astronaut safety.</a:t>
            </a:r>
            <a:endParaRPr lang="en-US" sz="17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9521" y="2648783"/>
            <a:ext cx="6244709" cy="398097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28148"/>
            <a:ext cx="872406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Our Beginner-Friendly Approach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490555"/>
            <a:ext cx="4196358" cy="2410897"/>
          </a:xfrm>
          <a:prstGeom prst="roundRect">
            <a:avLst>
              <a:gd name="adj" fmla="val 3952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37249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Pre-trained Models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4215408"/>
            <a:ext cx="372749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Leverage existing AI models like YOLOv8 to jumpstart our detection system without building from scratch.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3490555"/>
            <a:ext cx="4196358" cy="2410897"/>
          </a:xfrm>
          <a:prstGeom prst="roundRect">
            <a:avLst>
              <a:gd name="adj" fmla="val 3952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451396" y="37249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Small Dataset Focus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51396" y="4215408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Work smart with limited data by focusing on key safety objects: tools, equipment, and debris.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3490555"/>
            <a:ext cx="4196358" cy="2410897"/>
          </a:xfrm>
          <a:prstGeom prst="roundRect">
            <a:avLst>
              <a:gd name="adj" fmla="val 3952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74568" y="3724989"/>
            <a:ext cx="337327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Practical Implementation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4568" y="4215408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Build a simple, working prototype that demonstrates real-world safety applications.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3198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81368" y="546021"/>
            <a:ext cx="5152906" cy="6205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Our Technology Stack</a:t>
            </a:r>
            <a:endParaRPr lang="en-US" sz="39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368" y="1464350"/>
            <a:ext cx="496372" cy="49637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181368" y="2208848"/>
            <a:ext cx="2733437" cy="3102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Duality Falcon Platform</a:t>
            </a:r>
            <a:endParaRPr lang="en-US" sz="1950" dirty="0"/>
          </a:p>
        </p:txBody>
      </p:sp>
      <p:sp>
        <p:nvSpPr>
          <p:cNvPr id="6" name="Text 2"/>
          <p:cNvSpPr/>
          <p:nvPr/>
        </p:nvSpPr>
        <p:spPr>
          <a:xfrm>
            <a:off x="6181368" y="2638187"/>
            <a:ext cx="7754064" cy="635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Our primary AI development environment for training and deploying models efficiently.</a:t>
            </a:r>
            <a:endParaRPr lang="en-US" sz="15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368" y="3670578"/>
            <a:ext cx="496372" cy="49637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181368" y="4415076"/>
            <a:ext cx="2482215" cy="3102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Python Essentials</a:t>
            </a:r>
            <a:endParaRPr lang="en-US" sz="1950" dirty="0"/>
          </a:p>
        </p:txBody>
      </p:sp>
      <p:sp>
        <p:nvSpPr>
          <p:cNvPr id="9" name="Text 4"/>
          <p:cNvSpPr/>
          <p:nvPr/>
        </p:nvSpPr>
        <p:spPr>
          <a:xfrm>
            <a:off x="6181368" y="4844415"/>
            <a:ext cx="7754064" cy="635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Using Python with OpenCV, NumPy, and basic machine learning libraries for data processing.</a:t>
            </a:r>
            <a:endParaRPr lang="en-US" sz="15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368" y="5876806"/>
            <a:ext cx="496372" cy="49637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181368" y="6621304"/>
            <a:ext cx="2482215" cy="3102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Lightweight ML</a:t>
            </a:r>
            <a:endParaRPr lang="en-US" sz="1950" dirty="0"/>
          </a:p>
        </p:txBody>
      </p:sp>
      <p:sp>
        <p:nvSpPr>
          <p:cNvPr id="12" name="Text 6"/>
          <p:cNvSpPr/>
          <p:nvPr/>
        </p:nvSpPr>
        <p:spPr>
          <a:xfrm>
            <a:off x="6181368" y="7050643"/>
            <a:ext cx="7754064" cy="635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TensorFlow Lite and PyTorch for efficient model training and real-time object detection.</a:t>
            </a:r>
            <a:endParaRPr lang="en-US" sz="15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83362"/>
            <a:ext cx="886753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Our Step-by-Step Execution Plan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685931"/>
            <a:ext cx="6407944" cy="226814"/>
          </a:xfrm>
          <a:prstGeom prst="roundRect">
            <a:avLst>
              <a:gd name="adj" fmla="val 42003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0604" y="3139559"/>
            <a:ext cx="432685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Data Collection &amp; Preprocessing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3629978"/>
            <a:ext cx="59543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Gather and clean space station imagery, label safety objects, and prepare training datasets.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548" y="2345769"/>
            <a:ext cx="6408063" cy="226814"/>
          </a:xfrm>
          <a:prstGeom prst="roundRect">
            <a:avLst>
              <a:gd name="adj" fmla="val 42003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655362" y="27993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Model Training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55362" y="3289816"/>
            <a:ext cx="59544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Fine-tune pre-trained models on our specific dataset, focusing on accuracy for critical objects.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5149572"/>
            <a:ext cx="6407944" cy="226814"/>
          </a:xfrm>
          <a:prstGeom prst="roundRect">
            <a:avLst>
              <a:gd name="adj" fmla="val 42003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020604" y="56032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Testing &amp; Validation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20604" y="6093619"/>
            <a:ext cx="59543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Evaluate model performance, test edge cases, and optimize detection confidence levels.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428548" y="4809411"/>
            <a:ext cx="6408063" cy="226814"/>
          </a:xfrm>
          <a:prstGeom prst="roundRect">
            <a:avLst>
              <a:gd name="adj" fmla="val 42003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655362" y="52630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Final Report &amp; Demo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655362" y="5753457"/>
            <a:ext cx="59544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Document our process, create live demonstration, and present practical use cases.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05288"/>
            <a:ext cx="891397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Challenges We're Ready to Tackle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467695"/>
            <a:ext cx="4196358" cy="2456617"/>
          </a:xfrm>
          <a:prstGeom prst="roundRect">
            <a:avLst>
              <a:gd name="adj" fmla="val 5956"/>
            </a:avLst>
          </a:prstGeom>
          <a:solidFill>
            <a:srgbClr val="2A2A2D">
              <a:alpha val="95000"/>
            </a:srgbClr>
          </a:solidFill>
          <a:ln w="30480">
            <a:solidFill>
              <a:srgbClr val="56565B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3310" y="3467695"/>
            <a:ext cx="121920" cy="2456617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142524" y="37249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Limited Experience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142524" y="4215408"/>
            <a:ext cx="35903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We're beginners, but that means fresh perspectives and creative problem-solving approaches to complex challenges.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3467695"/>
            <a:ext cx="4196358" cy="2456617"/>
          </a:xfrm>
          <a:prstGeom prst="roundRect">
            <a:avLst>
              <a:gd name="adj" fmla="val 5956"/>
            </a:avLst>
          </a:prstGeom>
          <a:solidFill>
            <a:srgbClr val="2A2A2D">
              <a:alpha val="95000"/>
            </a:srgbClr>
          </a:solidFill>
          <a:ln w="30480">
            <a:solidFill>
              <a:srgbClr val="56565B"/>
            </a:solidFill>
            <a:prstDash val="solid"/>
          </a:ln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482" y="3467695"/>
            <a:ext cx="121920" cy="245661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565696" y="3724989"/>
            <a:ext cx="311658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Small Dataset Handling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5565696" y="4215408"/>
            <a:ext cx="35903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Working with limited data requires smart augmentation techniques and transfer learning strategies.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9640133" y="3467695"/>
            <a:ext cx="4196358" cy="2456617"/>
          </a:xfrm>
          <a:prstGeom prst="roundRect">
            <a:avLst>
              <a:gd name="adj" fmla="val 5956"/>
            </a:avLst>
          </a:prstGeom>
          <a:solidFill>
            <a:srgbClr val="2A2A2D">
              <a:alpha val="95000"/>
            </a:srgbClr>
          </a:solidFill>
          <a:ln w="30480">
            <a:solidFill>
              <a:srgbClr val="56565B"/>
            </a:solidFill>
            <a:prstDash val="solid"/>
          </a:ln>
        </p:spPr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9653" y="3467695"/>
            <a:ext cx="121920" cy="2456617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9988868" y="3724989"/>
            <a:ext cx="304145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Accuracy Optimization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9988868" y="4215408"/>
            <a:ext cx="35903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Balancing detection precision with processing speed for real-time space station monitoring.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00894" y="887254"/>
            <a:ext cx="7715012" cy="12758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000"/>
              </a:lnSpc>
              <a:buNone/>
            </a:pPr>
            <a:r>
              <a:rPr lang="en-US" sz="400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What Makes Our Solution Effective</a:t>
            </a:r>
            <a:endParaRPr lang="en-US" sz="4000" dirty="0"/>
          </a:p>
        </p:txBody>
      </p:sp>
      <p:sp>
        <p:nvSpPr>
          <p:cNvPr id="4" name="Shape 1"/>
          <p:cNvSpPr/>
          <p:nvPr/>
        </p:nvSpPr>
        <p:spPr>
          <a:xfrm>
            <a:off x="6200894" y="2469237"/>
            <a:ext cx="3755469" cy="2661166"/>
          </a:xfrm>
          <a:prstGeom prst="roundRect">
            <a:avLst>
              <a:gd name="adj" fmla="val 3222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587" y="2680930"/>
            <a:ext cx="612338" cy="612338"/>
          </a:xfrm>
          <a:prstGeom prst="rect">
            <a:avLst/>
          </a:prstGeom>
        </p:spPr>
      </p:pic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942" y="2814876"/>
            <a:ext cx="275511" cy="344448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6412587" y="3497342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Simplicity First</a:t>
            </a:r>
            <a:endParaRPr lang="en-US" sz="2000" dirty="0"/>
          </a:p>
        </p:txBody>
      </p:sp>
      <p:sp>
        <p:nvSpPr>
          <p:cNvPr id="8" name="Text 3"/>
          <p:cNvSpPr/>
          <p:nvPr/>
        </p:nvSpPr>
        <p:spPr>
          <a:xfrm>
            <a:off x="6412587" y="3938588"/>
            <a:ext cx="3332083" cy="980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Focus on core functionality rather than over-engineering, ensuring reliable performance.</a:t>
            </a:r>
            <a:endParaRPr lang="en-US" sz="1600" dirty="0"/>
          </a:p>
        </p:txBody>
      </p:sp>
      <p:sp>
        <p:nvSpPr>
          <p:cNvPr id="9" name="Shape 4"/>
          <p:cNvSpPr/>
          <p:nvPr/>
        </p:nvSpPr>
        <p:spPr>
          <a:xfrm>
            <a:off x="10160437" y="2469237"/>
            <a:ext cx="3755469" cy="2661166"/>
          </a:xfrm>
          <a:prstGeom prst="roundRect">
            <a:avLst>
              <a:gd name="adj" fmla="val 3222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2130" y="2680930"/>
            <a:ext cx="612338" cy="612338"/>
          </a:xfrm>
          <a:prstGeom prst="rect">
            <a:avLst/>
          </a:prstGeom>
        </p:spPr>
      </p:pic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0484" y="2814876"/>
            <a:ext cx="275511" cy="344448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10372130" y="3497342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Strong Teamwork</a:t>
            </a:r>
            <a:endParaRPr lang="en-US" sz="2000" dirty="0"/>
          </a:p>
        </p:txBody>
      </p:sp>
      <p:sp>
        <p:nvSpPr>
          <p:cNvPr id="13" name="Text 6"/>
          <p:cNvSpPr/>
          <p:nvPr/>
        </p:nvSpPr>
        <p:spPr>
          <a:xfrm>
            <a:off x="10372130" y="3938588"/>
            <a:ext cx="3332083" cy="980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Six dedicated minds working together, combining different skills and perspectives.</a:t>
            </a:r>
            <a:endParaRPr lang="en-US" sz="1600" dirty="0"/>
          </a:p>
        </p:txBody>
      </p:sp>
      <p:sp>
        <p:nvSpPr>
          <p:cNvPr id="14" name="Shape 7"/>
          <p:cNvSpPr/>
          <p:nvPr/>
        </p:nvSpPr>
        <p:spPr>
          <a:xfrm>
            <a:off x="6200894" y="5334476"/>
            <a:ext cx="7715012" cy="2007751"/>
          </a:xfrm>
          <a:prstGeom prst="roundRect">
            <a:avLst>
              <a:gd name="adj" fmla="val 4270"/>
            </a:avLst>
          </a:prstGeom>
          <a:solidFill>
            <a:srgbClr val="3D3D42"/>
          </a:solidFill>
          <a:ln w="7620">
            <a:solidFill>
              <a:srgbClr val="56565B"/>
            </a:solidFill>
            <a:prstDash val="solid"/>
          </a:ln>
        </p:spPr>
      </p:sp>
      <p:pic>
        <p:nvPicPr>
          <p:cNvPr id="15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2587" y="5546169"/>
            <a:ext cx="612338" cy="612338"/>
          </a:xfrm>
          <a:prstGeom prst="rect">
            <a:avLst/>
          </a:prstGeom>
        </p:spPr>
      </p:pic>
      <p:pic>
        <p:nvPicPr>
          <p:cNvPr id="16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0942" y="5680115"/>
            <a:ext cx="275511" cy="344448"/>
          </a:xfrm>
          <a:prstGeom prst="rect">
            <a:avLst/>
          </a:prstGeom>
        </p:spPr>
      </p:pic>
      <p:sp>
        <p:nvSpPr>
          <p:cNvPr id="17" name="Text 8"/>
          <p:cNvSpPr/>
          <p:nvPr/>
        </p:nvSpPr>
        <p:spPr>
          <a:xfrm>
            <a:off x="6412587" y="6362581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Practical Execution</a:t>
            </a:r>
            <a:endParaRPr lang="en-US" sz="2000" dirty="0"/>
          </a:p>
        </p:txBody>
      </p:sp>
      <p:sp>
        <p:nvSpPr>
          <p:cNvPr id="18" name="Text 9"/>
          <p:cNvSpPr/>
          <p:nvPr/>
        </p:nvSpPr>
        <p:spPr>
          <a:xfrm>
            <a:off x="6412587" y="6803827"/>
            <a:ext cx="7291626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Building something that works in the real world, not just impressive on paper.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21794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Real-World Use Case: Preventing Space Accidents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006328"/>
            <a:ext cx="5906929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Scenario: Floating Hazards Detection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3658433"/>
            <a:ext cx="760428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Our AI system continuously monitors space station compartments, identifying loose tools, debris, or misplaced equipment that could endanger crew members.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951214"/>
            <a:ext cx="760428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Impact: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Early warning system prevents accidents by alerting astronauts to secure or remove dangerous floating objects before they cause harm.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881092"/>
            <a:ext cx="760428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Real-time monitoring of work areas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6323290"/>
            <a:ext cx="760428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Automatic hazard classification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6765488"/>
            <a:ext cx="760428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Instant crew notifications</a:t>
            </a:r>
            <a:endParaRPr lang="en-US" sz="1750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59096" y="3034665"/>
            <a:ext cx="4885015" cy="38210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04593"/>
            <a:ext cx="790027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CBCCCE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Team Roles &amp; Responsibilities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712363"/>
            <a:ext cx="226814" cy="283488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3022044"/>
            <a:ext cx="6407944" cy="3048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3196352"/>
            <a:ext cx="491966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Shanmuka Sai Prabhath (Team Lead)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3686770"/>
            <a:ext cx="640794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Project coordination, development oversight, and technical architecture decisions.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548" y="2712363"/>
            <a:ext cx="226814" cy="283488"/>
          </a:xfrm>
          <a:prstGeom prst="rect">
            <a:avLst/>
          </a:prstGeom>
        </p:spPr>
      </p:pic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548" y="3022044"/>
            <a:ext cx="6408063" cy="3048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7428548" y="31963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Sohail &amp; Samad</a:t>
            </a:r>
            <a:endParaRPr lang="en-US" sz="2200" dirty="0"/>
          </a:p>
        </p:txBody>
      </p:sp>
      <p:sp>
        <p:nvSpPr>
          <p:cNvPr id="10" name="Text 4"/>
          <p:cNvSpPr/>
          <p:nvPr/>
        </p:nvSpPr>
        <p:spPr>
          <a:xfrm>
            <a:off x="7428548" y="3686770"/>
            <a:ext cx="640806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Core development team - model implementation, data preprocessing, and system integration.</a:t>
            </a:r>
            <a:endParaRPr lang="en-US" sz="1750" dirty="0"/>
          </a:p>
        </p:txBody>
      </p:sp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809411"/>
            <a:ext cx="226814" cy="283488"/>
          </a:xfrm>
          <a:prstGeom prst="rect">
            <a:avLst/>
          </a:prstGeom>
        </p:spPr>
      </p:pic>
      <p:pic>
        <p:nvPicPr>
          <p:cNvPr id="12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141714"/>
            <a:ext cx="6407944" cy="30480"/>
          </a:xfrm>
          <a:prstGeom prst="rect">
            <a:avLst/>
          </a:prstGeom>
        </p:spPr>
      </p:pic>
      <p:sp>
        <p:nvSpPr>
          <p:cNvPr id="13" name="Text 5"/>
          <p:cNvSpPr/>
          <p:nvPr/>
        </p:nvSpPr>
        <p:spPr>
          <a:xfrm>
            <a:off x="793790" y="53387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Purna Vikas</a:t>
            </a:r>
            <a:endParaRPr lang="en-US" sz="2200" dirty="0"/>
          </a:p>
        </p:txBody>
      </p:sp>
      <p:sp>
        <p:nvSpPr>
          <p:cNvPr id="14" name="Text 6"/>
          <p:cNvSpPr/>
          <p:nvPr/>
        </p:nvSpPr>
        <p:spPr>
          <a:xfrm>
            <a:off x="793790" y="5829181"/>
            <a:ext cx="640794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Development preparation, testing framework setup, and quality assurance protocols.</a:t>
            </a:r>
            <a:endParaRPr lang="en-US" sz="1750" dirty="0"/>
          </a:p>
        </p:txBody>
      </p:sp>
      <p:pic>
        <p:nvPicPr>
          <p:cNvPr id="15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8548" y="4809411"/>
            <a:ext cx="226814" cy="283488"/>
          </a:xfrm>
          <a:prstGeom prst="rect">
            <a:avLst/>
          </a:prstGeom>
        </p:spPr>
      </p:pic>
      <p:pic>
        <p:nvPicPr>
          <p:cNvPr id="16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28548" y="5141714"/>
            <a:ext cx="6408063" cy="30480"/>
          </a:xfrm>
          <a:prstGeom prst="rect">
            <a:avLst/>
          </a:prstGeom>
        </p:spPr>
      </p:pic>
      <p:sp>
        <p:nvSpPr>
          <p:cNvPr id="17" name="Text 7"/>
          <p:cNvSpPr/>
          <p:nvPr/>
        </p:nvSpPr>
        <p:spPr>
          <a:xfrm>
            <a:off x="7428548" y="5338763"/>
            <a:ext cx="285845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Vijay Shree &amp; Tharuni</a:t>
            </a:r>
            <a:endParaRPr lang="en-US" sz="2200" dirty="0"/>
          </a:p>
        </p:txBody>
      </p:sp>
      <p:sp>
        <p:nvSpPr>
          <p:cNvPr id="18" name="Text 8"/>
          <p:cNvSpPr/>
          <p:nvPr/>
        </p:nvSpPr>
        <p:spPr>
          <a:xfrm>
            <a:off x="7428548" y="5829181"/>
            <a:ext cx="640806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Research specialists - exploring best practices, documenting findings, and competitive analysis.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