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010400" cy="9271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985200" y="2215440"/>
            <a:ext cx="332330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985200" y="3749760"/>
            <a:ext cx="332330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98520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2101428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985200" y="374976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21014280" y="374976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985200" y="221544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15221160" y="221544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26457480" y="221544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985200" y="374976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15221160" y="374976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26457480" y="3749760"/>
            <a:ext cx="107006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985200" y="2215440"/>
            <a:ext cx="33233040" cy="2937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985200" y="2215440"/>
            <a:ext cx="33233040" cy="2937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985200" y="2215440"/>
            <a:ext cx="16217640" cy="29372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21014280" y="2215440"/>
            <a:ext cx="16217640" cy="2937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98520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21014280" y="2215440"/>
            <a:ext cx="16217640" cy="29372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985200" y="374976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985200" y="2215440"/>
            <a:ext cx="16217640" cy="29372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2101428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21014280" y="374976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98520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21014280" y="2215440"/>
            <a:ext cx="16217640" cy="14007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985200" y="3749760"/>
            <a:ext cx="33233040" cy="1400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body"/>
          </p:nvPr>
        </p:nvSpPr>
        <p:spPr>
          <a:xfrm>
            <a:off x="3985200" y="2215440"/>
            <a:ext cx="33233040" cy="293724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 name="PlaceHolder 2"/>
          <p:cNvSpPr>
            <a:spLocks noGrp="1"/>
          </p:cNvSpPr>
          <p:nvPr>
            <p:ph type="body"/>
          </p:nvPr>
        </p:nvSpPr>
        <p:spPr>
          <a:xfrm>
            <a:off x="3985200" y="5193720"/>
            <a:ext cx="33233040" cy="150732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 name="PlaceHolder 3"/>
          <p:cNvSpPr>
            <a:spLocks noGrp="1"/>
          </p:cNvSpPr>
          <p:nvPr>
            <p:ph type="title"/>
          </p:nvPr>
        </p:nvSpPr>
        <p:spPr>
          <a:xfrm>
            <a:off x="2194560" y="1313280"/>
            <a:ext cx="39501720" cy="549684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43890840" cy="329180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0" name="TextShape 2"/>
          <p:cNvSpPr txBox="1"/>
          <p:nvPr/>
        </p:nvSpPr>
        <p:spPr>
          <a:xfrm>
            <a:off x="810000" y="946800"/>
            <a:ext cx="34746840" cy="1958040"/>
          </a:xfrm>
          <a:prstGeom prst="rect">
            <a:avLst/>
          </a:prstGeom>
          <a:noFill/>
          <a:ln>
            <a:noFill/>
          </a:ln>
        </p:spPr>
        <p:txBody>
          <a:bodyPr lIns="0" rIns="0" tIns="0" bIns="0"/>
          <a:p>
            <a:pPr>
              <a:lnSpc>
                <a:spcPct val="100000"/>
              </a:lnSpc>
            </a:pPr>
            <a:r>
              <a:rPr b="1" lang="en-US" sz="6600" spc="-1" strike="noStrike">
                <a:solidFill>
                  <a:srgbClr val="00253f"/>
                </a:solidFill>
                <a:latin typeface="Arial"/>
                <a:ea typeface="Arial"/>
              </a:rPr>
              <a:t>Speaker Classification</a:t>
            </a:r>
            <a:endParaRPr b="0" lang="en-US" sz="6600" spc="-1" strike="noStrike">
              <a:solidFill>
                <a:srgbClr val="000000"/>
              </a:solidFill>
              <a:latin typeface="Arial"/>
            </a:endParaRPr>
          </a:p>
        </p:txBody>
      </p:sp>
      <p:sp>
        <p:nvSpPr>
          <p:cNvPr id="41" name="TextShape 3"/>
          <p:cNvSpPr txBox="1"/>
          <p:nvPr/>
        </p:nvSpPr>
        <p:spPr>
          <a:xfrm>
            <a:off x="941400" y="1905840"/>
            <a:ext cx="34746840" cy="2584080"/>
          </a:xfrm>
          <a:prstGeom prst="rect">
            <a:avLst/>
          </a:prstGeom>
          <a:noFill/>
          <a:ln>
            <a:noFill/>
          </a:ln>
        </p:spPr>
        <p:txBody>
          <a:bodyPr lIns="0" rIns="0" tIns="0" bIns="0"/>
          <a:p>
            <a:pPr>
              <a:lnSpc>
                <a:spcPct val="100000"/>
              </a:lnSpc>
            </a:pPr>
            <a:r>
              <a:rPr b="1" lang="en-US" sz="4000" spc="-1" strike="noStrike">
                <a:solidFill>
                  <a:srgbClr val="004161"/>
                </a:solidFill>
                <a:latin typeface="Arial"/>
                <a:ea typeface="Arial"/>
              </a:rPr>
              <a:t>Chen Liang, Yunzhi Tang, Zili Fang</a:t>
            </a:r>
            <a:endParaRPr b="0" lang="en-US" sz="4000" spc="-1" strike="noStrike">
              <a:solidFill>
                <a:srgbClr val="000000"/>
              </a:solidFill>
              <a:latin typeface="Arial"/>
            </a:endParaRPr>
          </a:p>
          <a:p>
            <a:pPr>
              <a:lnSpc>
                <a:spcPct val="100000"/>
              </a:lnSpc>
              <a:spcBef>
                <a:spcPts val="1199"/>
              </a:spcBef>
            </a:pPr>
            <a:endParaRPr b="0" lang="en-US" sz="4000" spc="-1" strike="noStrike">
              <a:solidFill>
                <a:srgbClr val="000000"/>
              </a:solidFill>
              <a:latin typeface="Arial"/>
            </a:endParaRPr>
          </a:p>
        </p:txBody>
      </p:sp>
      <p:sp>
        <p:nvSpPr>
          <p:cNvPr id="42" name="CustomShape 4"/>
          <p:cNvSpPr/>
          <p:nvPr/>
        </p:nvSpPr>
        <p:spPr>
          <a:xfrm>
            <a:off x="941400" y="30253320"/>
            <a:ext cx="10051560" cy="1819440"/>
          </a:xfrm>
          <a:prstGeom prst="rect">
            <a:avLst/>
          </a:prstGeom>
          <a:noFill/>
          <a:ln>
            <a:noFill/>
          </a:ln>
        </p:spPr>
        <p:style>
          <a:lnRef idx="0"/>
          <a:fillRef idx="0"/>
          <a:effectRef idx="0"/>
          <a:fontRef idx="minor"/>
        </p:style>
        <p:txBody>
          <a:bodyPr/>
          <a:p>
            <a:pPr algn="just">
              <a:lnSpc>
                <a:spcPct val="100000"/>
              </a:lnSpc>
            </a:pPr>
            <a:r>
              <a:rPr b="1" lang="en-US" sz="3200" spc="-1" strike="noStrike">
                <a:solidFill>
                  <a:srgbClr val="000000"/>
                </a:solidFill>
                <a:latin typeface="Arial"/>
                <a:ea typeface="Arial"/>
              </a:rPr>
              <a:t>Sample Text</a:t>
            </a:r>
            <a:endParaRPr b="0" lang="en-US" sz="3200" spc="-1" strike="noStrike">
              <a:latin typeface="Arial"/>
            </a:endParaRPr>
          </a:p>
        </p:txBody>
      </p:sp>
      <p:grpSp>
        <p:nvGrpSpPr>
          <p:cNvPr id="43" name="Group 5"/>
          <p:cNvGrpSpPr/>
          <p:nvPr/>
        </p:nvGrpSpPr>
        <p:grpSpPr>
          <a:xfrm>
            <a:off x="12322440" y="4165560"/>
            <a:ext cx="19217520" cy="13551840"/>
            <a:chOff x="12322440" y="4165560"/>
            <a:chExt cx="19217520" cy="13551840"/>
          </a:xfrm>
        </p:grpSpPr>
        <p:sp>
          <p:nvSpPr>
            <p:cNvPr id="44" name="CustomShape 6"/>
            <p:cNvSpPr/>
            <p:nvPr/>
          </p:nvSpPr>
          <p:spPr>
            <a:xfrm>
              <a:off x="12322440" y="4165560"/>
              <a:ext cx="19217520" cy="13551840"/>
            </a:xfrm>
            <a:prstGeom prst="roundRect">
              <a:avLst>
                <a:gd name="adj" fmla="val 4167"/>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45" name="CustomShape 7"/>
            <p:cNvSpPr/>
            <p:nvPr/>
          </p:nvSpPr>
          <p:spPr>
            <a:xfrm>
              <a:off x="12322440" y="4170240"/>
              <a:ext cx="1921752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Methods</a:t>
              </a:r>
              <a:endParaRPr b="0" lang="en-US" sz="5400" spc="-1" strike="noStrike">
                <a:latin typeface="Arial"/>
              </a:endParaRPr>
            </a:p>
          </p:txBody>
        </p:sp>
      </p:grpSp>
      <p:grpSp>
        <p:nvGrpSpPr>
          <p:cNvPr id="46" name="Group 8"/>
          <p:cNvGrpSpPr/>
          <p:nvPr/>
        </p:nvGrpSpPr>
        <p:grpSpPr>
          <a:xfrm>
            <a:off x="32473080" y="4173120"/>
            <a:ext cx="10702080" cy="13544640"/>
            <a:chOff x="32473080" y="4173120"/>
            <a:chExt cx="10702080" cy="13544640"/>
          </a:xfrm>
        </p:grpSpPr>
        <p:sp>
          <p:nvSpPr>
            <p:cNvPr id="47" name="CustomShape 9"/>
            <p:cNvSpPr/>
            <p:nvPr/>
          </p:nvSpPr>
          <p:spPr>
            <a:xfrm>
              <a:off x="32473080" y="4173120"/>
              <a:ext cx="10702080" cy="13544640"/>
            </a:xfrm>
            <a:prstGeom prst="roundRect">
              <a:avLst>
                <a:gd name="adj" fmla="val 5466"/>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48" name="CustomShape 10"/>
            <p:cNvSpPr/>
            <p:nvPr/>
          </p:nvSpPr>
          <p:spPr>
            <a:xfrm>
              <a:off x="32473080" y="4173120"/>
              <a:ext cx="1070208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Related-work</a:t>
              </a:r>
              <a:endParaRPr b="0" lang="en-US" sz="5400" spc="-1" strike="noStrike">
                <a:latin typeface="Arial"/>
              </a:endParaRPr>
            </a:p>
          </p:txBody>
        </p:sp>
      </p:grpSp>
      <p:grpSp>
        <p:nvGrpSpPr>
          <p:cNvPr id="49" name="Group 11"/>
          <p:cNvGrpSpPr/>
          <p:nvPr/>
        </p:nvGrpSpPr>
        <p:grpSpPr>
          <a:xfrm>
            <a:off x="715680" y="18591120"/>
            <a:ext cx="30824280" cy="13601160"/>
            <a:chOff x="715680" y="18591120"/>
            <a:chExt cx="30824280" cy="13601160"/>
          </a:xfrm>
        </p:grpSpPr>
        <p:sp>
          <p:nvSpPr>
            <p:cNvPr id="50" name="CustomShape 12"/>
            <p:cNvSpPr/>
            <p:nvPr/>
          </p:nvSpPr>
          <p:spPr>
            <a:xfrm>
              <a:off x="715680" y="18591120"/>
              <a:ext cx="30824280" cy="13601160"/>
            </a:xfrm>
            <a:prstGeom prst="roundRect">
              <a:avLst>
                <a:gd name="adj" fmla="val 4342"/>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51" name="CustomShape 13"/>
            <p:cNvSpPr/>
            <p:nvPr/>
          </p:nvSpPr>
          <p:spPr>
            <a:xfrm>
              <a:off x="715680" y="18591480"/>
              <a:ext cx="3082428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Experiments/results</a:t>
              </a:r>
              <a:endParaRPr b="0" lang="en-US" sz="5400" spc="-1" strike="noStrike">
                <a:latin typeface="Arial"/>
              </a:endParaRPr>
            </a:p>
          </p:txBody>
        </p:sp>
      </p:grpSp>
      <p:grpSp>
        <p:nvGrpSpPr>
          <p:cNvPr id="52" name="Group 14"/>
          <p:cNvGrpSpPr/>
          <p:nvPr/>
        </p:nvGrpSpPr>
        <p:grpSpPr>
          <a:xfrm>
            <a:off x="32473080" y="18586080"/>
            <a:ext cx="10702080" cy="7039440"/>
            <a:chOff x="32473080" y="18586080"/>
            <a:chExt cx="10702080" cy="7039440"/>
          </a:xfrm>
        </p:grpSpPr>
        <p:sp>
          <p:nvSpPr>
            <p:cNvPr id="53" name="CustomShape 15"/>
            <p:cNvSpPr/>
            <p:nvPr/>
          </p:nvSpPr>
          <p:spPr>
            <a:xfrm>
              <a:off x="32473080" y="18591120"/>
              <a:ext cx="10702080" cy="7034400"/>
            </a:xfrm>
            <a:prstGeom prst="roundRect">
              <a:avLst>
                <a:gd name="adj" fmla="val 8288"/>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54" name="CustomShape 16"/>
            <p:cNvSpPr/>
            <p:nvPr/>
          </p:nvSpPr>
          <p:spPr>
            <a:xfrm>
              <a:off x="32473080" y="18586080"/>
              <a:ext cx="1070208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Discussion</a:t>
              </a:r>
              <a:endParaRPr b="0" lang="en-US" sz="5400" spc="-1" strike="noStrike">
                <a:latin typeface="Arial"/>
              </a:endParaRPr>
            </a:p>
          </p:txBody>
        </p:sp>
      </p:grpSp>
      <p:grpSp>
        <p:nvGrpSpPr>
          <p:cNvPr id="55" name="Group 17"/>
          <p:cNvGrpSpPr/>
          <p:nvPr/>
        </p:nvGrpSpPr>
        <p:grpSpPr>
          <a:xfrm>
            <a:off x="32465160" y="26440920"/>
            <a:ext cx="10710000" cy="5751360"/>
            <a:chOff x="32465160" y="26440920"/>
            <a:chExt cx="10710000" cy="5751360"/>
          </a:xfrm>
        </p:grpSpPr>
        <p:sp>
          <p:nvSpPr>
            <p:cNvPr id="56" name="CustomShape 18"/>
            <p:cNvSpPr/>
            <p:nvPr/>
          </p:nvSpPr>
          <p:spPr>
            <a:xfrm>
              <a:off x="32473080" y="26488440"/>
              <a:ext cx="10702080" cy="5703840"/>
            </a:xfrm>
            <a:prstGeom prst="roundRect">
              <a:avLst>
                <a:gd name="adj" fmla="val 10703"/>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57" name="CustomShape 19"/>
            <p:cNvSpPr/>
            <p:nvPr/>
          </p:nvSpPr>
          <p:spPr>
            <a:xfrm>
              <a:off x="32465160" y="26440920"/>
              <a:ext cx="1070208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Acknowledgements / References</a:t>
              </a:r>
              <a:endParaRPr b="0" lang="en-US" sz="5400" spc="-1" strike="noStrike">
                <a:latin typeface="Arial"/>
              </a:endParaRPr>
            </a:p>
          </p:txBody>
        </p:sp>
      </p:grpSp>
      <p:grpSp>
        <p:nvGrpSpPr>
          <p:cNvPr id="58" name="Group 20"/>
          <p:cNvGrpSpPr/>
          <p:nvPr/>
        </p:nvGrpSpPr>
        <p:grpSpPr>
          <a:xfrm>
            <a:off x="810000" y="4170240"/>
            <a:ext cx="10702080" cy="13564080"/>
            <a:chOff x="810000" y="4170240"/>
            <a:chExt cx="10702080" cy="13564080"/>
          </a:xfrm>
        </p:grpSpPr>
        <p:sp>
          <p:nvSpPr>
            <p:cNvPr id="59" name="CustomShape 21"/>
            <p:cNvSpPr/>
            <p:nvPr/>
          </p:nvSpPr>
          <p:spPr>
            <a:xfrm>
              <a:off x="810000" y="4187160"/>
              <a:ext cx="10702080" cy="13547160"/>
            </a:xfrm>
            <a:prstGeom prst="roundRect">
              <a:avLst>
                <a:gd name="adj" fmla="val 6193"/>
              </a:avLst>
            </a:prstGeom>
            <a:solidFill>
              <a:schemeClr val="bg1"/>
            </a:solidFill>
            <a:ln w="9360">
              <a:solidFill>
                <a:srgbClr val="004161"/>
              </a:solidFill>
              <a:round/>
            </a:ln>
          </p:spPr>
          <p:style>
            <a:lnRef idx="2">
              <a:schemeClr val="accent1">
                <a:shade val="50000"/>
              </a:schemeClr>
            </a:lnRef>
            <a:fillRef idx="1">
              <a:schemeClr val="accent1"/>
            </a:fillRef>
            <a:effectRef idx="0">
              <a:schemeClr val="accent1"/>
            </a:effectRef>
            <a:fontRef idx="minor"/>
          </p:style>
        </p:sp>
        <p:sp>
          <p:nvSpPr>
            <p:cNvPr id="60" name="CustomShape 22"/>
            <p:cNvSpPr/>
            <p:nvPr/>
          </p:nvSpPr>
          <p:spPr>
            <a:xfrm>
              <a:off x="810000" y="4170240"/>
              <a:ext cx="10702080" cy="903240"/>
            </a:xfrm>
            <a:prstGeom prst="round2SameRect">
              <a:avLst>
                <a:gd name="adj1" fmla="val 50000"/>
                <a:gd name="adj2" fmla="val 0"/>
              </a:avLst>
            </a:prstGeom>
            <a:solidFill>
              <a:schemeClr val="accent2"/>
            </a:solidFill>
            <a:ln w="9360">
              <a:solidFill>
                <a:srgbClr val="00416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5400" spc="-1" strike="noStrike">
                  <a:solidFill>
                    <a:srgbClr val="ffffff"/>
                  </a:solidFill>
                  <a:latin typeface="Calibri"/>
                  <a:ea typeface="Arial"/>
                </a:rPr>
                <a:t>Introduction</a:t>
              </a:r>
              <a:endParaRPr b="0" lang="en-US" sz="5400" spc="-1" strike="noStrike">
                <a:latin typeface="Arial"/>
              </a:endParaRPr>
            </a:p>
          </p:txBody>
        </p:sp>
      </p:grpSp>
      <p:sp>
        <p:nvSpPr>
          <p:cNvPr id="61" name="CustomShape 23"/>
          <p:cNvSpPr/>
          <p:nvPr/>
        </p:nvSpPr>
        <p:spPr>
          <a:xfrm>
            <a:off x="941400" y="5363640"/>
            <a:ext cx="9639000" cy="679284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Arial"/>
              </a:rPr>
              <a:t>Pronunciation of people with different linguistic backgrounds could reduce the accuracy of detecting sentences from speech for some speech recognition systems. Thus, it is important to classify speakers to help speech recognition systems achieve higher overall accuracy of speech recognition.</a:t>
            </a:r>
            <a:endParaRPr b="0" lang="en-US" sz="4400" spc="-1" strike="noStrike">
              <a:latin typeface="Arial"/>
            </a:endParaRPr>
          </a:p>
        </p:txBody>
      </p:sp>
      <p:sp>
        <p:nvSpPr>
          <p:cNvPr id="62" name="CustomShape 24"/>
          <p:cNvSpPr/>
          <p:nvPr/>
        </p:nvSpPr>
        <p:spPr>
          <a:xfrm>
            <a:off x="33282000" y="5449680"/>
            <a:ext cx="9639000" cy="277164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Arial"/>
              </a:rPr>
              <a:t>This box describes a few related components and whether you are comparing against them or not (and why not)</a:t>
            </a:r>
            <a:endParaRPr b="0" lang="en-US" sz="4400" spc="-1" strike="noStrike">
              <a:latin typeface="Arial"/>
            </a:endParaRPr>
          </a:p>
        </p:txBody>
      </p:sp>
      <p:sp>
        <p:nvSpPr>
          <p:cNvPr id="63" name="CustomShape 25"/>
          <p:cNvSpPr/>
          <p:nvPr/>
        </p:nvSpPr>
        <p:spPr>
          <a:xfrm>
            <a:off x="1353960" y="20070720"/>
            <a:ext cx="27645120" cy="7606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Arial"/>
              </a:rPr>
              <a:t>Tables Figures and Results - Visual</a:t>
            </a:r>
            <a:endParaRPr b="0" lang="en-US" sz="4400" spc="-1" strike="noStrike">
              <a:latin typeface="Arial"/>
            </a:endParaRPr>
          </a:p>
        </p:txBody>
      </p:sp>
      <p:sp>
        <p:nvSpPr>
          <p:cNvPr id="64" name="CustomShape 26"/>
          <p:cNvSpPr/>
          <p:nvPr/>
        </p:nvSpPr>
        <p:spPr>
          <a:xfrm>
            <a:off x="33004440" y="19757160"/>
            <a:ext cx="9639000" cy="7606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Arial"/>
              </a:rPr>
              <a:t>Key bullet point takeaways</a:t>
            </a:r>
            <a:endParaRPr b="0" lang="en-US" sz="4400" spc="-1" strike="noStrike">
              <a:latin typeface="Arial"/>
            </a:endParaRPr>
          </a:p>
        </p:txBody>
      </p:sp>
      <p:sp>
        <p:nvSpPr>
          <p:cNvPr id="65" name="CustomShape 27"/>
          <p:cNvSpPr/>
          <p:nvPr/>
        </p:nvSpPr>
        <p:spPr>
          <a:xfrm>
            <a:off x="32996520" y="27531720"/>
            <a:ext cx="9639000" cy="7606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Arial"/>
              </a:rPr>
              <a:t>Refs cited</a:t>
            </a:r>
            <a:endParaRPr b="0" lang="en-US" sz="4400" spc="-1" strike="noStrike">
              <a:latin typeface="Arial"/>
            </a:endParaRPr>
          </a:p>
        </p:txBody>
      </p:sp>
      <p:pic>
        <p:nvPicPr>
          <p:cNvPr id="66" name="" descr=""/>
          <p:cNvPicPr/>
          <p:nvPr/>
        </p:nvPicPr>
        <p:blipFill>
          <a:blip r:embed="rId1">
            <a:alphaModFix amt="50000"/>
          </a:blip>
          <a:stretch/>
        </p:blipFill>
        <p:spPr>
          <a:xfrm>
            <a:off x="36301680" y="274320"/>
            <a:ext cx="4171320" cy="3455280"/>
          </a:xfrm>
          <a:prstGeom prst="rect">
            <a:avLst/>
          </a:prstGeom>
          <a:ln>
            <a:noFill/>
          </a:ln>
        </p:spPr>
      </p:pic>
      <p:sp>
        <p:nvSpPr>
          <p:cNvPr id="67" name="TextShape 28"/>
          <p:cNvSpPr txBox="1"/>
          <p:nvPr/>
        </p:nvSpPr>
        <p:spPr>
          <a:xfrm>
            <a:off x="13990320" y="6858000"/>
            <a:ext cx="11887200" cy="4480560"/>
          </a:xfrm>
          <a:prstGeom prst="rect">
            <a:avLst/>
          </a:prstGeom>
          <a:noFill/>
          <a:ln>
            <a:noFill/>
          </a:ln>
        </p:spPr>
        <p:txBody>
          <a:bodyPr lIns="90000" rIns="90000" tIns="45000" bIns="45000"/>
          <a:p>
            <a:r>
              <a:rPr b="0" lang="en-US" sz="2000" spc="-1" strike="noStrike">
                <a:latin typeface="Arial"/>
              </a:rPr>
              <a:t>For</a:t>
            </a:r>
            <a:endParaRPr b="0" lang="en-US" sz="2000" spc="-1" strike="noStrike">
              <a:latin typeface="Arial"/>
            </a:endParaRPr>
          </a:p>
          <a:p>
            <a:r>
              <a:rPr b="0" lang="en-US" sz="2000" spc="-1" strike="noStrike">
                <a:latin typeface="Arial"/>
              </a:rPr>
              <a:t>this project, we will use the KNN model that utilize MFCC and Pitch as features as the baseline,</a:t>
            </a:r>
            <a:endParaRPr b="0" lang="en-US" sz="2000" spc="-1" strike="noStrike">
              <a:latin typeface="Arial"/>
            </a:endParaRPr>
          </a:p>
          <a:p>
            <a:r>
              <a:rPr b="0" lang="en-US" sz="2000" spc="-1" strike="noStrike">
                <a:latin typeface="Arial"/>
              </a:rPr>
              <a:t>and explore and compare other possible features and possible models including SVM and</a:t>
            </a:r>
            <a:endParaRPr b="0" lang="en-US" sz="2000" spc="-1" strike="noStrike">
              <a:latin typeface="Arial"/>
            </a:endParaRPr>
          </a:p>
          <a:p>
            <a:r>
              <a:rPr b="0" lang="en-US" sz="2000" spc="-1" strike="noStrike">
                <a:latin typeface="Arial"/>
              </a:rPr>
              <a:t>decision trees for this problem.</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1804</TotalTime>
  <Application>LibreOffice/6.0.7.3$Linux_X86_64 LibreOffice_project/00m0$Build-3</Application>
  <Words>92</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Kathe</dc:creator>
  <dc:description/>
  <dc:language>en-US</dc:language>
  <cp:lastModifiedBy/>
  <dcterms:modified xsi:type="dcterms:W3CDTF">2019-12-01T19:51:10Z</dcterms:modified>
  <cp:revision>141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