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Title &amp; Study Overview</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An In-Depth Validation of SAOCOM L-Band InSAR for Digital Elevation Model Generation</a:t>
            </a:r>
            <a:br/>
            <a:br/>
            <a:r>
              <a:t>Overview: This presentation details a comprehensive validation of a SAOCOM L-band InSAR point cloud. Our analysis is built on three core pillars: first, a direct vertical accuracy assessment against two high-quality reference DEMs; second, a land cover-stratified analysis to understand performance across different terrain types; and third, a spatial coverage and void analysis to quantify data gaps.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SAOCOM Spatial Coverage Analysis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A key finding of this study is the sparse spatial coverage of the SAOCOM data. A grid-based analysis revealed that of the 520,380 10m cells within the study area, only 67,613 contained SAOCOM data. This results in a data void percentage of 87.0%. A boolean void mask was generated to facilitate further analysis into the relationship between these data gaps and the underlying land cover.</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CORINE Land Cover Processing</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The CORINE 2018 dataset was processed for stratified analysis. Raw raster codes were mapped to their official labels. The raster was cropped to the study area, then resampled to the 10m grid using nearest neighbor interpolation to preserve the discrete class codes. A custom, colorblind-friendly palette was applied to the 10 unique land cover classes identified within the study area.</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Land Cover Attribution</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To enable stratified analysis, each valid SAOCOM point was attributed with the land cover class upon which it falls. This was achieved by calculating the corresponding grid cell for each point's UTM coordinates in the processed 10m CORINE raster and extracting the land cover code. This crucial step links the elevation data to the terrain type, creating the final dataset for analysis.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Analysis of Height Residuals by Land Cover</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A grouped statistical analysis was performed on the calibrated height residuals (SAOCOM - TINITALY) for each land cover class. Only classes with at least 50 data points were included. The results reveal how accuracy varies by terrain. For instance, robust error (NMAD) is lowest in 'Discontinuous urban fabric' (2.89 m) and highest in 'Broad-leaved forest' (5.93 m).</a:t>
            </a:r>
            <a:br/>
            <a:br/>
            <a:r>
              <a:t>**[Placeholder for Height Residuals by Land Cover Table]**</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Analysis of Data Voids by Land Cover</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analysis quantifies which land cover classes are most affected by data voids. The results are viewed two ways: the percentage of a specific class that is a void (e.g., 99.8% of 'Water bodies' have no data), and a class's contribution to the total void area (e.g., 'Broad-leaved forest' and 'Vineyards' account for over 50% of all data gaps).</a:t>
            </a:r>
            <a:br/>
            <a:br/>
            <a:r>
              <a:t>**[Placeholder for Void Analysis by Land Cover Table]**</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Violin Plot Analysis: Overall Comparison</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Violin plots visualize the probability distribution of height errors. The first figure shows the overall error distribution. The second figure bins the residuals by coherence, clearly demonstrating that as coherence increases, the error distribution narrows significantly and the median error approaches zero. This confirms that higher coherence is a reliable indicator of higher vertical accuracy.</a:t>
            </a:r>
            <a:br/>
            <a:br/>
            <a:r>
              <a:t>**[Placeholder for Overall and Coherence-Binned Violin Plots]**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15</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Violin Plot Analysis: By Land Cover</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These plots compare error distributions across different land cover types. To ensure a fair comparison, the x-axes for both TINITALY and Copernicus plots are synchronized. The shapes of the violins reveal performance variations; for example, 'Broad-leaved forest' shows a much wider distribution (higher uncertainty) than 'Arable land'. Each plot is annotated with robust median and NMAD statistics.</a:t>
            </a:r>
            <a:br/>
            <a:br/>
            <a:r>
              <a:t>**[Placeholder for Side-by-Side Land Cover Violin Plots]**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16</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CORINE Land Cover Map of Study Area</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map displays the 10 distinct CORINE land cover classes present within the 52.04 km² study area. The 10m resolution raster is colored using a custom palette for clarity. The legend lists each class by its official code and name. The map shows a heterogeneous landscape, dominated by agricultural areas and significant patches of broad-leaved forest.</a:t>
            </a:r>
            <a:br/>
            <a:br/>
            <a:r>
              <a:t>**[Placeholder for CORINE Land Cover Map]**</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17</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Sentinel-2 True Color Composite</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To provide real-world context, a true-color RGB image was created from Sentinel-2 bands. The 10m resolution imagery was reprojected and masked. Crucially, a 2nd-98th percentile contrast stretch was applied. This technique enhances visual detail by ignoring the brightest and darkest 2% of pixels, resulting in a clear, visually intuitive backdrop for overlaying other data layers.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18</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Individual Land Cover Overlays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For each of the 10 land cover classes, a detailed map was generated. These maps overlay the vectorized polygons of a specific class onto the semi-transparent Sentinel-2 RGB background. This technique allows for an intuitive understanding of where each land cover type is located. Each map is annotated with the class name, code, total area, and its percentage of the total study area.</a:t>
            </a:r>
            <a:br/>
            <a:br/>
            <a:r>
              <a:t>**[Placeholder for an Example Individual Land Cover Map]**</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19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Datasets &amp; Study Area</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Primary Data: The analysis integrates a SAOCOM L-band InSAR point cloud with multiple reference datasets: the high-resolution 10m TINITALY DEM, the global 30m Copernicus DEM, and the CORINE 2018 land cover classification. Sentinel-2 RGB imagery provides visual context.</a:t>
            </a:r>
            <a:br/>
            <a:br/>
            <a:r>
              <a:t>Study Area &amp; Coordinate System: The analysis is focused on the Verona region of Italy, constrained to the convex hull of the SAOCOM data points. All datasets were standardized to the UTM Zone 32N (EPSG:32632) projection for precise spatial alignment.</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SAOCOM Gridded Residual Analysis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To analyze the spatial patterns of error, the point-based height residuals were interpolated onto the 10m grid using nearest neighbor assignment. This creates continuous error maps. From these, directional masks were created to isolate areas where SAOCOM was significantly higher, lower, or roughly equal to the reference, using the robust NMAD value as the threshold for agreement.</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20</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Visualization of Gridded SAOCOM Residuals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6-panel figure visualizes the spatial distribution of SAOCOM's height errors. The top row compares SAOCOM to TINITALY; the bottom to Copernicus. For each, it shows the full difference map and directional masks for positive and negative bias. The color scales are clipped to the 95th percentile to prevent extreme outliers from dominating the visualization.</a:t>
            </a:r>
            <a:br/>
            <a:br/>
            <a:r>
              <a:t>**[Placeholder for 6-Panel Gridded Residual Map]**</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Height Correlation Scatter Plots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These scatter plots provide a direct point-to-point comparison of elevation values. A red 1:1 line represents perfect agreement. The plots for SAOCOM vs. the reference DEMs show strong positive correlation but also a visible spread, quantified by the annotated RMSE and NMAD metrics. The comparison between the two reference DEMs shows a much tighter clustering, as expected.</a:t>
            </a:r>
            <a:br/>
            <a:br/>
            <a:r>
              <a:t>**[Placeholder for the Three Height Comparison Scatter Plots]**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Map of Land Cover within Void Zones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map investigates the composition of the data gaps. The Sentinel-2 RGB provides context, while CORINE land cover classes are displayed with 70% opacity *only* in areas where SAOCOM data is missing. This powerful visualization directly highlights which terrain types, such as forests and water bodies, are predominantly located within the data voids, pointing to the causes of InSAR decorrelation.</a:t>
            </a:r>
            <a:br/>
            <a:br/>
            <a:r>
              <a:t>**[Placeholder for Map of Land Cover in Voids]**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23</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Charts of Void Analysis by Land Cover</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These two bar charts quantify the relationship between land cover and data voids. The first chart ranks classes by their void percentage, answering: 'Which land cover types have the worst relative coverage?'. The second ranks classes by their contribution to the total void area, answering: 'Which classes are responsible for the largest gaps?'.</a:t>
            </a:r>
            <a:br/>
            <a:br/>
            <a:r>
              <a:t>**[Placeholder for the Two Void Analysis Bar Charts]**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24</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Visualization of Voids Across All Land Cover</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map provides a comprehensive overview of SAOCOM data coverage. All land cover classes are shown as semi-transparent, outlined polygons. The critical feature is the prominent white gaps, which represent the void zones where no SAOCOM data is present. This visualization makes the 87% void statistic immediately apparent and illustrates how data gaps are distributed.</a:t>
            </a:r>
            <a:br/>
            <a:br/>
            <a:r>
              <a:t>**[Placeholder for the Overall Land Cover Map with Voids]**</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Individual Coverage vs. Void Maps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For each land cover class, a detailed map was produced to partition its area into 'coverage' and 'void' zones. Areas with SAOCOM data are shown with a semi-transparent, hatched fill, while void areas are shown with a dotted, white fill. This provides the most granular view of data integrity, clearly delineating where the sensor was successful and where it failed.</a:t>
            </a:r>
            <a:br/>
            <a:br/>
            <a:r>
              <a:t>**[Placeholder for an Example Individual Coverage/Void Map]**</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26</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Conclusions &amp; Future Work</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Key Findings:</a:t>
            </a:r>
            <a:br/>
            <a:r>
              <a:t>• SAOCOM provides valuable elevation data but exhibits significant spatial voids (87%), strongly correlated with land cover like forests and water.</a:t>
            </a:r>
            <a:br/>
            <a:r>
              <a:t>• Vertical accuracy is directly related to coherence; higher coherence leads to lower error.</a:t>
            </a:r>
            <a:br/>
            <a:r>
              <a:t>• Robust statistical methods (Median, NMAD) are essential for accurately assessing performance due to outliers.</a:t>
            </a:r>
            <a:br/>
            <a:br/>
            <a:r>
              <a:t>Future Work:</a:t>
            </a:r>
            <a:br/>
            <a:r>
              <a:t>• Investigate data fusion techniques to fill voids using other sensors.</a:t>
            </a:r>
            <a:br/>
            <a:r>
              <a:t>• Explore the impact of different InSAR processing parameters on data coverage.</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27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Methodological Parameters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Coherence Filtering: A threshold of coherence (γ) ≥ 0.3 was applied. This standard practice filters out points with high phase noise, ensuring only reliable, stable measurements are included in the analysis and improving the overall data quality.</a:t>
            </a:r>
            <a:br/>
            <a:br/>
            <a:r>
              <a:t>Spatial Processing: A 10m grid was chosen to match the highest resolution reference, TINITALY. Elevation data was resampled using Cubic Convolution for a smooth surface, while categorical land cover used Nearest Neighbor to preserve discrete class integrity.</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Data Preprocessing Workflow</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SAOCOM Point Cloud: The raw CSV was loaded, and points with invalid coordinates or low coherence (γ &lt; 0.3) were filtered. The data was projected to UTM 32N. A k-Nearest Neighbors algorithm (k=5, distance=100m) was applied to identify and remove statistically isolated spatial outliers.</a:t>
            </a:r>
            <a:br/>
            <a:br/>
            <a:r>
              <a:t>Reference DEMs: Both TINITALY and Copernicus DEMs were reprojected, resampled to the common 10m grid, and clipped to the SAOCOM study area hull.</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Height Calibration Methodology</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Approach: The relative SAOCOM heights were calibrated to an absolute frame by calculating a vertical offset against a reference DEM to correct for systemic shifts inherent in InSAR data.</a:t>
            </a:r>
            <a:br/>
            <a:br/>
            <a:r>
              <a:t>Method: The offset was calculated as the median of the differences between reference and SAOCOM heights. The median was chosen for its statistical robustness. Only high-coherence points (γ ≥ 0.8) were used, resulting in an offset of 4.308 m versus TINITALY.</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Reference DEM Cross-Comparison</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To establish a performance baseline, the two reference DEMs were compared. The analysis revealed a high correlation (0.999) but notable differences. The Root Mean Square Error (RMSE) was 4.68 m, with a mean bias of -2.03 m. Using the robust NMAD of 2.18 m as a tolerance, the datasets were in agreement across 55.6% of the area, providing crucial context for the SAOCOM validation.</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Definition of Statistical Metrics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Classical Metrics: This analysis uses standard metrics like Bias (Mean Error) to show systematic shifts, and RMSE (Root Mean Square Error), which is highly sensitive to large errors.</a:t>
            </a:r>
            <a:br/>
            <a:br/>
            <a:r>
              <a:t>Robust Metrics: To mitigate the influence of outliers, we rely on robust statistics. The Median Difference provides a stable measure of central tendency. The NMAD (Normalized Median Absolute Deviation) offers a robust estimate of standard deviation.</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Summary of Height Statistics</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table summarizes the core statistical properties of the raw elevation datasets. The SAOCOM relative heights show a range of over 1700 meters. When compared directly, the uncalibrated SAOCOM data shows a mean difference of -3.91 m against TINITALY and -5.25 m against Copernicus, with a large RMSE of approximately 15 m in both cases, highlighting the necessity of the calibration step.</a:t>
            </a:r>
            <a:br/>
            <a:br/>
            <a:r>
              <a:t>**[Placeholder for Height Statistics Summary Table]**</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8</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13716000" cy="914400"/>
          </a:xfrm>
          <a:prstGeom prst="rect">
            <a:avLst/>
          </a:prstGeom>
          <a:noFill/>
        </p:spPr>
        <p:txBody>
          <a:bodyPr wrap="none">
            <a:spAutoFit/>
          </a:bodyPr>
          <a:lstStyle/>
          <a:p>
            <a:pPr>
              <a:defRPr sz="4000" b="1">
                <a:solidFill>
                  <a:srgbClr val="013061"/>
                </a:solidFill>
                <a:latin typeface="Calibri"/>
              </a:defRPr>
            </a:pPr>
            <a:r>
              <a:t>Visualization: Reference DEM Comparison</a:t>
            </a:r>
          </a:p>
        </p:txBody>
      </p:sp>
      <p:sp>
        <p:nvSpPr>
          <p:cNvPr id="3" name="Straight Connector 2"/>
          <p:cNvSpPr/>
          <p:nvPr/>
        </p:nvSpPr>
        <p:spPr>
          <a:xfrm>
            <a:off x="457200" y="1097280"/>
            <a:ext cx="13716000" cy="0"/>
          </a:xfrm>
          <a:prstGeom prst="lineInv">
            <a:avLst/>
          </a:prstGeom>
          <a:ln w="38100">
            <a:solidFill>
              <a:srgbClr val="01306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13716000" cy="5943600"/>
          </a:xfrm>
          <a:prstGeom prst="rect">
            <a:avLst/>
          </a:prstGeom>
          <a:noFill/>
        </p:spPr>
        <p:txBody>
          <a:bodyPr wrap="square">
            <a:spAutoFit/>
          </a:bodyPr>
          <a:lstStyle/>
          <a:p>
            <a:pPr>
              <a:lnSpc>
                <a:spcPct val="150000"/>
              </a:lnSpc>
              <a:defRPr sz="2200">
                <a:solidFill>
                  <a:srgbClr val="595959"/>
                </a:solidFill>
                <a:latin typeface="Calibri"/>
              </a:defRPr>
            </a:pPr>
            <a:r>
              <a:t>This 8-panel figure provides a comprehensive visual comparison between the TINITALY and Copernicus reference DEMs. It includes individual elevation maps, a difference map, and three directional maps highlighting where one DEM is significantly higher than the other based on the NMAD tolerance (±2.18 m). A histogram of the differences, plotted on a log scale, clearly visualizes the distribution.</a:t>
            </a:r>
            <a:br/>
            <a:br/>
            <a:r>
              <a:t>**[Placeholder for 8-Panel Reference DEM Comparison Figure]**</a:t>
            </a:r>
          </a:p>
        </p:txBody>
      </p:sp>
      <p:sp>
        <p:nvSpPr>
          <p:cNvPr id="5" name="TextBox 4"/>
          <p:cNvSpPr txBox="1"/>
          <p:nvPr/>
        </p:nvSpPr>
        <p:spPr>
          <a:xfrm>
            <a:off x="457200" y="7772400"/>
            <a:ext cx="13716000" cy="365760"/>
          </a:xfrm>
          <a:prstGeom prst="rect">
            <a:avLst/>
          </a:prstGeom>
          <a:noFill/>
        </p:spPr>
        <p:txBody>
          <a:bodyPr wrap="none">
            <a:spAutoFit/>
          </a:bodyPr>
          <a:lstStyle/>
          <a:p>
            <a:pPr>
              <a:defRPr sz="1200">
                <a:solidFill>
                  <a:srgbClr val="595959"/>
                </a:solidFill>
                <a:latin typeface="Calibri"/>
              </a:defRPr>
            </a:pPr>
            <a:r>
              <a:t>SAOCOM InSAR Validation Study | Slide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