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000" b="1">
                <a:solidFill>
                  <a:srgbClr val="005281"/>
                </a:solidFill>
                <a:latin typeface="Calibri"/>
              </a:defRPr>
            </a:pPr>
            <a:r>
              <a:t>SAOCOM InSAR DEM: A Validation Study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1280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latin typeface="Calibri Light"/>
              </a:defRPr>
            </a:pPr>
            <a:r>
              <a:t>An in-depth validation of a SAOCOM L-Band InSAR Digital Elevation Model (DEM).</a:t>
            </a:r>
          </a:p>
          <a:p/>
          <a:p>
            <a:r>
              <a:t>Presented by: [Your Name/Organization]</a:t>
            </a:r>
          </a:p>
          <a:p>
            <a:r>
              <a:t>Date: [Date]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5281"/>
                </a:solidFill>
                <a:latin typeface="Calibri"/>
              </a:defRPr>
            </a:pPr>
            <a:r>
              <a:t>Error Analysis by Land Cover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5943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464646"/>
                </a:solidFill>
                <a:latin typeface="Calibri"/>
              </a:defRPr>
            </a:pPr>
            <a:r>
              <a:t>• **Finding**: Accuracy varies significantly by land cover type.</a:t>
            </a:r>
            <a:br/>
            <a:r>
              <a:t>• **Best Performance**: Urban areas and bare soils show the tightest error distributions (lowest NMAD).</a:t>
            </a:r>
            <a:br/>
            <a:r>
              <a:t>• **Worst Performance**: Forests and complex agricultural areas show wider distributions, indicating higher uncertainty.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097280"/>
            <a:ext cx="7315200" cy="59436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txBody>
          <a:bodyPr wrap="none">
            <a:spAutoFit/>
          </a:bodyPr>
          <a:lstStyle/>
          <a:p>
            <a:pPr algn="ctr">
              <a:defRPr sz="1800" i="1">
                <a:solidFill>
                  <a:srgbClr val="969696"/>
                </a:solidFill>
                <a:latin typeface="Calibri (Body)"/>
              </a:defRPr>
            </a:pPr>
            <a:r>
              <a:t>[Placeholder for Figure 8: The side-by-side Land Cover Violin Plots]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464646"/>
                </a:solidFill>
              </a:defRPr>
            </a:pPr>
            <a:r>
              <a:t>SAOCOM InSAR Validation Study | Slide 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5281"/>
                </a:solidFill>
                <a:latin typeface="Calibri"/>
              </a:defRPr>
            </a:pPr>
            <a:r>
              <a:t>Conclusions &amp; Future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5943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464646"/>
                </a:solidFill>
                <a:latin typeface="Calibri"/>
              </a:defRPr>
            </a:pPr>
            <a:r>
              <a:t>• **Conclusion 1**: SAOCOM provides accurate elevation points, but suffers from significant data voids (87%) driven by land cover.</a:t>
            </a:r>
            <a:br/>
            <a:r>
              <a:t>• **Conclusion 2**: Performance is highly predictable, with accuracy increasing with coherence and varying by terrain type.</a:t>
            </a:r>
            <a:br/>
            <a:r>
              <a:t>• **Future Work**: Focus on data fusion techniques to fill voids and explore advanced InSAR processing to improve coverage.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097280"/>
            <a:ext cx="7315200" cy="59436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txBody>
          <a:bodyPr wrap="none">
            <a:spAutoFit/>
          </a:bodyPr>
          <a:lstStyle/>
          <a:p>
            <a:pPr algn="ctr">
              <a:defRPr sz="1800" i="1">
                <a:solidFill>
                  <a:srgbClr val="969696"/>
                </a:solidFill>
                <a:latin typeface="Calibri (Body)"/>
              </a:defRPr>
            </a:pPr>
            <a:r>
              <a:t>[Placeholder for a compelling summary image, perhaps the Sentinel-2 background with key stats overlaid]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464646"/>
                </a:solidFill>
              </a:defRPr>
            </a:pPr>
            <a:r>
              <a:t>SAOCOM InSAR Validation Study | Slide 11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5281"/>
                </a:solidFill>
                <a:latin typeface="Calibri"/>
              </a:defRPr>
            </a:pPr>
            <a:r>
              <a:t>Study Overview &amp; Datasets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5943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464646"/>
                </a:solidFill>
                <a:latin typeface="Calibri"/>
              </a:defRPr>
            </a:pPr>
            <a:r>
              <a:t>• **Objective**: To quantify the vertical accuracy and spatial coverage of SAOCOM elevation data.</a:t>
            </a:r>
            <a:br/>
            <a:r>
              <a:t>• **Method**: A three-part analysis involving direct validation, land cover stratification, and spatial void analysis.</a:t>
            </a:r>
            <a:br/>
            <a:r>
              <a:t>• **Primary Data**: SAOCOM InSAR, TINITALY 10m DEM, Copernicus 30m DEM, CORINE Land Cover, and Sentinel-2.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097280"/>
            <a:ext cx="7315200" cy="59436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txBody>
          <a:bodyPr wrap="none">
            <a:spAutoFit/>
          </a:bodyPr>
          <a:lstStyle/>
          <a:p>
            <a:pPr algn="ctr">
              <a:defRPr sz="1800" i="1">
                <a:solidFill>
                  <a:srgbClr val="969696"/>
                </a:solidFill>
                <a:latin typeface="Calibri (Body)"/>
              </a:defRPr>
            </a:pPr>
            <a:r>
              <a:t>[Placeholder for Figure 1: Map of the Study Area showing data distribution]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464646"/>
                </a:solidFill>
              </a:defRPr>
            </a:pPr>
            <a:r>
              <a:t>SAOCOM InSAR Validation Study | Slide 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5281"/>
                </a:solidFill>
                <a:latin typeface="Calibri"/>
              </a:defRPr>
            </a:pPr>
            <a:r>
              <a:t>Processing &amp; Calibration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5943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464646"/>
                </a:solidFill>
                <a:latin typeface="Calibri"/>
              </a:defRPr>
            </a:pPr>
            <a:r>
              <a:t>• **Coherence Filter**: A threshold of γ ≥ 0.3 was used to remove noisy, unreliable points.</a:t>
            </a:r>
            <a:br/>
            <a:r>
              <a:t>• **Outlier Removal**: A k-NN statistical filter (k=5, 100m) removed spatial outliers.</a:t>
            </a:r>
            <a:br/>
            <a:r>
              <a:t>• **Calibration**: A robust median offset (4.308 m vs. TINITALY) was calculated from high-coherence points (γ ≥ 0.8) to correct for systemic vertical shift.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097280"/>
            <a:ext cx="7315200" cy="59436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txBody>
          <a:bodyPr wrap="none">
            <a:spAutoFit/>
          </a:bodyPr>
          <a:lstStyle/>
          <a:p>
            <a:pPr algn="ctr">
              <a:defRPr sz="1800" i="1">
                <a:solidFill>
                  <a:srgbClr val="969696"/>
                </a:solidFill>
                <a:latin typeface="Calibri (Body)"/>
              </a:defRPr>
            </a:pPr>
            <a:r>
              <a:t>[Placeholder for a diagram illustrating the processing workflow]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464646"/>
                </a:solidFill>
              </a:defRPr>
            </a:pPr>
            <a:r>
              <a:t>SAOCOM InSAR Validation Study | Slide 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5281"/>
                </a:solidFill>
                <a:latin typeface="Calibri"/>
              </a:defRPr>
            </a:pPr>
            <a:r>
              <a:t>Reference DEM Cross-Comparison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5943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464646"/>
                </a:solidFill>
                <a:latin typeface="Calibri"/>
              </a:defRPr>
            </a:pPr>
            <a:r>
              <a:t>• **Purpose**: To establish a baseline of agreement between the two reference datasets (TINITALY vs. Copernicus).</a:t>
            </a:r>
            <a:br/>
            <a:r>
              <a:t>• **Finding**: The DEMs are highly correlated (0.999) but have a notable RMSE of 4.68 m.</a:t>
            </a:r>
            <a:br/>
            <a:r>
              <a:t>• **Insight**: This inherent reference difference provides crucial context for interpreting the SAOCOM validation results.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097280"/>
            <a:ext cx="7315200" cy="59436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txBody>
          <a:bodyPr wrap="none">
            <a:spAutoFit/>
          </a:bodyPr>
          <a:lstStyle/>
          <a:p>
            <a:pPr algn="ctr">
              <a:defRPr sz="1800" i="1">
                <a:solidFill>
                  <a:srgbClr val="969696"/>
                </a:solidFill>
                <a:latin typeface="Calibri (Body)"/>
              </a:defRPr>
            </a:pPr>
            <a:r>
              <a:t>[Placeholder for Figure 2: The 8-Panel Reference DEM Comparison Figure]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464646"/>
                </a:solidFill>
              </a:defRPr>
            </a:pPr>
            <a:r>
              <a:t>SAOCOM InSAR Validation Study | Slide 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5281"/>
                </a:solidFill>
                <a:latin typeface="Calibri"/>
              </a:defRPr>
            </a:pPr>
            <a:r>
              <a:t>CORINE Land Cover in the Study Area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5943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464646"/>
                </a:solidFill>
                <a:latin typeface="Calibri"/>
              </a:defRPr>
            </a:pPr>
            <a:r>
              <a:t>• **Landscape**: The 52 km² study area is a heterogeneous mix of agriculture, forests, and urban zones.</a:t>
            </a:r>
            <a:br/>
            <a:r>
              <a:t>• **Dominant Classes**: 'Broad-leaved forest' and 'Vineyards' are the two largest land cover types.</a:t>
            </a:r>
            <a:br/>
            <a:r>
              <a:t>• **Method**: The CORINE raster was resampled to 10m using Nearest Neighbor to align with our analysis grid.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097280"/>
            <a:ext cx="7315200" cy="59436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txBody>
          <a:bodyPr wrap="none">
            <a:spAutoFit/>
          </a:bodyPr>
          <a:lstStyle/>
          <a:p>
            <a:pPr algn="ctr">
              <a:defRPr sz="1800" i="1">
                <a:solidFill>
                  <a:srgbClr val="969696"/>
                </a:solidFill>
                <a:latin typeface="Calibri (Body)"/>
              </a:defRPr>
            </a:pPr>
            <a:r>
              <a:t>[Placeholder for Figure 3: The CORINE Land Cover Map of the Study Area]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464646"/>
                </a:solidFill>
              </a:defRPr>
            </a:pPr>
            <a:r>
              <a:t>SAOCOM InSAR Validation Study | Slide 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5281"/>
                </a:solidFill>
                <a:latin typeface="Calibri"/>
              </a:defRPr>
            </a:pPr>
            <a:r>
              <a:t>SAOCOM Spatial Coverage: A Key Challenge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5943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464646"/>
                </a:solidFill>
                <a:latin typeface="Calibri"/>
              </a:defRPr>
            </a:pPr>
            <a:r>
              <a:t>• **Major Finding**: The SAOCOM dataset has significant data gaps, with an overall void percentage of 87.0%.</a:t>
            </a:r>
            <a:br/>
            <a:r>
              <a:t>• **Implication**: While individual point accuracy may be high, the usability of the dataset for creating continuous surfaces is limited without gap-filling.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097280"/>
            <a:ext cx="7315200" cy="59436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txBody>
          <a:bodyPr wrap="none">
            <a:spAutoFit/>
          </a:bodyPr>
          <a:lstStyle/>
          <a:p>
            <a:pPr algn="ctr">
              <a:defRPr sz="1800" i="1">
                <a:solidFill>
                  <a:srgbClr val="969696"/>
                </a:solidFill>
                <a:latin typeface="Calibri (Body)"/>
              </a:defRPr>
            </a:pPr>
            <a:r>
              <a:t>[Placeholder for Figure 4: The Voids Across All Land Cover Map (showing white gaps)]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464646"/>
                </a:solidFill>
              </a:defRPr>
            </a:pPr>
            <a:r>
              <a:t>SAOCOM InSAR Validation Study | Slide 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5281"/>
                </a:solidFill>
                <a:latin typeface="Calibri"/>
              </a:defRPr>
            </a:pPr>
            <a:r>
              <a:t>Void Analysis by Land Cover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5943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464646"/>
                </a:solidFill>
                <a:latin typeface="Calibri"/>
              </a:defRPr>
            </a:pPr>
            <a:r>
              <a:t>• **Highest Void Rates**: Water bodies (99.8%) and forests (96.5%) have the poorest data coverage.</a:t>
            </a:r>
            <a:br/>
            <a:r>
              <a:t>• **Largest Void Contributors**: 'Broad-leaved forest' and 'Vineyards' account for over 50% of the total void area.</a:t>
            </a:r>
            <a:br/>
            <a:r>
              <a:t>• **Conclusion**: Decorrelation over vegetated and water surfaces is the primary driver of data loss.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097280"/>
            <a:ext cx="7315200" cy="59436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txBody>
          <a:bodyPr wrap="none">
            <a:spAutoFit/>
          </a:bodyPr>
          <a:lstStyle/>
          <a:p>
            <a:pPr algn="ctr">
              <a:defRPr sz="1800" i="1">
                <a:solidFill>
                  <a:srgbClr val="969696"/>
                </a:solidFill>
                <a:latin typeface="Calibri (Body)"/>
              </a:defRPr>
            </a:pPr>
            <a:r>
              <a:t>[Placeholder for Figure 5: The Two Horizontal Bar Charts for Void Analysis]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464646"/>
                </a:solidFill>
              </a:defRPr>
            </a:pPr>
            <a:r>
              <a:t>SAOCOM InSAR Validation Study | Slide 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5281"/>
                </a:solidFill>
                <a:latin typeface="Calibri"/>
              </a:defRPr>
            </a:pPr>
            <a:r>
              <a:t>Height Accuracy vs. Reference DEMs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5943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464646"/>
                </a:solidFill>
                <a:latin typeface="Calibri"/>
              </a:defRPr>
            </a:pPr>
            <a:r>
              <a:t>• **Overall Performance**: The calibrated SAOCOM data shows a strong correlation with both reference DEMs.</a:t>
            </a:r>
            <a:br/>
            <a:r>
              <a:t>• **Error Spread**: The scatter plots reveal the error magnitude and identify outliers.</a:t>
            </a:r>
            <a:br/>
            <a:r>
              <a:t>• **Key Metrics**: Note the robust NMAD statistic, which is less sensitive to outliers than RMSE.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097280"/>
            <a:ext cx="7315200" cy="59436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txBody>
          <a:bodyPr wrap="none">
            <a:spAutoFit/>
          </a:bodyPr>
          <a:lstStyle/>
          <a:p>
            <a:pPr algn="ctr">
              <a:defRPr sz="1800" i="1">
                <a:solidFill>
                  <a:srgbClr val="969696"/>
                </a:solidFill>
                <a:latin typeface="Calibri (Body)"/>
              </a:defRPr>
            </a:pPr>
            <a:r>
              <a:t>[Placeholder for Figure 6: The three Height Correlation Scatter Plots]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464646"/>
                </a:solidFill>
              </a:defRPr>
            </a:pPr>
            <a:r>
              <a:t>SAOCOM InSAR Validation Study | Slide 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600" b="1">
                <a:solidFill>
                  <a:srgbClr val="005281"/>
                </a:solidFill>
                <a:latin typeface="Calibri"/>
              </a:defRPr>
            </a:pPr>
            <a:r>
              <a:t>Spatial Distribution of Height Errors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97280"/>
            <a:ext cx="5943600" cy="5943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 sz="2400">
                <a:solidFill>
                  <a:srgbClr val="464646"/>
                </a:solidFill>
                <a:latin typeface="Calibri"/>
              </a:defRPr>
            </a:pPr>
            <a:r>
              <a:t>• **Error Patterns**: These maps show *where* the SAOCOM data is higher or lower than the reference DEMs.</a:t>
            </a:r>
            <a:br/>
            <a:r>
              <a:t>• **Observation**: Errors are not randomly distributed; distinct spatial patterns emerge, often correlated with topography and land cover.</a:t>
            </a:r>
            <a:br/>
            <a:r>
              <a:t>• **Bias**: The mean difference (bias) is negative, indicating SAOCOM heights are slightly lower on average.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0" y="1097280"/>
            <a:ext cx="7315200" cy="5943600"/>
          </a:xfrm>
          <a:prstGeom prst="rect">
            <a:avLst/>
          </a:prstGeom>
          <a:solidFill>
            <a:srgbClr val="F0F0F0"/>
          </a:solidFill>
          <a:ln w="12700">
            <a:solidFill>
              <a:srgbClr val="C8C8C8"/>
            </a:solidFill>
          </a:ln>
        </p:spPr>
        <p:txBody>
          <a:bodyPr wrap="none">
            <a:spAutoFit/>
          </a:bodyPr>
          <a:lstStyle/>
          <a:p>
            <a:pPr algn="ctr">
              <a:defRPr sz="1800" i="1">
                <a:solidFill>
                  <a:srgbClr val="969696"/>
                </a:solidFill>
                <a:latin typeface="Calibri (Body)"/>
              </a:defRPr>
            </a:pPr>
            <a:r>
              <a:t>[Placeholder for Figure 7: The 6-Panel Gridded Residual Map]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7772400"/>
            <a:ext cx="137160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200">
                <a:solidFill>
                  <a:srgbClr val="464646"/>
                </a:solidFill>
              </a:defRPr>
            </a:pPr>
            <a:r>
              <a:t>SAOCOM InSAR Validation Study | Slide 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