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13061"/>
                </a:solidFill>
                <a:latin typeface="Calibri"/>
              </a:defRPr>
            </a:pPr>
            <a:r>
              <a:t>SAOCOM InSAR DEM Validation Study</a:t>
            </a:r>
          </a:p>
        </p:txBody>
      </p:sp>
      <p:sp>
        <p:nvSpPr>
          <p:cNvPr id="3" name="Straight Connector 2"/>
          <p:cNvSpPr/>
          <p:nvPr/>
        </p:nvSpPr>
        <p:spPr>
          <a:xfrm>
            <a:off x="457200" y="1097280"/>
            <a:ext cx="13716000" cy="0"/>
          </a:xfrm>
          <a:prstGeom prst="lineInv">
            <a:avLst/>
          </a:prstGeom>
          <a:ln w="38100">
            <a:solidFill>
              <a:srgbClr val="01306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200">
                <a:solidFill>
                  <a:srgbClr val="595959"/>
                </a:solidFill>
                <a:latin typeface="Calibri"/>
              </a:defRPr>
            </a:pPr>
            <a:r>
              <a:t>An In-Depth Validation of a SAOCOM L-Band Digital Elevation Model</a:t>
            </a:r>
            <a:br/>
            <a:br/>
            <a:r>
              <a:t>**Core Analyses:**</a:t>
            </a:r>
            <a:br/>
            <a:r>
              <a:t>1.  **Vertical Accuracy Assessment:** SAOCOM vs. Reference DEMs.</a:t>
            </a:r>
            <a:br/>
            <a:r>
              <a:t>2.  **Land Cover Performance:** Stratified analysis of accuracy by terrain.</a:t>
            </a:r>
            <a:br/>
            <a:r>
              <a:t>3.  **Spatial Coverage:** Quantifying and explaining data voids.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Calibri"/>
              </a:defRPr>
            </a:pPr>
            <a:r>
              <a:t>SAOCOM InSAR Validation Study | Slide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13061"/>
                </a:solidFill>
                <a:latin typeface="Calibri"/>
              </a:defRPr>
            </a:pPr>
            <a:r>
              <a:t>Error Distribution vs. Coherence</a:t>
            </a:r>
          </a:p>
        </p:txBody>
      </p:sp>
      <p:sp>
        <p:nvSpPr>
          <p:cNvPr id="3" name="Straight Connector 2"/>
          <p:cNvSpPr/>
          <p:nvPr/>
        </p:nvSpPr>
        <p:spPr>
          <a:xfrm>
            <a:off x="457200" y="1097280"/>
            <a:ext cx="13716000" cy="0"/>
          </a:xfrm>
          <a:prstGeom prst="lineInv">
            <a:avLst/>
          </a:prstGeom>
          <a:ln w="38100">
            <a:solidFill>
              <a:srgbClr val="01306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200">
                <a:solidFill>
                  <a:srgbClr val="595959"/>
                </a:solidFill>
                <a:latin typeface="Calibri"/>
              </a:defRPr>
            </a:pPr>
            <a:r>
              <a:t>Violin plots show the probability distribution of height errors. There is a clear, strong relationship between higher coherence and lower error.</a:t>
            </a:r>
            <a:br/>
            <a:br/>
            <a:r>
              <a:t>• As coherence increases, the error distribution narrows.</a:t>
            </a:r>
            <a:br/>
            <a:r>
              <a:t>• This confirms coherence as a reliable quality indicator.</a:t>
            </a:r>
            <a:br/>
            <a:br/>
            <a:r>
              <a:t>**[Placeholder: Insert the Violin plots of error binned by coherence values here.]**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Calibri"/>
              </a:defRPr>
            </a:pPr>
            <a:r>
              <a:t>SAOCOM InSAR Validation Study | Slide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13061"/>
                </a:solidFill>
                <a:latin typeface="Calibri"/>
              </a:defRPr>
            </a:pPr>
            <a:r>
              <a:t>Error Distribution by Land Cover</a:t>
            </a:r>
          </a:p>
        </p:txBody>
      </p:sp>
      <p:sp>
        <p:nvSpPr>
          <p:cNvPr id="3" name="Straight Connector 2"/>
          <p:cNvSpPr/>
          <p:nvPr/>
        </p:nvSpPr>
        <p:spPr>
          <a:xfrm>
            <a:off x="457200" y="1097280"/>
            <a:ext cx="13716000" cy="0"/>
          </a:xfrm>
          <a:prstGeom prst="lineInv">
            <a:avLst/>
          </a:prstGeom>
          <a:ln w="38100">
            <a:solidFill>
              <a:srgbClr val="01306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200">
                <a:solidFill>
                  <a:srgbClr val="595959"/>
                </a:solidFill>
                <a:latin typeface="Calibri"/>
              </a:defRPr>
            </a:pPr>
            <a:r>
              <a:t>The shape of the error distribution changes significantly with land cover type.</a:t>
            </a:r>
            <a:br/>
            <a:br/>
            <a:r>
              <a:t>• **Narrow distributions** (low error) in urban and arable land.</a:t>
            </a:r>
            <a:br/>
            <a:r>
              <a:t>• **Wide distributions** (high error/uncertainty) in forests.</a:t>
            </a:r>
            <a:br/>
            <a:br/>
            <a:r>
              <a:t>**[Placeholder: Insert the Side-by-Side Violin plots of error by land cover here.]**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Calibri"/>
              </a:defRPr>
            </a:pPr>
            <a:r>
              <a:t>SAOCOM InSAR Validation Study | Slide 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13061"/>
                </a:solidFill>
                <a:latin typeface="Calibri"/>
              </a:defRPr>
            </a:pPr>
            <a:r>
              <a:t>Gridded SAOCOM vs. Reference DEMs</a:t>
            </a:r>
          </a:p>
        </p:txBody>
      </p:sp>
      <p:sp>
        <p:nvSpPr>
          <p:cNvPr id="3" name="Straight Connector 2"/>
          <p:cNvSpPr/>
          <p:nvPr/>
        </p:nvSpPr>
        <p:spPr>
          <a:xfrm>
            <a:off x="457200" y="1097280"/>
            <a:ext cx="13716000" cy="0"/>
          </a:xfrm>
          <a:prstGeom prst="lineInv">
            <a:avLst/>
          </a:prstGeom>
          <a:ln w="38100">
            <a:solidFill>
              <a:srgbClr val="01306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200">
                <a:solidFill>
                  <a:srgbClr val="595959"/>
                </a:solidFill>
                <a:latin typeface="Calibri"/>
              </a:defRPr>
            </a:pPr>
            <a:r>
              <a:t>Interpolating the point-based residuals onto a grid reveals clear spatial patterns in the elevation error.</a:t>
            </a:r>
            <a:br/>
            <a:br/>
            <a:r>
              <a:t>• The maps highlight specific regions of positive or negative bias.</a:t>
            </a:r>
            <a:br/>
            <a:r>
              <a:t>• This analysis moves from 'how much' error to 'where' the error is.</a:t>
            </a:r>
            <a:br/>
            <a:br/>
            <a:r>
              <a:t>**[Placeholder: Insert the 6-Panel Gridded SAOCOM vs. Reference DEMs Comparison Figure here.]**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Calibri"/>
              </a:defRPr>
            </a:pPr>
            <a:r>
              <a:t>SAOCOM InSAR Validation Study | Slide 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13061"/>
                </a:solidFill>
                <a:latin typeface="Calibri"/>
              </a:defRPr>
            </a:pPr>
            <a:r>
              <a:t>Height Correlation Analysis</a:t>
            </a:r>
          </a:p>
        </p:txBody>
      </p:sp>
      <p:sp>
        <p:nvSpPr>
          <p:cNvPr id="3" name="Straight Connector 2"/>
          <p:cNvSpPr/>
          <p:nvPr/>
        </p:nvSpPr>
        <p:spPr>
          <a:xfrm>
            <a:off x="457200" y="1097280"/>
            <a:ext cx="13716000" cy="0"/>
          </a:xfrm>
          <a:prstGeom prst="lineInv">
            <a:avLst/>
          </a:prstGeom>
          <a:ln w="38100">
            <a:solidFill>
              <a:srgbClr val="01306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200">
                <a:solidFill>
                  <a:srgbClr val="595959"/>
                </a:solidFill>
                <a:latin typeface="Calibri"/>
              </a:defRPr>
            </a:pPr>
            <a:r>
              <a:t>Scatter plots provide a direct point-to-point comparison of elevation values between datasets.</a:t>
            </a:r>
            <a:br/>
            <a:br/>
            <a:r>
              <a:t>• Strong positive correlation observed in all comparisons.</a:t>
            </a:r>
            <a:br/>
            <a:r>
              <a:t>• The spread of points around the 1:1 line visualizes the error (RMSE, NMAD) quantified in the statistics.</a:t>
            </a:r>
            <a:br/>
            <a:br/>
            <a:r>
              <a:t>**[Placeholder: Insert the Three Height Comparison Scatter Plots here.]**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Calibri"/>
              </a:defRPr>
            </a:pPr>
            <a:r>
              <a:t>SAOCOM InSAR Validation Study | Slide 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13061"/>
                </a:solidFill>
                <a:latin typeface="Calibri"/>
              </a:defRPr>
            </a:pPr>
            <a:r>
              <a:t>Conclusions &amp; Key Findings</a:t>
            </a:r>
          </a:p>
        </p:txBody>
      </p:sp>
      <p:sp>
        <p:nvSpPr>
          <p:cNvPr id="3" name="Straight Connector 2"/>
          <p:cNvSpPr/>
          <p:nvPr/>
        </p:nvSpPr>
        <p:spPr>
          <a:xfrm>
            <a:off x="457200" y="1097280"/>
            <a:ext cx="13716000" cy="0"/>
          </a:xfrm>
          <a:prstGeom prst="lineInv">
            <a:avLst/>
          </a:prstGeom>
          <a:ln w="38100">
            <a:solidFill>
              <a:srgbClr val="01306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200">
                <a:solidFill>
                  <a:srgbClr val="595959"/>
                </a:solidFill>
                <a:latin typeface="Calibri"/>
              </a:defRPr>
            </a:pPr>
            <a:r>
              <a:t>• **Finding 1: Significant Voids.** SAOCOM data coverage is sparse (87% voids), driven primarily by challenging land cover like forests and water.</a:t>
            </a:r>
            <a:br/>
            <a:br/>
            <a:r>
              <a:t>• **Finding 2: Accuracy is Variable.** Vertical accuracy is strongly dependent on both coherence and the underlying land cover type.</a:t>
            </a:r>
            <a:br/>
            <a:br/>
            <a:r>
              <a:t>• **Finding 3: Robust Statistics are Essential.** Outliers necessitate the use of robust metrics like Median and NMAD for a true assessment.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Calibri"/>
              </a:defRPr>
            </a:pPr>
            <a:r>
              <a:t>SAOCOM InSAR Validation Study | Slide 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13061"/>
                </a:solidFill>
                <a:latin typeface="Calibri"/>
              </a:defRPr>
            </a:pPr>
            <a:r>
              <a:t>Future Work &amp; Recommendations</a:t>
            </a:r>
          </a:p>
        </p:txBody>
      </p:sp>
      <p:sp>
        <p:nvSpPr>
          <p:cNvPr id="3" name="Straight Connector 2"/>
          <p:cNvSpPr/>
          <p:nvPr/>
        </p:nvSpPr>
        <p:spPr>
          <a:xfrm>
            <a:off x="457200" y="1097280"/>
            <a:ext cx="13716000" cy="0"/>
          </a:xfrm>
          <a:prstGeom prst="lineInv">
            <a:avLst/>
          </a:prstGeom>
          <a:ln w="38100">
            <a:solidFill>
              <a:srgbClr val="01306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200">
                <a:solidFill>
                  <a:srgbClr val="595959"/>
                </a:solidFill>
                <a:latin typeface="Calibri"/>
              </a:defRPr>
            </a:pPr>
            <a:r>
              <a:t>• **Data Fusion:** Investigate techniques to fill SAOCOM data voids using multispectral or optical data to improve the final DEM product.</a:t>
            </a:r>
            <a:br/>
            <a:br/>
            <a:r>
              <a:t>• **Parameter Testing:** Explore how different InSAR processing parameters (e.g., multi-looking) could improve coverage in vegetated areas.</a:t>
            </a:r>
            <a:br/>
            <a:br/>
            <a:r>
              <a:t>• **Advanced Classification:** Use the relationship between voids and land cover as a potential input for automated land cover classification.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Calibri"/>
              </a:defRPr>
            </a:pPr>
            <a:r>
              <a:t>SAOCOM InSAR Validation Study | Slide 15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13061"/>
                </a:solidFill>
                <a:latin typeface="Calibri"/>
              </a:defRPr>
            </a:pPr>
            <a:r>
              <a:t>Datasets &amp; Study Area</a:t>
            </a:r>
          </a:p>
        </p:txBody>
      </p:sp>
      <p:sp>
        <p:nvSpPr>
          <p:cNvPr id="3" name="Straight Connector 2"/>
          <p:cNvSpPr/>
          <p:nvPr/>
        </p:nvSpPr>
        <p:spPr>
          <a:xfrm>
            <a:off x="457200" y="1097280"/>
            <a:ext cx="13716000" cy="0"/>
          </a:xfrm>
          <a:prstGeom prst="lineInv">
            <a:avLst/>
          </a:prstGeom>
          <a:ln w="38100">
            <a:solidFill>
              <a:srgbClr val="01306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200">
                <a:solidFill>
                  <a:srgbClr val="595959"/>
                </a:solidFill>
                <a:latin typeface="Calibri"/>
              </a:defRPr>
            </a:pPr>
            <a:r>
              <a:t>• **Primary Data:** SAOCOM L-Band InSAR Point Cloud.</a:t>
            </a:r>
            <a:br/>
            <a:r>
              <a:t>• **Reference Data:** 10m TINITALY DEM, 30m Copernicus DEM.</a:t>
            </a:r>
            <a:br/>
            <a:r>
              <a:t>• **Contextual Data:** CORINE Land Cover, Sentinel-2 Imagery.</a:t>
            </a:r>
            <a:br/>
            <a:r>
              <a:t>• **Projection:** All datasets standardized to UTM Zone 32N.</a:t>
            </a:r>
            <a:br/>
            <a:br/>
            <a:r>
              <a:t>**[Placeholder: Insert Map of the Study Area showing the convex hull and data layers.]**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Calibri"/>
              </a:defRPr>
            </a:pPr>
            <a:r>
              <a:t>SAOCOM InSAR Validation Study | Slide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13061"/>
                </a:solidFill>
                <a:latin typeface="Calibri"/>
              </a:defRPr>
            </a:pPr>
            <a:r>
              <a:t>Methodology: Processing Parameters</a:t>
            </a:r>
          </a:p>
        </p:txBody>
      </p:sp>
      <p:sp>
        <p:nvSpPr>
          <p:cNvPr id="3" name="Straight Connector 2"/>
          <p:cNvSpPr/>
          <p:nvPr/>
        </p:nvSpPr>
        <p:spPr>
          <a:xfrm>
            <a:off x="457200" y="1097280"/>
            <a:ext cx="13716000" cy="0"/>
          </a:xfrm>
          <a:prstGeom prst="lineInv">
            <a:avLst/>
          </a:prstGeom>
          <a:ln w="38100">
            <a:solidFill>
              <a:srgbClr val="01306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200">
                <a:solidFill>
                  <a:srgbClr val="595959"/>
                </a:solidFill>
                <a:latin typeface="Calibri"/>
              </a:defRPr>
            </a:pPr>
            <a:r>
              <a:t>• **Coherence Filter (γ ≥ 0.3):** Applied to remove noisy, unreliable points, ensuring data quality.</a:t>
            </a:r>
            <a:br/>
            <a:r>
              <a:t>• **Outlier Removal (k-NN):** A k-Nearest Neighbors filter removed statistically isolated points likely caused by measurement error.</a:t>
            </a:r>
            <a:br/>
            <a:r>
              <a:t>• **Height Calibration:** A robust median-based offset was calculated against high-coherence reference points (γ ≥ 0.8) to achieve absolute height.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Calibri"/>
              </a:defRPr>
            </a:pPr>
            <a:r>
              <a:t>SAOCOM InSAR Validation Study | Slide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13061"/>
                </a:solidFill>
                <a:latin typeface="Calibri"/>
              </a:defRPr>
            </a:pPr>
            <a:r>
              <a:t>Baseline: Reference DEM Cross-Comparison</a:t>
            </a:r>
          </a:p>
        </p:txBody>
      </p:sp>
      <p:sp>
        <p:nvSpPr>
          <p:cNvPr id="3" name="Straight Connector 2"/>
          <p:cNvSpPr/>
          <p:nvPr/>
        </p:nvSpPr>
        <p:spPr>
          <a:xfrm>
            <a:off x="457200" y="1097280"/>
            <a:ext cx="13716000" cy="0"/>
          </a:xfrm>
          <a:prstGeom prst="lineInv">
            <a:avLst/>
          </a:prstGeom>
          <a:ln w="38100">
            <a:solidFill>
              <a:srgbClr val="01306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200">
                <a:solidFill>
                  <a:srgbClr val="595959"/>
                </a:solidFill>
                <a:latin typeface="Calibri"/>
              </a:defRPr>
            </a:pPr>
            <a:r>
              <a:t>A comparison between the high-resolution TINITALY and global Copernicus DEMs established a performance baseline.</a:t>
            </a:r>
            <a:br/>
            <a:br/>
            <a:r>
              <a:t>• **High Correlation (0.999)** but notable differences.</a:t>
            </a:r>
            <a:br/>
            <a:r>
              <a:t>• **RMSE: 4.68 m** and a robust **NMAD of 2.18 m**.</a:t>
            </a:r>
            <a:br/>
            <a:r>
              <a:t>• Provides essential context for interpreting SAOCOM's accuracy.</a:t>
            </a:r>
            <a:br/>
            <a:br/>
            <a:r>
              <a:t>**[Placeholder: Insert the 8-Panel Reference DEM Comparison Figure here.]**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Calibri"/>
              </a:defRPr>
            </a:pPr>
            <a:r>
              <a:t>SAOCOM InSAR Validation Study | Slide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13061"/>
                </a:solidFill>
                <a:latin typeface="Calibri"/>
              </a:defRPr>
            </a:pPr>
            <a:r>
              <a:t>SAOCOM Spatial Coverage Analysis</a:t>
            </a:r>
          </a:p>
        </p:txBody>
      </p:sp>
      <p:sp>
        <p:nvSpPr>
          <p:cNvPr id="3" name="Straight Connector 2"/>
          <p:cNvSpPr/>
          <p:nvPr/>
        </p:nvSpPr>
        <p:spPr>
          <a:xfrm>
            <a:off x="457200" y="1097280"/>
            <a:ext cx="13716000" cy="0"/>
          </a:xfrm>
          <a:prstGeom prst="lineInv">
            <a:avLst/>
          </a:prstGeom>
          <a:ln w="38100">
            <a:solidFill>
              <a:srgbClr val="01306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200">
                <a:solidFill>
                  <a:srgbClr val="595959"/>
                </a:solidFill>
                <a:latin typeface="Calibri"/>
              </a:defRPr>
            </a:pPr>
            <a:r>
              <a:t>A primary finding is the sparse spatial coverage of the SAOCOM data within the study area's convex hull.</a:t>
            </a:r>
            <a:br/>
            <a:br/>
            <a:r>
              <a:t>• **Total Void Area: 87.0%**</a:t>
            </a:r>
            <a:br/>
            <a:r>
              <a:t>• Only 67,613 of 520,380 grid cells contained data.</a:t>
            </a:r>
            <a:br/>
            <a:r>
              <a:t>• A void mask was generated to analyze the cause of these gaps.</a:t>
            </a:r>
            <a:br/>
            <a:br/>
            <a:r>
              <a:t>**[Placeholder: Insert the SAOCOM Void Mask Map here.]**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Calibri"/>
              </a:defRPr>
            </a:pPr>
            <a:r>
              <a:t>SAOCOM InSAR Validation Study | Slide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13061"/>
                </a:solidFill>
                <a:latin typeface="Calibri"/>
              </a:defRPr>
            </a:pPr>
            <a:r>
              <a:t>Land Cover Distribution</a:t>
            </a:r>
          </a:p>
        </p:txBody>
      </p:sp>
      <p:sp>
        <p:nvSpPr>
          <p:cNvPr id="3" name="Straight Connector 2"/>
          <p:cNvSpPr/>
          <p:nvPr/>
        </p:nvSpPr>
        <p:spPr>
          <a:xfrm>
            <a:off x="457200" y="1097280"/>
            <a:ext cx="13716000" cy="0"/>
          </a:xfrm>
          <a:prstGeom prst="lineInv">
            <a:avLst/>
          </a:prstGeom>
          <a:ln w="38100">
            <a:solidFill>
              <a:srgbClr val="01306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200">
                <a:solidFill>
                  <a:srgbClr val="595959"/>
                </a:solidFill>
                <a:latin typeface="Calibri"/>
              </a:defRPr>
            </a:pPr>
            <a:r>
              <a:t>The study area is a heterogeneous landscape composed of 10 distinct land cover classes, primarily agricultural and forested areas.</a:t>
            </a:r>
            <a:br/>
            <a:br/>
            <a:r>
              <a:t>• **Dominant Classes:** Vineyards and Broad-leaved forests.</a:t>
            </a:r>
            <a:br/>
            <a:r>
              <a:t>• Understanding this distribution is key to the stratified analysis.</a:t>
            </a:r>
            <a:br/>
            <a:br/>
            <a:r>
              <a:t>**[Placeholder: Insert the CORINE Land Cover Map of the Study Area here.]**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Calibri"/>
              </a:defRPr>
            </a:pPr>
            <a:r>
              <a:t>SAOCOM InSAR Validation Study | Slide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13061"/>
                </a:solidFill>
                <a:latin typeface="Calibri"/>
              </a:defRPr>
            </a:pPr>
            <a:r>
              <a:t>SAOCOM Height Residuals by Land Cover</a:t>
            </a:r>
          </a:p>
        </p:txBody>
      </p:sp>
      <p:sp>
        <p:nvSpPr>
          <p:cNvPr id="3" name="Straight Connector 2"/>
          <p:cNvSpPr/>
          <p:nvPr/>
        </p:nvSpPr>
        <p:spPr>
          <a:xfrm>
            <a:off x="457200" y="1097280"/>
            <a:ext cx="13716000" cy="0"/>
          </a:xfrm>
          <a:prstGeom prst="lineInv">
            <a:avLst/>
          </a:prstGeom>
          <a:ln w="38100">
            <a:solidFill>
              <a:srgbClr val="01306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200">
                <a:solidFill>
                  <a:srgbClr val="595959"/>
                </a:solidFill>
                <a:latin typeface="Calibri"/>
              </a:defRPr>
            </a:pPr>
            <a:r>
              <a:t>Vertical accuracy varies significantly across different terrain types. Robust error (NMAD) is a key indicator of performance.</a:t>
            </a:r>
            <a:br/>
            <a:br/>
            <a:r>
              <a:t>• **Best Performance:** Urban fabric (NMAD: 2.89 m).</a:t>
            </a:r>
            <a:br/>
            <a:r>
              <a:t>• **Worst Performance:** Broad-leaved forest (NMAD: 5.93 m).</a:t>
            </a:r>
            <a:br/>
            <a:br/>
            <a:r>
              <a:t>**[Placeholder: Insert the Table of Height Residuals by Land Cover here.]**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Calibri"/>
              </a:defRPr>
            </a:pPr>
            <a:r>
              <a:t>SAOCOM InSAR Validation Study | Slide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13061"/>
                </a:solidFill>
                <a:latin typeface="Calibri"/>
              </a:defRPr>
            </a:pPr>
            <a:r>
              <a:t>Data Voids by Land Cover</a:t>
            </a:r>
          </a:p>
        </p:txBody>
      </p:sp>
      <p:sp>
        <p:nvSpPr>
          <p:cNvPr id="3" name="Straight Connector 2"/>
          <p:cNvSpPr/>
          <p:nvPr/>
        </p:nvSpPr>
        <p:spPr>
          <a:xfrm>
            <a:off x="457200" y="1097280"/>
            <a:ext cx="13716000" cy="0"/>
          </a:xfrm>
          <a:prstGeom prst="lineInv">
            <a:avLst/>
          </a:prstGeom>
          <a:ln w="38100">
            <a:solidFill>
              <a:srgbClr val="01306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200">
                <a:solidFill>
                  <a:srgbClr val="595959"/>
                </a:solidFill>
                <a:latin typeface="Calibri"/>
              </a:defRPr>
            </a:pPr>
            <a:r>
              <a:t>Data voids are not random; they are strongly correlated with specific land cover classes known to be challenging for InSAR.</a:t>
            </a:r>
            <a:br/>
            <a:br/>
            <a:r>
              <a:t>• **Highest Void %:** Water Bodies (99.8%) and Forests (&gt;90%).</a:t>
            </a:r>
            <a:br/>
            <a:r>
              <a:t>• **Largest Void Area:** Broad-leaved forest and Vineyards account for over 50% of all data gaps.</a:t>
            </a:r>
            <a:br/>
            <a:br/>
            <a:r>
              <a:t>**[Placeholder: Insert the Bar Charts for Void Percentage and Void Contribution here.]**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Calibri"/>
              </a:defRPr>
            </a:pPr>
            <a:r>
              <a:t>SAOCOM InSAR Validation Study | Slide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013061"/>
                </a:solidFill>
                <a:latin typeface="Calibri"/>
              </a:defRPr>
            </a:pPr>
            <a:r>
              <a:t>Visualizing Voids and Land Cover</a:t>
            </a:r>
          </a:p>
        </p:txBody>
      </p:sp>
      <p:sp>
        <p:nvSpPr>
          <p:cNvPr id="3" name="Straight Connector 2"/>
          <p:cNvSpPr/>
          <p:nvPr/>
        </p:nvSpPr>
        <p:spPr>
          <a:xfrm>
            <a:off x="457200" y="1097280"/>
            <a:ext cx="13716000" cy="0"/>
          </a:xfrm>
          <a:prstGeom prst="lineInv">
            <a:avLst/>
          </a:prstGeom>
          <a:ln w="38100">
            <a:solidFill>
              <a:srgbClr val="01306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137160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200">
                <a:solidFill>
                  <a:srgbClr val="595959"/>
                </a:solidFill>
                <a:latin typeface="Calibri"/>
              </a:defRPr>
            </a:pPr>
            <a:r>
              <a:t>This map directly illustrates the relationship between terrain and data gaps. Land cover is shown only within the void zones, highlighting the primary causes of InSAR decorrelation.</a:t>
            </a:r>
            <a:br/>
            <a:br/>
            <a:r>
              <a:t>**[Placeholder: Insert the Map of Land Cover within Void Zones here.]**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595959"/>
                </a:solidFill>
                <a:latin typeface="Calibri"/>
              </a:defRPr>
            </a:pPr>
            <a:r>
              <a:t>SAOCOM InSAR Validation Study | Slide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