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57" r:id="rId4"/>
    <p:sldId id="258" r:id="rId5"/>
    <p:sldId id="263" r:id="rId6"/>
    <p:sldId id="261" r:id="rId7"/>
    <p:sldId id="262" r:id="rId8"/>
    <p:sldId id="259" r:id="rId9"/>
    <p:sldId id="265" r:id="rId10"/>
    <p:sldId id="260" r:id="rId11"/>
    <p:sldId id="267" r:id="rId12"/>
    <p:sldId id="266" r:id="rId13"/>
    <p:sldId id="271" r:id="rId14"/>
    <p:sldId id="274" r:id="rId15"/>
    <p:sldId id="277" r:id="rId16"/>
    <p:sldId id="268" r:id="rId17"/>
    <p:sldId id="269" r:id="rId18"/>
    <p:sldId id="270" r:id="rId19"/>
    <p:sldId id="273" r:id="rId20"/>
    <p:sldId id="272"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38" autoAdjust="0"/>
    <p:restoredTop sz="86602" autoAdjust="0"/>
  </p:normalViewPr>
  <p:slideViewPr>
    <p:cSldViewPr>
      <p:cViewPr varScale="1">
        <p:scale>
          <a:sx n="60" d="100"/>
          <a:sy n="60" d="100"/>
        </p:scale>
        <p:origin x="-18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0092A7-95E2-46B5-8CBF-44BA5F998651}"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BF01A-31CC-4762-9EDF-FA0772B7B94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TW" sz="1200" b="1" i="0" kern="1200" dirty="0" smtClean="0">
                <a:solidFill>
                  <a:schemeClr val="tx1"/>
                </a:solidFill>
                <a:latin typeface="+mn-lt"/>
                <a:ea typeface="+mn-ea"/>
                <a:cs typeface="+mn-cs"/>
              </a:rPr>
              <a:t>Context</a:t>
            </a:r>
            <a:r>
              <a:rPr lang="zh-TW" altLang="en-US" sz="1200" b="0" i="0" kern="1200" dirty="0" smtClean="0">
                <a:solidFill>
                  <a:schemeClr val="tx1"/>
                </a:solidFill>
                <a:latin typeface="+mn-lt"/>
                <a:ea typeface="+mn-ea"/>
                <a:cs typeface="+mn-cs"/>
              </a:rPr>
              <a:t>：你所設計個系統需要處理或轉換一個輸入資料流。</a:t>
            </a:r>
          </a:p>
          <a:p>
            <a:r>
              <a:rPr lang="en-US" altLang="zh-TW" sz="1200" b="1" i="0" kern="1200" dirty="0" err="1" smtClean="0">
                <a:solidFill>
                  <a:schemeClr val="tx1"/>
                </a:solidFill>
                <a:latin typeface="+mn-lt"/>
                <a:ea typeface="+mn-ea"/>
                <a:cs typeface="+mn-cs"/>
              </a:rPr>
              <a:t>Prooblem</a:t>
            </a:r>
            <a:r>
              <a:rPr lang="zh-TW" altLang="en-US" sz="1200" b="0" i="0" kern="1200" dirty="0" smtClean="0">
                <a:solidFill>
                  <a:schemeClr val="tx1"/>
                </a:solidFill>
                <a:latin typeface="+mn-lt"/>
                <a:ea typeface="+mn-ea"/>
                <a:cs typeface="+mn-cs"/>
              </a:rPr>
              <a:t>：如何分解一個系統？</a:t>
            </a:r>
          </a:p>
          <a:p>
            <a:r>
              <a:rPr lang="en-US" altLang="zh-TW" sz="1200" b="1" i="0" kern="1200" dirty="0" smtClean="0">
                <a:solidFill>
                  <a:schemeClr val="tx1"/>
                </a:solidFill>
                <a:latin typeface="+mn-lt"/>
                <a:ea typeface="+mn-ea"/>
                <a:cs typeface="+mn-cs"/>
              </a:rPr>
              <a:t>Forces</a:t>
            </a:r>
            <a:r>
              <a:rPr lang="zh-TW" altLang="en-US" sz="1200" b="0" i="0" kern="1200" dirty="0" smtClean="0">
                <a:solidFill>
                  <a:schemeClr val="tx1"/>
                </a:solidFill>
                <a:latin typeface="+mn-lt"/>
                <a:ea typeface="+mn-ea"/>
                <a:cs typeface="+mn-cs"/>
              </a:rPr>
              <a:t>：</a:t>
            </a:r>
          </a:p>
          <a:p>
            <a:r>
              <a:rPr lang="zh-TW" altLang="en-US" sz="1200" b="0" i="0" kern="1200" dirty="0" smtClean="0">
                <a:solidFill>
                  <a:schemeClr val="tx1"/>
                </a:solidFill>
                <a:latin typeface="+mn-lt"/>
                <a:ea typeface="+mn-ea"/>
                <a:cs typeface="+mn-cs"/>
              </a:rPr>
              <a:t>開發人員或終端使用者可以藉由交換或重組處裡步驟來增強系統功能。</a:t>
            </a:r>
          </a:p>
          <a:p>
            <a:r>
              <a:rPr lang="zh-TW" altLang="en-US" sz="1200" b="0" i="0" kern="1200" dirty="0" smtClean="0">
                <a:solidFill>
                  <a:schemeClr val="tx1"/>
                </a:solidFill>
                <a:latin typeface="+mn-lt"/>
                <a:ea typeface="+mn-ea"/>
                <a:cs typeface="+mn-cs"/>
              </a:rPr>
              <a:t>小的處裡元件比起大的處裡元件更容易在不同的情境（</a:t>
            </a:r>
            <a:r>
              <a:rPr lang="en-US" altLang="zh-TW" sz="1200" b="0" i="0" kern="1200" dirty="0" smtClean="0">
                <a:solidFill>
                  <a:schemeClr val="tx1"/>
                </a:solidFill>
                <a:latin typeface="+mn-lt"/>
                <a:ea typeface="+mn-ea"/>
                <a:cs typeface="+mn-cs"/>
              </a:rPr>
              <a:t>context</a:t>
            </a:r>
            <a:r>
              <a:rPr lang="zh-TW" altLang="en-US" sz="1200" b="0" i="0" kern="1200" dirty="0" smtClean="0">
                <a:solidFill>
                  <a:schemeClr val="tx1"/>
                </a:solidFill>
                <a:latin typeface="+mn-lt"/>
                <a:ea typeface="+mn-ea"/>
                <a:cs typeface="+mn-cs"/>
              </a:rPr>
              <a:t>）中被重複使用。</a:t>
            </a:r>
          </a:p>
          <a:p>
            <a:r>
              <a:rPr lang="zh-TW" altLang="en-US" sz="1200" b="0" i="0" kern="1200" dirty="0" smtClean="0">
                <a:solidFill>
                  <a:schemeClr val="tx1"/>
                </a:solidFill>
                <a:latin typeface="+mn-lt"/>
                <a:ea typeface="+mn-ea"/>
                <a:cs typeface="+mn-cs"/>
              </a:rPr>
              <a:t>不相連的處裡步驟不需要共享資訊。</a:t>
            </a:r>
          </a:p>
          <a:p>
            <a:r>
              <a:rPr lang="zh-TW" altLang="en-US" sz="1200" b="0" i="0" kern="1200" dirty="0" smtClean="0">
                <a:solidFill>
                  <a:schemeClr val="tx1"/>
                </a:solidFill>
                <a:latin typeface="+mn-lt"/>
                <a:ea typeface="+mn-ea"/>
                <a:cs typeface="+mn-cs"/>
              </a:rPr>
              <a:t>存在不同的輸入資料來元，例如網路連線、硬體感應器傳回的資料。</a:t>
            </a:r>
          </a:p>
          <a:p>
            <a:r>
              <a:rPr lang="zh-TW" altLang="en-US" sz="1200" b="0" i="0" kern="1200" dirty="0" smtClean="0">
                <a:solidFill>
                  <a:schemeClr val="tx1"/>
                </a:solidFill>
                <a:latin typeface="+mn-lt"/>
                <a:ea typeface="+mn-ea"/>
                <a:cs typeface="+mn-cs"/>
              </a:rPr>
              <a:t>最終的處裡結果可以採用多種方式來表現或儲存。</a:t>
            </a:r>
          </a:p>
          <a:p>
            <a:r>
              <a:rPr lang="zh-TW" altLang="en-US" sz="1200" b="0" i="0" kern="1200" dirty="0" smtClean="0">
                <a:solidFill>
                  <a:schemeClr val="tx1"/>
                </a:solidFill>
                <a:latin typeface="+mn-lt"/>
                <a:ea typeface="+mn-ea"/>
                <a:cs typeface="+mn-cs"/>
              </a:rPr>
              <a:t>如果讓使用者自行用檔案儲存處理過程的中間結果以便做更進一步的處理，很可能產生雜亂的目錄且很容易出錯。</a:t>
            </a:r>
          </a:p>
          <a:p>
            <a:r>
              <a:rPr lang="zh-TW" altLang="en-US" sz="1200" b="0" i="0" kern="1200" dirty="0" smtClean="0">
                <a:solidFill>
                  <a:schemeClr val="tx1"/>
                </a:solidFill>
                <a:latin typeface="+mn-lt"/>
                <a:ea typeface="+mn-ea"/>
                <a:cs typeface="+mn-cs"/>
              </a:rPr>
              <a:t>可能會採用平行處理的方式來處理資料。</a:t>
            </a:r>
          </a:p>
          <a:p>
            <a:r>
              <a:rPr lang="en-US" altLang="zh-TW" sz="1200" b="1" i="0" kern="1200" dirty="0" smtClean="0">
                <a:solidFill>
                  <a:schemeClr val="tx1"/>
                </a:solidFill>
                <a:latin typeface="+mn-lt"/>
                <a:ea typeface="+mn-ea"/>
                <a:cs typeface="+mn-cs"/>
              </a:rPr>
              <a:t>Solution</a:t>
            </a:r>
            <a:r>
              <a:rPr lang="zh-TW" altLang="en-US" sz="1200" b="0" i="0" kern="1200" dirty="0" smtClean="0">
                <a:solidFill>
                  <a:schemeClr val="tx1"/>
                </a:solidFill>
                <a:latin typeface="+mn-lt"/>
                <a:ea typeface="+mn-ea"/>
                <a:cs typeface="+mn-cs"/>
              </a:rPr>
              <a:t>：將系統切割成數個循序的處理步驟稱為</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，並透過稱為</a:t>
            </a:r>
            <a:r>
              <a:rPr lang="en-US" altLang="zh-TW" sz="1200" b="0" i="0" kern="1200" dirty="0" smtClean="0">
                <a:solidFill>
                  <a:schemeClr val="tx1"/>
                </a:solidFill>
                <a:latin typeface="+mn-lt"/>
                <a:ea typeface="+mn-ea"/>
                <a:cs typeface="+mn-cs"/>
              </a:rPr>
              <a:t>pipe</a:t>
            </a:r>
            <a:r>
              <a:rPr lang="zh-TW" altLang="en-US" sz="1200" b="0" i="0" kern="1200" dirty="0" smtClean="0">
                <a:solidFill>
                  <a:schemeClr val="tx1"/>
                </a:solidFill>
                <a:latin typeface="+mn-lt"/>
                <a:ea typeface="+mn-ea"/>
                <a:cs typeface="+mn-cs"/>
              </a:rPr>
              <a:t>的資料流將這些步驟串接起來。一個</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的輸出資料成為下一個</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的輸入資料。</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並非一次處理完全部的輸入資料再一口氣將其輸入，而是採用增量方式處理與產生資料以降低延遲與支援平行處理。系統的輸入稱為</a:t>
            </a:r>
            <a:r>
              <a:rPr lang="en-US" altLang="zh-TW" sz="1200" b="0" i="0" kern="1200" dirty="0" smtClean="0">
                <a:solidFill>
                  <a:schemeClr val="tx1"/>
                </a:solidFill>
                <a:latin typeface="+mn-lt"/>
                <a:ea typeface="+mn-ea"/>
                <a:cs typeface="+mn-cs"/>
              </a:rPr>
              <a:t>data source</a:t>
            </a:r>
            <a:r>
              <a:rPr lang="zh-TW" altLang="en-US" sz="1200" b="0" i="0" kern="1200" dirty="0" smtClean="0">
                <a:solidFill>
                  <a:schemeClr val="tx1"/>
                </a:solidFill>
                <a:latin typeface="+mn-lt"/>
                <a:ea typeface="+mn-ea"/>
                <a:cs typeface="+mn-cs"/>
              </a:rPr>
              <a:t>，例如文字檔案、網路連線串流影音資料，系統的輸出資料流至</a:t>
            </a:r>
            <a:r>
              <a:rPr lang="en-US" altLang="zh-TW" sz="1200" b="0" i="0" kern="1200" dirty="0" smtClean="0">
                <a:solidFill>
                  <a:schemeClr val="tx1"/>
                </a:solidFill>
                <a:latin typeface="+mn-lt"/>
                <a:ea typeface="+mn-ea"/>
                <a:cs typeface="+mn-cs"/>
              </a:rPr>
              <a:t>data sink</a:t>
            </a:r>
            <a:r>
              <a:rPr lang="zh-TW" altLang="en-US" sz="1200" b="0" i="0" kern="1200" dirty="0" smtClean="0">
                <a:solidFill>
                  <a:schemeClr val="tx1"/>
                </a:solidFill>
                <a:latin typeface="+mn-lt"/>
                <a:ea typeface="+mn-ea"/>
                <a:cs typeface="+mn-cs"/>
              </a:rPr>
              <a:t>，例如檔案、終端機、動畫程式、影片播放軟體。</a:t>
            </a:r>
            <a:r>
              <a:rPr lang="en-US" altLang="zh-TW" sz="1200" b="0" i="0" kern="1200" dirty="0" smtClean="0">
                <a:solidFill>
                  <a:schemeClr val="tx1"/>
                </a:solidFill>
                <a:latin typeface="+mn-lt"/>
                <a:ea typeface="+mn-ea"/>
                <a:cs typeface="+mn-cs"/>
              </a:rPr>
              <a:t>Data source</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data sink</a:t>
            </a:r>
            <a:r>
              <a:rPr lang="zh-TW" altLang="en-US" sz="1200" b="0" i="0" kern="1200" dirty="0" smtClean="0">
                <a:solidFill>
                  <a:schemeClr val="tx1"/>
                </a:solidFill>
                <a:latin typeface="+mn-lt"/>
                <a:ea typeface="+mn-ea"/>
                <a:cs typeface="+mn-cs"/>
              </a:rPr>
              <a:t>透過</a:t>
            </a:r>
            <a:r>
              <a:rPr lang="en-US" altLang="zh-TW" sz="1200" b="0" i="0" kern="1200" dirty="0" smtClean="0">
                <a:solidFill>
                  <a:schemeClr val="tx1"/>
                </a:solidFill>
                <a:latin typeface="+mn-lt"/>
                <a:ea typeface="+mn-ea"/>
                <a:cs typeface="+mn-cs"/>
              </a:rPr>
              <a:t>pipe</a:t>
            </a:r>
            <a:r>
              <a:rPr lang="zh-TW" altLang="en-US" sz="1200" b="0" i="0" kern="1200" dirty="0" smtClean="0">
                <a:solidFill>
                  <a:schemeClr val="tx1"/>
                </a:solidFill>
                <a:latin typeface="+mn-lt"/>
                <a:ea typeface="+mn-ea"/>
                <a:cs typeface="+mn-cs"/>
              </a:rPr>
              <a:t>循序地連接在一起，每一個</a:t>
            </a:r>
            <a:r>
              <a:rPr lang="en-US" altLang="zh-TW" sz="1200" b="0" i="0" kern="1200" dirty="0" smtClean="0">
                <a:solidFill>
                  <a:schemeClr val="tx1"/>
                </a:solidFill>
                <a:latin typeface="+mn-lt"/>
                <a:ea typeface="+mn-ea"/>
                <a:cs typeface="+mn-cs"/>
              </a:rPr>
              <a:t>pipe</a:t>
            </a:r>
            <a:r>
              <a:rPr lang="zh-TW" altLang="en-US" sz="1200" b="0" i="0" kern="1200" dirty="0" smtClean="0">
                <a:solidFill>
                  <a:schemeClr val="tx1"/>
                </a:solidFill>
                <a:latin typeface="+mn-lt"/>
                <a:ea typeface="+mn-ea"/>
                <a:cs typeface="+mn-cs"/>
              </a:rPr>
              <a:t>實作連接相鄰兩個</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的資料流。</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與</a:t>
            </a:r>
            <a:r>
              <a:rPr lang="en-US" altLang="zh-TW" sz="1200" b="0" i="0" kern="1200" dirty="0" smtClean="0">
                <a:solidFill>
                  <a:schemeClr val="tx1"/>
                </a:solidFill>
                <a:latin typeface="+mn-lt"/>
                <a:ea typeface="+mn-ea"/>
                <a:cs typeface="+mn-cs"/>
              </a:rPr>
              <a:t>pipe</a:t>
            </a:r>
            <a:r>
              <a:rPr lang="zh-TW" altLang="en-US" sz="1200" b="0" i="0" kern="1200" dirty="0" smtClean="0">
                <a:solidFill>
                  <a:schemeClr val="tx1"/>
                </a:solidFill>
                <a:latin typeface="+mn-lt"/>
                <a:ea typeface="+mn-ea"/>
                <a:cs typeface="+mn-cs"/>
              </a:rPr>
              <a:t>的串接順序稱為</a:t>
            </a:r>
            <a:r>
              <a:rPr lang="en-US" altLang="zh-TW" sz="1200" b="0" i="0" kern="1200" dirty="0" smtClean="0">
                <a:solidFill>
                  <a:schemeClr val="tx1"/>
                </a:solidFill>
                <a:latin typeface="+mn-lt"/>
                <a:ea typeface="+mn-ea"/>
                <a:cs typeface="+mn-cs"/>
              </a:rPr>
              <a:t>processing pipeline</a:t>
            </a:r>
            <a:r>
              <a:rPr lang="zh-TW" altLang="en-US" sz="1200" b="0" i="0" kern="1200" dirty="0" smtClean="0">
                <a:solidFill>
                  <a:schemeClr val="tx1"/>
                </a:solidFill>
                <a:latin typeface="+mn-lt"/>
                <a:ea typeface="+mn-ea"/>
                <a:cs typeface="+mn-cs"/>
              </a:rPr>
              <a:t>（處理管線）。</a:t>
            </a:r>
          </a:p>
          <a:p>
            <a:r>
              <a:rPr lang="en-US" altLang="zh-TW" sz="1200" b="1" i="0" kern="1200" dirty="0" smtClean="0">
                <a:solidFill>
                  <a:schemeClr val="tx1"/>
                </a:solidFill>
                <a:latin typeface="+mn-lt"/>
                <a:ea typeface="+mn-ea"/>
                <a:cs typeface="+mn-cs"/>
              </a:rPr>
              <a:t>Resulting Context</a:t>
            </a:r>
            <a:r>
              <a:rPr lang="zh-TW" altLang="en-US" sz="1200" b="0" i="0" kern="1200" dirty="0" smtClean="0">
                <a:solidFill>
                  <a:schemeClr val="tx1"/>
                </a:solidFill>
                <a:latin typeface="+mn-lt"/>
                <a:ea typeface="+mn-ea"/>
                <a:cs typeface="+mn-cs"/>
              </a:rPr>
              <a:t>：</a:t>
            </a:r>
          </a:p>
          <a:p>
            <a:r>
              <a:rPr lang="zh-TW" altLang="en-US" sz="1200" b="0" i="0" kern="1200" dirty="0" smtClean="0">
                <a:solidFill>
                  <a:schemeClr val="tx1"/>
                </a:solidFill>
                <a:latin typeface="+mn-lt"/>
                <a:ea typeface="+mn-ea"/>
                <a:cs typeface="+mn-cs"/>
              </a:rPr>
              <a:t>不需中間檔案，但有需要時可以透過「</a:t>
            </a:r>
            <a:r>
              <a:rPr lang="en-US" altLang="zh-TW" sz="1200" b="0" i="0" kern="1200" dirty="0" smtClean="0">
                <a:solidFill>
                  <a:schemeClr val="tx1"/>
                </a:solidFill>
                <a:latin typeface="+mn-lt"/>
                <a:ea typeface="+mn-ea"/>
                <a:cs typeface="+mn-cs"/>
              </a:rPr>
              <a:t>T</a:t>
            </a:r>
            <a:r>
              <a:rPr lang="zh-TW" altLang="en-US" sz="1200" b="0" i="0" kern="1200" dirty="0" smtClean="0">
                <a:solidFill>
                  <a:schemeClr val="tx1"/>
                </a:solidFill>
                <a:latin typeface="+mn-lt"/>
                <a:ea typeface="+mn-ea"/>
                <a:cs typeface="+mn-cs"/>
              </a:rPr>
              <a:t>型接頭（</a:t>
            </a:r>
            <a:r>
              <a:rPr lang="en-US" altLang="zh-TW" sz="1200" b="0" i="0" kern="1200" dirty="0" smtClean="0">
                <a:solidFill>
                  <a:schemeClr val="tx1"/>
                </a:solidFill>
                <a:latin typeface="+mn-lt"/>
                <a:ea typeface="+mn-ea"/>
                <a:cs typeface="+mn-cs"/>
              </a:rPr>
              <a:t>T-junction</a:t>
            </a:r>
            <a:r>
              <a:rPr lang="zh-TW" altLang="en-US" sz="1200" b="0" i="0" kern="1200" dirty="0" smtClean="0">
                <a:solidFill>
                  <a:schemeClr val="tx1"/>
                </a:solidFill>
                <a:latin typeface="+mn-lt"/>
                <a:ea typeface="+mn-ea"/>
                <a:cs typeface="+mn-cs"/>
              </a:rPr>
              <a:t>）」產生中間檔案以供檢查之用。</a:t>
            </a:r>
          </a:p>
          <a:p>
            <a:r>
              <a:rPr lang="zh-TW" altLang="en-US" sz="1200" b="0" i="0" kern="1200" dirty="0" smtClean="0">
                <a:solidFill>
                  <a:schemeClr val="tx1"/>
                </a:solidFill>
                <a:latin typeface="+mn-lt"/>
                <a:ea typeface="+mn-ea"/>
                <a:cs typeface="+mn-cs"/>
              </a:rPr>
              <a:t>相同功能不同實作的</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彼此可以有彈性的替換。</a:t>
            </a:r>
          </a:p>
          <a:p>
            <a:r>
              <a:rPr lang="zh-TW" altLang="en-US" sz="1200" b="0" i="0" kern="1200" dirty="0" smtClean="0">
                <a:solidFill>
                  <a:schemeClr val="tx1"/>
                </a:solidFill>
                <a:latin typeface="+mn-lt"/>
                <a:ea typeface="+mn-ea"/>
                <a:cs typeface="+mn-cs"/>
              </a:rPr>
              <a:t>透過重組</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可以產生不同的</a:t>
            </a:r>
            <a:r>
              <a:rPr lang="en-US" altLang="zh-TW" sz="1200" b="0" i="0" kern="1200" dirty="0" smtClean="0">
                <a:solidFill>
                  <a:schemeClr val="tx1"/>
                </a:solidFill>
                <a:latin typeface="+mn-lt"/>
                <a:ea typeface="+mn-ea"/>
                <a:cs typeface="+mn-cs"/>
              </a:rPr>
              <a:t>processing pipeline</a:t>
            </a:r>
            <a:r>
              <a:rPr lang="zh-TW" altLang="en-US" sz="1200" b="0" i="0" kern="1200" dirty="0" smtClean="0">
                <a:solidFill>
                  <a:schemeClr val="tx1"/>
                </a:solidFill>
                <a:latin typeface="+mn-lt"/>
                <a:ea typeface="+mn-ea"/>
                <a:cs typeface="+mn-cs"/>
              </a:rPr>
              <a:t>達到不同的處理功能。</a:t>
            </a:r>
          </a:p>
          <a:p>
            <a:r>
              <a:rPr lang="zh-TW" altLang="en-US" sz="1200" b="0" i="0" kern="1200" dirty="0" smtClean="0">
                <a:solidFill>
                  <a:schemeClr val="tx1"/>
                </a:solidFill>
                <a:latin typeface="+mn-lt"/>
                <a:ea typeface="+mn-ea"/>
                <a:cs typeface="+mn-cs"/>
              </a:rPr>
              <a:t>可重複使用</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a:t>
            </a:r>
          </a:p>
          <a:p>
            <a:r>
              <a:rPr lang="zh-TW" altLang="en-US" sz="1200" b="0" i="0" kern="1200" dirty="0" smtClean="0">
                <a:solidFill>
                  <a:schemeClr val="tx1"/>
                </a:solidFill>
                <a:latin typeface="+mn-lt"/>
                <a:ea typeface="+mn-ea"/>
                <a:cs typeface="+mn-cs"/>
              </a:rPr>
              <a:t>可以藉由重組</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快速產生資料處理系統的雛形，之後再逐步優化系統。</a:t>
            </a:r>
          </a:p>
          <a:p>
            <a:r>
              <a:rPr lang="zh-TW" altLang="en-US" sz="1200" b="0" i="0" kern="1200" dirty="0" smtClean="0">
                <a:solidFill>
                  <a:schemeClr val="tx1"/>
                </a:solidFill>
                <a:latin typeface="+mn-lt"/>
                <a:ea typeface="+mn-ea"/>
                <a:cs typeface="+mn-cs"/>
              </a:rPr>
              <a:t>可以透過平行處理來增加效能。</a:t>
            </a:r>
          </a:p>
          <a:p>
            <a:r>
              <a:rPr lang="zh-TW" altLang="en-US" sz="1200" b="0" i="0" kern="1200" dirty="0" smtClean="0">
                <a:solidFill>
                  <a:schemeClr val="tx1"/>
                </a:solidFill>
                <a:latin typeface="+mn-lt"/>
                <a:ea typeface="+mn-ea"/>
                <a:cs typeface="+mn-cs"/>
              </a:rPr>
              <a:t>共享狀態的代價較高或不靈活。如果多個處理階段需要共享大量的全域資料，套用</a:t>
            </a:r>
            <a:r>
              <a:rPr lang="en-US" altLang="zh-TW" sz="1200" b="0" i="0" kern="1200" dirty="0" err="1" smtClean="0">
                <a:solidFill>
                  <a:schemeClr val="tx1"/>
                </a:solidFill>
                <a:latin typeface="+mn-lt"/>
                <a:ea typeface="+mn-ea"/>
                <a:cs typeface="+mn-cs"/>
              </a:rPr>
              <a:t>Piples</a:t>
            </a:r>
            <a:r>
              <a:rPr lang="en-US" altLang="zh-TW" sz="1200" b="0" i="0" kern="1200" dirty="0" smtClean="0">
                <a:solidFill>
                  <a:schemeClr val="tx1"/>
                </a:solidFill>
                <a:latin typeface="+mn-lt"/>
                <a:ea typeface="+mn-ea"/>
                <a:cs typeface="+mn-cs"/>
              </a:rPr>
              <a:t> and Filters</a:t>
            </a:r>
            <a:r>
              <a:rPr lang="zh-TW" altLang="en-US" sz="1200" b="0" i="0" kern="1200" dirty="0" smtClean="0">
                <a:solidFill>
                  <a:schemeClr val="tx1"/>
                </a:solidFill>
                <a:latin typeface="+mn-lt"/>
                <a:ea typeface="+mn-ea"/>
                <a:cs typeface="+mn-cs"/>
              </a:rPr>
              <a:t>幫不上什麼忙或是無法提供該模式的全部優點。</a:t>
            </a:r>
          </a:p>
          <a:p>
            <a:r>
              <a:rPr lang="zh-TW" altLang="en-US" sz="1200" b="0" i="0" kern="1200" dirty="0" smtClean="0">
                <a:solidFill>
                  <a:schemeClr val="tx1"/>
                </a:solidFill>
                <a:latin typeface="+mn-lt"/>
                <a:ea typeface="+mn-ea"/>
                <a:cs typeface="+mn-cs"/>
              </a:rPr>
              <a:t>平行處理所獲得的效率有時候會是一種幻覺（眼睛業障重）。很多原因會減低平行處理所帶來的效率提升，例如在</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之間傳輸資料的成本、有些</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可能把所有輸入資料全部處理完之後才一口氣產生輸出、</a:t>
            </a:r>
            <a:r>
              <a:rPr lang="en-US" altLang="zh-TW" sz="1200" b="0" i="0" kern="1200" dirty="0" smtClean="0">
                <a:solidFill>
                  <a:schemeClr val="tx1"/>
                </a:solidFill>
                <a:latin typeface="+mn-lt"/>
                <a:ea typeface="+mn-ea"/>
                <a:cs typeface="+mn-cs"/>
              </a:rPr>
              <a:t>thread</a:t>
            </a:r>
            <a:r>
              <a:rPr lang="zh-TW" altLang="en-US" sz="1200" b="0" i="0" kern="1200" dirty="0" smtClean="0">
                <a:solidFill>
                  <a:schemeClr val="tx1"/>
                </a:solidFill>
                <a:latin typeface="+mn-lt"/>
                <a:ea typeface="+mn-ea"/>
                <a:cs typeface="+mn-cs"/>
              </a:rPr>
              <a:t>之間的</a:t>
            </a:r>
            <a:r>
              <a:rPr lang="en-US" altLang="zh-TW" sz="1200" b="0" i="0" kern="1200" dirty="0" smtClean="0">
                <a:solidFill>
                  <a:schemeClr val="tx1"/>
                </a:solidFill>
                <a:latin typeface="+mn-lt"/>
                <a:ea typeface="+mn-ea"/>
                <a:cs typeface="+mn-cs"/>
              </a:rPr>
              <a:t>context-switching</a:t>
            </a:r>
            <a:r>
              <a:rPr lang="zh-TW" altLang="en-US" sz="1200" b="0" i="0" kern="1200" dirty="0" smtClean="0">
                <a:solidFill>
                  <a:schemeClr val="tx1"/>
                </a:solidFill>
                <a:latin typeface="+mn-lt"/>
                <a:ea typeface="+mn-ea"/>
                <a:cs typeface="+mn-cs"/>
              </a:rPr>
              <a:t>成本、</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之間透過</a:t>
            </a:r>
            <a:r>
              <a:rPr lang="en-US" altLang="zh-TW" sz="1200" b="0" i="0" kern="1200" dirty="0" smtClean="0">
                <a:solidFill>
                  <a:schemeClr val="tx1"/>
                </a:solidFill>
                <a:latin typeface="+mn-lt"/>
                <a:ea typeface="+mn-ea"/>
                <a:cs typeface="+mn-cs"/>
              </a:rPr>
              <a:t>pipe</a:t>
            </a:r>
            <a:r>
              <a:rPr lang="zh-TW" altLang="en-US" sz="1200" b="0" i="0" kern="1200" dirty="0" smtClean="0">
                <a:solidFill>
                  <a:schemeClr val="tx1"/>
                </a:solidFill>
                <a:latin typeface="+mn-lt"/>
                <a:ea typeface="+mn-ea"/>
                <a:cs typeface="+mn-cs"/>
              </a:rPr>
              <a:t>同步資料的成本等。</a:t>
            </a:r>
          </a:p>
          <a:p>
            <a:r>
              <a:rPr lang="zh-TW" altLang="en-US" sz="1200" b="0" i="0" kern="1200" dirty="0" smtClean="0">
                <a:solidFill>
                  <a:schemeClr val="tx1"/>
                </a:solidFill>
                <a:latin typeface="+mn-lt"/>
                <a:ea typeface="+mn-ea"/>
                <a:cs typeface="+mn-cs"/>
              </a:rPr>
              <a:t>為了提供最高的彈性，</a:t>
            </a:r>
            <a:r>
              <a:rPr lang="en-US" altLang="zh-TW" sz="1200" b="0" i="0" kern="1200" dirty="0" smtClean="0">
                <a:solidFill>
                  <a:schemeClr val="tx1"/>
                </a:solidFill>
                <a:latin typeface="+mn-lt"/>
                <a:ea typeface="+mn-ea"/>
                <a:cs typeface="+mn-cs"/>
              </a:rPr>
              <a:t>Pipes and Filters</a:t>
            </a:r>
            <a:r>
              <a:rPr lang="zh-TW" altLang="en-US" sz="1200" b="0" i="0" kern="1200" dirty="0" smtClean="0">
                <a:solidFill>
                  <a:schemeClr val="tx1"/>
                </a:solidFill>
                <a:latin typeface="+mn-lt"/>
                <a:ea typeface="+mn-ea"/>
                <a:cs typeface="+mn-cs"/>
              </a:rPr>
              <a:t>採用單一資料結構做為所有</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的輸入與輸出，但付出的代價就是</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可能需要付出資料轉換的成本。例如假設所有傳輸資料都使用字串格式，某個處理數字的</a:t>
            </a:r>
            <a:r>
              <a:rPr lang="en-US" altLang="zh-TW" sz="1200" b="0" i="0" kern="1200" dirty="0" smtClean="0">
                <a:solidFill>
                  <a:schemeClr val="tx1"/>
                </a:solidFill>
                <a:latin typeface="+mn-lt"/>
                <a:ea typeface="+mn-ea"/>
                <a:cs typeface="+mn-cs"/>
              </a:rPr>
              <a:t>filter</a:t>
            </a:r>
            <a:r>
              <a:rPr lang="zh-TW" altLang="en-US" sz="1200" b="0" i="0" kern="1200" dirty="0" smtClean="0">
                <a:solidFill>
                  <a:schemeClr val="tx1"/>
                </a:solidFill>
                <a:latin typeface="+mn-lt"/>
                <a:ea typeface="+mn-ea"/>
                <a:cs typeface="+mn-cs"/>
              </a:rPr>
              <a:t>需要先將輸入字串轉成數字型態，處理完畢之後再轉換成字串型態輸出。</a:t>
            </a:r>
          </a:p>
          <a:p>
            <a:r>
              <a:rPr lang="zh-TW" altLang="en-US" sz="1200" b="0" i="0" kern="1200" dirty="0" smtClean="0">
                <a:solidFill>
                  <a:schemeClr val="tx1"/>
                </a:solidFill>
                <a:latin typeface="+mn-lt"/>
                <a:ea typeface="+mn-ea"/>
                <a:cs typeface="+mn-cs"/>
              </a:rPr>
              <a:t>錯誤處理是</a:t>
            </a:r>
            <a:r>
              <a:rPr lang="en-US" altLang="zh-TW" sz="1200" b="0" i="0" kern="1200" dirty="0" err="1" smtClean="0">
                <a:solidFill>
                  <a:schemeClr val="tx1"/>
                </a:solidFill>
                <a:latin typeface="+mn-lt"/>
                <a:ea typeface="+mn-ea"/>
                <a:cs typeface="+mn-cs"/>
              </a:rPr>
              <a:t>Piples</a:t>
            </a:r>
            <a:r>
              <a:rPr lang="en-US" altLang="zh-TW" sz="1200" b="0" i="0" kern="1200" dirty="0" smtClean="0">
                <a:solidFill>
                  <a:schemeClr val="tx1"/>
                </a:solidFill>
                <a:latin typeface="+mn-lt"/>
                <a:ea typeface="+mn-ea"/>
                <a:cs typeface="+mn-cs"/>
              </a:rPr>
              <a:t> and Filters</a:t>
            </a:r>
            <a:r>
              <a:rPr lang="zh-TW" altLang="en-US" sz="1200" b="0" i="0" kern="1200" dirty="0" smtClean="0">
                <a:solidFill>
                  <a:schemeClr val="tx1"/>
                </a:solidFill>
                <a:latin typeface="+mn-lt"/>
                <a:ea typeface="+mn-ea"/>
                <a:cs typeface="+mn-cs"/>
              </a:rPr>
              <a:t>架構的痛點，至少必須規範一個共同的錯誤回報策略並且在整個系統中都使用它。具體的錯誤回復與錯誤處理策略相依於</a:t>
            </a:r>
            <a:r>
              <a:rPr lang="en-US" altLang="zh-TW" sz="1200" b="0" i="0" kern="1200" dirty="0" smtClean="0">
                <a:solidFill>
                  <a:schemeClr val="tx1"/>
                </a:solidFill>
                <a:latin typeface="+mn-lt"/>
                <a:ea typeface="+mn-ea"/>
                <a:cs typeface="+mn-cs"/>
              </a:rPr>
              <a:t>processing pipeline</a:t>
            </a:r>
            <a:r>
              <a:rPr lang="zh-TW" altLang="en-US" sz="1200" b="0" i="0" kern="1200" dirty="0" smtClean="0">
                <a:solidFill>
                  <a:schemeClr val="tx1"/>
                </a:solidFill>
                <a:latin typeface="+mn-lt"/>
                <a:ea typeface="+mn-ea"/>
                <a:cs typeface="+mn-cs"/>
              </a:rPr>
              <a:t>所要解決的問題，因為</a:t>
            </a:r>
            <a:r>
              <a:rPr lang="en-US" altLang="zh-TW" sz="1200" b="0" i="0" kern="1200" dirty="0" err="1" smtClean="0">
                <a:solidFill>
                  <a:schemeClr val="tx1"/>
                </a:solidFill>
                <a:latin typeface="+mn-lt"/>
                <a:ea typeface="+mn-ea"/>
                <a:cs typeface="+mn-cs"/>
              </a:rPr>
              <a:t>Piples</a:t>
            </a:r>
            <a:r>
              <a:rPr lang="en-US" altLang="zh-TW" sz="1200" b="0" i="0" kern="1200" dirty="0" smtClean="0">
                <a:solidFill>
                  <a:schemeClr val="tx1"/>
                </a:solidFill>
                <a:latin typeface="+mn-lt"/>
                <a:ea typeface="+mn-ea"/>
                <a:cs typeface="+mn-cs"/>
              </a:rPr>
              <a:t> and Filters</a:t>
            </a:r>
            <a:r>
              <a:rPr lang="zh-TW" altLang="en-US" sz="1200" b="0" i="0" kern="1200" dirty="0" smtClean="0">
                <a:solidFill>
                  <a:schemeClr val="tx1"/>
                </a:solidFill>
                <a:latin typeface="+mn-lt"/>
                <a:ea typeface="+mn-ea"/>
                <a:cs typeface="+mn-cs"/>
              </a:rPr>
              <a:t>提供彈性的</a:t>
            </a:r>
            <a:r>
              <a:rPr lang="en-US" altLang="zh-TW" sz="1200" b="0" i="0" kern="1200" dirty="0" smtClean="0">
                <a:solidFill>
                  <a:schemeClr val="tx1"/>
                </a:solidFill>
                <a:latin typeface="+mn-lt"/>
                <a:ea typeface="+mn-ea"/>
                <a:cs typeface="+mn-cs"/>
              </a:rPr>
              <a:t>processing pipeline</a:t>
            </a:r>
            <a:r>
              <a:rPr lang="zh-TW" altLang="en-US" sz="1200" b="0" i="0" kern="1200" dirty="0" smtClean="0">
                <a:solidFill>
                  <a:schemeClr val="tx1"/>
                </a:solidFill>
                <a:latin typeface="+mn-lt"/>
                <a:ea typeface="+mn-ea"/>
                <a:cs typeface="+mn-cs"/>
              </a:rPr>
              <a:t>組合方式，所以具體的錯誤處理也變得更加困難。</a:t>
            </a:r>
          </a:p>
          <a:p>
            <a:endParaRPr lang="zh-CN" altLang="en-US" dirty="0"/>
          </a:p>
        </p:txBody>
      </p:sp>
      <p:sp>
        <p:nvSpPr>
          <p:cNvPr id="4" name="灯片编号占位符 3"/>
          <p:cNvSpPr>
            <a:spLocks noGrp="1"/>
          </p:cNvSpPr>
          <p:nvPr>
            <p:ph type="sldNum" sz="quarter" idx="10"/>
          </p:nvPr>
        </p:nvSpPr>
        <p:spPr/>
        <p:txBody>
          <a:bodyPr/>
          <a:lstStyle/>
          <a:p>
            <a:fld id="{00EBF01A-31CC-4762-9EDF-FA0772B7B944}"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发送者不关心谁来最后处理事件；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0EBF01A-31CC-4762-9EDF-FA0772B7B944}" type="slidenum">
              <a:rPr lang="zh-CN" altLang="en-US" smtClean="0"/>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EBF01A-31CC-4762-9EDF-FA0772B7B944}"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437966-3E87-4C5B-82E9-A7B6D4E55936}" type="datetimeFigureOut">
              <a:rPr lang="zh-CN" altLang="en-US" smtClean="0"/>
              <a:pPr/>
              <a:t>2018/4/23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ED57BB-68E0-44CD-BB38-FA5D65AF1C1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37966-3E87-4C5B-82E9-A7B6D4E55936}" type="datetimeFigureOut">
              <a:rPr lang="zh-CN" altLang="en-US" smtClean="0"/>
              <a:pPr/>
              <a:t>2018/4/23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D57BB-68E0-44CD-BB38-FA5D65AF1C1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h3.googleusercontent.com/-QBu6dRBxHpQ/WDQYhaS3zlI/AAAAAAABcNA/KQMjcwv8ge8/s1600-h/%2525C3%2525B7%2525C3%252596%25255B3%25255D.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lh3.googleusercontent.com/-QBu6dRBxHpQ/WDQYhaS3zlI/AAAAAAABcNA/KQMjcwv8ge8/s1600-h/%2525C3%2525B7%2525C3%252596%25255B3%25255D.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责任链模式浅析</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Camera</a:t>
            </a:r>
            <a:r>
              <a:rPr lang="zh-CN" altLang="en-US" dirty="0" smtClean="0"/>
              <a:t>后端架构</a:t>
            </a:r>
            <a:endParaRPr lang="zh-CN" altLang="en-US"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357756" y="1484784"/>
            <a:ext cx="8786244" cy="475252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Camera</a:t>
            </a:r>
            <a:r>
              <a:rPr lang="zh-CN" altLang="en-US" dirty="0" smtClean="0"/>
              <a:t>中的责任链</a:t>
            </a:r>
            <a:endParaRPr lang="zh-CN" altLang="en-US" dirty="0"/>
          </a:p>
        </p:txBody>
      </p:sp>
      <p:pic>
        <p:nvPicPr>
          <p:cNvPr id="5" name="图片 4" descr="Class Diagram_camera_event.png"/>
          <p:cNvPicPr>
            <a:picLocks noChangeAspect="1"/>
          </p:cNvPicPr>
          <p:nvPr/>
        </p:nvPicPr>
        <p:blipFill>
          <a:blip r:embed="rId2" cstate="print"/>
          <a:stretch>
            <a:fillRect/>
          </a:stretch>
        </p:blipFill>
        <p:spPr>
          <a:xfrm>
            <a:off x="0" y="1245681"/>
            <a:ext cx="9144000" cy="43666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Camera</a:t>
            </a:r>
            <a:r>
              <a:rPr lang="zh-CN" altLang="en-US" dirty="0" smtClean="0"/>
              <a:t>中的责任链</a:t>
            </a:r>
            <a:endParaRPr lang="zh-CN" altLang="en-US" dirty="0"/>
          </a:p>
        </p:txBody>
      </p:sp>
      <p:pic>
        <p:nvPicPr>
          <p:cNvPr id="4" name="图片 3" descr="Sequence Diagram_camera_event.png"/>
          <p:cNvPicPr>
            <a:picLocks noChangeAspect="1"/>
          </p:cNvPicPr>
          <p:nvPr/>
        </p:nvPicPr>
        <p:blipFill>
          <a:blip r:embed="rId2" cstate="print"/>
          <a:stretch>
            <a:fillRect/>
          </a:stretch>
        </p:blipFill>
        <p:spPr>
          <a:xfrm>
            <a:off x="0" y="1472979"/>
            <a:ext cx="9144000" cy="39120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Pipeline-Filter </a:t>
            </a:r>
            <a:r>
              <a:rPr lang="zh-CN" altLang="en-US" dirty="0" smtClean="0"/>
              <a:t>架构</a:t>
            </a:r>
            <a:endParaRPr lang="zh-CN" altLang="en-US" dirty="0"/>
          </a:p>
        </p:txBody>
      </p:sp>
      <p:sp>
        <p:nvSpPr>
          <p:cNvPr id="31747" name="AutoShape 3" descr="擷取">
            <a:hlinkClick r:id="rId3"/>
          </p:cNvPr>
          <p:cNvSpPr>
            <a:spLocks noChangeAspect="1" noChangeArrowheads="1"/>
          </p:cNvSpPr>
          <p:nvPr/>
        </p:nvSpPr>
        <p:spPr bwMode="auto">
          <a:xfrm>
            <a:off x="134938" y="-1516063"/>
            <a:ext cx="5829300" cy="317182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1749" name="AutoShape 5" descr="擷取">
            <a:hlinkClick r:id="rId3"/>
          </p:cNvPr>
          <p:cNvSpPr>
            <a:spLocks noChangeAspect="1" noChangeArrowheads="1"/>
          </p:cNvSpPr>
          <p:nvPr/>
        </p:nvSpPr>
        <p:spPr bwMode="auto">
          <a:xfrm>
            <a:off x="134938" y="-1516063"/>
            <a:ext cx="5829300" cy="317182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1750" name="Picture 6"/>
          <p:cNvPicPr>
            <a:picLocks noChangeAspect="1" noChangeArrowheads="1"/>
          </p:cNvPicPr>
          <p:nvPr/>
        </p:nvPicPr>
        <p:blipFill>
          <a:blip r:embed="rId4" cstate="print"/>
          <a:srcRect/>
          <a:stretch>
            <a:fillRect/>
          </a:stretch>
        </p:blipFill>
        <p:spPr bwMode="auto">
          <a:xfrm>
            <a:off x="611560" y="1700808"/>
            <a:ext cx="8106137" cy="43924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Pipeline-Filter </a:t>
            </a:r>
            <a:r>
              <a:rPr lang="zh-CN" altLang="en-US" dirty="0" smtClean="0"/>
              <a:t>架构 </a:t>
            </a:r>
            <a:r>
              <a:rPr lang="en-US" altLang="zh-CN" dirty="0" smtClean="0"/>
              <a:t>- </a:t>
            </a:r>
            <a:r>
              <a:rPr lang="en-US" altLang="zh-CN" dirty="0" err="1" smtClean="0"/>
              <a:t>GStream</a:t>
            </a:r>
            <a:endParaRPr lang="zh-CN" altLang="en-US" dirty="0"/>
          </a:p>
        </p:txBody>
      </p:sp>
      <p:pic>
        <p:nvPicPr>
          <p:cNvPr id="31745" name="Picture 1"/>
          <p:cNvPicPr>
            <a:picLocks noGrp="1" noChangeAspect="1" noChangeArrowheads="1"/>
          </p:cNvPicPr>
          <p:nvPr>
            <p:ph idx="1"/>
          </p:nvPr>
        </p:nvPicPr>
        <p:blipFill>
          <a:blip r:embed="rId2" cstate="print"/>
          <a:srcRect/>
          <a:stretch>
            <a:fillRect/>
          </a:stretch>
        </p:blipFill>
        <p:spPr bwMode="auto">
          <a:xfrm>
            <a:off x="683568" y="2708920"/>
            <a:ext cx="7534275" cy="1962150"/>
          </a:xfrm>
          <a:prstGeom prst="rect">
            <a:avLst/>
          </a:prstGeom>
          <a:noFill/>
          <a:ln w="9525">
            <a:noFill/>
            <a:miter lim="800000"/>
            <a:headEnd/>
            <a:tailEnd/>
          </a:ln>
        </p:spPr>
      </p:pic>
      <p:sp>
        <p:nvSpPr>
          <p:cNvPr id="31747" name="AutoShape 3" descr="擷取">
            <a:hlinkClick r:id="rId3"/>
          </p:cNvPr>
          <p:cNvSpPr>
            <a:spLocks noChangeAspect="1" noChangeArrowheads="1"/>
          </p:cNvSpPr>
          <p:nvPr/>
        </p:nvSpPr>
        <p:spPr bwMode="auto">
          <a:xfrm>
            <a:off x="134938" y="-1516063"/>
            <a:ext cx="5829300" cy="317182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1749" name="AutoShape 5" descr="擷取">
            <a:hlinkClick r:id="rId3"/>
          </p:cNvPr>
          <p:cNvSpPr>
            <a:spLocks noChangeAspect="1" noChangeArrowheads="1"/>
          </p:cNvSpPr>
          <p:nvPr/>
        </p:nvSpPr>
        <p:spPr bwMode="auto">
          <a:xfrm>
            <a:off x="134938" y="-1516063"/>
            <a:ext cx="5829300" cy="317182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9.7</a:t>
            </a:r>
            <a:r>
              <a:rPr lang="zh-CN" altLang="zh-CN" dirty="0" smtClean="0"/>
              <a:t>章节的</a:t>
            </a:r>
            <a:r>
              <a:rPr lang="en-US" altLang="zh-CN" dirty="0" smtClean="0"/>
              <a:t>Broadcast</a:t>
            </a:r>
            <a:r>
              <a:rPr lang="zh-CN" altLang="zh-CN" dirty="0" smtClean="0"/>
              <a:t>实例</a:t>
            </a:r>
            <a:endParaRPr lang="zh-CN" altLang="en-US" dirty="0"/>
          </a:p>
        </p:txBody>
      </p:sp>
      <p:pic>
        <p:nvPicPr>
          <p:cNvPr id="38914" name="Picture 2" descr="https://stuff.mit.edu/afs/sipb/project/android/docs/images/viewgroup.png"/>
          <p:cNvPicPr>
            <a:picLocks noChangeAspect="1" noChangeArrowheads="1"/>
          </p:cNvPicPr>
          <p:nvPr/>
        </p:nvPicPr>
        <p:blipFill>
          <a:blip r:embed="rId2" cstate="print"/>
          <a:srcRect/>
          <a:stretch>
            <a:fillRect/>
          </a:stretch>
        </p:blipFill>
        <p:spPr bwMode="auto">
          <a:xfrm>
            <a:off x="1115616" y="2132856"/>
            <a:ext cx="6745411" cy="3600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责任链 </a:t>
            </a:r>
            <a:r>
              <a:rPr lang="en-US" altLang="zh-CN" dirty="0" smtClean="0"/>
              <a:t>vs. </a:t>
            </a:r>
            <a:r>
              <a:rPr lang="zh-CN" altLang="en-US" dirty="0" smtClean="0"/>
              <a:t>策略模式</a:t>
            </a:r>
            <a:endParaRPr lang="zh-CN" altLang="en-US" dirty="0"/>
          </a:p>
        </p:txBody>
      </p:sp>
      <p:pic>
        <p:nvPicPr>
          <p:cNvPr id="24578" name="Picture 2"/>
          <p:cNvPicPr>
            <a:picLocks noGrp="1" noChangeAspect="1" noChangeArrowheads="1"/>
          </p:cNvPicPr>
          <p:nvPr>
            <p:ph idx="1"/>
          </p:nvPr>
        </p:nvPicPr>
        <p:blipFill>
          <a:blip r:embed="rId3" cstate="print"/>
          <a:srcRect/>
          <a:stretch>
            <a:fillRect/>
          </a:stretch>
        </p:blipFill>
        <p:spPr bwMode="auto">
          <a:xfrm>
            <a:off x="1619672" y="3933056"/>
            <a:ext cx="5972175" cy="26289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1331640" y="1268760"/>
            <a:ext cx="6357392" cy="231354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 </a:t>
            </a:r>
            <a:r>
              <a:rPr lang="en-US" altLang="zh-CN" dirty="0" smtClean="0"/>
              <a:t>vs. </a:t>
            </a:r>
            <a:r>
              <a:rPr lang="zh-CN" altLang="en-US" dirty="0" smtClean="0"/>
              <a:t>状态模式</a:t>
            </a:r>
            <a:endParaRPr lang="zh-CN" altLang="en-US" dirty="0"/>
          </a:p>
        </p:txBody>
      </p:sp>
      <p:pic>
        <p:nvPicPr>
          <p:cNvPr id="25602" name="Picture 2"/>
          <p:cNvPicPr>
            <a:picLocks noChangeAspect="1" noChangeArrowheads="1"/>
          </p:cNvPicPr>
          <p:nvPr/>
        </p:nvPicPr>
        <p:blipFill>
          <a:blip r:embed="rId2" cstate="print"/>
          <a:srcRect/>
          <a:stretch>
            <a:fillRect/>
          </a:stretch>
        </p:blipFill>
        <p:spPr bwMode="auto">
          <a:xfrm>
            <a:off x="1547664" y="4077072"/>
            <a:ext cx="6000750" cy="2466975"/>
          </a:xfrm>
          <a:prstGeom prst="rect">
            <a:avLst/>
          </a:prstGeom>
          <a:noFill/>
          <a:ln w="9525">
            <a:noFill/>
            <a:miter lim="800000"/>
            <a:headEnd/>
            <a:tailEnd/>
          </a:ln>
        </p:spPr>
      </p:pic>
      <p:pic>
        <p:nvPicPr>
          <p:cNvPr id="5" name="Picture 2"/>
          <p:cNvPicPr>
            <a:picLocks noGrp="1" noChangeAspect="1" noChangeArrowheads="1"/>
          </p:cNvPicPr>
          <p:nvPr>
            <p:ph idx="1"/>
          </p:nvPr>
        </p:nvPicPr>
        <p:blipFill>
          <a:blip r:embed="rId3" cstate="print"/>
          <a:srcRect/>
          <a:stretch>
            <a:fillRect/>
          </a:stretch>
        </p:blipFill>
        <p:spPr bwMode="auto">
          <a:xfrm>
            <a:off x="1619672" y="1412776"/>
            <a:ext cx="5972175" cy="26289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a:t>
            </a:r>
            <a:r>
              <a:rPr lang="zh-CN" altLang="en-US" dirty="0" smtClean="0"/>
              <a:t>链 </a:t>
            </a:r>
            <a:r>
              <a:rPr lang="en-US" altLang="zh-CN" dirty="0" smtClean="0"/>
              <a:t>vs. </a:t>
            </a:r>
            <a:r>
              <a:rPr lang="zh-CN" altLang="en-US" dirty="0" smtClean="0"/>
              <a:t>订阅发布</a:t>
            </a:r>
            <a:endParaRPr lang="zh-CN" altLang="en-US" dirty="0"/>
          </a:p>
        </p:txBody>
      </p:sp>
      <p:pic>
        <p:nvPicPr>
          <p:cNvPr id="27650" name="Picture 2"/>
          <p:cNvPicPr>
            <a:picLocks noGrp="1" noChangeAspect="1" noChangeArrowheads="1"/>
          </p:cNvPicPr>
          <p:nvPr>
            <p:ph idx="1"/>
          </p:nvPr>
        </p:nvPicPr>
        <p:blipFill>
          <a:blip r:embed="rId2" cstate="print"/>
          <a:srcRect/>
          <a:stretch>
            <a:fillRect/>
          </a:stretch>
        </p:blipFill>
        <p:spPr bwMode="auto">
          <a:xfrm>
            <a:off x="1187625" y="1484784"/>
            <a:ext cx="6480720" cy="3319621"/>
          </a:xfrm>
          <a:prstGeom prst="rect">
            <a:avLst/>
          </a:prstGeom>
          <a:noFill/>
          <a:ln w="9525">
            <a:noFill/>
            <a:miter lim="800000"/>
            <a:headEnd/>
            <a:tailEnd/>
          </a:ln>
        </p:spPr>
      </p:pic>
      <p:sp>
        <p:nvSpPr>
          <p:cNvPr id="27654" name="AutoShape 6" descr="digraph pubsub {&#10;&#10;    rankdir = LR;&#10;&#10;    node [shape = record, style = filled];&#10;&#10;    edge [style = bold];&#10;&#10;    // keys&#10;&#10;    pubsub [label = &quot;pubsub_channels |&lt;channel1&gt; channel1 |&lt;channel2&gt; channel2 |&lt;channel3&gt; channel3 | ... |&lt;channelN&gt; channelN&quot;, fillcolor = &quot;#A8E270&quot;];&#10;&#10;    // clients blocking for channel1&#10;    client1 [label = &quot;client1&quot;, fillcolor = &quot;#95BBE3&quot;];&#10;    client5 [label = &quot;client5&quot;, fillcolor = &quot;#95BBE3&quot;];&#10;    client2 [label = &quot;client2&quot;, fillcolor = &quot;#95BBE3&quot;];&#10;    null_1 [label = &quot;NULL&quot;, shape = plaintext];&#10;    &#10;    pubsub:channel1 -&gt; client2;&#10;    client2 -&gt; client5;&#10;    client5 -&gt; client1;&#10;    client1 -&gt; null_1;&#10;&#10;    // clients blocking for channel2&#10;    client7 [label = &quot;client7&quot;, fillcolor = &quot;#95BBE3&quot;];&#10;    null_2 [label = &quot;NULL&quot;, shape = plaintext];&#10;&#10;    pubsub:channel2 -&gt; client7;&#10;    client7 -&gt; null_2;&#10;&#10;    // channel&#10;&#10;    client3 [label = &quot;client3&quot;, fillcolor = &quot;#95BBE3&quot;];&#10;    client4 [label = &quot;client4&quot;, fillcolor = &quot;#95BBE3&quot;];&#10;    client6 [label = &quot;client6&quot;, fillcolor = &quot;#95BBE3&quot;];&#10;    null_3 [label = &quot;NULL&quot;, shape = plaintext];&#10;&#10;    pubsub:channel3 -&gt; client3;&#10;    client3 -&gt; client4;&#10;    client4 -&gt; client6;&#10;    client6 -&gt; null_3;&#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7656" name="AutoShape 8" descr="digraph pubsub {&#10;&#10;    rankdir = LR;&#10;&#10;    node [shape = record, style = filled];&#10;&#10;    edge [style = bold];&#10;&#10;    // keys&#10;&#10;    pubsub [label = &quot;pubsub_channels |&lt;channel1&gt; channel1 |&lt;channel2&gt; channel2 |&lt;channel3&gt; channel3 | ... |&lt;channelN&gt; channelN&quot;, fillcolor = &quot;#A8E270&quot;];&#10;&#10;    // clients blocking for channel1&#10;    client1 [label = &quot;client1&quot;, fillcolor = &quot;#95BBE3&quot;];&#10;    client5 [label = &quot;client5&quot;, fillcolor = &quot;#95BBE3&quot;];&#10;    client2 [label = &quot;client2&quot;, fillcolor = &quot;#95BBE3&quot;];&#10;    null_1 [label = &quot;NULL&quot;, shape = plaintext];&#10;    &#10;    pubsub:channel1 -&gt; client2;&#10;    client2 -&gt; client5;&#10;    client5 -&gt; client1;&#10;    client1 -&gt; null_1;&#10;&#10;    // clients blocking for channel2&#10;    client7 [label = &quot;client7&quot;, fillcolor = &quot;#95BBE3&quot;];&#10;    null_2 [label = &quot;NULL&quot;, shape = plaintext];&#10;&#10;    pubsub:channel2 -&gt; client7;&#10;    client7 -&gt; null_2;&#10;&#10;    // channel&#10;&#10;    client3 [label = &quot;client3&quot;, fillcolor = &quot;#95BBE3&quot;];&#10;    client4 [label = &quot;client4&quot;, fillcolor = &quot;#95BBE3&quot;];&#10;    client6 [label = &quot;client6&quot;, fillcolor = &quot;#95BBE3&quot;];&#10;    null_3 [label = &quot;NULL&quot;, shape = plaintext];&#10;&#10;    pubsub:channel3 -&gt; client3;&#10;    client3 -&gt; client4;&#10;    client4 -&gt; client6;&#10;    client6 -&gt; null_3;&#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7658" name="AutoShape 10" descr="digraph pubsub {&#10;&#10;    rankdir = LR;&#10;&#10;    node [shape = record, style = filled];&#10;&#10;    edge [style = bold];&#10;&#10;    // keys&#10;&#10;    pubsub [label = &quot;pubsub_channels |&lt;channel1&gt; channel1 |&lt;channel2&gt; channel2 |&lt;channel3&gt; channel3 | ... |&lt;channelN&gt; channelN&quot;, fillcolor = &quot;#A8E270&quot;];&#10;&#10;    // clients blocking for channel1&#10;    client1 [label = &quot;client1&quot;, fillcolor = &quot;#95BBE3&quot;];&#10;    client5 [label = &quot;client5&quot;, fillcolor = &quot;#95BBE3&quot;];&#10;    client2 [label = &quot;client2&quot;, fillcolor = &quot;#95BBE3&quot;];&#10;    null_1 [label = &quot;NULL&quot;, shape = plaintext];&#10;    &#10;    pubsub:channel1 -&gt; client2;&#10;    client2 -&gt; client5;&#10;    client5 -&gt; client1;&#10;    client1 -&gt; null_1;&#10;&#10;    // clients blocking for channel2&#10;    client7 [label = &quot;client7&quot;, fillcolor = &quot;#95BBE3&quot;];&#10;    null_2 [label = &quot;NULL&quot;, shape = plaintext];&#10;&#10;    pubsub:channel2 -&gt; client7;&#10;    client7 -&gt; null_2;&#10;&#10;    // channel&#10;&#10;    client3 [label = &quot;client3&quot;, fillcolor = &quot;#95BBE3&quot;];&#10;    client4 [label = &quot;client4&quot;, fillcolor = &quot;#95BBE3&quot;];&#10;    client6 [label = &quot;client6&quot;, fillcolor = &quot;#95BBE3&quot;];&#10;    null_3 [label = &quot;NULL&quot;, shape = plaintext];&#10;&#10;    pubsub:channel3 -&gt; client3;&#10;    client3 -&gt; client4;&#10;    client4 -&gt; client6;&#10;    client6 -&gt; null_3;&#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7660" name="AutoShape 12" descr="digraph pubsub {&#10;&#10;    rankdir = LR;&#10;&#10;    node [shape = record, style = filled];&#10;&#10;    edge [style = bold];&#10;&#10;    // keys&#10;&#10;    pubsub [label = &quot;pubsub_channels |&lt;channel1&gt; channel1 |&lt;channel2&gt; channel2 |&lt;channel3&gt; channel3 | ... |&lt;channelN&gt; channelN&quot;, fillcolor = &quot;#A8E270&quot;];&#10;&#10;    // clients blocking for channel1&#10;    client1 [label = &quot;client1&quot;, fillcolor = &quot;#95BBE3&quot;];&#10;    client5 [label = &quot;client5&quot;, fillcolor = &quot;#95BBE3&quot;];&#10;    client2 [label = &quot;client2&quot;, fillcolor = &quot;#95BBE3&quot;];&#10;    null_1 [label = &quot;NULL&quot;, shape = plaintext];&#10;    &#10;    pubsub:channel1 -&gt; client2;&#10;    client2 -&gt; client5;&#10;    client5 -&gt; client1;&#10;    client1 -&gt; null_1;&#10;&#10;    // clients blocking for channel2&#10;    client7 [label = &quot;client7&quot;, fillcolor = &quot;#95BBE3&quot;];&#10;    null_2 [label = &quot;NULL&quot;, shape = plaintext];&#10;&#10;    pubsub:channel2 -&gt; client7;&#10;    client7 -&gt; null_2;&#10;&#10;    // channel&#10;&#10;    client3 [label = &quot;client3&quot;, fillcolor = &quot;#95BBE3&quot;];&#10;    client4 [label = &quot;client4&quot;, fillcolor = &quot;#95BBE3&quot;];&#10;    client6 [label = &quot;client6&quot;, fillcolor = &quot;#95BBE3&quot;];&#10;    null_3 [label = &quot;NULL&quot;, shape = plaintext];&#10;&#10;    pubsub:channel3 -&gt; client3;&#10;    client3 -&gt; client4;&#10;    client4 -&gt; client6;&#10;    client6 -&gt; null_3;&#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7661" name="Picture 13"/>
          <p:cNvPicPr>
            <a:picLocks noChangeAspect="1" noChangeArrowheads="1"/>
          </p:cNvPicPr>
          <p:nvPr/>
        </p:nvPicPr>
        <p:blipFill>
          <a:blip r:embed="rId3" cstate="print"/>
          <a:srcRect/>
          <a:stretch>
            <a:fillRect/>
          </a:stretch>
        </p:blipFill>
        <p:spPr bwMode="auto">
          <a:xfrm>
            <a:off x="971600" y="4743450"/>
            <a:ext cx="6896100" cy="21145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责任链 </a:t>
            </a:r>
            <a:r>
              <a:rPr lang="en-US" altLang="zh-CN" dirty="0" smtClean="0"/>
              <a:t>&amp; </a:t>
            </a:r>
            <a:r>
              <a:rPr lang="zh-CN" altLang="en-US" dirty="0" smtClean="0"/>
              <a:t>组合模式</a:t>
            </a:r>
            <a:endParaRPr lang="zh-CN" altLang="en-US" dirty="0"/>
          </a:p>
        </p:txBody>
      </p:sp>
      <p:pic>
        <p:nvPicPr>
          <p:cNvPr id="26626" name="Picture 2"/>
          <p:cNvPicPr>
            <a:picLocks noGrp="1" noChangeAspect="1" noChangeArrowheads="1"/>
          </p:cNvPicPr>
          <p:nvPr>
            <p:ph idx="1"/>
          </p:nvPr>
        </p:nvPicPr>
        <p:blipFill>
          <a:blip r:embed="rId3" cstate="print"/>
          <a:srcRect/>
          <a:stretch>
            <a:fillRect/>
          </a:stretch>
        </p:blipFill>
        <p:spPr bwMode="auto">
          <a:xfrm>
            <a:off x="1403648" y="3933056"/>
            <a:ext cx="6515100" cy="2619375"/>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1475656" y="1268760"/>
            <a:ext cx="5972175" cy="2628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责任链解决的问题</a:t>
            </a:r>
            <a:endParaRPr lang="en-US" altLang="zh-CN" dirty="0" smtClean="0"/>
          </a:p>
          <a:p>
            <a:endParaRPr lang="en-US" altLang="zh-CN" dirty="0" smtClean="0"/>
          </a:p>
          <a:p>
            <a:r>
              <a:rPr lang="en-US" altLang="zh-CN" dirty="0" smtClean="0"/>
              <a:t>Linux</a:t>
            </a:r>
            <a:r>
              <a:rPr lang="zh-CN" altLang="en-US" dirty="0" smtClean="0"/>
              <a:t>中的责任链</a:t>
            </a:r>
            <a:endParaRPr lang="en-US" altLang="zh-CN" dirty="0" smtClean="0"/>
          </a:p>
          <a:p>
            <a:endParaRPr lang="en-US" altLang="zh-CN" dirty="0" smtClean="0"/>
          </a:p>
          <a:p>
            <a:r>
              <a:rPr lang="en-US" altLang="zh-CN" dirty="0" smtClean="0"/>
              <a:t>Camera</a:t>
            </a:r>
            <a:r>
              <a:rPr lang="zh-CN" altLang="en-US" dirty="0" smtClean="0"/>
              <a:t>架构中的责任</a:t>
            </a:r>
            <a:r>
              <a:rPr lang="zh-CN" altLang="en-US" dirty="0" smtClean="0"/>
              <a:t>链</a:t>
            </a:r>
            <a:endParaRPr lang="en-US" altLang="zh-CN" dirty="0" smtClean="0"/>
          </a:p>
          <a:p>
            <a:endParaRPr lang="en-US" altLang="zh-CN" dirty="0" smtClean="0"/>
          </a:p>
          <a:p>
            <a:r>
              <a:rPr lang="zh-CN" altLang="en-US" dirty="0" smtClean="0"/>
              <a:t>延展讨论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责任链优缺点</a:t>
            </a:r>
            <a:endParaRPr lang="zh-CN" altLang="en-US" dirty="0"/>
          </a:p>
        </p:txBody>
      </p:sp>
      <p:sp>
        <p:nvSpPr>
          <p:cNvPr id="3" name="内容占位符 2"/>
          <p:cNvSpPr>
            <a:spLocks noGrp="1"/>
          </p:cNvSpPr>
          <p:nvPr>
            <p:ph idx="1"/>
          </p:nvPr>
        </p:nvSpPr>
        <p:spPr/>
        <p:txBody>
          <a:bodyPr/>
          <a:lstStyle/>
          <a:p>
            <a:r>
              <a:rPr lang="zh-CN" altLang="en-US" dirty="0" smtClean="0"/>
              <a:t>优点</a:t>
            </a:r>
            <a:endParaRPr lang="en-US" altLang="zh-CN" dirty="0" smtClean="0"/>
          </a:p>
          <a:p>
            <a:pPr lvl="1"/>
            <a:r>
              <a:rPr lang="zh-CN" altLang="en-US" dirty="0" smtClean="0"/>
              <a:t>将接收者从发送者中解耦</a:t>
            </a:r>
            <a:endParaRPr lang="en-US" altLang="zh-CN" dirty="0" smtClean="0"/>
          </a:p>
          <a:p>
            <a:pPr lvl="1"/>
            <a:r>
              <a:rPr lang="zh-CN" altLang="en-US" dirty="0" smtClean="0"/>
              <a:t>责任</a:t>
            </a:r>
            <a:r>
              <a:rPr lang="zh-CN" altLang="en-US" dirty="0" smtClean="0"/>
              <a:t>链中的接收者可以动态增减</a:t>
            </a:r>
            <a:endParaRPr lang="en-US" altLang="zh-CN" dirty="0" smtClean="0"/>
          </a:p>
          <a:p>
            <a:pPr lvl="1"/>
            <a:endParaRPr lang="en-US" altLang="zh-CN" dirty="0" smtClean="0"/>
          </a:p>
          <a:p>
            <a:endParaRPr lang="en-US" altLang="zh-CN" dirty="0" smtClean="0"/>
          </a:p>
          <a:p>
            <a:r>
              <a:rPr lang="zh-CN" altLang="en-US" dirty="0" smtClean="0"/>
              <a:t>缺点</a:t>
            </a:r>
            <a:endParaRPr lang="en-US" altLang="zh-CN" dirty="0" smtClean="0"/>
          </a:p>
          <a:p>
            <a:pPr lvl="1"/>
            <a:r>
              <a:rPr lang="zh-CN" altLang="en-US" dirty="0" smtClean="0"/>
              <a:t>责任链有可能很复杂</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责任链解决的问题</a:t>
            </a:r>
            <a:endParaRPr lang="en-US" altLang="zh-CN" dirty="0" smtClean="0"/>
          </a:p>
          <a:p>
            <a:endParaRPr lang="en-US" altLang="zh-CN" dirty="0" smtClean="0"/>
          </a:p>
          <a:p>
            <a:r>
              <a:rPr lang="en-US" altLang="zh-CN" dirty="0" smtClean="0"/>
              <a:t>Linux</a:t>
            </a:r>
            <a:r>
              <a:rPr lang="zh-CN" altLang="en-US" dirty="0" smtClean="0"/>
              <a:t>中的责任链</a:t>
            </a:r>
            <a:endParaRPr lang="en-US" altLang="zh-CN" dirty="0" smtClean="0"/>
          </a:p>
          <a:p>
            <a:endParaRPr lang="en-US" altLang="zh-CN" dirty="0" smtClean="0"/>
          </a:p>
          <a:p>
            <a:r>
              <a:rPr lang="en-US" altLang="zh-CN" dirty="0" smtClean="0"/>
              <a:t>Camera</a:t>
            </a:r>
            <a:r>
              <a:rPr lang="zh-CN" altLang="en-US" dirty="0" smtClean="0"/>
              <a:t>架构中的责任</a:t>
            </a:r>
            <a:r>
              <a:rPr lang="zh-CN" altLang="en-US" dirty="0" smtClean="0"/>
              <a:t>链</a:t>
            </a:r>
            <a:endParaRPr lang="en-US" altLang="zh-CN" dirty="0" smtClean="0"/>
          </a:p>
          <a:p>
            <a:endParaRPr lang="en-US" altLang="zh-CN" dirty="0" smtClean="0"/>
          </a:p>
          <a:p>
            <a:r>
              <a:rPr lang="zh-CN" altLang="en-US" dirty="0" smtClean="0"/>
              <a:t>延展讨论</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责任链意图</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a:t>Avoid coupling the sender of a request to its receiver by giving more than </a:t>
            </a:r>
            <a:r>
              <a:rPr lang="en-US" altLang="zh-CN" b="1" dirty="0" smtClean="0"/>
              <a:t>one object </a:t>
            </a:r>
            <a:r>
              <a:rPr lang="en-US" altLang="zh-CN" b="1" dirty="0"/>
              <a:t>a chance to handle the request. Chain the receiving objects and pass the</a:t>
            </a:r>
            <a:br>
              <a:rPr lang="en-US" altLang="zh-CN" b="1" dirty="0"/>
            </a:br>
            <a:r>
              <a:rPr lang="en-US" altLang="zh-CN" b="1" dirty="0"/>
              <a:t>request along the chain until an object handles it.</a:t>
            </a:r>
            <a:r>
              <a:rPr lang="en-US" altLang="zh-CN" dirty="0" smtClean="0"/>
              <a:t> </a:t>
            </a:r>
            <a:r>
              <a:rPr lang="en-US" altLang="zh-CN" dirty="0"/>
              <a:t>[</a:t>
            </a:r>
            <a:r>
              <a:rPr lang="en-US" altLang="zh-CN" dirty="0" err="1"/>
              <a:t>GoF</a:t>
            </a:r>
            <a:r>
              <a:rPr lang="en-US" altLang="zh-CN" dirty="0"/>
              <a:t>]</a:t>
            </a:r>
            <a:r>
              <a:rPr lang="en-US" altLang="zh-CN" dirty="0" smtClean="0"/>
              <a:t> </a:t>
            </a:r>
          </a:p>
          <a:p>
            <a:r>
              <a:rPr lang="zh-CN" altLang="en-US" dirty="0" smtClean="0"/>
              <a:t>使</a:t>
            </a:r>
            <a:r>
              <a:rPr lang="zh-CN" altLang="en-US" dirty="0"/>
              <a:t>多个对象都有机会处理请求，从而</a:t>
            </a:r>
            <a:r>
              <a:rPr lang="zh-CN" altLang="en-US" dirty="0">
                <a:solidFill>
                  <a:srgbClr val="FF0000"/>
                </a:solidFill>
              </a:rPr>
              <a:t>避免请求的发送者和接收者之间的耦合关系</a:t>
            </a:r>
            <a:r>
              <a:rPr lang="zh-CN" altLang="en-US" dirty="0"/>
              <a:t>。将</a:t>
            </a:r>
            <a:r>
              <a:rPr lang="zh-CN" altLang="en-US" dirty="0" smtClean="0"/>
              <a:t>这些</a:t>
            </a:r>
            <a:r>
              <a:rPr lang="zh-CN" altLang="en-US" dirty="0"/>
              <a:t>对象连成一条链，并</a:t>
            </a:r>
            <a:r>
              <a:rPr lang="zh-CN" altLang="en-US" dirty="0">
                <a:solidFill>
                  <a:srgbClr val="FF0000"/>
                </a:solidFill>
              </a:rPr>
              <a:t>沿着</a:t>
            </a:r>
            <a:r>
              <a:rPr lang="zh-CN" altLang="en-US" dirty="0"/>
              <a:t>这条</a:t>
            </a:r>
            <a:r>
              <a:rPr lang="zh-CN" altLang="en-US" dirty="0">
                <a:solidFill>
                  <a:srgbClr val="FF0000"/>
                </a:solidFill>
              </a:rPr>
              <a:t>链传递</a:t>
            </a:r>
            <a:r>
              <a:rPr lang="zh-CN" altLang="en-US" dirty="0"/>
              <a:t>该</a:t>
            </a:r>
            <a:r>
              <a:rPr lang="zh-CN" altLang="en-US" dirty="0">
                <a:solidFill>
                  <a:srgbClr val="FF0000"/>
                </a:solidFill>
              </a:rPr>
              <a:t>请求</a:t>
            </a:r>
            <a:r>
              <a:rPr lang="zh-CN" altLang="en-US" dirty="0"/>
              <a:t>，直到有一个对象处理它为止。</a:t>
            </a:r>
            <a:r>
              <a:rPr lang="zh-CN" altLang="en-US" dirty="0" smtClean="0"/>
              <a:t> </a:t>
            </a:r>
            <a:br>
              <a:rPr lang="zh-CN" altLang="en-US" dirty="0" smtClean="0"/>
            </a:br>
            <a:r>
              <a:rPr lang="zh-CN" altLang="en-US" dirty="0" smtClean="0"/>
              <a:t> </a:t>
            </a:r>
            <a:r>
              <a:rPr lang="en-US" altLang="zh-CN" dirty="0" smtClean="0"/>
              <a:t/>
            </a:r>
            <a:br>
              <a:rPr lang="en-US" altLang="zh-CN" dirty="0" smtClean="0"/>
            </a:b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假如没有责任链</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考虑实现一个关于请假的系统</a:t>
            </a:r>
            <a:endParaRPr lang="en-US" altLang="zh-CN" dirty="0" smtClean="0"/>
          </a:p>
          <a:p>
            <a:endParaRPr lang="en-US" altLang="zh-CN" dirty="0"/>
          </a:p>
          <a:p>
            <a:r>
              <a:rPr lang="en-US" altLang="zh-CN" dirty="0"/>
              <a:t>if </a:t>
            </a:r>
            <a:r>
              <a:rPr lang="en-US" altLang="zh-CN" dirty="0" smtClean="0"/>
              <a:t>(</a:t>
            </a:r>
            <a:r>
              <a:rPr lang="en-US" altLang="zh-CN" dirty="0" err="1" smtClean="0"/>
              <a:t>leaveTime</a:t>
            </a:r>
            <a:r>
              <a:rPr lang="en-US" altLang="zh-CN" dirty="0" smtClean="0"/>
              <a:t> </a:t>
            </a:r>
            <a:r>
              <a:rPr lang="en-US" altLang="zh-CN" dirty="0" smtClean="0"/>
              <a:t>&lt; 1 hour) {</a:t>
            </a:r>
          </a:p>
          <a:p>
            <a:pPr>
              <a:buNone/>
            </a:pPr>
            <a:r>
              <a:rPr lang="en-US" altLang="zh-CN" dirty="0" smtClean="0"/>
              <a:t>		</a:t>
            </a:r>
            <a:r>
              <a:rPr lang="en-US" altLang="zh-CN" dirty="0" err="1" smtClean="0"/>
              <a:t>Leader.handleRequest</a:t>
            </a:r>
            <a:r>
              <a:rPr lang="en-US" altLang="zh-CN" dirty="0" smtClean="0"/>
              <a:t>(event);</a:t>
            </a:r>
            <a:endParaRPr lang="en-US" altLang="zh-CN" dirty="0" smtClean="0"/>
          </a:p>
          <a:p>
            <a:pPr>
              <a:buNone/>
            </a:pPr>
            <a:r>
              <a:rPr lang="en-US" altLang="zh-CN" dirty="0"/>
              <a:t> </a:t>
            </a:r>
            <a:r>
              <a:rPr lang="en-US" altLang="zh-CN" dirty="0" smtClean="0"/>
              <a:t>   } </a:t>
            </a:r>
            <a:r>
              <a:rPr lang="en-US" altLang="zh-CN" dirty="0"/>
              <a:t>else </a:t>
            </a:r>
            <a:r>
              <a:rPr lang="en-US" altLang="zh-CN" dirty="0" smtClean="0"/>
              <a:t>if (</a:t>
            </a:r>
            <a:r>
              <a:rPr lang="en-US" altLang="zh-CN" dirty="0" err="1" smtClean="0"/>
              <a:t>leaveTime</a:t>
            </a:r>
            <a:r>
              <a:rPr lang="en-US" altLang="zh-CN" dirty="0" smtClean="0"/>
              <a:t> &lt; 2 days) {</a:t>
            </a:r>
          </a:p>
          <a:p>
            <a:pPr>
              <a:buNone/>
            </a:pPr>
            <a:r>
              <a:rPr lang="en-US" altLang="zh-CN" dirty="0" smtClean="0"/>
              <a:t>		</a:t>
            </a:r>
            <a:r>
              <a:rPr lang="en-US" altLang="zh-CN" dirty="0" smtClean="0"/>
              <a:t> </a:t>
            </a:r>
            <a:r>
              <a:rPr lang="en-US" altLang="zh-CN" dirty="0" err="1" smtClean="0"/>
              <a:t>Manager.handleRequest</a:t>
            </a:r>
            <a:r>
              <a:rPr lang="en-US" altLang="zh-CN" dirty="0" smtClean="0"/>
              <a:t>(</a:t>
            </a:r>
            <a:r>
              <a:rPr lang="en-US" altLang="zh-CN" dirty="0" smtClean="0"/>
              <a:t>event</a:t>
            </a:r>
            <a:r>
              <a:rPr lang="en-US" altLang="zh-CN" dirty="0" smtClean="0"/>
              <a:t>);</a:t>
            </a:r>
            <a:endParaRPr lang="en-US" altLang="zh-CN" dirty="0" smtClean="0"/>
          </a:p>
          <a:p>
            <a:pPr>
              <a:buNone/>
            </a:pPr>
            <a:r>
              <a:rPr lang="en-US" altLang="zh-CN" dirty="0" smtClean="0"/>
              <a:t>    } else if (</a:t>
            </a:r>
            <a:r>
              <a:rPr lang="en-US" altLang="zh-CN" dirty="0" err="1" smtClean="0"/>
              <a:t>leaveTime</a:t>
            </a:r>
            <a:r>
              <a:rPr lang="en-US" altLang="zh-CN" dirty="0" smtClean="0"/>
              <a:t> &lt; 30 days) {</a:t>
            </a:r>
          </a:p>
          <a:p>
            <a:pPr>
              <a:buNone/>
            </a:pPr>
            <a:r>
              <a:rPr lang="en-US" altLang="zh-CN" dirty="0" smtClean="0"/>
              <a:t>		</a:t>
            </a:r>
            <a:r>
              <a:rPr lang="en-US" altLang="zh-CN" dirty="0" smtClean="0"/>
              <a:t> </a:t>
            </a:r>
            <a:r>
              <a:rPr lang="en-US" altLang="zh-CN" dirty="0" err="1" smtClean="0"/>
              <a:t>GeneralManager.handleRequest</a:t>
            </a:r>
            <a:r>
              <a:rPr lang="en-US" altLang="zh-CN" dirty="0" smtClean="0"/>
              <a:t>(</a:t>
            </a:r>
            <a:r>
              <a:rPr lang="en-US" altLang="zh-CN" dirty="0" smtClean="0"/>
              <a:t>event</a:t>
            </a:r>
            <a:r>
              <a:rPr lang="en-US" altLang="zh-CN" dirty="0" smtClean="0"/>
              <a:t>);</a:t>
            </a:r>
            <a:endParaRPr lang="en-US" altLang="zh-CN" dirty="0" smtClean="0"/>
          </a:p>
          <a:p>
            <a:pPr>
              <a:buNone/>
            </a:pPr>
            <a:r>
              <a:rPr lang="en-US" altLang="zh-CN" dirty="0" smtClean="0"/>
              <a:t>    } else {</a:t>
            </a:r>
          </a:p>
          <a:p>
            <a:pPr>
              <a:buNone/>
            </a:pPr>
            <a:r>
              <a:rPr lang="en-US" altLang="zh-CN" dirty="0" smtClean="0"/>
              <a:t>		</a:t>
            </a:r>
            <a:r>
              <a:rPr lang="en-US" altLang="zh-CN" dirty="0" smtClean="0"/>
              <a:t> </a:t>
            </a:r>
            <a:r>
              <a:rPr lang="en-US" altLang="zh-CN" dirty="0" err="1" smtClean="0"/>
              <a:t>Boss.handleRequest</a:t>
            </a:r>
            <a:r>
              <a:rPr lang="en-US" altLang="zh-CN" dirty="0" smtClean="0"/>
              <a:t>(</a:t>
            </a:r>
            <a:r>
              <a:rPr lang="en-US" altLang="zh-CN" dirty="0" smtClean="0"/>
              <a:t>event</a:t>
            </a:r>
            <a:r>
              <a:rPr lang="en-US" altLang="zh-CN" dirty="0" smtClean="0"/>
              <a:t>);</a:t>
            </a:r>
            <a:endParaRPr lang="en-US" altLang="zh-CN" dirty="0" smtClean="0"/>
          </a:p>
          <a:p>
            <a:pPr>
              <a:buNone/>
            </a:pPr>
            <a:r>
              <a:rPr lang="en-US" altLang="zh-CN" dirty="0" smtClean="0"/>
              <a:t>    }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待解决的问题</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请求</a:t>
            </a:r>
            <a:r>
              <a:rPr lang="zh-CN" altLang="en-US" dirty="0" smtClean="0"/>
              <a:t>者和接收者如何解耦合？</a:t>
            </a:r>
            <a:endParaRPr lang="en-US" altLang="zh-CN" dirty="0" smtClean="0"/>
          </a:p>
          <a:p>
            <a:endParaRPr lang="en-US" altLang="zh-CN" dirty="0" smtClean="0"/>
          </a:p>
          <a:p>
            <a:endParaRPr lang="en-US" altLang="zh-CN" dirty="0" smtClean="0"/>
          </a:p>
          <a:p>
            <a:endParaRPr lang="en-US" altLang="zh-CN" dirty="0" smtClean="0"/>
          </a:p>
          <a:p>
            <a:r>
              <a:rPr lang="zh-CN" altLang="en-US" dirty="0" smtClean="0"/>
              <a:t>如果需要多个接收者都能处理该请求呢？</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重构解耦</a:t>
            </a:r>
            <a:endParaRPr lang="zh-CN" altLang="en-US" dirty="0"/>
          </a:p>
        </p:txBody>
      </p:sp>
      <p:pic>
        <p:nvPicPr>
          <p:cNvPr id="7" name="内容占位符 6" descr="Class Diagram_Chain_of_Responsibility.png"/>
          <p:cNvPicPr>
            <a:picLocks noGrp="1" noChangeAspect="1"/>
          </p:cNvPicPr>
          <p:nvPr>
            <p:ph idx="1"/>
          </p:nvPr>
        </p:nvPicPr>
        <p:blipFill>
          <a:blip r:embed="rId2" cstate="print"/>
          <a:stretch>
            <a:fillRect/>
          </a:stretch>
        </p:blipFill>
        <p:spPr>
          <a:xfrm>
            <a:off x="1835696" y="1196752"/>
            <a:ext cx="4968551" cy="3267199"/>
          </a:xfrm>
        </p:spPr>
      </p:pic>
      <p:pic>
        <p:nvPicPr>
          <p:cNvPr id="8" name="图片 7" descr="Sequence Diagram_Chain_of_Responsibility.png"/>
          <p:cNvPicPr>
            <a:picLocks noChangeAspect="1"/>
          </p:cNvPicPr>
          <p:nvPr/>
        </p:nvPicPr>
        <p:blipFill>
          <a:blip r:embed="rId3" cstate="print"/>
          <a:stretch>
            <a:fillRect/>
          </a:stretch>
        </p:blipFill>
        <p:spPr>
          <a:xfrm>
            <a:off x="0" y="4221088"/>
            <a:ext cx="9144000" cy="34112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责任链模式</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365746"/>
            <a:ext cx="8229600" cy="299487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 Chain in Kernel</a:t>
            </a:r>
            <a:endParaRPr lang="zh-CN" altLang="en-US" dirty="0"/>
          </a:p>
        </p:txBody>
      </p:sp>
      <p:pic>
        <p:nvPicPr>
          <p:cNvPr id="4097" name="Picture 1"/>
          <p:cNvPicPr>
            <a:picLocks noGrp="1" noChangeAspect="1" noChangeArrowheads="1"/>
          </p:cNvPicPr>
          <p:nvPr>
            <p:ph idx="1"/>
          </p:nvPr>
        </p:nvPicPr>
        <p:blipFill>
          <a:blip r:embed="rId2" cstate="print"/>
          <a:srcRect/>
          <a:stretch>
            <a:fillRect/>
          </a:stretch>
        </p:blipFill>
        <p:spPr bwMode="auto">
          <a:xfrm>
            <a:off x="1259632" y="1628800"/>
            <a:ext cx="6912768" cy="4421549"/>
          </a:xfrm>
          <a:prstGeom prst="rect">
            <a:avLst/>
          </a:prstGeom>
          <a:noFill/>
          <a:ln w="9525">
            <a:noFill/>
            <a:miter lim="800000"/>
            <a:headEnd/>
            <a:tailEnd/>
          </a:ln>
        </p:spPr>
      </p:pic>
      <p:pic>
        <p:nvPicPr>
          <p:cNvPr id="4099" name="Picture 3" descr="Image result for notifier_block"/>
          <p:cNvPicPr>
            <a:picLocks noChangeAspect="1" noChangeArrowheads="1"/>
          </p:cNvPicPr>
          <p:nvPr/>
        </p:nvPicPr>
        <p:blipFill>
          <a:blip r:embed="rId3" cstate="print"/>
          <a:srcRect/>
          <a:stretch>
            <a:fillRect/>
          </a:stretch>
        </p:blipFill>
        <p:spPr bwMode="auto">
          <a:xfrm>
            <a:off x="235550" y="3068960"/>
            <a:ext cx="8908450" cy="302433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Camera</a:t>
            </a:r>
            <a:r>
              <a:rPr lang="zh-CN" altLang="en-US" dirty="0" smtClean="0"/>
              <a:t>整体架构</a:t>
            </a:r>
            <a:endParaRPr lang="zh-CN" altLang="en-US"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3" name="Object 1"/>
          <p:cNvGraphicFramePr>
            <a:graphicFrameLocks noChangeAspect="1"/>
          </p:cNvGraphicFramePr>
          <p:nvPr/>
        </p:nvGraphicFramePr>
        <p:xfrm>
          <a:off x="467544" y="1268760"/>
          <a:ext cx="7704856" cy="5318026"/>
        </p:xfrm>
        <a:graphic>
          <a:graphicData uri="http://schemas.openxmlformats.org/presentationml/2006/ole">
            <p:oleObj spid="_x0000_s3073" name="Visio" r:id="rId3" imgW="12352842" imgH="8512686" progId="Visio.Drawing.11">
              <p:embed/>
            </p:oleObj>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19989</TotalTime>
  <Words>1089</Words>
  <Application>Microsoft Office PowerPoint</Application>
  <PresentationFormat>全屏显示(4:3)</PresentationFormat>
  <Paragraphs>87</Paragraphs>
  <Slides>21</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Office 主题</vt:lpstr>
      <vt:lpstr>Visio</vt:lpstr>
      <vt:lpstr>责任链模式浅析</vt:lpstr>
      <vt:lpstr>目录</vt:lpstr>
      <vt:lpstr>责任链意图</vt:lpstr>
      <vt:lpstr>假如没有责任链</vt:lpstr>
      <vt:lpstr>待解决的问题</vt:lpstr>
      <vt:lpstr>重构解耦</vt:lpstr>
      <vt:lpstr>责任链模式</vt:lpstr>
      <vt:lpstr>Notification Chain in Kernel</vt:lpstr>
      <vt:lpstr>Camera整体架构</vt:lpstr>
      <vt:lpstr>Camera后端架构</vt:lpstr>
      <vt:lpstr>Camera中的责任链</vt:lpstr>
      <vt:lpstr>Camera中的责任链</vt:lpstr>
      <vt:lpstr>Pipeline-Filter 架构</vt:lpstr>
      <vt:lpstr>Pipeline-Filter 架构 - GStream</vt:lpstr>
      <vt:lpstr>9.7章节的Broadcast实例</vt:lpstr>
      <vt:lpstr>责任链 vs. 策略模式</vt:lpstr>
      <vt:lpstr>策略模式 vs. 状态模式</vt:lpstr>
      <vt:lpstr>责任链 vs. 订阅发布</vt:lpstr>
      <vt:lpstr>责任链 &amp; 组合模式</vt:lpstr>
      <vt:lpstr>责任链优缺点</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linhengjie</dc:creator>
  <cp:lastModifiedBy>linhengjie</cp:lastModifiedBy>
  <cp:revision>286</cp:revision>
  <dcterms:created xsi:type="dcterms:W3CDTF">2018-03-29T08:40:16Z</dcterms:created>
  <dcterms:modified xsi:type="dcterms:W3CDTF">2018-04-24T06:01:54Z</dcterms:modified>
</cp:coreProperties>
</file>