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26"/>
  </p:notesMasterIdLst>
  <p:handoutMasterIdLst>
    <p:handoutMasterId r:id="rId27"/>
  </p:handoutMasterIdLst>
  <p:sldIdLst>
    <p:sldId id="317" r:id="rId2"/>
    <p:sldId id="266" r:id="rId3"/>
    <p:sldId id="271" r:id="rId4"/>
    <p:sldId id="361" r:id="rId5"/>
    <p:sldId id="365" r:id="rId6"/>
    <p:sldId id="362" r:id="rId7"/>
    <p:sldId id="363" r:id="rId8"/>
    <p:sldId id="364" r:id="rId9"/>
    <p:sldId id="366" r:id="rId10"/>
    <p:sldId id="306" r:id="rId11"/>
    <p:sldId id="367" r:id="rId12"/>
    <p:sldId id="377" r:id="rId13"/>
    <p:sldId id="369" r:id="rId14"/>
    <p:sldId id="370" r:id="rId15"/>
    <p:sldId id="368" r:id="rId16"/>
    <p:sldId id="371" r:id="rId17"/>
    <p:sldId id="372" r:id="rId18"/>
    <p:sldId id="378" r:id="rId19"/>
    <p:sldId id="373" r:id="rId20"/>
    <p:sldId id="374" r:id="rId21"/>
    <p:sldId id="375" r:id="rId22"/>
    <p:sldId id="376" r:id="rId23"/>
    <p:sldId id="307" r:id="rId24"/>
    <p:sldId id="25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DE1FB4-8C43-47DE-B6AB-07D247B97D35}">
          <p14:sldIdLst>
            <p14:sldId id="317"/>
            <p14:sldId id="266"/>
            <p14:sldId id="271"/>
            <p14:sldId id="361"/>
            <p14:sldId id="365"/>
            <p14:sldId id="362"/>
            <p14:sldId id="363"/>
            <p14:sldId id="364"/>
            <p14:sldId id="366"/>
          </p14:sldIdLst>
        </p14:section>
        <p14:section name="无标题节" id="{8DA5221A-100C-4540-B426-DE1AF6D9E126}">
          <p14:sldIdLst>
            <p14:sldId id="306"/>
            <p14:sldId id="367"/>
            <p14:sldId id="377"/>
            <p14:sldId id="369"/>
            <p14:sldId id="370"/>
            <p14:sldId id="368"/>
            <p14:sldId id="371"/>
            <p14:sldId id="372"/>
            <p14:sldId id="378"/>
            <p14:sldId id="373"/>
            <p14:sldId id="374"/>
            <p14:sldId id="375"/>
            <p14:sldId id="376"/>
            <p14:sldId id="307"/>
            <p14:sldId id="259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EB7"/>
    <a:srgbClr val="E01519"/>
    <a:srgbClr val="6FD0F7"/>
    <a:srgbClr val="B9ECF3"/>
    <a:srgbClr val="A6A6A6"/>
    <a:srgbClr val="73CDF5"/>
    <a:srgbClr val="19A2FF"/>
    <a:srgbClr val="3F254E"/>
    <a:srgbClr val="7E1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9" autoAdjust="0"/>
    <p:restoredTop sz="90972" autoAdjust="0"/>
  </p:normalViewPr>
  <p:slideViewPr>
    <p:cSldViewPr snapToGrid="0">
      <p:cViewPr varScale="1">
        <p:scale>
          <a:sx n="99" d="100"/>
          <a:sy n="99" d="100"/>
        </p:scale>
        <p:origin x="-96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5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B60E6-A21C-4C76-84D1-E70FCE90B7D8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83482-0C45-4557-A5E3-525737071F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0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66747-ADEC-4632-B717-23655C0040D7}" type="datetimeFigureOut">
              <a:rPr lang="zh-CN" altLang="en-US" smtClean="0"/>
              <a:pPr/>
              <a:t>2018/12/18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9E50-4011-47FD-9A7F-6B65A246B4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8437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https://tensorflow.google.cn/lite/</a:t>
            </a:r>
          </a:p>
          <a:p>
            <a:r>
              <a:rPr lang="en-US" altLang="zh-CN" dirty="0" smtClean="0"/>
              <a:t>2. https://github.com/tensorflow/tensorflow/tree/master/tensorflow/lite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http://download.tensorflow.org/deps/tflite/TfLiteCameraDemo.apk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https://developer.android.com/studio/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http://download.tensorflow.org/deps/tflite/TfLiteCameraDemo.apk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https://storage.googleapis.com/download.tensorflow.org/deps/tflite/TfLiteCameraDemo.apk</a:t>
            </a:r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https://developer.android.com/studio/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https://docs.bazel.build/versions/master/install.html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https://tensorflow.google.cn/lite/</a:t>
            </a:r>
          </a:p>
          <a:p>
            <a:r>
              <a:rPr lang="en-US" altLang="zh-CN" dirty="0" smtClean="0"/>
              <a:t>2. https://github.com/tensorflow/tensorflow/tree/master/tensorflow/lite</a:t>
            </a:r>
          </a:p>
          <a:p>
            <a:r>
              <a:rPr lang="en-US" altLang="zh-CN" dirty="0" smtClean="0"/>
              <a:t>3. </a:t>
            </a:r>
            <a:r>
              <a:rPr lang="en-US" altLang="zh-CN" dirty="0" err="1" smtClean="0"/>
              <a:t>FlatBuffers</a:t>
            </a:r>
            <a:r>
              <a:rPr lang="en-US" altLang="zh-CN" dirty="0" smtClean="0"/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 efficient cross platform serialization library for C++, C#, C, Go, Java, JavaScript, Lobster,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PHP, Python, and Rust. It was originally created at Google for game development and other performance-critical applications.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https://tensorflow.google.cn/lite/convert/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1.FlatBuffers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 efficient cross platform serialization library for C++, C#, C, Go, Java, JavaScript, Lobster,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PHP, Python, and Rust. It was originally created at Google for game development and other performance-critical applications.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https://google.github.io/flatbuffers/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1.FlatBuffers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an efficient cross platform serialization library for C++, C#, C, Go, Java, JavaScript, Lobster,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TypeScript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PHP, Python, and Rust. It was originally created at Google for game development and other performance-critical applications.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https://google.github.io/flatbuffers/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https://github.com/tensorflow/tensorflow/blob/master/tensorflow/lite/g3doc/models.md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https://tensorflow.google.cn/lite/performance/benchmarks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41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477893" y="341538"/>
            <a:ext cx="1310325" cy="110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0">
              <a:srgbClr val="6FD0F7"/>
            </a:gs>
            <a:gs pos="100000">
              <a:srgbClr val="036EB7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84318" y="6356959"/>
            <a:ext cx="634857" cy="365125"/>
          </a:xfrm>
          <a:prstGeom prst="rect">
            <a:avLst/>
          </a:prstGeom>
        </p:spPr>
        <p:txBody>
          <a:bodyPr/>
          <a:lstStyle/>
          <a:p>
            <a:fld id="{A6365462-BAD0-45B3-BB63-978C69642A1C}" type="slidenum">
              <a:rPr lang="zh-CN" altLang="en-US" smtClean="0"/>
              <a:pPr/>
              <a:t>‹#›</a:t>
            </a:fld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763996" y="1507162"/>
            <a:ext cx="10133648" cy="4708525"/>
          </a:xfrm>
          <a:prstGeom prst="rect">
            <a:avLst/>
          </a:prstGeom>
        </p:spPr>
        <p:txBody>
          <a:bodyPr/>
          <a:lstStyle>
            <a:lvl1pPr>
              <a:buClr>
                <a:srgbClr val="036EB7"/>
              </a:buClr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buClr>
                <a:srgbClr val="6FD0F7"/>
              </a:buClr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solidFill>
                  <a:srgbClr val="6FD0F7"/>
                </a:solidFill>
              </a:defRPr>
            </a:lvl3pPr>
            <a:lvl4pPr>
              <a:defRPr>
                <a:solidFill>
                  <a:srgbClr val="6FD0F7"/>
                </a:solidFill>
              </a:defRPr>
            </a:lvl4pPr>
            <a:lvl5pPr>
              <a:defRPr>
                <a:solidFill>
                  <a:srgbClr val="6FD0F7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4609856" y="6473147"/>
            <a:ext cx="29722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dirty="0" smtClean="0">
                <a:solidFill>
                  <a:schemeClr val="bg1"/>
                </a:solidFill>
              </a:rPr>
              <a:t>©2018 JLQ Technology Company Confidential</a:t>
            </a:r>
            <a:endParaRPr lang="zh-CN" altLang="en-US" sz="1050" dirty="0" smtClean="0">
              <a:solidFill>
                <a:schemeClr val="bg1"/>
              </a:solidFill>
            </a:endParaRPr>
          </a:p>
          <a:p>
            <a:endParaRPr lang="zh-CN" altLang="en-US" sz="105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40825" y="265643"/>
            <a:ext cx="1079370" cy="91618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69775"/>
            <a:ext cx="535965" cy="654441"/>
          </a:xfrm>
          <a:prstGeom prst="rect">
            <a:avLst/>
          </a:prstGeom>
        </p:spPr>
      </p:pic>
      <p:sp>
        <p:nvSpPr>
          <p:cNvPr id="9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71980" y="386500"/>
            <a:ext cx="10175560" cy="6221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Your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76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 rot="10800000">
            <a:off x="0" y="5958000"/>
            <a:ext cx="2082800" cy="900000"/>
          </a:xfrm>
          <a:prstGeom prst="rect">
            <a:avLst/>
          </a:prstGeom>
          <a:solidFill>
            <a:srgbClr val="1E9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直角三角形 8"/>
          <p:cNvSpPr>
            <a:spLocks noChangeAspect="1"/>
          </p:cNvSpPr>
          <p:nvPr userDrawn="1"/>
        </p:nvSpPr>
        <p:spPr>
          <a:xfrm rot="16200000">
            <a:off x="1175506" y="5020886"/>
            <a:ext cx="1800000" cy="1874227"/>
          </a:xfrm>
          <a:prstGeom prst="rtTriangle">
            <a:avLst/>
          </a:prstGeom>
          <a:solidFill>
            <a:srgbClr val="1E9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3012621" y="5058000"/>
            <a:ext cx="9179380" cy="1800000"/>
          </a:xfrm>
          <a:prstGeom prst="rect">
            <a:avLst/>
          </a:prstGeom>
          <a:solidFill>
            <a:srgbClr val="1E9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>
            <a:spLocks noChangeAspect="1"/>
          </p:cNvSpPr>
          <p:nvPr userDrawn="1"/>
        </p:nvSpPr>
        <p:spPr>
          <a:xfrm rot="16200000">
            <a:off x="1911187" y="5567963"/>
            <a:ext cx="1263976" cy="1316098"/>
          </a:xfrm>
          <a:prstGeom prst="rtTriangle">
            <a:avLst/>
          </a:prstGeom>
          <a:solidFill>
            <a:srgbClr val="001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3198051" y="5598000"/>
            <a:ext cx="8999648" cy="1260000"/>
          </a:xfrm>
          <a:prstGeom prst="rect">
            <a:avLst/>
          </a:prstGeom>
          <a:solidFill>
            <a:srgbClr val="001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 rot="10800000">
            <a:off x="1" y="6498000"/>
            <a:ext cx="2314574" cy="360000"/>
          </a:xfrm>
          <a:prstGeom prst="rect">
            <a:avLst/>
          </a:prstGeom>
          <a:solidFill>
            <a:srgbClr val="001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962400" y="2160759"/>
            <a:ext cx="7391400" cy="174984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200" b="1">
                <a:solidFill>
                  <a:srgbClr val="001A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002674"/>
            <a:ext cx="7069667" cy="4101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rgbClr val="001A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smtClean="0"/>
              <a:t>Click to edit Master subtitle style</a:t>
            </a:r>
            <a:endParaRPr lang="en-US" altLang="zh-CN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00891"/>
            <a:ext cx="12192000" cy="900000"/>
          </a:xfrm>
          <a:prstGeom prst="rect">
            <a:avLst/>
          </a:prstGeom>
          <a:solidFill>
            <a:srgbClr val="001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3640" y="2787481"/>
            <a:ext cx="2479396" cy="1283038"/>
          </a:xfrm>
          <a:prstGeom prst="rect">
            <a:avLst/>
          </a:prstGeom>
        </p:spPr>
      </p:pic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 b="1" dirty="0" smtClean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8A866CA-1CE4-45B1-8EA2-F20D3C97074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847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464775" y="341538"/>
            <a:ext cx="1323443" cy="111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8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8594787" y="222003"/>
            <a:ext cx="3401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</a:t>
            </a:r>
            <a:r>
              <a:rPr lang="en-US" altLang="zh-CN" sz="4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TENTS</a:t>
            </a:r>
            <a:endParaRPr lang="zh-CN" altLang="en-US" sz="44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455738" y="1149350"/>
            <a:ext cx="9286875" cy="51435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bg1"/>
              </a:buClr>
              <a:buFont typeface="Wingdings" panose="05000000000000000000" pitchFamily="2" charset="2"/>
              <a:buChar char="n"/>
              <a:defRPr baseline="0">
                <a:solidFill>
                  <a:schemeClr val="bg1"/>
                </a:solidFill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•"/>
              <a:defRPr baseline="0">
                <a:solidFill>
                  <a:schemeClr val="bg1"/>
                </a:solidFill>
              </a:defRPr>
            </a:lvl2pPr>
            <a:lvl3pPr marL="1143000" indent="-228600">
              <a:buClr>
                <a:schemeClr val="bg1"/>
              </a:buClr>
              <a:buFont typeface="Wingdings" panose="05000000000000000000" pitchFamily="2" charset="2"/>
              <a:buChar char="n"/>
              <a:defRPr/>
            </a:lvl3pPr>
            <a:lvl4pPr marL="1600200" indent="-228600">
              <a:buClr>
                <a:schemeClr val="bg1"/>
              </a:buClr>
              <a:buFont typeface="Wingdings" panose="05000000000000000000" pitchFamily="2" charset="2"/>
              <a:buChar char="n"/>
              <a:defRPr/>
            </a:lvl4pPr>
            <a:lvl5pPr marL="2057400" indent="-228600">
              <a:buClr>
                <a:schemeClr val="bg1"/>
              </a:buClr>
              <a:buFont typeface="Wingdings" panose="05000000000000000000" pitchFamily="2" charset="2"/>
              <a:buChar char="n"/>
              <a:defRPr/>
            </a:lvl5pPr>
          </a:lstStyle>
          <a:p>
            <a:pPr lvl="0"/>
            <a:r>
              <a:rPr lang="en-US" altLang="zh-CN" dirty="0" smtClean="0"/>
              <a:t>Your title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Your title here</a:t>
            </a:r>
          </a:p>
          <a:p>
            <a:pPr lvl="0"/>
            <a:r>
              <a:rPr lang="en-US" altLang="zh-CN" dirty="0" smtClean="0"/>
              <a:t>Your title here</a:t>
            </a:r>
          </a:p>
          <a:p>
            <a:pPr lvl="1"/>
            <a:r>
              <a:rPr lang="en-US" altLang="zh-CN" dirty="0" smtClean="0"/>
              <a:t>Your title here</a:t>
            </a:r>
          </a:p>
          <a:p>
            <a:pPr lvl="0"/>
            <a:r>
              <a:rPr lang="en-US" altLang="zh-CN" dirty="0" smtClean="0"/>
              <a:t>Your title here</a:t>
            </a:r>
          </a:p>
          <a:p>
            <a:pPr lvl="1"/>
            <a:r>
              <a:rPr lang="en-US" altLang="zh-CN" dirty="0" smtClean="0"/>
              <a:t>Your title here</a:t>
            </a:r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301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753359" y="2186855"/>
            <a:ext cx="10685282" cy="2484290"/>
          </a:xfrm>
          <a:prstGeom prst="rect">
            <a:avLst/>
          </a:prstGeom>
        </p:spPr>
        <p:txBody>
          <a:bodyPr anchor="ctr"/>
          <a:lstStyle>
            <a:lvl1pPr algn="ctr" latinLnBrk="1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87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/>
          <a:p>
            <a:fld id="{4539F025-D7F9-4E61-9C22-F15BE1C19EA8}" type="slidenum">
              <a:rPr lang="zh-CN" altLang="en-US" smtClean="0"/>
              <a:pPr/>
              <a:t>‹#›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71980" y="386500"/>
            <a:ext cx="10188086" cy="6221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dirty="0" smtClean="0"/>
              <a:t>Your title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671980" y="1351251"/>
            <a:ext cx="10225664" cy="4708525"/>
          </a:xfrm>
          <a:prstGeom prst="rect">
            <a:avLst/>
          </a:prstGeom>
        </p:spPr>
        <p:txBody>
          <a:bodyPr/>
          <a:lstStyle>
            <a:lvl1pPr>
              <a:buClr>
                <a:srgbClr val="036EB7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6FD0F7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6FD0F7"/>
              </a:buCl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6FD0F7"/>
                </a:solidFill>
              </a:defRPr>
            </a:lvl4pPr>
            <a:lvl5pPr>
              <a:defRPr>
                <a:solidFill>
                  <a:srgbClr val="6FD0F7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63206" y="258117"/>
            <a:ext cx="1000427" cy="8730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19393"/>
            <a:ext cx="564493" cy="68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5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71980" y="386500"/>
            <a:ext cx="10175560" cy="6221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dirty="0" smtClean="0"/>
              <a:t>Your title here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19393"/>
            <a:ext cx="564493" cy="6892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3206" y="258117"/>
            <a:ext cx="1000427" cy="87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2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表占位符 4"/>
          <p:cNvSpPr>
            <a:spLocks noGrp="1"/>
          </p:cNvSpPr>
          <p:nvPr>
            <p:ph type="chart" sz="quarter" idx="14"/>
          </p:nvPr>
        </p:nvSpPr>
        <p:spPr>
          <a:xfrm>
            <a:off x="763588" y="1649413"/>
            <a:ext cx="10152062" cy="4600575"/>
          </a:xfrm>
          <a:prstGeom prst="rect">
            <a:avLst/>
          </a:prstGeom>
        </p:spPr>
        <p:txBody>
          <a:bodyPr/>
          <a:lstStyle>
            <a:lvl1pPr>
              <a:buClr>
                <a:srgbClr val="036EB7"/>
              </a:buClr>
              <a:defRPr/>
            </a:lvl1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71980" y="386500"/>
            <a:ext cx="10200612" cy="6221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dirty="0" smtClean="0"/>
              <a:t>Your title here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19393"/>
            <a:ext cx="564493" cy="6892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3206" y="258117"/>
            <a:ext cx="1000427" cy="87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3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4"/>
          </p:nvPr>
        </p:nvSpPr>
        <p:spPr>
          <a:xfrm>
            <a:off x="763588" y="1541463"/>
            <a:ext cx="5108575" cy="4491037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内容占位符 6"/>
          <p:cNvSpPr>
            <a:spLocks noGrp="1"/>
          </p:cNvSpPr>
          <p:nvPr>
            <p:ph sz="quarter" idx="15"/>
          </p:nvPr>
        </p:nvSpPr>
        <p:spPr>
          <a:xfrm>
            <a:off x="6118013" y="1541462"/>
            <a:ext cx="5108575" cy="4491037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71980" y="386500"/>
            <a:ext cx="10200612" cy="6221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dirty="0" smtClean="0"/>
              <a:t>Your title here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19393"/>
            <a:ext cx="564493" cy="68927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3206" y="258117"/>
            <a:ext cx="1000427" cy="87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6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6"/>
          <p:cNvSpPr>
            <a:spLocks noGrp="1"/>
          </p:cNvSpPr>
          <p:nvPr>
            <p:ph sz="quarter" idx="15"/>
          </p:nvPr>
        </p:nvSpPr>
        <p:spPr>
          <a:xfrm>
            <a:off x="6118013" y="1541462"/>
            <a:ext cx="5108575" cy="4491037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71980" y="386500"/>
            <a:ext cx="10200612" cy="6221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dirty="0" smtClean="0"/>
              <a:t>Your title here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19393"/>
            <a:ext cx="564493" cy="6892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63206" y="258117"/>
            <a:ext cx="1000427" cy="87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4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609856" y="6473147"/>
            <a:ext cx="29722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50" baseline="0" dirty="0" smtClean="0">
                <a:solidFill>
                  <a:srgbClr val="002060"/>
                </a:solidFill>
              </a:rPr>
              <a:t>©2018 JLQ Technology Company Confidential</a:t>
            </a:r>
            <a:endParaRPr lang="zh-CN" altLang="en-US" sz="1050" baseline="0" dirty="0" smtClean="0">
              <a:solidFill>
                <a:srgbClr val="002060"/>
              </a:solidFill>
            </a:endParaRPr>
          </a:p>
          <a:p>
            <a:endParaRPr lang="zh-CN" altLang="en-US" sz="1050" dirty="0">
              <a:solidFill>
                <a:srgbClr val="036EB7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24"/>
          <a:stretch/>
        </p:blipFill>
        <p:spPr>
          <a:xfrm>
            <a:off x="0" y="6061531"/>
            <a:ext cx="1328608" cy="796469"/>
          </a:xfrm>
          <a:prstGeom prst="rect">
            <a:avLst/>
          </a:prstGeom>
        </p:spPr>
      </p:pic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/>
          <a:p>
            <a:fld id="{4539F025-D7F9-4E61-9C22-F15BE1C19EA8}" type="slidenum">
              <a:rPr lang="zh-CN" altLang="en-US" smtClean="0"/>
              <a:pPr/>
              <a:t>‹#›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87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66" r:id="rId5"/>
    <p:sldLayoutId id="2147483681" r:id="rId6"/>
    <p:sldLayoutId id="2147483682" r:id="rId7"/>
    <p:sldLayoutId id="2147483683" r:id="rId8"/>
    <p:sldLayoutId id="2147483689" r:id="rId9"/>
    <p:sldLayoutId id="2147483660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tensorflow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76943" y="2435087"/>
            <a:ext cx="8501203" cy="1395999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How to Use </a:t>
            </a:r>
            <a:r>
              <a:rPr lang="en-US" altLang="zh-CN" sz="4000" dirty="0" err="1" smtClean="0"/>
              <a:t>TFLite</a:t>
            </a:r>
            <a:r>
              <a:rPr lang="en-US" altLang="zh-CN" sz="4000" dirty="0" smtClean="0"/>
              <a:t>: A Demo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376943" y="3901048"/>
            <a:ext cx="7975236" cy="122117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dirty="0" err="1" smtClean="0">
                <a:latin typeface="+mn-lt"/>
              </a:rPr>
              <a:t>Chenglin</a:t>
            </a:r>
            <a:r>
              <a:rPr lang="en-US" altLang="zh-CN" dirty="0" smtClean="0">
                <a:latin typeface="+mn-lt"/>
              </a:rPr>
              <a:t> Lu</a:t>
            </a:r>
          </a:p>
          <a:p>
            <a:pPr>
              <a:spcBef>
                <a:spcPts val="0"/>
              </a:spcBef>
            </a:pPr>
            <a:r>
              <a:rPr lang="en-US" altLang="zh-CN" dirty="0" smtClean="0">
                <a:latin typeface="+mn-lt"/>
              </a:rPr>
              <a:t>Solution R&amp;D </a:t>
            </a:r>
            <a:r>
              <a:rPr lang="en-US" altLang="zh-CN" dirty="0"/>
              <a:t>Android Software </a:t>
            </a:r>
            <a:r>
              <a:rPr lang="en-US" altLang="zh-CN" dirty="0" smtClean="0"/>
              <a:t>Platform </a:t>
            </a:r>
            <a:endParaRPr lang="en-US" altLang="zh-CN" dirty="0" smtClean="0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n-US" altLang="zh-CN" dirty="0" smtClean="0">
                <a:latin typeface="+mn-lt"/>
              </a:rPr>
              <a:t>AI and Camera</a:t>
            </a:r>
          </a:p>
          <a:p>
            <a:pPr>
              <a:spcBef>
                <a:spcPts val="0"/>
              </a:spcBef>
            </a:pPr>
            <a:fld id="{41D05040-A107-400B-88F1-68C3FCACB6CD}" type="datetime1">
              <a:rPr lang="en-US" altLang="zh-CN" smtClean="0">
                <a:latin typeface="+mn-lt"/>
              </a:rPr>
              <a:t>12/18/2018</a:t>
            </a:fld>
            <a:endParaRPr lang="en-US" altLang="zh-CN" dirty="0" smtClean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54685" y="6485207"/>
            <a:ext cx="3629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©2018 JLQ Technology Company Confidential</a:t>
            </a:r>
            <a:endParaRPr lang="zh-CN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58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10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</a:t>
            </a:r>
            <a:r>
              <a:rPr lang="en-US" altLang="zh-CN" sz="4000" dirty="0"/>
              <a:t>. </a:t>
            </a:r>
            <a:r>
              <a:rPr lang="en-US" altLang="zh-CN" sz="4000" dirty="0" err="1" smtClean="0"/>
              <a:t>TFLite</a:t>
            </a:r>
            <a:r>
              <a:rPr lang="en-US" altLang="zh-CN" sz="4000" dirty="0" smtClean="0"/>
              <a:t> Demo</a:t>
            </a:r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8" name="文本占位符 3"/>
          <p:cNvSpPr txBox="1">
            <a:spLocks/>
          </p:cNvSpPr>
          <p:nvPr/>
        </p:nvSpPr>
        <p:spPr>
          <a:xfrm>
            <a:off x="546978" y="1431733"/>
            <a:ext cx="10225664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/>
              <a:t>Step1. Choose a model.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Step2. Convert the model format.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Step3. Inference in app.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4093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11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225664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1.0 About the Demo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Resize each camera image frame to 224</a:t>
            </a:r>
            <a:r>
              <a:rPr lang="zh-CN" altLang="en-US" dirty="0" smtClean="0"/>
              <a:t>*</a:t>
            </a:r>
            <a:r>
              <a:rPr lang="en-US" altLang="zh-CN" dirty="0" smtClean="0"/>
              <a:t>224(quantized </a:t>
            </a:r>
            <a:r>
              <a:rPr lang="en-US" altLang="zh-CN" dirty="0" err="1" smtClean="0"/>
              <a:t>MobileNets</a:t>
            </a:r>
            <a:r>
              <a:rPr lang="en-US" altLang="zh-CN" dirty="0" smtClean="0"/>
              <a:t>) 299*299(Inception-v3).</a:t>
            </a:r>
          </a:p>
          <a:p>
            <a:pPr lvl="2">
              <a:lnSpc>
                <a:spcPct val="100000"/>
              </a:lnSpc>
            </a:pPr>
            <a:r>
              <a:rPr lang="en-US" altLang="zh-CN" dirty="0" err="1" smtClean="0"/>
              <a:t>TFLite</a:t>
            </a:r>
            <a:r>
              <a:rPr lang="en-US" altLang="zh-CN" dirty="0" smtClean="0"/>
              <a:t> Java inference API.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Output, 2-D array.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First, category index.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Second, confidence of classification.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1001 unique categories(background+ImageNet1000).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Top 3.</a:t>
            </a:r>
          </a:p>
        </p:txBody>
      </p:sp>
    </p:spTree>
    <p:extLst>
      <p:ext uri="{BB962C8B-B14F-4D97-AF65-F5344CB8AC3E}">
        <p14:creationId xmlns:p14="http://schemas.microsoft.com/office/powerpoint/2010/main" val="2991517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12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225664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1.1 Three ways TF on Android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Prebuilt binary APK.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Android Studio (IDE).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Recommend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Simplest.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Just want to add TensorFlow to AS.</a:t>
            </a:r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Bazel</a:t>
            </a:r>
            <a:r>
              <a:rPr lang="en-US" altLang="zh-CN" dirty="0" smtClean="0"/>
              <a:t>, ADB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Custom ops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Build from scratch.</a:t>
            </a:r>
          </a:p>
        </p:txBody>
      </p:sp>
    </p:spTree>
    <p:extLst>
      <p:ext uri="{BB962C8B-B14F-4D97-AF65-F5344CB8AC3E}">
        <p14:creationId xmlns:p14="http://schemas.microsoft.com/office/powerpoint/2010/main" val="2185837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13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225664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1.2 Preparation</a:t>
            </a:r>
          </a:p>
          <a:p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Android5.0 (API 21) or higher.</a:t>
            </a:r>
          </a:p>
          <a:p>
            <a:pPr lvl="2">
              <a:lnSpc>
                <a:spcPct val="150000"/>
              </a:lnSpc>
            </a:pP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Model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Quantized </a:t>
            </a:r>
            <a:r>
              <a:rPr lang="en-US" altLang="zh-CN" dirty="0" err="1" smtClean="0"/>
              <a:t>MobileNet</a:t>
            </a:r>
            <a:r>
              <a:rPr lang="en-US" altLang="zh-CN" dirty="0" smtClean="0"/>
              <a:t>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Floating point Inception_v3.</a:t>
            </a:r>
          </a:p>
        </p:txBody>
      </p:sp>
    </p:spTree>
    <p:extLst>
      <p:ext uri="{BB962C8B-B14F-4D97-AF65-F5344CB8AC3E}">
        <p14:creationId xmlns:p14="http://schemas.microsoft.com/office/powerpoint/2010/main" val="23560511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14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225664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1.3 Prebuild binary</a:t>
            </a:r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Download from 1 or 2.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Display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Top </a:t>
            </a:r>
            <a:r>
              <a:rPr lang="en-US" altLang="zh-CN" dirty="0"/>
              <a:t>three objects classified.</a:t>
            </a:r>
            <a:endParaRPr lang="en-US" altLang="zh-CN" dirty="0" smtClean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Classification </a:t>
            </a:r>
            <a:r>
              <a:rPr lang="en-US" altLang="zh-CN" dirty="0"/>
              <a:t>latency</a:t>
            </a:r>
            <a:r>
              <a:rPr lang="en-US" altLang="zh-CN" dirty="0" smtClean="0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Devices: LC1860, LC1881.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74" y="4125238"/>
            <a:ext cx="95726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901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15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225664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1.4 Build the demo using AS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Prerequisites.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Install AS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/>
              <a:t>git</a:t>
            </a:r>
            <a:r>
              <a:rPr lang="en-US" altLang="zh-CN" dirty="0"/>
              <a:t> clone </a:t>
            </a:r>
            <a:r>
              <a:rPr lang="en-US" altLang="zh-CN" dirty="0">
                <a:hlinkClick r:id="rId3"/>
              </a:rPr>
              <a:t>https://github.com/tensorflow/tensorflow</a:t>
            </a:r>
            <a:r>
              <a:rPr lang="en-US" altLang="zh-CN" dirty="0" smtClean="0"/>
              <a:t>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Android SDK&gt;26, NDK&gt;14.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Building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Import</a:t>
            </a:r>
            <a:r>
              <a:rPr lang="en-US" altLang="zh-CN" dirty="0"/>
              <a:t>: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/lite/java/demo.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Build. mobilenet_quant_v1_224.tflite and labels.txt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/assets</a:t>
            </a:r>
            <a:endParaRPr lang="en-US" altLang="zh-CN" dirty="0" smtClean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 Run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Run 'android'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73658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16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</a:p>
          <a:p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883022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1.5 Build  from source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Prerequisites.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Install </a:t>
            </a:r>
            <a:r>
              <a:rPr lang="en-US" altLang="zh-CN" dirty="0" err="1" smtClean="0"/>
              <a:t>Bazel</a:t>
            </a:r>
            <a:r>
              <a:rPr lang="en-US" altLang="zh-CN" dirty="0" smtClean="0"/>
              <a:t>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zh-CN" dirty="0" smtClean="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/>
              <a:t>git</a:t>
            </a:r>
            <a:r>
              <a:rPr lang="en-US" altLang="zh-CN" dirty="0"/>
              <a:t> clone </a:t>
            </a:r>
            <a:r>
              <a:rPr lang="en-US" altLang="zh-CN" dirty="0">
                <a:hlinkClick r:id="rId3"/>
              </a:rPr>
              <a:t>https://github.com/tensorflow/tensorflow</a:t>
            </a:r>
            <a:r>
              <a:rPr lang="en-US" altLang="zh-CN" dirty="0" smtClean="0"/>
              <a:t>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Android SDK&gt;26, NDK&gt;14, build tools API&gt;26.0.1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Building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WORKSPACE </a:t>
            </a:r>
            <a:r>
              <a:rPr lang="en-US" altLang="zh-CN" dirty="0" smtClean="0">
                <a:sym typeface="Wingdings" panose="05000000000000000000" pitchFamily="2" charset="2"/>
              </a:rPr>
              <a:t>add SDK NDK path</a:t>
            </a:r>
            <a:r>
              <a:rPr lang="en-US" altLang="zh-CN" dirty="0" smtClean="0"/>
              <a:t>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bazel</a:t>
            </a:r>
            <a:r>
              <a:rPr lang="en-US" altLang="zh-CN" dirty="0"/>
              <a:t> build -c opt --</a:t>
            </a:r>
            <a:r>
              <a:rPr lang="en-US" altLang="zh-CN" dirty="0" err="1"/>
              <a:t>cxxopt</a:t>
            </a:r>
            <a:r>
              <a:rPr lang="en-US" altLang="zh-CN" dirty="0"/>
              <a:t>='--</a:t>
            </a:r>
            <a:r>
              <a:rPr lang="en-US" altLang="zh-CN" dirty="0" err="1"/>
              <a:t>std</a:t>
            </a:r>
            <a:r>
              <a:rPr lang="en-US" altLang="zh-CN" dirty="0"/>
              <a:t>=</a:t>
            </a:r>
            <a:r>
              <a:rPr lang="en-US" altLang="zh-CN" dirty="0" err="1"/>
              <a:t>c++</a:t>
            </a:r>
            <a:r>
              <a:rPr lang="en-US" altLang="zh-CN" dirty="0"/>
              <a:t>11' </a:t>
            </a:r>
            <a:r>
              <a:rPr lang="en-US" altLang="zh-CN" dirty="0" smtClean="0"/>
              <a:t> //</a:t>
            </a:r>
            <a:r>
              <a:rPr lang="en-US" altLang="zh-CN" dirty="0" err="1"/>
              <a:t>tensorflow</a:t>
            </a:r>
            <a:r>
              <a:rPr lang="en-US" altLang="zh-CN" dirty="0"/>
              <a:t>/lite/java/demo/app/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main:TfLiteCameraDemo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Install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/>
              <a:t>adb</a:t>
            </a:r>
            <a:r>
              <a:rPr lang="en-US" altLang="zh-CN" dirty="0"/>
              <a:t> install </a:t>
            </a:r>
            <a:r>
              <a:rPr lang="en-US" altLang="zh-CN" dirty="0" err="1"/>
              <a:t>bazel</a:t>
            </a:r>
            <a:r>
              <a:rPr lang="en-US" altLang="zh-CN" dirty="0"/>
              <a:t>-bin/</a:t>
            </a:r>
            <a:r>
              <a:rPr lang="en-US" altLang="zh-CN" dirty="0" err="1"/>
              <a:t>tensorflow</a:t>
            </a:r>
            <a:r>
              <a:rPr lang="en-US" altLang="zh-CN" dirty="0"/>
              <a:t>/lite/java/demo/app/</a:t>
            </a:r>
            <a:r>
              <a:rPr lang="en-US" altLang="zh-CN" dirty="0" err="1"/>
              <a:t>src</a:t>
            </a:r>
            <a:r>
              <a:rPr lang="en-US" altLang="zh-CN" dirty="0"/>
              <a:t>/main/</a:t>
            </a:r>
            <a:r>
              <a:rPr lang="en-US" altLang="zh-CN" dirty="0" err="1"/>
              <a:t>TfLiteCameraDemo.apk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600" y="2582592"/>
            <a:ext cx="81248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100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17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883022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1.6 Test on Ubuntu18.04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WORKSPACE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46" y="2377439"/>
            <a:ext cx="9463485" cy="325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93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18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883022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1.6 Test on Ubuntu18.04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NDK r16b (</a:t>
            </a:r>
            <a:r>
              <a:rPr lang="en-US" altLang="zh-CN" dirty="0" smtClean="0">
                <a:solidFill>
                  <a:srgbClr val="FF0000"/>
                </a:solidFill>
              </a:rPr>
              <a:t>Error</a:t>
            </a:r>
            <a:r>
              <a:rPr lang="en-US" altLang="zh-CN" dirty="0" smtClean="0"/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251" y="2220235"/>
            <a:ext cx="7363656" cy="46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33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19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883022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1.6 Test on Ubuntu18.04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NDK r18b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928" y="2210368"/>
            <a:ext cx="7290328" cy="455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43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2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3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2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4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Contents</a:t>
            </a:r>
            <a:endParaRPr lang="zh-CN" altLang="en-US" sz="4000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71980" y="1351251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0</a:t>
            </a:r>
            <a:r>
              <a:rPr lang="en-US" altLang="zh-CN" dirty="0"/>
              <a:t>. Background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en-US" altLang="zh-CN" dirty="0" err="1" smtClean="0"/>
              <a:t>TFLite</a:t>
            </a:r>
            <a:r>
              <a:rPr lang="en-US" altLang="zh-CN" dirty="0" smtClean="0"/>
              <a:t> Demo</a:t>
            </a:r>
          </a:p>
          <a:p>
            <a:r>
              <a:rPr lang="en-US" altLang="zh-CN" dirty="0" smtClean="0"/>
              <a:t>2. Conclusions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5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20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883022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1.6 Test on Ubuntu18.04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NDK r18b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66" y="2209461"/>
            <a:ext cx="7742947" cy="464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25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21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883022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1.6 Test on Ubuntu18.04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87" y="1867921"/>
            <a:ext cx="8639625" cy="453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36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22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1. </a:t>
            </a:r>
            <a:r>
              <a:rPr lang="en-US" altLang="zh-CN" sz="4000" dirty="0" err="1"/>
              <a:t>TFLite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Demo</a:t>
            </a:r>
            <a:endParaRPr lang="en-US" altLang="zh-CN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</a:p>
        </p:txBody>
      </p:sp>
      <p:sp>
        <p:nvSpPr>
          <p:cNvPr id="6" name="文本占位符 3"/>
          <p:cNvSpPr txBox="1">
            <a:spLocks/>
          </p:cNvSpPr>
          <p:nvPr/>
        </p:nvSpPr>
        <p:spPr>
          <a:xfrm>
            <a:off x="546978" y="1431733"/>
            <a:ext cx="10883022" cy="4708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36EB7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6FD0F7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FD0F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1.6 Test on Ubuntu18.04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89" y="1920251"/>
            <a:ext cx="10058400" cy="7168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0439" y="3282854"/>
            <a:ext cx="3938869" cy="29541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61733" y="3284593"/>
            <a:ext cx="3952776" cy="296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642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23</a:t>
            </a:fld>
            <a:r>
              <a:rPr lang="en-US" altLang="zh-CN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2. Conclusions</a:t>
            </a:r>
            <a:endParaRPr lang="en-US" altLang="zh-CN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4"/>
            <a:ext cx="10159933" cy="399531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dirty="0" smtClean="0"/>
              <a:t>Core ops and custom ops.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All supported ops smaller than 300kb.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Java and C++ API supported.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Better </a:t>
            </a:r>
            <a:r>
              <a:rPr lang="en-US" altLang="zh-CN" dirty="0"/>
              <a:t>performance </a:t>
            </a:r>
            <a:r>
              <a:rPr lang="en-US" altLang="zh-CN" dirty="0" smtClean="0"/>
              <a:t>ratio.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Small binary file size.</a:t>
            </a:r>
          </a:p>
        </p:txBody>
      </p:sp>
    </p:spTree>
    <p:extLst>
      <p:ext uri="{BB962C8B-B14F-4D97-AF65-F5344CB8AC3E}">
        <p14:creationId xmlns:p14="http://schemas.microsoft.com/office/powerpoint/2010/main" val="3463795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6148" y="3570707"/>
            <a:ext cx="3783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4657079"/>
            <a:ext cx="6423804" cy="98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69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3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0.1  Overview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3" y="1896895"/>
            <a:ext cx="11418207" cy="3900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7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4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0.2  </a:t>
            </a:r>
            <a:r>
              <a:rPr lang="en-US" altLang="zh-CN" dirty="0" err="1" smtClean="0"/>
              <a:t>TFLite</a:t>
            </a:r>
            <a:r>
              <a:rPr lang="en-US" altLang="zh-CN" dirty="0"/>
              <a:t> </a:t>
            </a:r>
            <a:r>
              <a:rPr lang="en-US" altLang="zh-CN" dirty="0" smtClean="0"/>
              <a:t>Architecture</a:t>
            </a:r>
          </a:p>
          <a:p>
            <a:pPr lvl="1"/>
            <a:r>
              <a:rPr lang="en-US" altLang="zh-CN" dirty="0" smtClean="0"/>
              <a:t>Model file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FlatBuffers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Interpreter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100Kb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300Kb, </a:t>
            </a:r>
            <a:r>
              <a:rPr lang="en-US" altLang="zh-CN" dirty="0"/>
              <a:t>k</a:t>
            </a:r>
            <a:r>
              <a:rPr lang="en-US" altLang="zh-CN" dirty="0" smtClean="0"/>
              <a:t>ernels load.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Custom kernels.</a:t>
            </a:r>
          </a:p>
          <a:p>
            <a:pPr lvl="1"/>
            <a:r>
              <a:rPr lang="en-US" altLang="zh-CN" dirty="0" smtClean="0"/>
              <a:t>NNAPI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Hardware acceleration.</a:t>
            </a:r>
          </a:p>
          <a:p>
            <a:pPr lvl="2"/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38" y="689034"/>
            <a:ext cx="6196002" cy="571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4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5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0.3 </a:t>
            </a:r>
            <a:r>
              <a:rPr lang="en-US" altLang="zh-CN" dirty="0" err="1" smtClean="0"/>
              <a:t>TFLite</a:t>
            </a:r>
            <a:r>
              <a:rPr lang="en-US" altLang="zh-CN" dirty="0" smtClean="0"/>
              <a:t> </a:t>
            </a:r>
            <a:r>
              <a:rPr lang="en-US" altLang="zh-CN" dirty="0"/>
              <a:t>Converter</a:t>
            </a:r>
          </a:p>
          <a:p>
            <a:pPr lvl="1"/>
            <a:r>
              <a:rPr lang="en-US" altLang="zh-CN" dirty="0" err="1" smtClean="0"/>
              <a:t>GraphDef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Tensor, Ops, </a:t>
            </a:r>
            <a:r>
              <a:rPr lang="en-US" altLang="zh-CN" dirty="0" err="1" smtClean="0"/>
              <a:t>Vars</a:t>
            </a:r>
            <a:r>
              <a:rPr lang="en-US" altLang="zh-CN" dirty="0" smtClean="0"/>
              <a:t> def.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.</a:t>
            </a:r>
            <a:r>
              <a:rPr lang="en-US" altLang="zh-CN" dirty="0" err="1" smtClean="0"/>
              <a:t>pb</a:t>
            </a:r>
            <a:r>
              <a:rPr lang="en-US" altLang="zh-CN" dirty="0" smtClean="0"/>
              <a:t>, binary.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.</a:t>
            </a:r>
            <a:r>
              <a:rPr lang="en-US" altLang="zh-CN" dirty="0" err="1" smtClean="0"/>
              <a:t>pbtxt</a:t>
            </a:r>
            <a:r>
              <a:rPr lang="en-US" altLang="zh-CN" dirty="0" smtClean="0"/>
              <a:t>, readability. </a:t>
            </a:r>
          </a:p>
          <a:p>
            <a:pPr lvl="1"/>
            <a:r>
              <a:rPr lang="en-US" altLang="zh-CN" dirty="0" smtClean="0"/>
              <a:t>Checkpoints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Serialized vars.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Not interpreted.</a:t>
            </a:r>
          </a:p>
          <a:p>
            <a:pPr lvl="1"/>
            <a:r>
              <a:rPr lang="en-US" altLang="zh-CN" dirty="0" smtClean="0"/>
              <a:t>Frozen </a:t>
            </a:r>
            <a:r>
              <a:rPr lang="en-US" altLang="zh-CN" dirty="0" err="1" smtClean="0"/>
              <a:t>GraphDef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dirty="0" smtClean="0"/>
              <a:t>For Inference.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684" y="1768456"/>
            <a:ext cx="7278316" cy="429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8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6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0.4 </a:t>
            </a:r>
            <a:r>
              <a:rPr lang="en-US" altLang="zh-CN" dirty="0" err="1" smtClean="0"/>
              <a:t>FlatBuffers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Why </a:t>
            </a:r>
            <a:r>
              <a:rPr lang="en-US" altLang="zh-CN" dirty="0" err="1" smtClean="0"/>
              <a:t>FlatBuffers</a:t>
            </a:r>
            <a:r>
              <a:rPr lang="en-US" altLang="zh-CN" dirty="0" smtClean="0"/>
              <a:t>?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rgbClr val="C00000"/>
                </a:solidFill>
              </a:rPr>
              <a:t>Access to serialized data without parsing/unpacking.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Memory efficiency and speed.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Flexible.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Tiny code footprint.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Strongly typed.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Convenient to use.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Cross platform code with no dependencies.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94" y="1198732"/>
            <a:ext cx="571192" cy="58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7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0.4 </a:t>
            </a:r>
            <a:r>
              <a:rPr lang="en-US" altLang="zh-CN" dirty="0" err="1" smtClean="0"/>
              <a:t>FlatBuffers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Supported OS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Windows.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MacOS</a:t>
            </a:r>
            <a:r>
              <a:rPr lang="en-US" altLang="zh-CN" dirty="0" smtClean="0"/>
              <a:t> X.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Linux.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Android.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Others with C++ compiler.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Supported Languages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C, C++, C#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Dart, Go, </a:t>
            </a:r>
            <a:r>
              <a:rPr lang="en-US" altLang="zh-CN" dirty="0" err="1" smtClean="0"/>
              <a:t>Lua</a:t>
            </a:r>
            <a:endParaRPr lang="en-US" altLang="zh-CN" dirty="0" smtClean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Java, JavaScript, </a:t>
            </a:r>
            <a:r>
              <a:rPr lang="en-US" altLang="zh-CN" dirty="0" err="1" smtClean="0"/>
              <a:t>TypeScript</a:t>
            </a:r>
            <a:endParaRPr lang="en-US" altLang="zh-CN" dirty="0" smtClean="0"/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Lobster, PHP, Python, Rust …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94" y="1198732"/>
            <a:ext cx="571192" cy="58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8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  <a:p>
            <a:endParaRPr lang="zh-CN" altLang="en-US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0.5 Supported models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Models</a:t>
            </a:r>
          </a:p>
          <a:p>
            <a:pPr lvl="3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Inception_V1, Inception_V2, Inception_V3, Inception_V4.</a:t>
            </a:r>
          </a:p>
          <a:p>
            <a:pPr lvl="3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Mobilenet_V1, Mobilenet_V2.</a:t>
            </a:r>
          </a:p>
          <a:p>
            <a:pPr lvl="3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/>
              <a:t>ResNet_V2, Inception_ResNet_V2.</a:t>
            </a:r>
          </a:p>
          <a:p>
            <a:pPr lvl="3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NASNet</a:t>
            </a:r>
            <a:r>
              <a:rPr lang="en-US" altLang="zh-CN" dirty="0" smtClean="0"/>
              <a:t> mobile/large.</a:t>
            </a:r>
          </a:p>
          <a:p>
            <a:pPr lvl="3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SqueezeNet</a:t>
            </a:r>
            <a:r>
              <a:rPr lang="en-US" altLang="zh-CN" dirty="0" smtClean="0"/>
              <a:t>.</a:t>
            </a:r>
          </a:p>
          <a:p>
            <a:pPr lvl="3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DenseNet</a:t>
            </a:r>
            <a:r>
              <a:rPr lang="en-US" altLang="zh-CN" dirty="0" smtClean="0"/>
              <a:t>.</a:t>
            </a:r>
          </a:p>
          <a:p>
            <a:pPr lvl="3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MnasNet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474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 txBox="1">
            <a:spLocks/>
          </p:cNvSpPr>
          <p:nvPr/>
        </p:nvSpPr>
        <p:spPr>
          <a:xfrm>
            <a:off x="11430000" y="6402358"/>
            <a:ext cx="66998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539F025-D7F9-4E61-9C22-F15BE1C19EA8}" type="slidenum">
              <a:rPr lang="zh-CN" altLang="en-US" smtClean="0"/>
              <a:pPr/>
              <a:t>9</a:t>
            </a:fld>
            <a:r>
              <a:rPr lang="en-US" altLang="zh-CN" dirty="0" smtClean="0"/>
              <a:t>/7</a:t>
            </a:r>
            <a:endParaRPr lang="zh-CN" alt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71980" y="386500"/>
            <a:ext cx="10188086" cy="622169"/>
          </a:xfrm>
        </p:spPr>
        <p:txBody>
          <a:bodyPr/>
          <a:lstStyle/>
          <a:p>
            <a:r>
              <a:rPr lang="en-US" altLang="zh-CN" sz="4000" dirty="0" smtClean="0"/>
              <a:t>0. Background</a:t>
            </a:r>
            <a:endParaRPr lang="en-US" altLang="zh-CN" sz="4000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94578" y="1279333"/>
            <a:ext cx="10225664" cy="4708525"/>
          </a:xfrm>
        </p:spPr>
        <p:txBody>
          <a:bodyPr/>
          <a:lstStyle/>
          <a:p>
            <a:r>
              <a:rPr lang="en-US" altLang="zh-CN" dirty="0" smtClean="0"/>
              <a:t>0.6 </a:t>
            </a:r>
            <a:r>
              <a:rPr lang="en-US" altLang="zh-CN" dirty="0" err="1" smtClean="0"/>
              <a:t>TFLite</a:t>
            </a:r>
            <a:r>
              <a:rPr lang="en-US" altLang="zh-CN" dirty="0" smtClean="0"/>
              <a:t> Benchmark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587513"/>
              </p:ext>
            </p:extLst>
          </p:nvPr>
        </p:nvGraphicFramePr>
        <p:xfrm>
          <a:off x="8632420" y="1867710"/>
          <a:ext cx="2320925" cy="1169670"/>
        </p:xfrm>
        <a:graphic>
          <a:graphicData uri="http://schemas.openxmlformats.org/drawingml/2006/table">
            <a:tbl>
              <a:tblPr/>
              <a:tblGrid>
                <a:gridCol w="939800"/>
                <a:gridCol w="1381125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Device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CPU_MASK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212121"/>
                          </a:solidFill>
                          <a:effectLst/>
                        </a:rPr>
                        <a:t>Pixel 2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212121"/>
                          </a:solidFill>
                          <a:effectLst/>
                        </a:rPr>
                        <a:t>f0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212121"/>
                          </a:solidFill>
                          <a:effectLst/>
                        </a:rPr>
                        <a:t>Pixel xl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212121"/>
                          </a:solidFill>
                          <a:effectLst/>
                        </a:rPr>
                        <a:t>0c</a:t>
                      </a:r>
                    </a:p>
                  </a:txBody>
                  <a:tcPr marL="76200" marR="76200" marT="66675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192909"/>
              </p:ext>
            </p:extLst>
          </p:nvPr>
        </p:nvGraphicFramePr>
        <p:xfrm>
          <a:off x="1452660" y="1876400"/>
          <a:ext cx="6968928" cy="4525958"/>
        </p:xfrm>
        <a:graphic>
          <a:graphicData uri="http://schemas.openxmlformats.org/drawingml/2006/table">
            <a:tbl>
              <a:tblPr/>
              <a:tblGrid>
                <a:gridCol w="2286204"/>
                <a:gridCol w="2155220"/>
                <a:gridCol w="2527504"/>
              </a:tblGrid>
              <a:tr h="5559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Model Name</a:t>
                      </a:r>
                    </a:p>
                  </a:txBody>
                  <a:tcPr marL="60427" marR="60427" marT="60427" marB="60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Device</a:t>
                      </a:r>
                    </a:p>
                  </a:txBody>
                  <a:tcPr marL="60427" marR="60427" marT="60427" marB="60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Mean inference time (</a:t>
                      </a:r>
                      <a:r>
                        <a:rPr lang="en-US" sz="1400" b="0" dirty="0" err="1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std</a:t>
                      </a:r>
                      <a:r>
                        <a:rPr lang="en-US" sz="1400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 dev)</a:t>
                      </a:r>
                    </a:p>
                  </a:txBody>
                  <a:tcPr marL="60427" marR="60427" marT="60427" marB="604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909C"/>
                    </a:solidFill>
                  </a:tcPr>
                </a:tc>
              </a:tr>
              <a:tr h="330836"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>
                          <a:solidFill>
                            <a:srgbClr val="036EB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Mobilenet_1.0_224(float)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2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166.5 ms (2.6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Pixel xl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122.9 ms (1.8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>
                          <a:solidFill>
                            <a:srgbClr val="036EB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Mobilenet_1.0_224 (quant)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Pixel 2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69.5 ms (0.9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Pixel xl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78.9 ms (2.2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 err="1" smtClean="0">
                          <a:solidFill>
                            <a:srgbClr val="036EB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NASNet_mobile</a:t>
                      </a:r>
                      <a:endParaRPr lang="en-US" sz="1400" u="none" strike="noStrike" kern="1200" dirty="0">
                        <a:solidFill>
                          <a:srgbClr val="036EB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Pixel 2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273.8 ms (3.5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xl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210.8 </a:t>
                      </a:r>
                      <a:r>
                        <a:rPr lang="en-US" sz="14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 (4.2 </a:t>
                      </a:r>
                      <a:r>
                        <a:rPr lang="en-US" sz="14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 err="1" smtClean="0">
                          <a:solidFill>
                            <a:srgbClr val="036EB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SqueezeNet</a:t>
                      </a:r>
                      <a:endParaRPr lang="en-US" sz="1400" u="none" strike="noStrike" kern="1200" dirty="0">
                        <a:solidFill>
                          <a:srgbClr val="036EB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2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234.0 ms (2.1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xl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158.0 ms (2.1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u="none" strike="noStrike" kern="1200" dirty="0">
                          <a:solidFill>
                            <a:srgbClr val="036EB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Inception_ResNet_V2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2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2846.0 ms (15.0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xl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1973.0 </a:t>
                      </a:r>
                      <a:r>
                        <a:rPr lang="en-US" sz="14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 (15.0 </a:t>
                      </a:r>
                      <a:r>
                        <a:rPr lang="en-US" sz="14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rgbClr val="036EB7"/>
                          </a:solidFill>
                          <a:effectLst/>
                        </a:rPr>
                        <a:t>Inception_V4</a:t>
                      </a:r>
                      <a:endParaRPr lang="en-US" sz="1400" dirty="0">
                        <a:solidFill>
                          <a:srgbClr val="036EB7"/>
                        </a:solidFill>
                        <a:effectLst/>
                      </a:endParaRP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2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3180.0 ms (11.7 ms)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08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212121"/>
                          </a:solidFill>
                          <a:effectLst/>
                        </a:rPr>
                        <a:t>Pixel xl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2262.0 </a:t>
                      </a:r>
                      <a:r>
                        <a:rPr lang="en-US" sz="14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 (21.0 </a:t>
                      </a:r>
                      <a:r>
                        <a:rPr lang="en-US" sz="1400" dirty="0" err="1">
                          <a:solidFill>
                            <a:srgbClr val="212121"/>
                          </a:solidFill>
                          <a:effectLst/>
                        </a:rPr>
                        <a:t>ms</a:t>
                      </a:r>
                      <a:r>
                        <a:rPr lang="en-US" sz="1400" dirty="0">
                          <a:solidFill>
                            <a:srgbClr val="212121"/>
                          </a:solidFill>
                          <a:effectLst/>
                        </a:rPr>
                        <a:t>)</a:t>
                      </a:r>
                    </a:p>
                  </a:txBody>
                  <a:tcPr marL="60427" marR="60427" marT="52873" marB="604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2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LQ PPT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6609</TotalTime>
  <Words>957</Words>
  <Application>Microsoft Office PowerPoint</Application>
  <PresentationFormat>自定义</PresentationFormat>
  <Paragraphs>273</Paragraphs>
  <Slides>24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JLQ PPT Master</vt:lpstr>
      <vt:lpstr>How to Use TFLite: A Demo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</dc:creator>
  <cp:lastModifiedBy>卢成林</cp:lastModifiedBy>
  <cp:revision>481</cp:revision>
  <dcterms:created xsi:type="dcterms:W3CDTF">2018-06-12T01:41:14Z</dcterms:created>
  <dcterms:modified xsi:type="dcterms:W3CDTF">2018-12-18T04:31:20Z</dcterms:modified>
</cp:coreProperties>
</file>