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317" r:id="rId2"/>
    <p:sldId id="266" r:id="rId3"/>
    <p:sldId id="271" r:id="rId4"/>
    <p:sldId id="361" r:id="rId5"/>
    <p:sldId id="365" r:id="rId6"/>
    <p:sldId id="362" r:id="rId7"/>
    <p:sldId id="363" r:id="rId8"/>
    <p:sldId id="364" r:id="rId9"/>
    <p:sldId id="366" r:id="rId10"/>
    <p:sldId id="306" r:id="rId11"/>
    <p:sldId id="367" r:id="rId12"/>
    <p:sldId id="377" r:id="rId13"/>
    <p:sldId id="369" r:id="rId14"/>
    <p:sldId id="370" r:id="rId15"/>
    <p:sldId id="368" r:id="rId16"/>
    <p:sldId id="371" r:id="rId17"/>
    <p:sldId id="372" r:id="rId18"/>
    <p:sldId id="378" r:id="rId19"/>
    <p:sldId id="373" r:id="rId20"/>
    <p:sldId id="374" r:id="rId21"/>
    <p:sldId id="375" r:id="rId22"/>
    <p:sldId id="376" r:id="rId23"/>
    <p:sldId id="307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DE1FB4-8C43-47DE-B6AB-07D247B97D35}">
          <p14:sldIdLst>
            <p14:sldId id="317"/>
            <p14:sldId id="266"/>
            <p14:sldId id="271"/>
            <p14:sldId id="361"/>
            <p14:sldId id="365"/>
            <p14:sldId id="362"/>
            <p14:sldId id="363"/>
            <p14:sldId id="364"/>
            <p14:sldId id="366"/>
          </p14:sldIdLst>
        </p14:section>
        <p14:section name="无标题节" id="{8DA5221A-100C-4540-B426-DE1AF6D9E126}">
          <p14:sldIdLst>
            <p14:sldId id="306"/>
            <p14:sldId id="367"/>
            <p14:sldId id="377"/>
            <p14:sldId id="369"/>
            <p14:sldId id="370"/>
            <p14:sldId id="368"/>
            <p14:sldId id="371"/>
            <p14:sldId id="372"/>
            <p14:sldId id="378"/>
            <p14:sldId id="373"/>
            <p14:sldId id="374"/>
            <p14:sldId id="375"/>
            <p14:sldId id="376"/>
            <p14:sldId id="307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EB7"/>
    <a:srgbClr val="E01519"/>
    <a:srgbClr val="6FD0F7"/>
    <a:srgbClr val="B9ECF3"/>
    <a:srgbClr val="A6A6A6"/>
    <a:srgbClr val="73CDF5"/>
    <a:srgbClr val="19A2FF"/>
    <a:srgbClr val="3F254E"/>
    <a:srgbClr val="7E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9" autoAdjust="0"/>
    <p:restoredTop sz="90972" autoAdjust="0"/>
  </p:normalViewPr>
  <p:slideViewPr>
    <p:cSldViewPr snapToGrid="0">
      <p:cViewPr varScale="1">
        <p:scale>
          <a:sx n="99" d="100"/>
          <a:sy n="99" d="100"/>
        </p:scale>
        <p:origin x="-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60E6-A21C-4C76-84D1-E70FCE90B7D8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3482-0C45-4557-A5E3-525737071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6747-ADEC-4632-B717-23655C0040D7}" type="datetimeFigureOut">
              <a:rPr lang="zh-CN" altLang="en-US" smtClean="0"/>
              <a:pPr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9E50-4011-47FD-9A7F-6B65A246B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43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https://storage.googleapis.com/download.tensorflow.org/deps/tflite/TfLiteCameraDemo.apk</a:t>
            </a:r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https://docs.bazel.build/versions/master/install.html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https://tensorflow.google.cn/lite/convert/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https://github.com/tensorflow/tensorflow/blob/master/tensorflow/lite/g3doc/models.md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https://tensorflow.google.cn/lite/performance/benchmarks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77893" y="341538"/>
            <a:ext cx="1310325" cy="11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rgbClr val="6FD0F7"/>
            </a:gs>
            <a:gs pos="100000">
              <a:srgbClr val="036EB7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84318" y="6356959"/>
            <a:ext cx="634857" cy="365125"/>
          </a:xfrm>
          <a:prstGeom prst="rect">
            <a:avLst/>
          </a:prstGeom>
        </p:spPr>
        <p:txBody>
          <a:bodyPr/>
          <a:lstStyle/>
          <a:p>
            <a:fld id="{A6365462-BAD0-45B3-BB63-978C69642A1C}" type="slidenum">
              <a:rPr lang="zh-CN" altLang="en-US" smtClean="0"/>
              <a:pPr/>
              <a:t>‹#›</a:t>
            </a:fld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63996" y="1507162"/>
            <a:ext cx="10133648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Clr>
                <a:srgbClr val="6FD0F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rgbClr val="6FD0F7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 smtClean="0">
                <a:solidFill>
                  <a:schemeClr val="bg1"/>
                </a:solidFill>
              </a:rPr>
              <a:t>©2018 JLQ Technology Company Confidential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0825" y="265643"/>
            <a:ext cx="1079370" cy="9161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775"/>
            <a:ext cx="535965" cy="654441"/>
          </a:xfrm>
          <a:prstGeom prst="rect">
            <a:avLst/>
          </a:prstGeom>
        </p:spPr>
      </p:pic>
      <p:sp>
        <p:nvSpPr>
          <p:cNvPr id="9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rot="10800000">
            <a:off x="0" y="5958000"/>
            <a:ext cx="2082800" cy="9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>
            <a:spLocks noChangeAspect="1"/>
          </p:cNvSpPr>
          <p:nvPr userDrawn="1"/>
        </p:nvSpPr>
        <p:spPr>
          <a:xfrm rot="16200000">
            <a:off x="1175506" y="5020886"/>
            <a:ext cx="1800000" cy="1874227"/>
          </a:xfrm>
          <a:prstGeom prst="rtTriangle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012621" y="5058000"/>
            <a:ext cx="9179380" cy="18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>
            <a:spLocks noChangeAspect="1"/>
          </p:cNvSpPr>
          <p:nvPr userDrawn="1"/>
        </p:nvSpPr>
        <p:spPr>
          <a:xfrm rot="16200000">
            <a:off x="1911187" y="5567963"/>
            <a:ext cx="1263976" cy="1316098"/>
          </a:xfrm>
          <a:prstGeom prst="rtTriangle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198051" y="5598000"/>
            <a:ext cx="8999648" cy="12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0800000">
            <a:off x="1" y="6498000"/>
            <a:ext cx="2314574" cy="3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962400" y="2160759"/>
            <a:ext cx="7391400" cy="1749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002674"/>
            <a:ext cx="7069667" cy="410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00891"/>
            <a:ext cx="12192000" cy="90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40" y="2787481"/>
            <a:ext cx="2479396" cy="1283038"/>
          </a:xfrm>
          <a:prstGeom prst="rect">
            <a:avLst/>
          </a:prstGeom>
        </p:spPr>
      </p:pic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b="1" dirty="0" smtClean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4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64775" y="341538"/>
            <a:ext cx="1323443" cy="11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594787" y="222003"/>
            <a:ext cx="340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</a:t>
            </a:r>
            <a:r>
              <a:rPr lang="en-US" altLang="zh-CN" sz="4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TENTS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1149350"/>
            <a:ext cx="9286875" cy="5143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bg1"/>
              </a:buClr>
              <a:buFont typeface="Wingdings" panose="05000000000000000000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53359" y="2186855"/>
            <a:ext cx="10685282" cy="2484290"/>
          </a:xfrm>
          <a:prstGeom prst="rect">
            <a:avLst/>
          </a:prstGeom>
        </p:spPr>
        <p:txBody>
          <a:bodyPr anchor="ctr"/>
          <a:lstStyle>
            <a:lvl1pPr algn="ctr" latinLnBrk="1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88086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6FD0F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6FD0F7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表占位符 4"/>
          <p:cNvSpPr>
            <a:spLocks noGrp="1"/>
          </p:cNvSpPr>
          <p:nvPr>
            <p:ph type="chart" sz="quarter" idx="14"/>
          </p:nvPr>
        </p:nvSpPr>
        <p:spPr>
          <a:xfrm>
            <a:off x="763588" y="1649413"/>
            <a:ext cx="10152062" cy="460057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/>
            </a:lvl1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763588" y="1541463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aseline="0" dirty="0" smtClean="0">
                <a:solidFill>
                  <a:srgbClr val="002060"/>
                </a:solidFill>
              </a:rPr>
              <a:t>©2018 JLQ Technology Company Confidential</a:t>
            </a:r>
            <a:endParaRPr lang="zh-CN" altLang="en-US" sz="1050" baseline="0" dirty="0" smtClean="0">
              <a:solidFill>
                <a:srgbClr val="002060"/>
              </a:solidFill>
            </a:endParaRPr>
          </a:p>
          <a:p>
            <a:endParaRPr lang="zh-CN" altLang="en-US" sz="1050" dirty="0">
              <a:solidFill>
                <a:srgbClr val="036EB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4"/>
          <a:stretch/>
        </p:blipFill>
        <p:spPr>
          <a:xfrm>
            <a:off x="0" y="6061531"/>
            <a:ext cx="1328608" cy="796469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66" r:id="rId5"/>
    <p:sldLayoutId id="2147483681" r:id="rId6"/>
    <p:sldLayoutId id="2147483682" r:id="rId7"/>
    <p:sldLayoutId id="2147483683" r:id="rId8"/>
    <p:sldLayoutId id="2147483689" r:id="rId9"/>
    <p:sldLayoutId id="2147483660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943" y="2435087"/>
            <a:ext cx="8501203" cy="13959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How to Use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: A Demo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6943" y="3901048"/>
            <a:ext cx="7975236" cy="12211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+mn-lt"/>
              </a:rPr>
              <a:t>Chenglin</a:t>
            </a:r>
            <a:r>
              <a:rPr lang="en-US" altLang="zh-CN" dirty="0" smtClean="0">
                <a:latin typeface="+mn-lt"/>
              </a:rPr>
              <a:t> Lu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Solution R&amp;D </a:t>
            </a:r>
            <a:r>
              <a:rPr lang="en-US" altLang="zh-CN" dirty="0"/>
              <a:t>Android Software </a:t>
            </a:r>
            <a:r>
              <a:rPr lang="en-US" altLang="zh-CN" dirty="0" smtClean="0"/>
              <a:t>Platform 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AI and Camera</a:t>
            </a:r>
          </a:p>
          <a:p>
            <a:pPr>
              <a:spcBef>
                <a:spcPts val="0"/>
              </a:spcBef>
            </a:pPr>
            <a:fld id="{41D05040-A107-400B-88F1-68C3FCACB6CD}" type="datetime1">
              <a:rPr lang="en-US" altLang="zh-CN" smtClean="0">
                <a:latin typeface="+mn-lt"/>
              </a:rPr>
              <a:t>12/20/2018</a:t>
            </a:fld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4685" y="6485207"/>
            <a:ext cx="362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©2018 JLQ Technology Company Confidential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en-US" altLang="zh-CN" sz="4000" dirty="0"/>
              <a:t>.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 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Step1. Choose a model.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Step2. Convert the model format.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Step3. Inference in app.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09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1.0 About the Demo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Resize each camera image frame to 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224(quantized </a:t>
            </a:r>
            <a:r>
              <a:rPr lang="en-US" altLang="zh-CN" dirty="0" err="1" smtClean="0"/>
              <a:t>MobileNets</a:t>
            </a:r>
            <a:r>
              <a:rPr lang="en-US" altLang="zh-CN" dirty="0" smtClean="0"/>
              <a:t>) 299*299(Inception-v3).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TFLite</a:t>
            </a:r>
            <a:r>
              <a:rPr lang="en-US" altLang="zh-CN" dirty="0" smtClean="0"/>
              <a:t> Java inference API.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Output, 2-D array.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First, category index.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Second, confidence of classification.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1001 unique categories(background+ImageNet1000).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3.</a:t>
            </a:r>
          </a:p>
        </p:txBody>
      </p:sp>
    </p:spTree>
    <p:extLst>
      <p:ext uri="{BB962C8B-B14F-4D97-AF65-F5344CB8AC3E}">
        <p14:creationId xmlns:p14="http://schemas.microsoft.com/office/powerpoint/2010/main" val="299151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1.1 Three ways TF on Android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Prebuilt binary APK.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Android Studio (IDE).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Recommend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Simplest.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Just want to add TensorFlow to AS.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Bazel</a:t>
            </a:r>
            <a:r>
              <a:rPr lang="en-US" altLang="zh-CN" dirty="0" smtClean="0"/>
              <a:t>, ADB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ops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1858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13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1.2 Preparation</a:t>
            </a:r>
          </a:p>
          <a:p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Android5.0 (API 21) or higher.</a:t>
            </a:r>
          </a:p>
          <a:p>
            <a:pPr lvl="2">
              <a:lnSpc>
                <a:spcPct val="150000"/>
              </a:lnSpc>
            </a:pP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Quantized </a:t>
            </a:r>
            <a:r>
              <a:rPr lang="en-US" altLang="zh-CN" dirty="0" err="1" smtClean="0"/>
              <a:t>MobileNet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Floating point Inception_v3.</a:t>
            </a:r>
          </a:p>
        </p:txBody>
      </p:sp>
    </p:spTree>
    <p:extLst>
      <p:ext uri="{BB962C8B-B14F-4D97-AF65-F5344CB8AC3E}">
        <p14:creationId xmlns:p14="http://schemas.microsoft.com/office/powerpoint/2010/main" val="235605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14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1.3 Prebuild binary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Download from 1 or 2.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Display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</a:t>
            </a:r>
            <a:r>
              <a:rPr lang="en-US" altLang="zh-CN" dirty="0"/>
              <a:t>three objects classified.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Classification </a:t>
            </a:r>
            <a:r>
              <a:rPr lang="en-US" altLang="zh-CN" dirty="0"/>
              <a:t>latency</a:t>
            </a:r>
            <a:r>
              <a:rPr lang="en-US" altLang="zh-CN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Devices: LC1860, LC1881.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4" y="4125238"/>
            <a:ext cx="9572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90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15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1.4 Build the demo using AS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AS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Import</a:t>
            </a:r>
            <a:r>
              <a:rPr lang="en-US" altLang="zh-CN" dirty="0"/>
              <a:t>: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/lite/java/demo.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Build. mobilenet_quant_v1_224.tflite and labels.txt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/assets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Run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Run 'android'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65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16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1.5 Build  from source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</a:t>
            </a:r>
            <a:r>
              <a:rPr lang="en-US" altLang="zh-CN" dirty="0" err="1" smtClean="0"/>
              <a:t>Bazel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NDK&gt;14, build tools API&gt;26.0.1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WORKSPACE </a:t>
            </a:r>
            <a:r>
              <a:rPr lang="en-US" altLang="zh-CN" dirty="0" smtClean="0">
                <a:sym typeface="Wingdings" panose="05000000000000000000" pitchFamily="2" charset="2"/>
              </a:rPr>
              <a:t>add SDK NDK path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bazel</a:t>
            </a:r>
            <a:r>
              <a:rPr lang="en-US" altLang="zh-CN" dirty="0"/>
              <a:t> build -c opt --</a:t>
            </a:r>
            <a:r>
              <a:rPr lang="en-US" altLang="zh-CN" dirty="0" err="1"/>
              <a:t>cxxopt</a:t>
            </a:r>
            <a:r>
              <a:rPr lang="en-US" altLang="zh-CN" dirty="0"/>
              <a:t>='--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11' </a:t>
            </a:r>
            <a:r>
              <a:rPr lang="en-US" altLang="zh-CN" dirty="0" smtClean="0"/>
              <a:t> //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main:TfLiteCameraDemo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Install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adb</a:t>
            </a:r>
            <a:r>
              <a:rPr lang="en-US" altLang="zh-CN" dirty="0"/>
              <a:t> install </a:t>
            </a:r>
            <a:r>
              <a:rPr lang="en-US" altLang="zh-CN" dirty="0" err="1"/>
              <a:t>bazel</a:t>
            </a:r>
            <a:r>
              <a:rPr lang="en-US" altLang="zh-CN" dirty="0"/>
              <a:t>-bin/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TfLiteCameraDemo.apk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00" y="2582592"/>
            <a:ext cx="8124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10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17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WORKSPACE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6" y="2377439"/>
            <a:ext cx="9463485" cy="3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18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r16b (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1" y="2220235"/>
            <a:ext cx="7363656" cy="46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19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8" y="2210368"/>
            <a:ext cx="7290328" cy="4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3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en-US" altLang="zh-CN" dirty="0"/>
              <a:t>. Background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Demo</a:t>
            </a:r>
          </a:p>
          <a:p>
            <a:r>
              <a:rPr lang="en-US" altLang="zh-CN" dirty="0" smtClean="0"/>
              <a:t>2. Conclusions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66" y="2209461"/>
            <a:ext cx="7742947" cy="46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7" y="1867921"/>
            <a:ext cx="8639625" cy="45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9" y="1920251"/>
            <a:ext cx="10058400" cy="7168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439" y="3282854"/>
            <a:ext cx="3938869" cy="2954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1733" y="3284593"/>
            <a:ext cx="3952776" cy="2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23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2. Conclusions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4"/>
            <a:ext cx="10159933" cy="399531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Core ops and custom ops.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Lightweight. All </a:t>
            </a:r>
            <a:r>
              <a:rPr lang="en-US" altLang="zh-CN" dirty="0" smtClean="0"/>
              <a:t>supported ops smaller than 300kb.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 and C++ API supported.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Better </a:t>
            </a:r>
            <a:r>
              <a:rPr lang="en-US" altLang="zh-CN" dirty="0"/>
              <a:t>performance </a:t>
            </a:r>
            <a:r>
              <a:rPr lang="en-US" altLang="zh-CN" dirty="0" smtClean="0"/>
              <a:t>ratio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Low latency and small </a:t>
            </a:r>
            <a:r>
              <a:rPr lang="en-US" altLang="zh-CN" dirty="0" smtClean="0"/>
              <a:t>binary </a:t>
            </a:r>
            <a:r>
              <a:rPr lang="en-US" altLang="zh-CN" dirty="0" smtClean="0"/>
              <a:t>size.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Hardware acceleration. </a:t>
            </a:r>
            <a:r>
              <a:rPr lang="en-US" altLang="zh-CN" smtClean="0"/>
              <a:t>Android NNAPI.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79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148" y="3570707"/>
            <a:ext cx="378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657079"/>
            <a:ext cx="6423804" cy="9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0.1 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" y="1896895"/>
            <a:ext cx="11418207" cy="390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0.2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Architecture</a:t>
            </a:r>
          </a:p>
          <a:p>
            <a:pPr lvl="1"/>
            <a:r>
              <a:rPr lang="en-US" altLang="zh-CN" dirty="0" smtClean="0"/>
              <a:t>Model file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FlatBuffers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Interpreter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100Kb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300Kb, </a:t>
            </a:r>
            <a:r>
              <a:rPr lang="en-US" altLang="zh-CN" dirty="0"/>
              <a:t>k</a:t>
            </a:r>
            <a:r>
              <a:rPr lang="en-US" altLang="zh-CN" dirty="0" smtClean="0"/>
              <a:t>ernels load.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kernels.</a:t>
            </a:r>
          </a:p>
          <a:p>
            <a:pPr lvl="1"/>
            <a:r>
              <a:rPr lang="en-US" altLang="zh-CN" dirty="0" smtClean="0"/>
              <a:t>NNAPI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Hardware acceleration.</a:t>
            </a:r>
          </a:p>
          <a:p>
            <a:pPr lvl="2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8" y="689034"/>
            <a:ext cx="6196002" cy="57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0.3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</a:t>
            </a:r>
            <a:r>
              <a:rPr lang="en-US" altLang="zh-CN" dirty="0"/>
              <a:t>Converter</a:t>
            </a:r>
          </a:p>
          <a:p>
            <a:pPr lvl="1"/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Tensor, Ops, </a:t>
            </a:r>
            <a:r>
              <a:rPr lang="en-US" altLang="zh-CN" dirty="0" err="1" smtClean="0"/>
              <a:t>Vars</a:t>
            </a:r>
            <a:r>
              <a:rPr lang="en-US" altLang="zh-CN" dirty="0" smtClean="0"/>
              <a:t> def.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, binary.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pbtxt</a:t>
            </a:r>
            <a:r>
              <a:rPr lang="en-US" altLang="zh-CN" dirty="0" smtClean="0"/>
              <a:t>, readability. </a:t>
            </a:r>
          </a:p>
          <a:p>
            <a:pPr lvl="1"/>
            <a:r>
              <a:rPr lang="en-US" altLang="zh-CN" dirty="0" smtClean="0"/>
              <a:t>Checkpoints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Serialized vars.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Not interpreted.</a:t>
            </a:r>
          </a:p>
          <a:p>
            <a:pPr lvl="1"/>
            <a:r>
              <a:rPr lang="en-US" altLang="zh-CN" dirty="0" smtClean="0"/>
              <a:t>Frozen </a:t>
            </a:r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For Inference.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84" y="1768456"/>
            <a:ext cx="7278316" cy="429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6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Why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?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Access to serialized data without parsing/unpacking.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Memory efficiency and speed.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Flexible.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Tiny code footprint.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Strongly typed.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Convenient to use.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Cross platform code with no dependencies.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OS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Windows.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MacOS</a:t>
            </a:r>
            <a:r>
              <a:rPr lang="en-US" altLang="zh-CN" dirty="0" smtClean="0"/>
              <a:t> 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Linux.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Others with C++ compiler.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Languages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C, C++, C#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Dart, Go, </a:t>
            </a:r>
            <a:r>
              <a:rPr lang="en-US" altLang="zh-CN" dirty="0" err="1" smtClean="0"/>
              <a:t>Lua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Java, JavaScript, 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Lobster, PHP, Python, Rust 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 Supported models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Models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Inception_V1, Inception_V2, Inception_V3, Inception_V4.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Mobilenet_V1, Mobilenet_V2.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ResNet_V2, Inception_ResNet_V2.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NASNet</a:t>
            </a:r>
            <a:r>
              <a:rPr lang="en-US" altLang="zh-CN" dirty="0" smtClean="0"/>
              <a:t> mobile/large.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SqueezeNet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DenseNet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MnasNet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7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0.6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Benchmark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7513"/>
              </p:ext>
            </p:extLst>
          </p:nvPr>
        </p:nvGraphicFramePr>
        <p:xfrm>
          <a:off x="8632420" y="1867710"/>
          <a:ext cx="2320925" cy="1169670"/>
        </p:xfrm>
        <a:graphic>
          <a:graphicData uri="http://schemas.openxmlformats.org/drawingml/2006/table">
            <a:tbl>
              <a:tblPr/>
              <a:tblGrid>
                <a:gridCol w="939800"/>
                <a:gridCol w="138112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CPU_MASK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f0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0c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92909"/>
              </p:ext>
            </p:extLst>
          </p:nvPr>
        </p:nvGraphicFramePr>
        <p:xfrm>
          <a:off x="1452660" y="1876400"/>
          <a:ext cx="6968928" cy="4525958"/>
        </p:xfrm>
        <a:graphic>
          <a:graphicData uri="http://schemas.openxmlformats.org/drawingml/2006/table">
            <a:tbl>
              <a:tblPr/>
              <a:tblGrid>
                <a:gridCol w="2286204"/>
                <a:gridCol w="2155220"/>
                <a:gridCol w="2527504"/>
              </a:tblGrid>
              <a:tr h="55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Mean inference time (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dev)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Mobilenet_1.0_224(float)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166.5 ms (2.6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122.9 ms (1.8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 (quant)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69.5 ms (0.9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78.9 ms (2.2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NASNet_mobile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273.8 ms (3.5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210.8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(4.2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SqueezeNet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234.0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158.0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Inception_ResNet_V2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2846.0 ms (15.0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1973.0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(15.0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Inception_V4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3180.0 ms (11.7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2262.0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(21.0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Q PP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967</Words>
  <Application>Microsoft Office PowerPoint</Application>
  <PresentationFormat>自定义</PresentationFormat>
  <Paragraphs>274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JLQ PPT Master</vt:lpstr>
      <vt:lpstr>How to Use TFLite: A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卢成林</cp:lastModifiedBy>
  <cp:revision>486</cp:revision>
  <dcterms:created xsi:type="dcterms:W3CDTF">2018-06-12T01:41:14Z</dcterms:created>
  <dcterms:modified xsi:type="dcterms:W3CDTF">2018-12-20T01:31:35Z</dcterms:modified>
</cp:coreProperties>
</file>