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charts/chart8.xml" ContentType="application/vnd.openxmlformats-officedocument.drawingml.chart+xml"/>
  <Override PartName="/ppt/charts/chart9.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65" r:id="rId2"/>
  </p:sldMasterIdLst>
  <p:sldIdLst>
    <p:sldId id="257" r:id="rId3"/>
    <p:sldId id="263" r:id="rId4"/>
    <p:sldId id="256"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516" y="11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pengzheheng\Desktop\1861&#19979;&#21322;&#24180;&#38382;&#39064;&#22788;&#29702;&#24773;&#20917;&#27719;&#2463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a:t>Driver</a:t>
            </a:r>
            <a:r>
              <a:rPr lang="zh-CN" altLang="en-US"/>
              <a:t>组下半年</a:t>
            </a:r>
            <a:r>
              <a:rPr lang="en-US" altLang="zh-CN"/>
              <a:t>1861</a:t>
            </a:r>
            <a:r>
              <a:rPr lang="zh-CN" altLang="en-US"/>
              <a:t>问题处理情况</a:t>
            </a:r>
          </a:p>
        </c:rich>
      </c:tx>
      <c:layout/>
    </c:title>
    <c:plotArea>
      <c:layout/>
      <c:lineChart>
        <c:grouping val="standard"/>
        <c:ser>
          <c:idx val="0"/>
          <c:order val="0"/>
          <c:tx>
            <c:strRef>
              <c:f>Driver!$B$1</c:f>
              <c:strCache>
                <c:ptCount val="1"/>
                <c:pt idx="0">
                  <c:v>新增问题数</c:v>
                </c:pt>
              </c:strCache>
            </c:strRef>
          </c:tx>
          <c:cat>
            <c:strRef>
              <c:f>Driver!$A$2:$A$10</c:f>
              <c:strCache>
                <c:ptCount val="9"/>
                <c:pt idx="0">
                  <c:v>0915</c:v>
                </c:pt>
                <c:pt idx="1">
                  <c:v>1007</c:v>
                </c:pt>
                <c:pt idx="2">
                  <c:v>1021</c:v>
                </c:pt>
                <c:pt idx="3">
                  <c:v>1104 </c:v>
                </c:pt>
                <c:pt idx="4">
                  <c:v>1125</c:v>
                </c:pt>
                <c:pt idx="5">
                  <c:v>1208</c:v>
                </c:pt>
                <c:pt idx="6">
                  <c:v>1222</c:v>
                </c:pt>
                <c:pt idx="7">
                  <c:v>0106</c:v>
                </c:pt>
                <c:pt idx="8">
                  <c:v>0120 </c:v>
                </c:pt>
              </c:strCache>
            </c:strRef>
          </c:cat>
          <c:val>
            <c:numRef>
              <c:f>Driver!$B$2:$B$10</c:f>
              <c:numCache>
                <c:formatCode>General</c:formatCode>
                <c:ptCount val="9"/>
                <c:pt idx="0">
                  <c:v>24</c:v>
                </c:pt>
                <c:pt idx="1">
                  <c:v>17</c:v>
                </c:pt>
                <c:pt idx="2">
                  <c:v>23</c:v>
                </c:pt>
                <c:pt idx="3">
                  <c:v>27</c:v>
                </c:pt>
                <c:pt idx="4">
                  <c:v>17</c:v>
                </c:pt>
                <c:pt idx="5">
                  <c:v>10</c:v>
                </c:pt>
                <c:pt idx="6">
                  <c:v>12</c:v>
                </c:pt>
                <c:pt idx="7">
                  <c:v>19</c:v>
                </c:pt>
                <c:pt idx="8">
                  <c:v>26</c:v>
                </c:pt>
              </c:numCache>
            </c:numRef>
          </c:val>
        </c:ser>
        <c:ser>
          <c:idx val="1"/>
          <c:order val="1"/>
          <c:tx>
            <c:strRef>
              <c:f>Driver!$C$1</c:f>
              <c:strCache>
                <c:ptCount val="1"/>
                <c:pt idx="0">
                  <c:v>解决问题数</c:v>
                </c:pt>
              </c:strCache>
            </c:strRef>
          </c:tx>
          <c:cat>
            <c:strRef>
              <c:f>Driver!$A$2:$A$10</c:f>
              <c:strCache>
                <c:ptCount val="9"/>
                <c:pt idx="0">
                  <c:v>0915</c:v>
                </c:pt>
                <c:pt idx="1">
                  <c:v>1007</c:v>
                </c:pt>
                <c:pt idx="2">
                  <c:v>1021</c:v>
                </c:pt>
                <c:pt idx="3">
                  <c:v>1104 </c:v>
                </c:pt>
                <c:pt idx="4">
                  <c:v>1125</c:v>
                </c:pt>
                <c:pt idx="5">
                  <c:v>1208</c:v>
                </c:pt>
                <c:pt idx="6">
                  <c:v>1222</c:v>
                </c:pt>
                <c:pt idx="7">
                  <c:v>0106</c:v>
                </c:pt>
                <c:pt idx="8">
                  <c:v>0120 </c:v>
                </c:pt>
              </c:strCache>
            </c:strRef>
          </c:cat>
          <c:val>
            <c:numRef>
              <c:f>Driver!$C$2:$C$10</c:f>
              <c:numCache>
                <c:formatCode>General</c:formatCode>
                <c:ptCount val="9"/>
                <c:pt idx="0">
                  <c:v>19</c:v>
                </c:pt>
                <c:pt idx="1">
                  <c:v>21</c:v>
                </c:pt>
                <c:pt idx="2">
                  <c:v>17</c:v>
                </c:pt>
                <c:pt idx="3">
                  <c:v>34</c:v>
                </c:pt>
                <c:pt idx="4">
                  <c:v>19</c:v>
                </c:pt>
                <c:pt idx="5">
                  <c:v>18</c:v>
                </c:pt>
                <c:pt idx="6">
                  <c:v>20</c:v>
                </c:pt>
                <c:pt idx="7">
                  <c:v>16</c:v>
                </c:pt>
                <c:pt idx="8">
                  <c:v>31</c:v>
                </c:pt>
              </c:numCache>
            </c:numRef>
          </c:val>
        </c:ser>
        <c:dLbls>
          <c:showVal val="1"/>
        </c:dLbls>
        <c:marker val="1"/>
        <c:axId val="126571264"/>
        <c:axId val="126581376"/>
      </c:lineChart>
      <c:catAx>
        <c:axId val="126571264"/>
        <c:scaling>
          <c:orientation val="minMax"/>
        </c:scaling>
        <c:axPos val="b"/>
        <c:majorTickMark val="none"/>
        <c:tickLblPos val="nextTo"/>
        <c:crossAx val="126581376"/>
        <c:crosses val="autoZero"/>
        <c:auto val="1"/>
        <c:lblAlgn val="ctr"/>
        <c:lblOffset val="100"/>
      </c:catAx>
      <c:valAx>
        <c:axId val="126581376"/>
        <c:scaling>
          <c:orientation val="minMax"/>
        </c:scaling>
        <c:axPos val="l"/>
        <c:majorGridlines/>
        <c:numFmt formatCode="General" sourceLinked="1"/>
        <c:majorTickMark val="none"/>
        <c:tickLblPos val="nextTo"/>
        <c:crossAx val="12657126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a:t>FW</a:t>
            </a:r>
            <a:r>
              <a:rPr lang="zh-CN" altLang="zh-CN" sz="1800" b="1" i="0" u="none" strike="noStrike" baseline="0"/>
              <a:t>组下半年</a:t>
            </a:r>
            <a:r>
              <a:rPr lang="en-US" altLang="zh-CN" sz="1800" b="1" i="0" u="none" strike="noStrike" baseline="0"/>
              <a:t>1861</a:t>
            </a:r>
            <a:r>
              <a:rPr lang="zh-CN" altLang="zh-CN" sz="1800" b="1" i="0" u="none" strike="noStrike" baseline="0"/>
              <a:t>问题处理情况</a:t>
            </a:r>
            <a:endParaRPr lang="zh-CN" altLang="en-US"/>
          </a:p>
        </c:rich>
      </c:tx>
      <c:layout/>
    </c:title>
    <c:plotArea>
      <c:layout/>
      <c:lineChart>
        <c:grouping val="standard"/>
        <c:ser>
          <c:idx val="0"/>
          <c:order val="0"/>
          <c:tx>
            <c:strRef>
              <c:f>FW!$B$1</c:f>
              <c:strCache>
                <c:ptCount val="1"/>
                <c:pt idx="0">
                  <c:v>新增问题数</c:v>
                </c:pt>
              </c:strCache>
            </c:strRef>
          </c:tx>
          <c:cat>
            <c:strRef>
              <c:f>FW!$A$2:$A$10</c:f>
              <c:strCache>
                <c:ptCount val="9"/>
                <c:pt idx="0">
                  <c:v>0915</c:v>
                </c:pt>
                <c:pt idx="1">
                  <c:v>1007</c:v>
                </c:pt>
                <c:pt idx="2">
                  <c:v>1021</c:v>
                </c:pt>
                <c:pt idx="3">
                  <c:v>1104 </c:v>
                </c:pt>
                <c:pt idx="4">
                  <c:v>1125</c:v>
                </c:pt>
                <c:pt idx="5">
                  <c:v>1208</c:v>
                </c:pt>
                <c:pt idx="6">
                  <c:v>1222</c:v>
                </c:pt>
                <c:pt idx="7">
                  <c:v>0106</c:v>
                </c:pt>
                <c:pt idx="8">
                  <c:v>0120 </c:v>
                </c:pt>
              </c:strCache>
            </c:strRef>
          </c:cat>
          <c:val>
            <c:numRef>
              <c:f>FW!$B$2:$B$10</c:f>
              <c:numCache>
                <c:formatCode>General</c:formatCode>
                <c:ptCount val="9"/>
                <c:pt idx="0">
                  <c:v>19</c:v>
                </c:pt>
                <c:pt idx="1">
                  <c:v>24</c:v>
                </c:pt>
                <c:pt idx="2">
                  <c:v>17</c:v>
                </c:pt>
                <c:pt idx="3">
                  <c:v>44</c:v>
                </c:pt>
                <c:pt idx="4">
                  <c:v>12</c:v>
                </c:pt>
                <c:pt idx="5">
                  <c:v>13</c:v>
                </c:pt>
                <c:pt idx="6">
                  <c:v>22</c:v>
                </c:pt>
                <c:pt idx="7">
                  <c:v>21</c:v>
                </c:pt>
                <c:pt idx="8">
                  <c:v>24</c:v>
                </c:pt>
              </c:numCache>
            </c:numRef>
          </c:val>
        </c:ser>
        <c:ser>
          <c:idx val="1"/>
          <c:order val="1"/>
          <c:tx>
            <c:strRef>
              <c:f>FW!$C$1</c:f>
              <c:strCache>
                <c:ptCount val="1"/>
                <c:pt idx="0">
                  <c:v>解决问题数</c:v>
                </c:pt>
              </c:strCache>
            </c:strRef>
          </c:tx>
          <c:cat>
            <c:strRef>
              <c:f>FW!$A$2:$A$10</c:f>
              <c:strCache>
                <c:ptCount val="9"/>
                <c:pt idx="0">
                  <c:v>0915</c:v>
                </c:pt>
                <c:pt idx="1">
                  <c:v>1007</c:v>
                </c:pt>
                <c:pt idx="2">
                  <c:v>1021</c:v>
                </c:pt>
                <c:pt idx="3">
                  <c:v>1104 </c:v>
                </c:pt>
                <c:pt idx="4">
                  <c:v>1125</c:v>
                </c:pt>
                <c:pt idx="5">
                  <c:v>1208</c:v>
                </c:pt>
                <c:pt idx="6">
                  <c:v>1222</c:v>
                </c:pt>
                <c:pt idx="7">
                  <c:v>0106</c:v>
                </c:pt>
                <c:pt idx="8">
                  <c:v>0120 </c:v>
                </c:pt>
              </c:strCache>
            </c:strRef>
          </c:cat>
          <c:val>
            <c:numRef>
              <c:f>FW!$C$2:$C$10</c:f>
              <c:numCache>
                <c:formatCode>General</c:formatCode>
                <c:ptCount val="9"/>
                <c:pt idx="0">
                  <c:v>20</c:v>
                </c:pt>
                <c:pt idx="1">
                  <c:v>18</c:v>
                </c:pt>
                <c:pt idx="2">
                  <c:v>14</c:v>
                </c:pt>
                <c:pt idx="3">
                  <c:v>35</c:v>
                </c:pt>
                <c:pt idx="4">
                  <c:v>20</c:v>
                </c:pt>
                <c:pt idx="5">
                  <c:v>14</c:v>
                </c:pt>
                <c:pt idx="6">
                  <c:v>27</c:v>
                </c:pt>
                <c:pt idx="7">
                  <c:v>22</c:v>
                </c:pt>
                <c:pt idx="8">
                  <c:v>31</c:v>
                </c:pt>
              </c:numCache>
            </c:numRef>
          </c:val>
        </c:ser>
        <c:dLbls>
          <c:showVal val="1"/>
        </c:dLbls>
        <c:marker val="1"/>
        <c:axId val="108656896"/>
        <c:axId val="108662784"/>
      </c:lineChart>
      <c:catAx>
        <c:axId val="108656896"/>
        <c:scaling>
          <c:orientation val="minMax"/>
        </c:scaling>
        <c:axPos val="b"/>
        <c:majorTickMark val="none"/>
        <c:tickLblPos val="nextTo"/>
        <c:crossAx val="108662784"/>
        <c:crosses val="autoZero"/>
        <c:auto val="1"/>
        <c:lblAlgn val="ctr"/>
        <c:lblOffset val="100"/>
      </c:catAx>
      <c:valAx>
        <c:axId val="108662784"/>
        <c:scaling>
          <c:orientation val="minMax"/>
        </c:scaling>
        <c:axPos val="l"/>
        <c:majorGridlines/>
        <c:numFmt formatCode="General" sourceLinked="1"/>
        <c:majorTickMark val="none"/>
        <c:tickLblPos val="nextTo"/>
        <c:crossAx val="108656896"/>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sz="1800" b="1" i="0" baseline="0"/>
              <a:t>Media</a:t>
            </a:r>
            <a:r>
              <a:rPr lang="zh-CN" altLang="zh-CN" sz="1800" b="1" i="0" baseline="0"/>
              <a:t>组下半年</a:t>
            </a:r>
            <a:r>
              <a:rPr lang="en-US" altLang="zh-CN" sz="1800" b="1" i="0" baseline="0"/>
              <a:t>1861</a:t>
            </a:r>
            <a:r>
              <a:rPr lang="zh-CN" altLang="zh-CN" sz="1800" b="1" i="0" baseline="0"/>
              <a:t>问题处理情况</a:t>
            </a:r>
          </a:p>
        </c:rich>
      </c:tx>
      <c:layout/>
    </c:title>
    <c:plotArea>
      <c:layout/>
      <c:lineChart>
        <c:grouping val="standard"/>
        <c:ser>
          <c:idx val="0"/>
          <c:order val="0"/>
          <c:tx>
            <c:strRef>
              <c:f>media!$B$1</c:f>
              <c:strCache>
                <c:ptCount val="1"/>
                <c:pt idx="0">
                  <c:v>新增问题数</c:v>
                </c:pt>
              </c:strCache>
            </c:strRef>
          </c:tx>
          <c:cat>
            <c:strRef>
              <c:f>media!$A$2:$A$10</c:f>
              <c:strCache>
                <c:ptCount val="9"/>
                <c:pt idx="0">
                  <c:v>0915</c:v>
                </c:pt>
                <c:pt idx="1">
                  <c:v>1007</c:v>
                </c:pt>
                <c:pt idx="2">
                  <c:v>1021</c:v>
                </c:pt>
                <c:pt idx="3">
                  <c:v>1104 </c:v>
                </c:pt>
                <c:pt idx="4">
                  <c:v>1125</c:v>
                </c:pt>
                <c:pt idx="5">
                  <c:v>1208</c:v>
                </c:pt>
                <c:pt idx="6">
                  <c:v>1222</c:v>
                </c:pt>
                <c:pt idx="7">
                  <c:v>0106</c:v>
                </c:pt>
                <c:pt idx="8">
                  <c:v>0120 </c:v>
                </c:pt>
              </c:strCache>
            </c:strRef>
          </c:cat>
          <c:val>
            <c:numRef>
              <c:f>media!$B$2:$B$10</c:f>
              <c:numCache>
                <c:formatCode>General</c:formatCode>
                <c:ptCount val="9"/>
                <c:pt idx="0">
                  <c:v>25</c:v>
                </c:pt>
                <c:pt idx="1">
                  <c:v>40</c:v>
                </c:pt>
                <c:pt idx="2">
                  <c:v>40</c:v>
                </c:pt>
                <c:pt idx="3">
                  <c:v>21</c:v>
                </c:pt>
                <c:pt idx="4">
                  <c:v>13</c:v>
                </c:pt>
                <c:pt idx="5">
                  <c:v>14</c:v>
                </c:pt>
                <c:pt idx="6">
                  <c:v>9</c:v>
                </c:pt>
                <c:pt idx="7">
                  <c:v>7</c:v>
                </c:pt>
                <c:pt idx="8">
                  <c:v>14</c:v>
                </c:pt>
              </c:numCache>
            </c:numRef>
          </c:val>
        </c:ser>
        <c:ser>
          <c:idx val="1"/>
          <c:order val="1"/>
          <c:tx>
            <c:strRef>
              <c:f>media!$C$1</c:f>
              <c:strCache>
                <c:ptCount val="1"/>
                <c:pt idx="0">
                  <c:v>解决问题数</c:v>
                </c:pt>
              </c:strCache>
            </c:strRef>
          </c:tx>
          <c:cat>
            <c:strRef>
              <c:f>media!$A$2:$A$10</c:f>
              <c:strCache>
                <c:ptCount val="9"/>
                <c:pt idx="0">
                  <c:v>0915</c:v>
                </c:pt>
                <c:pt idx="1">
                  <c:v>1007</c:v>
                </c:pt>
                <c:pt idx="2">
                  <c:v>1021</c:v>
                </c:pt>
                <c:pt idx="3">
                  <c:v>1104 </c:v>
                </c:pt>
                <c:pt idx="4">
                  <c:v>1125</c:v>
                </c:pt>
                <c:pt idx="5">
                  <c:v>1208</c:v>
                </c:pt>
                <c:pt idx="6">
                  <c:v>1222</c:v>
                </c:pt>
                <c:pt idx="7">
                  <c:v>0106</c:v>
                </c:pt>
                <c:pt idx="8">
                  <c:v>0120 </c:v>
                </c:pt>
              </c:strCache>
            </c:strRef>
          </c:cat>
          <c:val>
            <c:numRef>
              <c:f>media!$C$2:$C$10</c:f>
              <c:numCache>
                <c:formatCode>General</c:formatCode>
                <c:ptCount val="9"/>
                <c:pt idx="0">
                  <c:v>28</c:v>
                </c:pt>
                <c:pt idx="1">
                  <c:v>30</c:v>
                </c:pt>
                <c:pt idx="2">
                  <c:v>35</c:v>
                </c:pt>
                <c:pt idx="3">
                  <c:v>40</c:v>
                </c:pt>
                <c:pt idx="4">
                  <c:v>13</c:v>
                </c:pt>
                <c:pt idx="5">
                  <c:v>17</c:v>
                </c:pt>
                <c:pt idx="6">
                  <c:v>11</c:v>
                </c:pt>
                <c:pt idx="7">
                  <c:v>8</c:v>
                </c:pt>
                <c:pt idx="8">
                  <c:v>16</c:v>
                </c:pt>
              </c:numCache>
            </c:numRef>
          </c:val>
        </c:ser>
        <c:dLbls>
          <c:showVal val="1"/>
        </c:dLbls>
        <c:marker val="1"/>
        <c:axId val="108722816"/>
        <c:axId val="110141824"/>
      </c:lineChart>
      <c:catAx>
        <c:axId val="108722816"/>
        <c:scaling>
          <c:orientation val="minMax"/>
        </c:scaling>
        <c:axPos val="b"/>
        <c:majorTickMark val="none"/>
        <c:tickLblPos val="nextTo"/>
        <c:crossAx val="110141824"/>
        <c:crosses val="autoZero"/>
        <c:auto val="1"/>
        <c:lblAlgn val="ctr"/>
        <c:lblOffset val="100"/>
      </c:catAx>
      <c:valAx>
        <c:axId val="110141824"/>
        <c:scaling>
          <c:orientation val="minMax"/>
        </c:scaling>
        <c:axPos val="l"/>
        <c:majorGridlines/>
        <c:numFmt formatCode="General" sourceLinked="1"/>
        <c:majorTickMark val="none"/>
        <c:tickLblPos val="nextTo"/>
        <c:crossAx val="10872281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sz="1800" b="1" i="0" baseline="0"/>
              <a:t>WCN</a:t>
            </a:r>
            <a:r>
              <a:rPr lang="zh-CN" altLang="zh-CN" sz="1800" b="1" i="0" baseline="0"/>
              <a:t>组下半年</a:t>
            </a:r>
            <a:r>
              <a:rPr lang="en-US" altLang="zh-CN" sz="1800" b="1" i="0" baseline="0"/>
              <a:t>1861</a:t>
            </a:r>
            <a:r>
              <a:rPr lang="zh-CN" altLang="zh-CN" sz="1800" b="1" i="0" baseline="0"/>
              <a:t>问题处理情况</a:t>
            </a:r>
          </a:p>
        </c:rich>
      </c:tx>
      <c:layout/>
    </c:title>
    <c:plotArea>
      <c:layout/>
      <c:lineChart>
        <c:grouping val="standard"/>
        <c:ser>
          <c:idx val="0"/>
          <c:order val="0"/>
          <c:tx>
            <c:strRef>
              <c:f>WCN!$B$1</c:f>
              <c:strCache>
                <c:ptCount val="1"/>
                <c:pt idx="0">
                  <c:v>新增问题数</c:v>
                </c:pt>
              </c:strCache>
            </c:strRef>
          </c:tx>
          <c:cat>
            <c:strRef>
              <c:f>WCN!$A$2:$A$10</c:f>
              <c:strCache>
                <c:ptCount val="9"/>
                <c:pt idx="0">
                  <c:v>0915</c:v>
                </c:pt>
                <c:pt idx="1">
                  <c:v>1007</c:v>
                </c:pt>
                <c:pt idx="2">
                  <c:v>1021</c:v>
                </c:pt>
                <c:pt idx="3">
                  <c:v>1104 </c:v>
                </c:pt>
                <c:pt idx="4">
                  <c:v>1125</c:v>
                </c:pt>
                <c:pt idx="5">
                  <c:v>1208</c:v>
                </c:pt>
                <c:pt idx="6">
                  <c:v>1222</c:v>
                </c:pt>
                <c:pt idx="7">
                  <c:v>0106</c:v>
                </c:pt>
                <c:pt idx="8">
                  <c:v>0120 </c:v>
                </c:pt>
              </c:strCache>
            </c:strRef>
          </c:cat>
          <c:val>
            <c:numRef>
              <c:f>WCN!$B$2:$B$10</c:f>
              <c:numCache>
                <c:formatCode>General</c:formatCode>
                <c:ptCount val="9"/>
                <c:pt idx="0">
                  <c:v>17</c:v>
                </c:pt>
                <c:pt idx="1">
                  <c:v>16</c:v>
                </c:pt>
                <c:pt idx="2">
                  <c:v>18</c:v>
                </c:pt>
                <c:pt idx="3">
                  <c:v>13</c:v>
                </c:pt>
                <c:pt idx="4">
                  <c:v>19</c:v>
                </c:pt>
                <c:pt idx="5">
                  <c:v>8</c:v>
                </c:pt>
                <c:pt idx="6">
                  <c:v>4</c:v>
                </c:pt>
                <c:pt idx="7">
                  <c:v>6</c:v>
                </c:pt>
                <c:pt idx="8">
                  <c:v>11</c:v>
                </c:pt>
              </c:numCache>
            </c:numRef>
          </c:val>
        </c:ser>
        <c:ser>
          <c:idx val="1"/>
          <c:order val="1"/>
          <c:tx>
            <c:strRef>
              <c:f>WCN!$C$1</c:f>
              <c:strCache>
                <c:ptCount val="1"/>
                <c:pt idx="0">
                  <c:v>解决问题数</c:v>
                </c:pt>
              </c:strCache>
            </c:strRef>
          </c:tx>
          <c:cat>
            <c:strRef>
              <c:f>WCN!$A$2:$A$10</c:f>
              <c:strCache>
                <c:ptCount val="9"/>
                <c:pt idx="0">
                  <c:v>0915</c:v>
                </c:pt>
                <c:pt idx="1">
                  <c:v>1007</c:v>
                </c:pt>
                <c:pt idx="2">
                  <c:v>1021</c:v>
                </c:pt>
                <c:pt idx="3">
                  <c:v>1104 </c:v>
                </c:pt>
                <c:pt idx="4">
                  <c:v>1125</c:v>
                </c:pt>
                <c:pt idx="5">
                  <c:v>1208</c:v>
                </c:pt>
                <c:pt idx="6">
                  <c:v>1222</c:v>
                </c:pt>
                <c:pt idx="7">
                  <c:v>0106</c:v>
                </c:pt>
                <c:pt idx="8">
                  <c:v>0120 </c:v>
                </c:pt>
              </c:strCache>
            </c:strRef>
          </c:cat>
          <c:val>
            <c:numRef>
              <c:f>WCN!$C$2:$C$10</c:f>
              <c:numCache>
                <c:formatCode>General</c:formatCode>
                <c:ptCount val="9"/>
                <c:pt idx="0">
                  <c:v>13</c:v>
                </c:pt>
                <c:pt idx="1">
                  <c:v>15</c:v>
                </c:pt>
                <c:pt idx="2">
                  <c:v>22</c:v>
                </c:pt>
                <c:pt idx="3">
                  <c:v>14</c:v>
                </c:pt>
                <c:pt idx="4">
                  <c:v>12</c:v>
                </c:pt>
                <c:pt idx="5">
                  <c:v>20</c:v>
                </c:pt>
                <c:pt idx="6">
                  <c:v>4</c:v>
                </c:pt>
                <c:pt idx="7">
                  <c:v>6</c:v>
                </c:pt>
                <c:pt idx="8">
                  <c:v>6</c:v>
                </c:pt>
              </c:numCache>
            </c:numRef>
          </c:val>
        </c:ser>
        <c:dLbls>
          <c:showVal val="1"/>
        </c:dLbls>
        <c:marker val="1"/>
        <c:axId val="110594688"/>
        <c:axId val="110600576"/>
      </c:lineChart>
      <c:catAx>
        <c:axId val="110594688"/>
        <c:scaling>
          <c:orientation val="minMax"/>
        </c:scaling>
        <c:axPos val="b"/>
        <c:majorTickMark val="none"/>
        <c:tickLblPos val="nextTo"/>
        <c:crossAx val="110600576"/>
        <c:crosses val="autoZero"/>
        <c:auto val="1"/>
        <c:lblAlgn val="ctr"/>
        <c:lblOffset val="100"/>
      </c:catAx>
      <c:valAx>
        <c:axId val="110600576"/>
        <c:scaling>
          <c:orientation val="minMax"/>
        </c:scaling>
        <c:axPos val="l"/>
        <c:majorGridlines/>
        <c:numFmt formatCode="General" sourceLinked="1"/>
        <c:majorTickMark val="none"/>
        <c:tickLblPos val="nextTo"/>
        <c:crossAx val="110594688"/>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sz="1800" b="1" i="0" u="none" strike="noStrike" baseline="0"/>
              <a:t>BSP</a:t>
            </a:r>
            <a:r>
              <a:rPr lang="zh-CN" altLang="zh-CN" sz="1800" b="1" i="0" u="none" strike="noStrike" baseline="0"/>
              <a:t>组下半年</a:t>
            </a:r>
            <a:r>
              <a:rPr lang="en-US" altLang="zh-CN" sz="1800" b="1" i="0" u="none" strike="noStrike" baseline="0"/>
              <a:t>1861</a:t>
            </a:r>
            <a:r>
              <a:rPr lang="zh-CN" altLang="zh-CN" sz="1800" b="1" i="0" u="none" strike="noStrike" baseline="0"/>
              <a:t>问题处理情况</a:t>
            </a:r>
            <a:endParaRPr lang="zh-CN" altLang="en-US"/>
          </a:p>
        </c:rich>
      </c:tx>
      <c:layout/>
    </c:title>
    <c:plotArea>
      <c:layout/>
      <c:lineChart>
        <c:grouping val="standard"/>
        <c:ser>
          <c:idx val="0"/>
          <c:order val="0"/>
          <c:tx>
            <c:strRef>
              <c:f>BSP!$B$1</c:f>
              <c:strCache>
                <c:ptCount val="1"/>
                <c:pt idx="0">
                  <c:v>新增问题数</c:v>
                </c:pt>
              </c:strCache>
            </c:strRef>
          </c:tx>
          <c:cat>
            <c:strRef>
              <c:f>BSP!$A$2:$A$10</c:f>
              <c:strCache>
                <c:ptCount val="9"/>
                <c:pt idx="0">
                  <c:v>0915</c:v>
                </c:pt>
                <c:pt idx="1">
                  <c:v>1007</c:v>
                </c:pt>
                <c:pt idx="2">
                  <c:v>1021</c:v>
                </c:pt>
                <c:pt idx="3">
                  <c:v>1104 </c:v>
                </c:pt>
                <c:pt idx="4">
                  <c:v>1125</c:v>
                </c:pt>
                <c:pt idx="5">
                  <c:v>1208</c:v>
                </c:pt>
                <c:pt idx="6">
                  <c:v>1222</c:v>
                </c:pt>
                <c:pt idx="7">
                  <c:v>0106</c:v>
                </c:pt>
                <c:pt idx="8">
                  <c:v>0120 </c:v>
                </c:pt>
              </c:strCache>
            </c:strRef>
          </c:cat>
          <c:val>
            <c:numRef>
              <c:f>BSP!$B$2:$B$10</c:f>
              <c:numCache>
                <c:formatCode>General</c:formatCode>
                <c:ptCount val="9"/>
                <c:pt idx="0">
                  <c:v>37</c:v>
                </c:pt>
                <c:pt idx="1">
                  <c:v>22</c:v>
                </c:pt>
                <c:pt idx="2">
                  <c:v>47</c:v>
                </c:pt>
                <c:pt idx="3">
                  <c:v>39</c:v>
                </c:pt>
                <c:pt idx="4">
                  <c:v>20</c:v>
                </c:pt>
                <c:pt idx="5">
                  <c:v>6</c:v>
                </c:pt>
                <c:pt idx="6">
                  <c:v>3</c:v>
                </c:pt>
                <c:pt idx="7">
                  <c:v>7</c:v>
                </c:pt>
                <c:pt idx="8">
                  <c:v>26</c:v>
                </c:pt>
              </c:numCache>
            </c:numRef>
          </c:val>
        </c:ser>
        <c:ser>
          <c:idx val="1"/>
          <c:order val="1"/>
          <c:tx>
            <c:strRef>
              <c:f>BSP!$C$1</c:f>
              <c:strCache>
                <c:ptCount val="1"/>
                <c:pt idx="0">
                  <c:v>解决问题数</c:v>
                </c:pt>
              </c:strCache>
            </c:strRef>
          </c:tx>
          <c:cat>
            <c:strRef>
              <c:f>BSP!$A$2:$A$10</c:f>
              <c:strCache>
                <c:ptCount val="9"/>
                <c:pt idx="0">
                  <c:v>0915</c:v>
                </c:pt>
                <c:pt idx="1">
                  <c:v>1007</c:v>
                </c:pt>
                <c:pt idx="2">
                  <c:v>1021</c:v>
                </c:pt>
                <c:pt idx="3">
                  <c:v>1104 </c:v>
                </c:pt>
                <c:pt idx="4">
                  <c:v>1125</c:v>
                </c:pt>
                <c:pt idx="5">
                  <c:v>1208</c:v>
                </c:pt>
                <c:pt idx="6">
                  <c:v>1222</c:v>
                </c:pt>
                <c:pt idx="7">
                  <c:v>0106</c:v>
                </c:pt>
                <c:pt idx="8">
                  <c:v>0120 </c:v>
                </c:pt>
              </c:strCache>
            </c:strRef>
          </c:cat>
          <c:val>
            <c:numRef>
              <c:f>BSP!$C$2:$C$10</c:f>
              <c:numCache>
                <c:formatCode>General</c:formatCode>
                <c:ptCount val="9"/>
                <c:pt idx="0">
                  <c:v>34</c:v>
                </c:pt>
                <c:pt idx="1">
                  <c:v>36</c:v>
                </c:pt>
                <c:pt idx="2">
                  <c:v>46</c:v>
                </c:pt>
                <c:pt idx="3">
                  <c:v>42</c:v>
                </c:pt>
                <c:pt idx="4">
                  <c:v>28</c:v>
                </c:pt>
                <c:pt idx="5">
                  <c:v>6</c:v>
                </c:pt>
                <c:pt idx="6">
                  <c:v>4</c:v>
                </c:pt>
                <c:pt idx="7">
                  <c:v>4</c:v>
                </c:pt>
                <c:pt idx="8">
                  <c:v>26</c:v>
                </c:pt>
              </c:numCache>
            </c:numRef>
          </c:val>
        </c:ser>
        <c:dLbls>
          <c:showVal val="1"/>
        </c:dLbls>
        <c:marker val="1"/>
        <c:axId val="79059584"/>
        <c:axId val="79065472"/>
      </c:lineChart>
      <c:catAx>
        <c:axId val="79059584"/>
        <c:scaling>
          <c:orientation val="minMax"/>
        </c:scaling>
        <c:axPos val="b"/>
        <c:majorTickMark val="none"/>
        <c:tickLblPos val="nextTo"/>
        <c:crossAx val="79065472"/>
        <c:crosses val="autoZero"/>
        <c:auto val="1"/>
        <c:lblAlgn val="ctr"/>
        <c:lblOffset val="100"/>
      </c:catAx>
      <c:valAx>
        <c:axId val="79065472"/>
        <c:scaling>
          <c:orientation val="minMax"/>
        </c:scaling>
        <c:axPos val="l"/>
        <c:majorGridlines/>
        <c:numFmt formatCode="General" sourceLinked="1"/>
        <c:majorTickMark val="none"/>
        <c:tickLblPos val="nextTo"/>
        <c:crossAx val="79059584"/>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sz="1800" b="1" i="0" baseline="0"/>
              <a:t>APP</a:t>
            </a:r>
            <a:r>
              <a:rPr lang="zh-CN" altLang="zh-CN" sz="1800" b="1" i="0" baseline="0"/>
              <a:t>组下半年</a:t>
            </a:r>
            <a:r>
              <a:rPr lang="en-US" altLang="zh-CN" sz="1800" b="1" i="0" baseline="0"/>
              <a:t>1861</a:t>
            </a:r>
            <a:r>
              <a:rPr lang="zh-CN" altLang="zh-CN" sz="1800" b="1" i="0" baseline="0"/>
              <a:t>问题处理情况</a:t>
            </a:r>
          </a:p>
        </c:rich>
      </c:tx>
      <c:layout/>
    </c:title>
    <c:plotArea>
      <c:layout/>
      <c:lineChart>
        <c:grouping val="standard"/>
        <c:ser>
          <c:idx val="0"/>
          <c:order val="0"/>
          <c:tx>
            <c:strRef>
              <c:f>APP!$B$1</c:f>
              <c:strCache>
                <c:ptCount val="1"/>
                <c:pt idx="0">
                  <c:v>新增问题数</c:v>
                </c:pt>
              </c:strCache>
            </c:strRef>
          </c:tx>
          <c:cat>
            <c:strRef>
              <c:f>APP!$A$2:$A$10</c:f>
              <c:strCache>
                <c:ptCount val="9"/>
                <c:pt idx="0">
                  <c:v>0915</c:v>
                </c:pt>
                <c:pt idx="1">
                  <c:v>1007</c:v>
                </c:pt>
                <c:pt idx="2">
                  <c:v>1021</c:v>
                </c:pt>
                <c:pt idx="3">
                  <c:v>1104 </c:v>
                </c:pt>
                <c:pt idx="4">
                  <c:v>1125</c:v>
                </c:pt>
                <c:pt idx="5">
                  <c:v>1208</c:v>
                </c:pt>
                <c:pt idx="6">
                  <c:v>1222</c:v>
                </c:pt>
                <c:pt idx="7">
                  <c:v>0106</c:v>
                </c:pt>
                <c:pt idx="8">
                  <c:v>0120 </c:v>
                </c:pt>
              </c:strCache>
            </c:strRef>
          </c:cat>
          <c:val>
            <c:numRef>
              <c:f>APP!$B$2:$B$10</c:f>
              <c:numCache>
                <c:formatCode>General</c:formatCode>
                <c:ptCount val="9"/>
                <c:pt idx="0">
                  <c:v>46</c:v>
                </c:pt>
                <c:pt idx="1">
                  <c:v>74</c:v>
                </c:pt>
                <c:pt idx="2">
                  <c:v>115</c:v>
                </c:pt>
                <c:pt idx="3">
                  <c:v>56</c:v>
                </c:pt>
                <c:pt idx="4">
                  <c:v>21</c:v>
                </c:pt>
                <c:pt idx="5">
                  <c:v>32</c:v>
                </c:pt>
                <c:pt idx="6">
                  <c:v>14</c:v>
                </c:pt>
                <c:pt idx="7">
                  <c:v>13</c:v>
                </c:pt>
                <c:pt idx="8">
                  <c:v>26</c:v>
                </c:pt>
              </c:numCache>
            </c:numRef>
          </c:val>
        </c:ser>
        <c:ser>
          <c:idx val="1"/>
          <c:order val="1"/>
          <c:tx>
            <c:strRef>
              <c:f>APP!$C$1</c:f>
              <c:strCache>
                <c:ptCount val="1"/>
                <c:pt idx="0">
                  <c:v>解决问题数</c:v>
                </c:pt>
              </c:strCache>
            </c:strRef>
          </c:tx>
          <c:cat>
            <c:strRef>
              <c:f>APP!$A$2:$A$10</c:f>
              <c:strCache>
                <c:ptCount val="9"/>
                <c:pt idx="0">
                  <c:v>0915</c:v>
                </c:pt>
                <c:pt idx="1">
                  <c:v>1007</c:v>
                </c:pt>
                <c:pt idx="2">
                  <c:v>1021</c:v>
                </c:pt>
                <c:pt idx="3">
                  <c:v>1104 </c:v>
                </c:pt>
                <c:pt idx="4">
                  <c:v>1125</c:v>
                </c:pt>
                <c:pt idx="5">
                  <c:v>1208</c:v>
                </c:pt>
                <c:pt idx="6">
                  <c:v>1222</c:v>
                </c:pt>
                <c:pt idx="7">
                  <c:v>0106</c:v>
                </c:pt>
                <c:pt idx="8">
                  <c:v>0120 </c:v>
                </c:pt>
              </c:strCache>
            </c:strRef>
          </c:cat>
          <c:val>
            <c:numRef>
              <c:f>APP!$C$2:$C$10</c:f>
              <c:numCache>
                <c:formatCode>General</c:formatCode>
                <c:ptCount val="9"/>
                <c:pt idx="0">
                  <c:v>50</c:v>
                </c:pt>
                <c:pt idx="1">
                  <c:v>56</c:v>
                </c:pt>
                <c:pt idx="2">
                  <c:v>95</c:v>
                </c:pt>
                <c:pt idx="3">
                  <c:v>99</c:v>
                </c:pt>
                <c:pt idx="4">
                  <c:v>55</c:v>
                </c:pt>
                <c:pt idx="5">
                  <c:v>30</c:v>
                </c:pt>
                <c:pt idx="6">
                  <c:v>29</c:v>
                </c:pt>
                <c:pt idx="7">
                  <c:v>21</c:v>
                </c:pt>
                <c:pt idx="8">
                  <c:v>28</c:v>
                </c:pt>
              </c:numCache>
            </c:numRef>
          </c:val>
        </c:ser>
        <c:dLbls>
          <c:showVal val="1"/>
        </c:dLbls>
        <c:marker val="1"/>
        <c:axId val="101595776"/>
        <c:axId val="101601664"/>
      </c:lineChart>
      <c:catAx>
        <c:axId val="101595776"/>
        <c:scaling>
          <c:orientation val="minMax"/>
        </c:scaling>
        <c:axPos val="b"/>
        <c:majorTickMark val="none"/>
        <c:tickLblPos val="nextTo"/>
        <c:crossAx val="101601664"/>
        <c:crosses val="autoZero"/>
        <c:auto val="1"/>
        <c:lblAlgn val="ctr"/>
        <c:lblOffset val="100"/>
      </c:catAx>
      <c:valAx>
        <c:axId val="101601664"/>
        <c:scaling>
          <c:orientation val="minMax"/>
        </c:scaling>
        <c:axPos val="l"/>
        <c:majorGridlines/>
        <c:numFmt formatCode="General" sourceLinked="1"/>
        <c:majorTickMark val="none"/>
        <c:tickLblPos val="nextTo"/>
        <c:crossAx val="101595776"/>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sz="1800" b="1" i="0" baseline="0"/>
              <a:t>Audio</a:t>
            </a:r>
            <a:r>
              <a:rPr lang="zh-CN" altLang="zh-CN" sz="1800" b="1" i="0" baseline="0"/>
              <a:t>组下半年</a:t>
            </a:r>
            <a:r>
              <a:rPr lang="en-US" altLang="zh-CN" sz="1800" b="1" i="0" baseline="0"/>
              <a:t>1861</a:t>
            </a:r>
            <a:r>
              <a:rPr lang="zh-CN" altLang="zh-CN" sz="1800" b="1" i="0" baseline="0"/>
              <a:t>问题处理情况</a:t>
            </a:r>
            <a:endParaRPr lang="zh-CN" altLang="zh-CN"/>
          </a:p>
        </c:rich>
      </c:tx>
      <c:layout/>
    </c:title>
    <c:plotArea>
      <c:layout/>
      <c:lineChart>
        <c:grouping val="standard"/>
        <c:ser>
          <c:idx val="0"/>
          <c:order val="0"/>
          <c:tx>
            <c:strRef>
              <c:f>Audio!$B$1</c:f>
              <c:strCache>
                <c:ptCount val="1"/>
                <c:pt idx="0">
                  <c:v>新增问题数</c:v>
                </c:pt>
              </c:strCache>
            </c:strRef>
          </c:tx>
          <c:cat>
            <c:strRef>
              <c:f>Audio!$A$2:$A$10</c:f>
              <c:strCache>
                <c:ptCount val="9"/>
                <c:pt idx="0">
                  <c:v>0915</c:v>
                </c:pt>
                <c:pt idx="1">
                  <c:v>1007</c:v>
                </c:pt>
                <c:pt idx="2">
                  <c:v>1021</c:v>
                </c:pt>
                <c:pt idx="3">
                  <c:v>1104 </c:v>
                </c:pt>
                <c:pt idx="4">
                  <c:v>1125</c:v>
                </c:pt>
                <c:pt idx="5">
                  <c:v>1208</c:v>
                </c:pt>
                <c:pt idx="6">
                  <c:v>1222</c:v>
                </c:pt>
                <c:pt idx="7">
                  <c:v>0106</c:v>
                </c:pt>
                <c:pt idx="8">
                  <c:v>0120 </c:v>
                </c:pt>
              </c:strCache>
            </c:strRef>
          </c:cat>
          <c:val>
            <c:numRef>
              <c:f>Audio!$B$2:$B$10</c:f>
              <c:numCache>
                <c:formatCode>General</c:formatCode>
                <c:ptCount val="9"/>
                <c:pt idx="0">
                  <c:v>15</c:v>
                </c:pt>
                <c:pt idx="1">
                  <c:v>12</c:v>
                </c:pt>
                <c:pt idx="2">
                  <c:v>5</c:v>
                </c:pt>
                <c:pt idx="3">
                  <c:v>1</c:v>
                </c:pt>
                <c:pt idx="4">
                  <c:v>6</c:v>
                </c:pt>
                <c:pt idx="5">
                  <c:v>8</c:v>
                </c:pt>
                <c:pt idx="6">
                  <c:v>3</c:v>
                </c:pt>
                <c:pt idx="7">
                  <c:v>6</c:v>
                </c:pt>
                <c:pt idx="8">
                  <c:v>8</c:v>
                </c:pt>
              </c:numCache>
            </c:numRef>
          </c:val>
        </c:ser>
        <c:ser>
          <c:idx val="1"/>
          <c:order val="1"/>
          <c:tx>
            <c:strRef>
              <c:f>Audio!$C$1</c:f>
              <c:strCache>
                <c:ptCount val="1"/>
                <c:pt idx="0">
                  <c:v>解决问题数</c:v>
                </c:pt>
              </c:strCache>
            </c:strRef>
          </c:tx>
          <c:cat>
            <c:strRef>
              <c:f>Audio!$A$2:$A$10</c:f>
              <c:strCache>
                <c:ptCount val="9"/>
                <c:pt idx="0">
                  <c:v>0915</c:v>
                </c:pt>
                <c:pt idx="1">
                  <c:v>1007</c:v>
                </c:pt>
                <c:pt idx="2">
                  <c:v>1021</c:v>
                </c:pt>
                <c:pt idx="3">
                  <c:v>1104 </c:v>
                </c:pt>
                <c:pt idx="4">
                  <c:v>1125</c:v>
                </c:pt>
                <c:pt idx="5">
                  <c:v>1208</c:v>
                </c:pt>
                <c:pt idx="6">
                  <c:v>1222</c:v>
                </c:pt>
                <c:pt idx="7">
                  <c:v>0106</c:v>
                </c:pt>
                <c:pt idx="8">
                  <c:v>0120 </c:v>
                </c:pt>
              </c:strCache>
            </c:strRef>
          </c:cat>
          <c:val>
            <c:numRef>
              <c:f>Audio!$C$2:$C$10</c:f>
              <c:numCache>
                <c:formatCode>General</c:formatCode>
                <c:ptCount val="9"/>
                <c:pt idx="0">
                  <c:v>21</c:v>
                </c:pt>
                <c:pt idx="1">
                  <c:v>20</c:v>
                </c:pt>
                <c:pt idx="2">
                  <c:v>3</c:v>
                </c:pt>
                <c:pt idx="3">
                  <c:v>6</c:v>
                </c:pt>
                <c:pt idx="4">
                  <c:v>11</c:v>
                </c:pt>
                <c:pt idx="5">
                  <c:v>5</c:v>
                </c:pt>
                <c:pt idx="6">
                  <c:v>9</c:v>
                </c:pt>
                <c:pt idx="7">
                  <c:v>3</c:v>
                </c:pt>
                <c:pt idx="8">
                  <c:v>9</c:v>
                </c:pt>
              </c:numCache>
            </c:numRef>
          </c:val>
        </c:ser>
        <c:dLbls>
          <c:showVal val="1"/>
        </c:dLbls>
        <c:marker val="1"/>
        <c:axId val="101644928"/>
        <c:axId val="70922624"/>
      </c:lineChart>
      <c:catAx>
        <c:axId val="101644928"/>
        <c:scaling>
          <c:orientation val="minMax"/>
        </c:scaling>
        <c:axPos val="b"/>
        <c:majorTickMark val="none"/>
        <c:tickLblPos val="nextTo"/>
        <c:crossAx val="70922624"/>
        <c:crosses val="autoZero"/>
        <c:auto val="1"/>
        <c:lblAlgn val="ctr"/>
        <c:lblOffset val="100"/>
      </c:catAx>
      <c:valAx>
        <c:axId val="70922624"/>
        <c:scaling>
          <c:orientation val="minMax"/>
        </c:scaling>
        <c:axPos val="l"/>
        <c:majorGridlines/>
        <c:numFmt formatCode="General" sourceLinked="1"/>
        <c:majorTickMark val="none"/>
        <c:tickLblPos val="nextTo"/>
        <c:crossAx val="101644928"/>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sz="1800" b="1" i="0" baseline="0"/>
              <a:t>Camera</a:t>
            </a:r>
            <a:r>
              <a:rPr lang="zh-CN" altLang="zh-CN" sz="1800" b="1" i="0" baseline="0"/>
              <a:t>组下半年</a:t>
            </a:r>
            <a:r>
              <a:rPr lang="en-US" altLang="zh-CN" sz="1800" b="1" i="0" baseline="0"/>
              <a:t>1861</a:t>
            </a:r>
            <a:r>
              <a:rPr lang="zh-CN" altLang="zh-CN" sz="1800" b="1" i="0" baseline="0"/>
              <a:t>问题处理情况</a:t>
            </a:r>
          </a:p>
        </c:rich>
      </c:tx>
      <c:layout/>
    </c:title>
    <c:plotArea>
      <c:layout/>
      <c:lineChart>
        <c:grouping val="standard"/>
        <c:ser>
          <c:idx val="0"/>
          <c:order val="0"/>
          <c:tx>
            <c:strRef>
              <c:f>Camera!$B$1</c:f>
              <c:strCache>
                <c:ptCount val="1"/>
                <c:pt idx="0">
                  <c:v>新增问题数</c:v>
                </c:pt>
              </c:strCache>
            </c:strRef>
          </c:tx>
          <c:cat>
            <c:strRef>
              <c:f>Camera!$A$2:$A$10</c:f>
              <c:strCache>
                <c:ptCount val="9"/>
                <c:pt idx="0">
                  <c:v>0915</c:v>
                </c:pt>
                <c:pt idx="1">
                  <c:v>1007</c:v>
                </c:pt>
                <c:pt idx="2">
                  <c:v>1021</c:v>
                </c:pt>
                <c:pt idx="3">
                  <c:v>1104 </c:v>
                </c:pt>
                <c:pt idx="4">
                  <c:v>1125</c:v>
                </c:pt>
                <c:pt idx="5">
                  <c:v>1208</c:v>
                </c:pt>
                <c:pt idx="6">
                  <c:v>1222</c:v>
                </c:pt>
                <c:pt idx="7">
                  <c:v>0106</c:v>
                </c:pt>
                <c:pt idx="8">
                  <c:v>0120 </c:v>
                </c:pt>
              </c:strCache>
            </c:strRef>
          </c:cat>
          <c:val>
            <c:numRef>
              <c:f>Camera!$B$2:$B$10</c:f>
              <c:numCache>
                <c:formatCode>General</c:formatCode>
                <c:ptCount val="9"/>
                <c:pt idx="0">
                  <c:v>9</c:v>
                </c:pt>
                <c:pt idx="1">
                  <c:v>7</c:v>
                </c:pt>
                <c:pt idx="2">
                  <c:v>15</c:v>
                </c:pt>
                <c:pt idx="3">
                  <c:v>17</c:v>
                </c:pt>
                <c:pt idx="4">
                  <c:v>14</c:v>
                </c:pt>
                <c:pt idx="5">
                  <c:v>20</c:v>
                </c:pt>
                <c:pt idx="6">
                  <c:v>12</c:v>
                </c:pt>
                <c:pt idx="7">
                  <c:v>15</c:v>
                </c:pt>
                <c:pt idx="8">
                  <c:v>10</c:v>
                </c:pt>
              </c:numCache>
            </c:numRef>
          </c:val>
        </c:ser>
        <c:ser>
          <c:idx val="1"/>
          <c:order val="1"/>
          <c:tx>
            <c:strRef>
              <c:f>Camera!$C$1</c:f>
              <c:strCache>
                <c:ptCount val="1"/>
                <c:pt idx="0">
                  <c:v>解决问题数</c:v>
                </c:pt>
              </c:strCache>
            </c:strRef>
          </c:tx>
          <c:cat>
            <c:strRef>
              <c:f>Camera!$A$2:$A$10</c:f>
              <c:strCache>
                <c:ptCount val="9"/>
                <c:pt idx="0">
                  <c:v>0915</c:v>
                </c:pt>
                <c:pt idx="1">
                  <c:v>1007</c:v>
                </c:pt>
                <c:pt idx="2">
                  <c:v>1021</c:v>
                </c:pt>
                <c:pt idx="3">
                  <c:v>1104 </c:v>
                </c:pt>
                <c:pt idx="4">
                  <c:v>1125</c:v>
                </c:pt>
                <c:pt idx="5">
                  <c:v>1208</c:v>
                </c:pt>
                <c:pt idx="6">
                  <c:v>1222</c:v>
                </c:pt>
                <c:pt idx="7">
                  <c:v>0106</c:v>
                </c:pt>
                <c:pt idx="8">
                  <c:v>0120 </c:v>
                </c:pt>
              </c:strCache>
            </c:strRef>
          </c:cat>
          <c:val>
            <c:numRef>
              <c:f>Camera!$C$2:$C$10</c:f>
              <c:numCache>
                <c:formatCode>General</c:formatCode>
                <c:ptCount val="9"/>
                <c:pt idx="0">
                  <c:v>15</c:v>
                </c:pt>
                <c:pt idx="1">
                  <c:v>7</c:v>
                </c:pt>
                <c:pt idx="2">
                  <c:v>9</c:v>
                </c:pt>
                <c:pt idx="3">
                  <c:v>21</c:v>
                </c:pt>
                <c:pt idx="4">
                  <c:v>22</c:v>
                </c:pt>
                <c:pt idx="5">
                  <c:v>16</c:v>
                </c:pt>
                <c:pt idx="6">
                  <c:v>15</c:v>
                </c:pt>
                <c:pt idx="7">
                  <c:v>14</c:v>
                </c:pt>
                <c:pt idx="8">
                  <c:v>14</c:v>
                </c:pt>
              </c:numCache>
            </c:numRef>
          </c:val>
        </c:ser>
        <c:dLbls>
          <c:showVal val="1"/>
        </c:dLbls>
        <c:marker val="1"/>
        <c:axId val="70969984"/>
        <c:axId val="101732736"/>
      </c:lineChart>
      <c:catAx>
        <c:axId val="70969984"/>
        <c:scaling>
          <c:orientation val="minMax"/>
        </c:scaling>
        <c:axPos val="b"/>
        <c:majorTickMark val="none"/>
        <c:tickLblPos val="nextTo"/>
        <c:crossAx val="101732736"/>
        <c:crosses val="autoZero"/>
        <c:auto val="1"/>
        <c:lblAlgn val="ctr"/>
        <c:lblOffset val="100"/>
      </c:catAx>
      <c:valAx>
        <c:axId val="101732736"/>
        <c:scaling>
          <c:orientation val="minMax"/>
        </c:scaling>
        <c:axPos val="l"/>
        <c:majorGridlines/>
        <c:numFmt formatCode="General" sourceLinked="1"/>
        <c:majorTickMark val="none"/>
        <c:tickLblPos val="nextTo"/>
        <c:crossAx val="70969984"/>
        <c:crosses val="autoZero"/>
        <c:crossBetween val="between"/>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sz="1800" b="1" i="0" baseline="0"/>
              <a:t>Webkit</a:t>
            </a:r>
            <a:r>
              <a:rPr lang="zh-CN" altLang="zh-CN" sz="1800" b="1" i="0" baseline="0"/>
              <a:t>组下半年</a:t>
            </a:r>
            <a:r>
              <a:rPr lang="en-US" altLang="zh-CN" sz="1800" b="1" i="0" baseline="0"/>
              <a:t>1861</a:t>
            </a:r>
            <a:r>
              <a:rPr lang="zh-CN" altLang="zh-CN" sz="1800" b="1" i="0" baseline="0"/>
              <a:t>问题处理情况</a:t>
            </a:r>
            <a:endParaRPr lang="zh-CN" altLang="zh-CN"/>
          </a:p>
        </c:rich>
      </c:tx>
      <c:layout/>
    </c:title>
    <c:plotArea>
      <c:layout/>
      <c:lineChart>
        <c:grouping val="standard"/>
        <c:ser>
          <c:idx val="0"/>
          <c:order val="0"/>
          <c:tx>
            <c:strRef>
              <c:f>Webkit!$B$1</c:f>
              <c:strCache>
                <c:ptCount val="1"/>
                <c:pt idx="0">
                  <c:v>新增问题数</c:v>
                </c:pt>
              </c:strCache>
            </c:strRef>
          </c:tx>
          <c:cat>
            <c:strRef>
              <c:f>Webkit!$A$2:$A$10</c:f>
              <c:strCache>
                <c:ptCount val="9"/>
                <c:pt idx="0">
                  <c:v>0915</c:v>
                </c:pt>
                <c:pt idx="1">
                  <c:v>1007</c:v>
                </c:pt>
                <c:pt idx="2">
                  <c:v>1021</c:v>
                </c:pt>
                <c:pt idx="3">
                  <c:v>1104 </c:v>
                </c:pt>
                <c:pt idx="4">
                  <c:v>1125</c:v>
                </c:pt>
                <c:pt idx="5">
                  <c:v>1208</c:v>
                </c:pt>
                <c:pt idx="6">
                  <c:v>1222</c:v>
                </c:pt>
                <c:pt idx="7">
                  <c:v>0106</c:v>
                </c:pt>
                <c:pt idx="8">
                  <c:v>0120 </c:v>
                </c:pt>
              </c:strCache>
            </c:strRef>
          </c:cat>
          <c:val>
            <c:numRef>
              <c:f>Webkit!$B$2:$B$10</c:f>
              <c:numCache>
                <c:formatCode>General</c:formatCode>
                <c:ptCount val="9"/>
                <c:pt idx="0">
                  <c:v>6</c:v>
                </c:pt>
                <c:pt idx="1">
                  <c:v>17</c:v>
                </c:pt>
                <c:pt idx="2">
                  <c:v>11</c:v>
                </c:pt>
                <c:pt idx="3">
                  <c:v>11</c:v>
                </c:pt>
                <c:pt idx="4">
                  <c:v>11</c:v>
                </c:pt>
                <c:pt idx="5">
                  <c:v>1</c:v>
                </c:pt>
                <c:pt idx="6">
                  <c:v>3</c:v>
                </c:pt>
                <c:pt idx="7">
                  <c:v>4</c:v>
                </c:pt>
                <c:pt idx="8">
                  <c:v>4</c:v>
                </c:pt>
              </c:numCache>
            </c:numRef>
          </c:val>
        </c:ser>
        <c:ser>
          <c:idx val="1"/>
          <c:order val="1"/>
          <c:tx>
            <c:strRef>
              <c:f>Webkit!$C$1</c:f>
              <c:strCache>
                <c:ptCount val="1"/>
                <c:pt idx="0">
                  <c:v>解决问题数</c:v>
                </c:pt>
              </c:strCache>
            </c:strRef>
          </c:tx>
          <c:cat>
            <c:strRef>
              <c:f>Webkit!$A$2:$A$10</c:f>
              <c:strCache>
                <c:ptCount val="9"/>
                <c:pt idx="0">
                  <c:v>0915</c:v>
                </c:pt>
                <c:pt idx="1">
                  <c:v>1007</c:v>
                </c:pt>
                <c:pt idx="2">
                  <c:v>1021</c:v>
                </c:pt>
                <c:pt idx="3">
                  <c:v>1104 </c:v>
                </c:pt>
                <c:pt idx="4">
                  <c:v>1125</c:v>
                </c:pt>
                <c:pt idx="5">
                  <c:v>1208</c:v>
                </c:pt>
                <c:pt idx="6">
                  <c:v>1222</c:v>
                </c:pt>
                <c:pt idx="7">
                  <c:v>0106</c:v>
                </c:pt>
                <c:pt idx="8">
                  <c:v>0120 </c:v>
                </c:pt>
              </c:strCache>
            </c:strRef>
          </c:cat>
          <c:val>
            <c:numRef>
              <c:f>Webkit!$C$2:$C$10</c:f>
              <c:numCache>
                <c:formatCode>General</c:formatCode>
                <c:ptCount val="9"/>
                <c:pt idx="0">
                  <c:v>5</c:v>
                </c:pt>
                <c:pt idx="1">
                  <c:v>11</c:v>
                </c:pt>
                <c:pt idx="2">
                  <c:v>10</c:v>
                </c:pt>
                <c:pt idx="3">
                  <c:v>12</c:v>
                </c:pt>
                <c:pt idx="4">
                  <c:v>11</c:v>
                </c:pt>
                <c:pt idx="5">
                  <c:v>3</c:v>
                </c:pt>
                <c:pt idx="6">
                  <c:v>6</c:v>
                </c:pt>
                <c:pt idx="7">
                  <c:v>2</c:v>
                </c:pt>
                <c:pt idx="8">
                  <c:v>8</c:v>
                </c:pt>
              </c:numCache>
            </c:numRef>
          </c:val>
        </c:ser>
        <c:dLbls>
          <c:showVal val="1"/>
        </c:dLbls>
        <c:marker val="1"/>
        <c:axId val="71047808"/>
        <c:axId val="71053696"/>
      </c:lineChart>
      <c:catAx>
        <c:axId val="71047808"/>
        <c:scaling>
          <c:orientation val="minMax"/>
        </c:scaling>
        <c:axPos val="b"/>
        <c:majorTickMark val="none"/>
        <c:tickLblPos val="nextTo"/>
        <c:crossAx val="71053696"/>
        <c:crosses val="autoZero"/>
        <c:auto val="1"/>
        <c:lblAlgn val="ctr"/>
        <c:lblOffset val="100"/>
      </c:catAx>
      <c:valAx>
        <c:axId val="71053696"/>
        <c:scaling>
          <c:orientation val="minMax"/>
        </c:scaling>
        <c:axPos val="l"/>
        <c:majorGridlines/>
        <c:numFmt formatCode="General" sourceLinked="1"/>
        <c:majorTickMark val="none"/>
        <c:tickLblPos val="nextTo"/>
        <c:crossAx val="71047808"/>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标题 1"/>
          <p:cNvSpPr>
            <a:spLocks noGrp="1"/>
          </p:cNvSpPr>
          <p:nvPr>
            <p:ph type="title"/>
          </p:nvPr>
        </p:nvSpPr>
        <p:spPr>
          <a:xfrm>
            <a:off x="395536" y="4005064"/>
            <a:ext cx="8229600" cy="1143000"/>
          </a:xfrm>
          <a:prstGeom prst="rect">
            <a:avLst/>
          </a:prstGeom>
        </p:spPr>
        <p:txBody>
          <a:bodyPr anchor="ctr"/>
          <a:lstStyle>
            <a:lvl1pPr>
              <a:defRPr>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97075" y="41275"/>
            <a:ext cx="5743575" cy="36353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1026" name="Picture 2" descr="C:\Users\jiangjing\Pictures\W020160217396721699138.jpg"/>
          <p:cNvPicPr>
            <a:picLocks noChangeAspect="1" noChangeArrowheads="1"/>
          </p:cNvPicPr>
          <p:nvPr userDrawn="1"/>
        </p:nvPicPr>
        <p:blipFill>
          <a:blip r:embed="rId2" cstate="print"/>
          <a:srcRect l="24009" r="23828"/>
          <a:stretch>
            <a:fillRect/>
          </a:stretch>
        </p:blipFill>
        <p:spPr bwMode="auto">
          <a:xfrm>
            <a:off x="8136904" y="6188397"/>
            <a:ext cx="611560" cy="658887"/>
          </a:xfrm>
          <a:prstGeom prst="rect">
            <a:avLst/>
          </a:prstGeom>
          <a:noFill/>
        </p:spPr>
      </p:pic>
      <p:grpSp>
        <p:nvGrpSpPr>
          <p:cNvPr id="8" name="组合 7"/>
          <p:cNvGrpSpPr/>
          <p:nvPr userDrawn="1"/>
        </p:nvGrpSpPr>
        <p:grpSpPr>
          <a:xfrm>
            <a:off x="755576" y="6337250"/>
            <a:ext cx="7128792" cy="475977"/>
            <a:chOff x="-106053" y="6156970"/>
            <a:chExt cx="10499431" cy="701030"/>
          </a:xfrm>
        </p:grpSpPr>
        <p:pic>
          <p:nvPicPr>
            <p:cNvPr id="4" name="Picture 8" descr="C:\Users\jiangjing\Desktop\文化.png"/>
            <p:cNvPicPr>
              <a:picLocks noChangeAspect="1" noChangeArrowheads="1"/>
            </p:cNvPicPr>
            <p:nvPr userDrawn="1"/>
          </p:nvPicPr>
          <p:blipFill>
            <a:blip r:embed="rId3" cstate="print"/>
            <a:srcRect l="18270" t="19636" b="42585"/>
            <a:stretch>
              <a:fillRect/>
            </a:stretch>
          </p:blipFill>
          <p:spPr bwMode="auto">
            <a:xfrm>
              <a:off x="-106053" y="6165305"/>
              <a:ext cx="4995243" cy="692695"/>
            </a:xfrm>
            <a:prstGeom prst="rect">
              <a:avLst/>
            </a:prstGeom>
            <a:noFill/>
            <a:ln w="9525">
              <a:noFill/>
              <a:miter lim="800000"/>
              <a:headEnd/>
              <a:tailEnd/>
            </a:ln>
          </p:spPr>
        </p:pic>
        <p:pic>
          <p:nvPicPr>
            <p:cNvPr id="6" name="Picture 8" descr="C:\Users\jiangjing\Desktop\文化.png"/>
            <p:cNvPicPr>
              <a:picLocks noChangeAspect="1" noChangeArrowheads="1"/>
            </p:cNvPicPr>
            <p:nvPr userDrawn="1"/>
          </p:nvPicPr>
          <p:blipFill>
            <a:blip r:embed="rId3" cstate="print"/>
            <a:srcRect l="18270" t="57415" b="9674"/>
            <a:stretch>
              <a:fillRect/>
            </a:stretch>
          </p:blipFill>
          <p:spPr bwMode="auto">
            <a:xfrm>
              <a:off x="5398135" y="6156970"/>
              <a:ext cx="4995243" cy="603448"/>
            </a:xfrm>
            <a:prstGeom prst="rect">
              <a:avLst/>
            </a:prstGeom>
            <a:noFill/>
            <a:ln w="9525">
              <a:noFill/>
              <a:miter lim="800000"/>
              <a:headEnd/>
              <a:tailEnd/>
            </a:ln>
          </p:spPr>
        </p:pic>
      </p:grpSp>
      <p:sp>
        <p:nvSpPr>
          <p:cNvPr id="9" name="矩形 8"/>
          <p:cNvSpPr/>
          <p:nvPr userDrawn="1"/>
        </p:nvSpPr>
        <p:spPr>
          <a:xfrm>
            <a:off x="611560" y="6165304"/>
            <a:ext cx="7416824" cy="692696"/>
          </a:xfrm>
          <a:prstGeom prst="rect">
            <a:avLst/>
          </a:prstGeom>
          <a:solidFill>
            <a:schemeClr val="bg1">
              <a:alpha val="4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8" descr="PPT1"/>
          <p:cNvPicPr>
            <a:picLocks noChangeAspect="1" noChangeArrowheads="1"/>
          </p:cNvPicPr>
          <p:nvPr userDrawn="1"/>
        </p:nvPicPr>
        <p:blipFill>
          <a:blip r:embed="rId4"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8" descr="PPT1"/>
          <p:cNvPicPr>
            <a:picLocks noChangeAspect="1" noChangeArrowheads="1"/>
          </p:cNvPicPr>
          <p:nvPr userDrawn="1"/>
        </p:nvPicPr>
        <p:blipFill>
          <a:blip r:embed="rId5" cstate="print"/>
          <a:srcRect t="31100" r="5582" b="62600"/>
          <a:stretch>
            <a:fillRect/>
          </a:stretch>
        </p:blipFill>
        <p:spPr bwMode="auto">
          <a:xfrm>
            <a:off x="0" y="0"/>
            <a:ext cx="9144000" cy="457589"/>
          </a:xfrm>
          <a:prstGeom prst="rect">
            <a:avLst/>
          </a:prstGeom>
          <a:noFill/>
          <a:ln w="9525">
            <a:noFill/>
            <a:miter lim="800000"/>
            <a:headEnd/>
            <a:tailEnd/>
          </a:ln>
        </p:spPr>
      </p:pic>
      <p:pic>
        <p:nvPicPr>
          <p:cNvPr id="13" name="图片 12" descr="标志与标准1.png"/>
          <p:cNvPicPr>
            <a:picLocks noChangeAspect="1"/>
          </p:cNvPicPr>
          <p:nvPr userDrawn="1"/>
        </p:nvPicPr>
        <p:blipFill>
          <a:blip r:embed="rId6" cstate="print">
            <a:lum bright="100000"/>
          </a:blip>
          <a:stretch>
            <a:fillRect/>
          </a:stretch>
        </p:blipFill>
        <p:spPr>
          <a:xfrm>
            <a:off x="0" y="548680"/>
            <a:ext cx="899592" cy="334879"/>
          </a:xfrm>
          <a:prstGeom prst="rect">
            <a:avLst/>
          </a:prstGeom>
          <a:ln>
            <a:noFill/>
          </a:ln>
          <a:effectLst/>
        </p:spPr>
      </p:pic>
      <p:sp>
        <p:nvSpPr>
          <p:cNvPr id="2056" name="标题占位符 11"/>
          <p:cNvSpPr>
            <a:spLocks noGrp="1"/>
          </p:cNvSpPr>
          <p:nvPr>
            <p:ph type="title"/>
          </p:nvPr>
        </p:nvSpPr>
        <p:spPr bwMode="auto">
          <a:xfrm>
            <a:off x="1996777" y="41127"/>
            <a:ext cx="5743575" cy="363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dirty="0" smtClean="0"/>
          </a:p>
        </p:txBody>
      </p:sp>
      <p:sp>
        <p:nvSpPr>
          <p:cNvPr id="14" name="标题占位符 11"/>
          <p:cNvSpPr txBox="1">
            <a:spLocks/>
          </p:cNvSpPr>
          <p:nvPr userDrawn="1"/>
        </p:nvSpPr>
        <p:spPr bwMode="auto">
          <a:xfrm>
            <a:off x="1304925" y="2204864"/>
            <a:ext cx="5743575" cy="363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j-cs"/>
            </a:endParaRPr>
          </a:p>
        </p:txBody>
      </p:sp>
      <p:pic>
        <p:nvPicPr>
          <p:cNvPr id="15" name="Picture 9" descr="C:\Users\jiangjing\Desktop\1.png"/>
          <p:cNvPicPr>
            <a:picLocks noChangeAspect="1" noChangeArrowheads="1"/>
          </p:cNvPicPr>
          <p:nvPr userDrawn="1"/>
        </p:nvPicPr>
        <p:blipFill>
          <a:blip r:embed="rId7" cstate="print"/>
          <a:srcRect/>
          <a:stretch>
            <a:fillRect/>
          </a:stretch>
        </p:blipFill>
        <p:spPr bwMode="auto">
          <a:xfrm>
            <a:off x="0" y="-114250"/>
            <a:ext cx="1717451" cy="701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Lst>
  <p:hf hdr="0"/>
  <p:txStyles>
    <p:titleStyle>
      <a:lvl1pPr algn="l" rtl="0" eaLnBrk="1" fontAlgn="base" hangingPunct="1">
        <a:spcBef>
          <a:spcPct val="0"/>
        </a:spcBef>
        <a:spcAft>
          <a:spcPct val="0"/>
        </a:spcAft>
        <a:defRPr sz="1600" kern="1200">
          <a:solidFill>
            <a:schemeClr val="bg1"/>
          </a:solidFill>
          <a:latin typeface="微软雅黑" pitchFamily="34" charset="-122"/>
          <a:ea typeface="微软雅黑" pitchFamily="34" charset="-122"/>
          <a:cs typeface="+mj-cs"/>
        </a:defRPr>
      </a:lvl1pPr>
      <a:lvl2pPr algn="l" rtl="0" eaLnBrk="1" fontAlgn="base" hangingPunct="1">
        <a:spcBef>
          <a:spcPct val="0"/>
        </a:spcBef>
        <a:spcAft>
          <a:spcPct val="0"/>
        </a:spcAft>
        <a:defRPr sz="1600">
          <a:solidFill>
            <a:schemeClr val="bg1"/>
          </a:solidFill>
          <a:latin typeface="微软雅黑" pitchFamily="34" charset="-122"/>
          <a:ea typeface="微软雅黑" pitchFamily="34" charset="-122"/>
        </a:defRPr>
      </a:lvl2pPr>
      <a:lvl3pPr algn="l" rtl="0" eaLnBrk="1" fontAlgn="base" hangingPunct="1">
        <a:spcBef>
          <a:spcPct val="0"/>
        </a:spcBef>
        <a:spcAft>
          <a:spcPct val="0"/>
        </a:spcAft>
        <a:defRPr sz="1600">
          <a:solidFill>
            <a:schemeClr val="bg1"/>
          </a:solidFill>
          <a:latin typeface="微软雅黑" pitchFamily="34" charset="-122"/>
          <a:ea typeface="微软雅黑" pitchFamily="34" charset="-122"/>
        </a:defRPr>
      </a:lvl3pPr>
      <a:lvl4pPr algn="l" rtl="0" eaLnBrk="1" fontAlgn="base" hangingPunct="1">
        <a:spcBef>
          <a:spcPct val="0"/>
        </a:spcBef>
        <a:spcAft>
          <a:spcPct val="0"/>
        </a:spcAft>
        <a:defRPr sz="1600">
          <a:solidFill>
            <a:schemeClr val="bg1"/>
          </a:solidFill>
          <a:latin typeface="微软雅黑" pitchFamily="34" charset="-122"/>
          <a:ea typeface="微软雅黑" pitchFamily="34" charset="-122"/>
        </a:defRPr>
      </a:lvl4pPr>
      <a:lvl5pPr algn="l" rtl="0" eaLnBrk="1" fontAlgn="base" hangingPunct="1">
        <a:spcBef>
          <a:spcPct val="0"/>
        </a:spcBef>
        <a:spcAft>
          <a:spcPct val="0"/>
        </a:spcAft>
        <a:defRPr sz="1600">
          <a:solidFill>
            <a:schemeClr val="bg1"/>
          </a:solidFill>
          <a:latin typeface="微软雅黑" pitchFamily="34" charset="-122"/>
          <a:ea typeface="微软雅黑" pitchFamily="34" charset="-122"/>
        </a:defRPr>
      </a:lvl5pPr>
      <a:lvl6pPr marL="457200" algn="l" rtl="0" eaLnBrk="1" fontAlgn="base" hangingPunct="1">
        <a:spcBef>
          <a:spcPct val="0"/>
        </a:spcBef>
        <a:spcAft>
          <a:spcPct val="0"/>
        </a:spcAft>
        <a:defRPr sz="1600">
          <a:solidFill>
            <a:schemeClr val="bg1"/>
          </a:solidFill>
          <a:latin typeface="微软雅黑" pitchFamily="34" charset="-122"/>
          <a:ea typeface="微软雅黑" pitchFamily="34" charset="-122"/>
        </a:defRPr>
      </a:lvl6pPr>
      <a:lvl7pPr marL="914400" algn="l" rtl="0" eaLnBrk="1" fontAlgn="base" hangingPunct="1">
        <a:spcBef>
          <a:spcPct val="0"/>
        </a:spcBef>
        <a:spcAft>
          <a:spcPct val="0"/>
        </a:spcAft>
        <a:defRPr sz="1600">
          <a:solidFill>
            <a:schemeClr val="bg1"/>
          </a:solidFill>
          <a:latin typeface="微软雅黑" pitchFamily="34" charset="-122"/>
          <a:ea typeface="微软雅黑" pitchFamily="34" charset="-122"/>
        </a:defRPr>
      </a:lvl7pPr>
      <a:lvl8pPr marL="1371600" algn="l" rtl="0" eaLnBrk="1" fontAlgn="base" hangingPunct="1">
        <a:spcBef>
          <a:spcPct val="0"/>
        </a:spcBef>
        <a:spcAft>
          <a:spcPct val="0"/>
        </a:spcAft>
        <a:defRPr sz="1600">
          <a:solidFill>
            <a:schemeClr val="bg1"/>
          </a:solidFill>
          <a:latin typeface="微软雅黑" pitchFamily="34" charset="-122"/>
          <a:ea typeface="微软雅黑" pitchFamily="34" charset="-122"/>
        </a:defRPr>
      </a:lvl8pPr>
      <a:lvl9pPr marL="1828800" algn="l" rtl="0" eaLnBrk="1" fontAlgn="base" hangingPunct="1">
        <a:spcBef>
          <a:spcPct val="0"/>
        </a:spcBef>
        <a:spcAft>
          <a:spcPct val="0"/>
        </a:spcAft>
        <a:defRPr sz="1600">
          <a:solidFill>
            <a:schemeClr val="bg1"/>
          </a:solidFill>
          <a:latin typeface="微软雅黑" pitchFamily="34" charset="-122"/>
          <a:ea typeface="微软雅黑" pitchFamily="34"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手机平台</a:t>
            </a:r>
            <a:r>
              <a:rPr lang="en-US" altLang="zh-CN" dirty="0" smtClean="0"/>
              <a:t>2016</a:t>
            </a:r>
            <a:r>
              <a:rPr lang="zh-CN" altLang="en-US" dirty="0" smtClean="0"/>
              <a:t>总结</a:t>
            </a:r>
            <a:r>
              <a:rPr lang="en-US" altLang="zh-CN" dirty="0" smtClean="0"/>
              <a:t/>
            </a:r>
            <a:br>
              <a:rPr lang="en-US" altLang="zh-CN" dirty="0" smtClean="0"/>
            </a:b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1619250" y="44450"/>
            <a:ext cx="5743575" cy="363538"/>
          </a:xfrm>
        </p:spPr>
        <p:txBody>
          <a:bodyPr/>
          <a:lstStyle/>
          <a:p>
            <a:r>
              <a:rPr lang="en-US" altLang="zh-CN" sz="2400" b="1" dirty="0" smtClean="0">
                <a:ea typeface="华文楷体" pitchFamily="2" charset="-122"/>
                <a:sym typeface="微软雅黑" pitchFamily="34" charset="-122"/>
              </a:rPr>
              <a:t>1861</a:t>
            </a:r>
            <a:r>
              <a:rPr lang="zh-CN" altLang="en-US" sz="2400" b="1" dirty="0" smtClean="0">
                <a:ea typeface="华文楷体" pitchFamily="2" charset="-122"/>
                <a:sym typeface="微软雅黑" pitchFamily="34" charset="-122"/>
              </a:rPr>
              <a:t>项目问题解决情况统计</a:t>
            </a:r>
          </a:p>
        </p:txBody>
      </p:sp>
      <p:pic>
        <p:nvPicPr>
          <p:cNvPr id="6"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7" name="表格 6"/>
          <p:cNvGraphicFramePr>
            <a:graphicFrameLocks noGrp="1"/>
          </p:cNvGraphicFramePr>
          <p:nvPr/>
        </p:nvGraphicFramePr>
        <p:xfrm>
          <a:off x="322053" y="1844274"/>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dirty="0">
                          <a:solidFill>
                            <a:srgbClr val="000000"/>
                          </a:solidFill>
                          <a:latin typeface="Arial"/>
                        </a:rPr>
                        <a:t>FW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dirty="0">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201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图表 7"/>
          <p:cNvGraphicFramePr/>
          <p:nvPr/>
        </p:nvGraphicFramePr>
        <p:xfrm>
          <a:off x="2411010" y="1340043"/>
          <a:ext cx="6086476"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466119" y="1844274"/>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dirty="0">
                          <a:solidFill>
                            <a:srgbClr val="000000"/>
                          </a:solidFill>
                          <a:latin typeface="Arial"/>
                        </a:rPr>
                        <a:t>Media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198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555076" y="1340043"/>
          <a:ext cx="5410200" cy="3648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826284" y="1628175"/>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WCN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843208" y="1195977"/>
          <a:ext cx="5656659" cy="38659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754251" y="1772241"/>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BSP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226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843208" y="1340043"/>
          <a:ext cx="5267325"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826284" y="1628175"/>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APP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463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915241" y="1195977"/>
          <a:ext cx="5648325" cy="39338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754251" y="1628175"/>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Audio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843208" y="1123944"/>
          <a:ext cx="54483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754251" y="1700208"/>
          <a:ext cx="2159000" cy="3028950"/>
        </p:xfrm>
        <a:graphic>
          <a:graphicData uri="http://schemas.openxmlformats.org/drawingml/2006/table">
            <a:tbl>
              <a:tblPr/>
              <a:tblGrid>
                <a:gridCol w="787400"/>
                <a:gridCol w="685800"/>
                <a:gridCol w="685800"/>
              </a:tblGrid>
              <a:tr h="457200">
                <a:tc>
                  <a:txBody>
                    <a:bodyPr/>
                    <a:lstStyle/>
                    <a:p>
                      <a:pPr algn="l" rtl="0" fontAlgn="ctr"/>
                      <a:r>
                        <a:rPr lang="en-US" sz="1400" b="1" i="0" u="none" strike="noStrike">
                          <a:solidFill>
                            <a:srgbClr val="000000"/>
                          </a:solidFill>
                          <a:latin typeface="Arial"/>
                        </a:rPr>
                        <a:t>Camera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915241" y="1268010"/>
          <a:ext cx="5743575" cy="3619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1861</a:t>
            </a:r>
            <a:r>
              <a:rPr kumimoji="0" lang="zh-CN" altLang="en-US" sz="2400" b="1" i="0" u="none" strike="noStrike" kern="0" cap="none" spc="0" normalizeH="0" baseline="0" noProof="0" smtClean="0">
                <a:ln>
                  <a:noFill/>
                </a:ln>
                <a:solidFill>
                  <a:schemeClr val="bg1"/>
                </a:solidFill>
                <a:effectLst/>
                <a:uLnTx/>
                <a:uFillTx/>
                <a:latin typeface="+mj-lt"/>
                <a:ea typeface="华文楷体" pitchFamily="2" charset="-122"/>
                <a:cs typeface="+mj-cs"/>
                <a:sym typeface="微软雅黑" pitchFamily="34" charset="-122"/>
              </a:rPr>
              <a:t>项目问题解决情况统计</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graphicFrame>
        <p:nvGraphicFramePr>
          <p:cNvPr id="4" name="表格 3"/>
          <p:cNvGraphicFramePr>
            <a:graphicFrameLocks noGrp="1"/>
          </p:cNvGraphicFramePr>
          <p:nvPr/>
        </p:nvGraphicFramePr>
        <p:xfrm>
          <a:off x="538152" y="1700208"/>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Webkit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图表 4"/>
          <p:cNvGraphicFramePr/>
          <p:nvPr/>
        </p:nvGraphicFramePr>
        <p:xfrm>
          <a:off x="2627109" y="1340043"/>
          <a:ext cx="5486400" cy="3590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kern="0" noProof="0" dirty="0" smtClean="0">
                <a:solidFill>
                  <a:schemeClr val="bg1"/>
                </a:solidFill>
                <a:latin typeface="+mj-lt"/>
                <a:ea typeface="华文楷体" pitchFamily="2" charset="-122"/>
                <a:cs typeface="+mj-cs"/>
                <a:sym typeface="微软雅黑" pitchFamily="34" charset="-122"/>
              </a:rPr>
              <a:t>不足之处</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sp>
        <p:nvSpPr>
          <p:cNvPr id="6" name="Text Box 8"/>
          <p:cNvSpPr txBox="1">
            <a:spLocks noChangeArrowheads="1"/>
          </p:cNvSpPr>
          <p:nvPr/>
        </p:nvSpPr>
        <p:spPr bwMode="auto">
          <a:xfrm>
            <a:off x="177799" y="1052513"/>
            <a:ext cx="5474695" cy="914400"/>
          </a:xfrm>
          <a:prstGeom prst="rect">
            <a:avLst/>
          </a:prstGeom>
          <a:noFill/>
          <a:ln w="9525">
            <a:noFill/>
            <a:miter lim="800000"/>
            <a:headEnd/>
            <a:tailEnd/>
          </a:ln>
        </p:spPr>
        <p:txBody>
          <a:bodyPr/>
          <a:lstStyle/>
          <a:p>
            <a:pPr>
              <a:buClr>
                <a:srgbClr val="6CE274"/>
              </a:buClr>
              <a:buSzPct val="100000"/>
              <a:buFont typeface="Wingdings" pitchFamily="2" charset="2"/>
              <a:buChar char="Ø"/>
            </a:pPr>
            <a:r>
              <a:rPr lang="zh-CN" altLang="en-US" sz="2000" b="1" dirty="0" smtClean="0">
                <a:solidFill>
                  <a:srgbClr val="000000"/>
                </a:solidFill>
                <a:latin typeface="华文楷体" pitchFamily="2" charset="-122"/>
                <a:ea typeface="华文楷体" pitchFamily="2" charset="-122"/>
                <a:sym typeface="Calibri" pitchFamily="34" charset="0"/>
              </a:rPr>
              <a:t>子系统版本构建期间各课题组的重视性待提高</a:t>
            </a:r>
            <a:endParaRPr lang="zh-CN" altLang="en-US" sz="2000" b="1" dirty="0">
              <a:solidFill>
                <a:srgbClr val="000000"/>
              </a:solidFill>
              <a:latin typeface="华文楷体" pitchFamily="2" charset="-122"/>
              <a:ea typeface="华文楷体" pitchFamily="2" charset="-122"/>
              <a:sym typeface="Calibri" pitchFamily="34" charset="0"/>
            </a:endParaRPr>
          </a:p>
        </p:txBody>
      </p:sp>
      <p:sp>
        <p:nvSpPr>
          <p:cNvPr id="7" name="Text Box 10"/>
          <p:cNvSpPr txBox="1">
            <a:spLocks noChangeArrowheads="1"/>
          </p:cNvSpPr>
          <p:nvPr/>
        </p:nvSpPr>
        <p:spPr bwMode="auto">
          <a:xfrm>
            <a:off x="106363" y="2636838"/>
            <a:ext cx="6410325" cy="914400"/>
          </a:xfrm>
          <a:prstGeom prst="rect">
            <a:avLst/>
          </a:prstGeom>
          <a:noFill/>
          <a:ln w="9525">
            <a:noFill/>
            <a:miter lim="800000"/>
            <a:headEnd/>
            <a:tailEnd/>
          </a:ln>
        </p:spPr>
        <p:txBody>
          <a:bodyPr/>
          <a:lstStyle/>
          <a:p>
            <a:pPr>
              <a:buClr>
                <a:srgbClr val="FF0000"/>
              </a:buClr>
              <a:buSzPct val="100000"/>
              <a:buFont typeface="Wingdings" pitchFamily="2" charset="2"/>
              <a:buChar char="Ø"/>
            </a:pPr>
            <a:r>
              <a:rPr lang="zh-CN" altLang="en-US" sz="2000" b="1" dirty="0" smtClean="0">
                <a:solidFill>
                  <a:srgbClr val="000000"/>
                </a:solidFill>
                <a:latin typeface="华文楷体" pitchFamily="2" charset="-122"/>
                <a:ea typeface="华文楷体" pitchFamily="2" charset="-122"/>
                <a:sym typeface="Calibri" pitchFamily="34" charset="0"/>
              </a:rPr>
              <a:t>课题组之间问题沟通的效率待提高</a:t>
            </a:r>
            <a:endParaRPr lang="zh-CN" altLang="en-US" b="1" dirty="0">
              <a:solidFill>
                <a:srgbClr val="000000"/>
              </a:solidFill>
              <a:sym typeface="Calibri" pitchFamily="34" charset="0"/>
            </a:endParaRPr>
          </a:p>
        </p:txBody>
      </p:sp>
      <p:sp>
        <p:nvSpPr>
          <p:cNvPr id="8" name="Text Box 12"/>
          <p:cNvSpPr txBox="1">
            <a:spLocks noChangeArrowheads="1"/>
          </p:cNvSpPr>
          <p:nvPr/>
        </p:nvSpPr>
        <p:spPr bwMode="auto">
          <a:xfrm>
            <a:off x="177798" y="4295775"/>
            <a:ext cx="6122993" cy="503238"/>
          </a:xfrm>
          <a:prstGeom prst="rect">
            <a:avLst/>
          </a:prstGeom>
          <a:noFill/>
          <a:ln w="9525">
            <a:noFill/>
            <a:miter lim="800000"/>
            <a:headEnd/>
            <a:tailEnd/>
          </a:ln>
        </p:spPr>
        <p:txBody>
          <a:bodyPr/>
          <a:lstStyle/>
          <a:p>
            <a:pPr>
              <a:buClr>
                <a:schemeClr val="tx2"/>
              </a:buClr>
              <a:buSzPct val="100000"/>
              <a:buFont typeface="Wingdings" pitchFamily="2" charset="2"/>
              <a:buChar char="Ø"/>
            </a:pPr>
            <a:r>
              <a:rPr lang="zh-CN" altLang="en-US" sz="2000" b="1" dirty="0" smtClean="0">
                <a:solidFill>
                  <a:srgbClr val="000000"/>
                </a:solidFill>
                <a:latin typeface="华文楷体" pitchFamily="2" charset="-122"/>
                <a:ea typeface="华文楷体" pitchFamily="2" charset="-122"/>
                <a:sym typeface="Calibri" pitchFamily="34" charset="0"/>
              </a:rPr>
              <a:t>本人对于各课题组模块的了解程度有待进一步加强</a:t>
            </a:r>
            <a:endParaRPr lang="zh-CN" altLang="en-US" sz="2000" b="1" dirty="0">
              <a:solidFill>
                <a:srgbClr val="000000"/>
              </a:solidFill>
              <a:latin typeface="华文楷体" pitchFamily="2" charset="-122"/>
              <a:ea typeface="华文楷体" pitchFamily="2"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6"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edg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edg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7" grpId="0" bldLvl="0" autoUpdateAnimBg="0"/>
      <p:bldP spid="7" grpId="1" bldLvl="0" autoUpdateAnimBg="0"/>
      <p:bldP spid="8" grpId="0" bldLvl="0" autoUpdateAnimBg="0"/>
      <p:bldP spid="8" grpId="1"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19250" y="44450"/>
            <a:ext cx="5743575" cy="36353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b="1" kern="0" dirty="0" smtClean="0">
                <a:solidFill>
                  <a:schemeClr val="bg1"/>
                </a:solidFill>
                <a:latin typeface="+mj-lt"/>
                <a:ea typeface="华文楷体" pitchFamily="2" charset="-122"/>
                <a:cs typeface="+mj-cs"/>
                <a:sym typeface="微软雅黑" pitchFamily="34" charset="-122"/>
              </a:rPr>
              <a:t>2017</a:t>
            </a:r>
            <a:r>
              <a:rPr lang="zh-CN" altLang="en-US" sz="2400" b="1" kern="0" dirty="0" smtClean="0">
                <a:solidFill>
                  <a:schemeClr val="bg1"/>
                </a:solidFill>
                <a:latin typeface="+mj-lt"/>
                <a:ea typeface="华文楷体" pitchFamily="2" charset="-122"/>
                <a:cs typeface="+mj-cs"/>
                <a:sym typeface="微软雅黑" pitchFamily="34" charset="-122"/>
              </a:rPr>
              <a:t>的展望</a:t>
            </a:r>
            <a:endParaRPr kumimoji="0" lang="zh-CN" altLang="en-US" sz="2400" b="1" i="0" u="none" strike="noStrike" kern="0" cap="none" spc="0" normalizeH="0" baseline="0" noProof="0" dirty="0" smtClean="0">
              <a:ln>
                <a:noFill/>
              </a:ln>
              <a:solidFill>
                <a:schemeClr val="bg1"/>
              </a:solidFill>
              <a:effectLst/>
              <a:uLnTx/>
              <a:uFillTx/>
              <a:latin typeface="+mj-lt"/>
              <a:ea typeface="华文楷体" pitchFamily="2" charset="-122"/>
              <a:cs typeface="+mj-cs"/>
              <a:sym typeface="微软雅黑" pitchFamily="34" charset="-122"/>
            </a:endParaRPr>
          </a:p>
        </p:txBody>
      </p:sp>
      <p:pic>
        <p:nvPicPr>
          <p:cNvPr id="3"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sp>
        <p:nvSpPr>
          <p:cNvPr id="4" name="TextBox 3"/>
          <p:cNvSpPr txBox="1"/>
          <p:nvPr/>
        </p:nvSpPr>
        <p:spPr>
          <a:xfrm>
            <a:off x="322053" y="1772241"/>
            <a:ext cx="8545929" cy="2339102"/>
          </a:xfrm>
          <a:prstGeom prst="rect">
            <a:avLst/>
          </a:prstGeom>
          <a:noFill/>
        </p:spPr>
        <p:txBody>
          <a:bodyPr wrap="square" rtlCol="0">
            <a:spAutoFit/>
          </a:bodyPr>
          <a:lstStyle/>
          <a:p>
            <a:r>
              <a:rPr lang="en-US" altLang="zh-CN" dirty="0" smtClean="0"/>
              <a:t>        </a:t>
            </a:r>
            <a:r>
              <a:rPr lang="zh-CN" altLang="en-US" sz="3200" b="1" dirty="0" smtClean="0">
                <a:latin typeface="华文楷体" pitchFamily="2" charset="-122"/>
                <a:ea typeface="华文楷体" pitchFamily="2" charset="-122"/>
              </a:rPr>
              <a:t>希望</a:t>
            </a:r>
            <a:r>
              <a:rPr lang="en-US" altLang="zh-CN" sz="3200" b="1" dirty="0" smtClean="0">
                <a:latin typeface="华文楷体" pitchFamily="2" charset="-122"/>
                <a:ea typeface="华文楷体" pitchFamily="2" charset="-122"/>
              </a:rPr>
              <a:t>2017</a:t>
            </a:r>
            <a:r>
              <a:rPr lang="zh-CN" altLang="en-US" sz="3200" b="1" dirty="0" smtClean="0">
                <a:latin typeface="华文楷体" pitchFamily="2" charset="-122"/>
                <a:ea typeface="华文楷体" pitchFamily="2" charset="-122"/>
              </a:rPr>
              <a:t>年能接到更多具体的客户和项目，让大家的努力可以看到实际的成果，同时通过实际的量产磨练，可以让各个团队更加的专业和具有竞争力。</a:t>
            </a:r>
            <a:endParaRPr lang="en-US" altLang="zh-CN" sz="3200" b="1" dirty="0" smtClean="0">
              <a:latin typeface="华文楷体" pitchFamily="2" charset="-122"/>
              <a:ea typeface="华文楷体" pitchFamily="2"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
          <p:cNvPicPr>
            <a:picLocks noChangeAspect="1" noChangeArrowheads="1"/>
          </p:cNvPicPr>
          <p:nvPr/>
        </p:nvPicPr>
        <p:blipFill>
          <a:blip r:embed="rId2" cstate="print"/>
          <a:srcRect/>
          <a:stretch>
            <a:fillRect/>
          </a:stretch>
        </p:blipFill>
        <p:spPr bwMode="auto">
          <a:xfrm>
            <a:off x="33338" y="1052513"/>
            <a:ext cx="9144000" cy="5137150"/>
          </a:xfrm>
          <a:prstGeom prst="rect">
            <a:avLst/>
          </a:prstGeom>
          <a:noFill/>
          <a:ln w="9525">
            <a:noFill/>
            <a:miter lim="800000"/>
            <a:headEnd/>
            <a:tailEnd/>
          </a:ln>
        </p:spPr>
      </p:pic>
      <p:sp>
        <p:nvSpPr>
          <p:cNvPr id="4099" name="矩形 2"/>
          <p:cNvSpPr>
            <a:spLocks noChangeArrowheads="1"/>
          </p:cNvSpPr>
          <p:nvPr/>
        </p:nvSpPr>
        <p:spPr bwMode="auto">
          <a:xfrm>
            <a:off x="0" y="1052513"/>
            <a:ext cx="2967038" cy="5113337"/>
          </a:xfrm>
          <a:prstGeom prst="rect">
            <a:avLst/>
          </a:prstGeom>
          <a:solidFill>
            <a:srgbClr val="005DA2"/>
          </a:solidFill>
          <a:ln w="9525">
            <a:noFill/>
            <a:miter lim="800000"/>
            <a:headEnd/>
            <a:tailEnd/>
          </a:ln>
        </p:spPr>
        <p:txBody>
          <a:bodyPr anchor="ctr"/>
          <a:lstStyle/>
          <a:p>
            <a:pPr algn="ctr"/>
            <a:endParaRPr lang="zh-CN" altLang="zh-CN" b="1">
              <a:solidFill>
                <a:srgbClr val="EA718A"/>
              </a:solidFill>
              <a:latin typeface="微软雅黑" pitchFamily="34" charset="-122"/>
              <a:ea typeface="微软雅黑" pitchFamily="34" charset="-122"/>
              <a:sym typeface="微软雅黑" pitchFamily="34" charset="-122"/>
            </a:endParaRPr>
          </a:p>
        </p:txBody>
      </p:sp>
      <p:sp>
        <p:nvSpPr>
          <p:cNvPr id="4100" name="文本框 3"/>
          <p:cNvSpPr>
            <a:spLocks noChangeArrowheads="1"/>
          </p:cNvSpPr>
          <p:nvPr/>
        </p:nvSpPr>
        <p:spPr bwMode="auto">
          <a:xfrm>
            <a:off x="511175" y="2781300"/>
            <a:ext cx="1981200" cy="768350"/>
          </a:xfrm>
          <a:prstGeom prst="rect">
            <a:avLst/>
          </a:prstGeom>
          <a:noFill/>
          <a:ln w="9525">
            <a:noFill/>
            <a:miter lim="800000"/>
            <a:headEnd/>
            <a:tailEnd/>
          </a:ln>
        </p:spPr>
        <p:txBody>
          <a:bodyPr>
            <a:spAutoFit/>
          </a:bodyPr>
          <a:lstStyle/>
          <a:p>
            <a:pPr algn="ctr"/>
            <a:r>
              <a:rPr lang="zh-CN" altLang="en-US" sz="4400" b="1">
                <a:solidFill>
                  <a:schemeClr val="bg1"/>
                </a:solidFill>
                <a:latin typeface="微软雅黑" pitchFamily="34" charset="-122"/>
                <a:ea typeface="微软雅黑" pitchFamily="34" charset="-122"/>
                <a:sym typeface="微软雅黑" pitchFamily="34" charset="-122"/>
              </a:rPr>
              <a:t>目 </a:t>
            </a:r>
            <a:r>
              <a:rPr lang="en-US" sz="4400" b="1">
                <a:solidFill>
                  <a:schemeClr val="bg1"/>
                </a:solidFill>
                <a:latin typeface="微软雅黑" pitchFamily="34" charset="-122"/>
                <a:ea typeface="微软雅黑" pitchFamily="34" charset="-122"/>
                <a:sym typeface="微软雅黑" pitchFamily="34" charset="-122"/>
              </a:rPr>
              <a:t> </a:t>
            </a:r>
            <a:r>
              <a:rPr lang="zh-CN" altLang="en-US" sz="4400" b="1">
                <a:solidFill>
                  <a:schemeClr val="bg1"/>
                </a:solidFill>
                <a:latin typeface="微软雅黑" pitchFamily="34" charset="-122"/>
                <a:ea typeface="微软雅黑" pitchFamily="34" charset="-122"/>
                <a:sym typeface="微软雅黑" pitchFamily="34" charset="-122"/>
              </a:rPr>
              <a:t>录</a:t>
            </a:r>
            <a:endParaRPr lang="en-US"/>
          </a:p>
        </p:txBody>
      </p:sp>
      <p:sp>
        <p:nvSpPr>
          <p:cNvPr id="4101" name="矩形 4"/>
          <p:cNvSpPr>
            <a:spLocks noChangeArrowheads="1"/>
          </p:cNvSpPr>
          <p:nvPr/>
        </p:nvSpPr>
        <p:spPr bwMode="auto">
          <a:xfrm>
            <a:off x="706438" y="3694113"/>
            <a:ext cx="1620837" cy="400050"/>
          </a:xfrm>
          <a:prstGeom prst="rect">
            <a:avLst/>
          </a:prstGeom>
          <a:noFill/>
          <a:ln w="9525">
            <a:noFill/>
            <a:miter lim="800000"/>
            <a:headEnd/>
            <a:tailEnd/>
          </a:ln>
        </p:spPr>
        <p:txBody>
          <a:bodyPr wrap="none">
            <a:spAutoFit/>
          </a:bodyPr>
          <a:lstStyle/>
          <a:p>
            <a:pPr algn="ctr"/>
            <a:r>
              <a:rPr lang="en-US" altLang="zh-CN" sz="2000" b="1">
                <a:solidFill>
                  <a:schemeClr val="bg1"/>
                </a:solidFill>
                <a:latin typeface="微软雅黑" pitchFamily="34" charset="-122"/>
                <a:ea typeface="微软雅黑" pitchFamily="34" charset="-122"/>
                <a:sym typeface="微软雅黑" pitchFamily="34" charset="-122"/>
              </a:rPr>
              <a:t>CONTENTS</a:t>
            </a:r>
            <a:endParaRPr lang="zh-CN" altLang="en-US"/>
          </a:p>
        </p:txBody>
      </p:sp>
      <p:grpSp>
        <p:nvGrpSpPr>
          <p:cNvPr id="2" name="Group 6"/>
          <p:cNvGrpSpPr>
            <a:grpSpLocks/>
          </p:cNvGrpSpPr>
          <p:nvPr/>
        </p:nvGrpSpPr>
        <p:grpSpPr bwMode="auto">
          <a:xfrm>
            <a:off x="3348038" y="2325688"/>
            <a:ext cx="5056187" cy="523875"/>
            <a:chOff x="0" y="0"/>
            <a:chExt cx="5055927" cy="523220"/>
          </a:xfrm>
        </p:grpSpPr>
        <p:sp>
          <p:nvSpPr>
            <p:cNvPr id="4130" name="圆角矩形 24"/>
            <p:cNvSpPr>
              <a:spLocks noChangeArrowheads="1"/>
            </p:cNvSpPr>
            <p:nvPr/>
          </p:nvSpPr>
          <p:spPr bwMode="auto">
            <a:xfrm>
              <a:off x="952012" y="36134"/>
              <a:ext cx="4103915" cy="466528"/>
            </a:xfrm>
            <a:prstGeom prst="roundRect">
              <a:avLst>
                <a:gd name="adj" fmla="val 16667"/>
              </a:avLst>
            </a:prstGeom>
            <a:solidFill>
              <a:srgbClr val="005DA2"/>
            </a:solidFill>
            <a:ln w="9525">
              <a:noFill/>
              <a:round/>
              <a:headEnd/>
              <a:tailEnd/>
            </a:ln>
          </p:spPr>
          <p:txBody>
            <a:bodyPr anchor="ctr"/>
            <a:lstStyle/>
            <a:p>
              <a:pPr algn="ctr"/>
              <a:endParaRPr lang="zh-CN" altLang="zh-CN" sz="2000" b="1">
                <a:solidFill>
                  <a:srgbClr val="FFFFFF"/>
                </a:solidFill>
                <a:latin typeface="微软雅黑" pitchFamily="34" charset="-122"/>
                <a:ea typeface="微软雅黑" pitchFamily="34" charset="-122"/>
                <a:sym typeface="微软雅黑" pitchFamily="34" charset="-122"/>
              </a:endParaRPr>
            </a:p>
          </p:txBody>
        </p:sp>
        <p:grpSp>
          <p:nvGrpSpPr>
            <p:cNvPr id="3" name="Group 8"/>
            <p:cNvGrpSpPr>
              <a:grpSpLocks/>
            </p:cNvGrpSpPr>
            <p:nvPr/>
          </p:nvGrpSpPr>
          <p:grpSpPr bwMode="auto">
            <a:xfrm>
              <a:off x="0" y="0"/>
              <a:ext cx="726638" cy="523220"/>
              <a:chOff x="0" y="0"/>
              <a:chExt cx="704393" cy="507201"/>
            </a:xfrm>
          </p:grpSpPr>
          <p:sp>
            <p:nvSpPr>
              <p:cNvPr id="4132" name="KSO_Shape"/>
              <p:cNvSpPr>
                <a:spLocks noChangeArrowheads="1"/>
              </p:cNvSpPr>
              <p:nvPr/>
            </p:nvSpPr>
            <p:spPr bwMode="auto">
              <a:xfrm rot="-5400000">
                <a:off x="146162" y="-98819"/>
                <a:ext cx="412070" cy="704393"/>
              </a:xfrm>
              <a:custGeom>
                <a:avLst/>
                <a:gdLst/>
                <a:ahLst/>
                <a:cxnLst/>
                <a:rect l="0" t="0" r="0" b="0"/>
                <a:pathLst/>
              </a:custGeom>
              <a:solidFill>
                <a:srgbClr val="005DA2"/>
              </a:solidFill>
              <a:ln w="9525">
                <a:noFill/>
                <a:miter lim="800000"/>
                <a:headEnd/>
                <a:tailEnd/>
              </a:ln>
            </p:spPr>
            <p:txBody>
              <a:bodyPr bIns="324000" anchor="ctr"/>
              <a:lstStyle/>
              <a:p>
                <a:endParaRPr lang="zh-CN" altLang="en-US"/>
              </a:p>
            </p:txBody>
          </p:sp>
          <p:sp>
            <p:nvSpPr>
              <p:cNvPr id="4133" name="文本框 27"/>
              <p:cNvSpPr>
                <a:spLocks noChangeArrowheads="1"/>
              </p:cNvSpPr>
              <p:nvPr/>
            </p:nvSpPr>
            <p:spPr bwMode="auto">
              <a:xfrm>
                <a:off x="85115" y="0"/>
                <a:ext cx="393455" cy="507201"/>
              </a:xfrm>
              <a:prstGeom prst="rect">
                <a:avLst/>
              </a:prstGeom>
              <a:noFill/>
              <a:ln w="9525">
                <a:noFill/>
                <a:miter lim="800000"/>
                <a:headEnd/>
                <a:tailEnd/>
              </a:ln>
            </p:spPr>
            <p:txBody>
              <a:bodyPr wrap="none">
                <a:spAutoFit/>
              </a:bodyPr>
              <a:lstStyle/>
              <a:p>
                <a:r>
                  <a:rPr lang="en-US" altLang="zh-CN" sz="2800" b="1">
                    <a:solidFill>
                      <a:srgbClr val="000000"/>
                    </a:solidFill>
                    <a:latin typeface="微软雅黑" pitchFamily="34" charset="-122"/>
                    <a:ea typeface="微软雅黑" pitchFamily="34" charset="-122"/>
                    <a:sym typeface="微软雅黑" pitchFamily="34" charset="-122"/>
                  </a:rPr>
                  <a:t>2</a:t>
                </a:r>
                <a:endParaRPr lang="zh-CN" altLang="en-US"/>
              </a:p>
            </p:txBody>
          </p:sp>
        </p:grpSp>
      </p:grpSp>
      <p:grpSp>
        <p:nvGrpSpPr>
          <p:cNvPr id="4" name="Group 11"/>
          <p:cNvGrpSpPr>
            <a:grpSpLocks/>
          </p:cNvGrpSpPr>
          <p:nvPr/>
        </p:nvGrpSpPr>
        <p:grpSpPr bwMode="auto">
          <a:xfrm>
            <a:off x="3348038" y="3300413"/>
            <a:ext cx="5056187" cy="522287"/>
            <a:chOff x="0" y="0"/>
            <a:chExt cx="5055927" cy="523220"/>
          </a:xfrm>
        </p:grpSpPr>
        <p:sp>
          <p:nvSpPr>
            <p:cNvPr id="4126" name="圆角矩形 29"/>
            <p:cNvSpPr>
              <a:spLocks noChangeArrowheads="1"/>
            </p:cNvSpPr>
            <p:nvPr/>
          </p:nvSpPr>
          <p:spPr bwMode="auto">
            <a:xfrm>
              <a:off x="952012" y="36134"/>
              <a:ext cx="4103915" cy="466528"/>
            </a:xfrm>
            <a:prstGeom prst="roundRect">
              <a:avLst>
                <a:gd name="adj" fmla="val 16667"/>
              </a:avLst>
            </a:prstGeom>
            <a:solidFill>
              <a:srgbClr val="005DA2"/>
            </a:solidFill>
            <a:ln w="9525">
              <a:noFill/>
              <a:round/>
              <a:headEnd/>
              <a:tailEnd/>
            </a:ln>
          </p:spPr>
          <p:txBody>
            <a:bodyPr anchor="ctr"/>
            <a:lstStyle/>
            <a:p>
              <a:pPr algn="ctr"/>
              <a:r>
                <a:rPr lang="zh-CN" altLang="en-US" sz="2400" b="1" dirty="0" smtClean="0">
                  <a:solidFill>
                    <a:srgbClr val="FFFFFF"/>
                  </a:solidFill>
                  <a:latin typeface="微软雅黑" pitchFamily="34" charset="-122"/>
                  <a:ea typeface="华文楷体" pitchFamily="2" charset="-122"/>
                  <a:sym typeface="微软雅黑" pitchFamily="34" charset="-122"/>
                </a:rPr>
                <a:t>不足之处</a:t>
              </a:r>
              <a:endParaRPr lang="zh-CN" altLang="en-US" sz="2400" b="1" dirty="0">
                <a:solidFill>
                  <a:srgbClr val="FFFFFF"/>
                </a:solidFill>
                <a:latin typeface="微软雅黑" pitchFamily="34" charset="-122"/>
                <a:ea typeface="华文楷体" pitchFamily="2" charset="-122"/>
                <a:sym typeface="微软雅黑" pitchFamily="34" charset="-122"/>
              </a:endParaRPr>
            </a:p>
          </p:txBody>
        </p:sp>
        <p:grpSp>
          <p:nvGrpSpPr>
            <p:cNvPr id="5" name="Group 13"/>
            <p:cNvGrpSpPr>
              <a:grpSpLocks/>
            </p:cNvGrpSpPr>
            <p:nvPr/>
          </p:nvGrpSpPr>
          <p:grpSpPr bwMode="auto">
            <a:xfrm>
              <a:off x="0" y="0"/>
              <a:ext cx="726638" cy="523220"/>
              <a:chOff x="0" y="0"/>
              <a:chExt cx="704393" cy="507201"/>
            </a:xfrm>
          </p:grpSpPr>
          <p:sp>
            <p:nvSpPr>
              <p:cNvPr id="4128" name="KSO_Shape"/>
              <p:cNvSpPr>
                <a:spLocks noChangeArrowheads="1"/>
              </p:cNvSpPr>
              <p:nvPr/>
            </p:nvSpPr>
            <p:spPr bwMode="auto">
              <a:xfrm rot="-5400000">
                <a:off x="146162" y="-98819"/>
                <a:ext cx="412070" cy="704393"/>
              </a:xfrm>
              <a:custGeom>
                <a:avLst/>
                <a:gdLst/>
                <a:ahLst/>
                <a:cxnLst/>
                <a:rect l="0" t="0" r="0" b="0"/>
                <a:pathLst/>
              </a:custGeom>
              <a:solidFill>
                <a:srgbClr val="005DA2"/>
              </a:solidFill>
              <a:ln w="9525">
                <a:noFill/>
                <a:miter lim="800000"/>
                <a:headEnd/>
                <a:tailEnd/>
              </a:ln>
            </p:spPr>
            <p:txBody>
              <a:bodyPr bIns="324000" anchor="ctr"/>
              <a:lstStyle/>
              <a:p>
                <a:endParaRPr lang="zh-CN" altLang="en-US"/>
              </a:p>
            </p:txBody>
          </p:sp>
          <p:sp>
            <p:nvSpPr>
              <p:cNvPr id="4129" name="文本框 32"/>
              <p:cNvSpPr>
                <a:spLocks noChangeArrowheads="1"/>
              </p:cNvSpPr>
              <p:nvPr/>
            </p:nvSpPr>
            <p:spPr bwMode="auto">
              <a:xfrm>
                <a:off x="85115" y="0"/>
                <a:ext cx="393455" cy="507201"/>
              </a:xfrm>
              <a:prstGeom prst="rect">
                <a:avLst/>
              </a:prstGeom>
              <a:noFill/>
              <a:ln w="9525">
                <a:noFill/>
                <a:miter lim="800000"/>
                <a:headEnd/>
                <a:tailEnd/>
              </a:ln>
            </p:spPr>
            <p:txBody>
              <a:bodyPr wrap="none">
                <a:spAutoFit/>
              </a:bodyPr>
              <a:lstStyle/>
              <a:p>
                <a:r>
                  <a:rPr lang="en-US" altLang="zh-CN" sz="2800" b="1">
                    <a:solidFill>
                      <a:srgbClr val="000000"/>
                    </a:solidFill>
                    <a:latin typeface="微软雅黑" pitchFamily="34" charset="-122"/>
                    <a:ea typeface="微软雅黑" pitchFamily="34" charset="-122"/>
                    <a:sym typeface="微软雅黑" pitchFamily="34" charset="-122"/>
                  </a:rPr>
                  <a:t>3</a:t>
                </a:r>
                <a:endParaRPr lang="zh-CN" altLang="en-US"/>
              </a:p>
            </p:txBody>
          </p:sp>
        </p:grpSp>
      </p:grpSp>
      <p:grpSp>
        <p:nvGrpSpPr>
          <p:cNvPr id="6" name="Group 16"/>
          <p:cNvGrpSpPr>
            <a:grpSpLocks/>
          </p:cNvGrpSpPr>
          <p:nvPr/>
        </p:nvGrpSpPr>
        <p:grpSpPr bwMode="auto">
          <a:xfrm>
            <a:off x="3348038" y="4273550"/>
            <a:ext cx="5056187" cy="523875"/>
            <a:chOff x="0" y="0"/>
            <a:chExt cx="5055927" cy="523220"/>
          </a:xfrm>
        </p:grpSpPr>
        <p:sp>
          <p:nvSpPr>
            <p:cNvPr id="4122" name="圆角矩形 34"/>
            <p:cNvSpPr>
              <a:spLocks noChangeArrowheads="1"/>
            </p:cNvSpPr>
            <p:nvPr/>
          </p:nvSpPr>
          <p:spPr bwMode="auto">
            <a:xfrm>
              <a:off x="952012" y="36134"/>
              <a:ext cx="4103915" cy="466528"/>
            </a:xfrm>
            <a:prstGeom prst="roundRect">
              <a:avLst>
                <a:gd name="adj" fmla="val 16667"/>
              </a:avLst>
            </a:prstGeom>
            <a:solidFill>
              <a:srgbClr val="005DA2"/>
            </a:solidFill>
            <a:ln w="9525">
              <a:noFill/>
              <a:round/>
              <a:headEnd/>
              <a:tailEnd/>
            </a:ln>
          </p:spPr>
          <p:txBody>
            <a:bodyPr anchor="ctr"/>
            <a:lstStyle/>
            <a:p>
              <a:pPr algn="ctr"/>
              <a:r>
                <a:rPr lang="en-US" altLang="zh-CN" sz="2400" b="1" dirty="0" smtClean="0">
                  <a:solidFill>
                    <a:srgbClr val="FFFFFF"/>
                  </a:solidFill>
                  <a:latin typeface="微软雅黑" pitchFamily="34" charset="-122"/>
                  <a:ea typeface="华文楷体" pitchFamily="2" charset="-122"/>
                  <a:sym typeface="微软雅黑" pitchFamily="34" charset="-122"/>
                </a:rPr>
                <a:t>2017</a:t>
              </a:r>
              <a:r>
                <a:rPr lang="zh-CN" altLang="en-US" sz="2400" b="1" dirty="0" smtClean="0">
                  <a:solidFill>
                    <a:srgbClr val="FFFFFF"/>
                  </a:solidFill>
                  <a:latin typeface="微软雅黑" pitchFamily="34" charset="-122"/>
                  <a:ea typeface="华文楷体" pitchFamily="2" charset="-122"/>
                  <a:sym typeface="微软雅黑" pitchFamily="34" charset="-122"/>
                </a:rPr>
                <a:t>的展望</a:t>
              </a:r>
              <a:endParaRPr lang="zh-CN" altLang="en-US" sz="2400" b="1" dirty="0">
                <a:solidFill>
                  <a:srgbClr val="FFFFFF"/>
                </a:solidFill>
                <a:latin typeface="微软雅黑" pitchFamily="34" charset="-122"/>
                <a:ea typeface="华文楷体" pitchFamily="2" charset="-122"/>
                <a:sym typeface="微软雅黑" pitchFamily="34" charset="-122"/>
              </a:endParaRPr>
            </a:p>
          </p:txBody>
        </p:sp>
        <p:grpSp>
          <p:nvGrpSpPr>
            <p:cNvPr id="7" name="Group 18"/>
            <p:cNvGrpSpPr>
              <a:grpSpLocks/>
            </p:cNvGrpSpPr>
            <p:nvPr/>
          </p:nvGrpSpPr>
          <p:grpSpPr bwMode="auto">
            <a:xfrm>
              <a:off x="0" y="0"/>
              <a:ext cx="726638" cy="523220"/>
              <a:chOff x="0" y="0"/>
              <a:chExt cx="704393" cy="507201"/>
            </a:xfrm>
          </p:grpSpPr>
          <p:sp>
            <p:nvSpPr>
              <p:cNvPr id="4124" name="KSO_Shape"/>
              <p:cNvSpPr>
                <a:spLocks noChangeArrowheads="1"/>
              </p:cNvSpPr>
              <p:nvPr/>
            </p:nvSpPr>
            <p:spPr bwMode="auto">
              <a:xfrm rot="-5400000">
                <a:off x="146162" y="-98819"/>
                <a:ext cx="412070" cy="704393"/>
              </a:xfrm>
              <a:custGeom>
                <a:avLst/>
                <a:gdLst/>
                <a:ahLst/>
                <a:cxnLst/>
                <a:rect l="0" t="0" r="0" b="0"/>
                <a:pathLst/>
              </a:custGeom>
              <a:solidFill>
                <a:srgbClr val="005DA2"/>
              </a:solidFill>
              <a:ln w="9525">
                <a:noFill/>
                <a:miter lim="800000"/>
                <a:headEnd/>
                <a:tailEnd/>
              </a:ln>
            </p:spPr>
            <p:txBody>
              <a:bodyPr bIns="324000" anchor="ctr"/>
              <a:lstStyle/>
              <a:p>
                <a:endParaRPr lang="zh-CN" altLang="en-US"/>
              </a:p>
            </p:txBody>
          </p:sp>
          <p:sp>
            <p:nvSpPr>
              <p:cNvPr id="4125" name="文本框 37"/>
              <p:cNvSpPr>
                <a:spLocks noChangeArrowheads="1"/>
              </p:cNvSpPr>
              <p:nvPr/>
            </p:nvSpPr>
            <p:spPr bwMode="auto">
              <a:xfrm>
                <a:off x="85115" y="0"/>
                <a:ext cx="393455" cy="507201"/>
              </a:xfrm>
              <a:prstGeom prst="rect">
                <a:avLst/>
              </a:prstGeom>
              <a:noFill/>
              <a:ln w="9525">
                <a:noFill/>
                <a:miter lim="800000"/>
                <a:headEnd/>
                <a:tailEnd/>
              </a:ln>
            </p:spPr>
            <p:txBody>
              <a:bodyPr wrap="none">
                <a:spAutoFit/>
              </a:bodyPr>
              <a:lstStyle/>
              <a:p>
                <a:r>
                  <a:rPr lang="en-US" altLang="zh-CN" sz="2800" b="1">
                    <a:solidFill>
                      <a:srgbClr val="000000"/>
                    </a:solidFill>
                    <a:latin typeface="微软雅黑" pitchFamily="34" charset="-122"/>
                    <a:ea typeface="微软雅黑" pitchFamily="34" charset="-122"/>
                    <a:sym typeface="微软雅黑" pitchFamily="34" charset="-122"/>
                  </a:rPr>
                  <a:t>4</a:t>
                </a:r>
                <a:endParaRPr lang="zh-CN" altLang="en-US"/>
              </a:p>
            </p:txBody>
          </p:sp>
        </p:grpSp>
      </p:grpSp>
      <p:sp>
        <p:nvSpPr>
          <p:cNvPr id="4105" name="矩形 1"/>
          <p:cNvSpPr>
            <a:spLocks noChangeArrowheads="1"/>
          </p:cNvSpPr>
          <p:nvPr/>
        </p:nvSpPr>
        <p:spPr bwMode="auto">
          <a:xfrm>
            <a:off x="5345113" y="1485900"/>
            <a:ext cx="2011362" cy="457200"/>
          </a:xfrm>
          <a:prstGeom prst="rect">
            <a:avLst/>
          </a:prstGeom>
          <a:noFill/>
          <a:ln w="9525">
            <a:noFill/>
            <a:miter lim="800000"/>
            <a:headEnd/>
            <a:tailEnd/>
          </a:ln>
        </p:spPr>
        <p:txBody>
          <a:bodyPr wrap="none">
            <a:spAutoFit/>
          </a:bodyPr>
          <a:lstStyle/>
          <a:p>
            <a:pPr algn="ctr"/>
            <a:r>
              <a:rPr lang="zh-CN" altLang="en-US" sz="2400" b="1">
                <a:solidFill>
                  <a:schemeClr val="bg1"/>
                </a:solidFill>
                <a:latin typeface="微软雅黑" pitchFamily="34" charset="-122"/>
                <a:ea typeface="华文楷体" pitchFamily="2" charset="-122"/>
                <a:sym typeface="微软雅黑" pitchFamily="34" charset="-122"/>
              </a:rPr>
              <a:t>年度工作总结</a:t>
            </a:r>
          </a:p>
        </p:txBody>
      </p:sp>
      <p:sp>
        <p:nvSpPr>
          <p:cNvPr id="4106" name="矩形 6"/>
          <p:cNvSpPr>
            <a:spLocks noChangeArrowheads="1"/>
          </p:cNvSpPr>
          <p:nvPr/>
        </p:nvSpPr>
        <p:spPr bwMode="auto">
          <a:xfrm>
            <a:off x="4341271" y="2392363"/>
            <a:ext cx="4019049" cy="461665"/>
          </a:xfrm>
          <a:prstGeom prst="rect">
            <a:avLst/>
          </a:prstGeom>
          <a:noFill/>
          <a:ln w="9525">
            <a:noFill/>
            <a:miter lim="800000"/>
            <a:headEnd/>
            <a:tailEnd/>
          </a:ln>
        </p:spPr>
        <p:txBody>
          <a:bodyPr wrap="none">
            <a:spAutoFit/>
          </a:bodyPr>
          <a:lstStyle/>
          <a:p>
            <a:pPr algn="ctr"/>
            <a:r>
              <a:rPr lang="en-US" altLang="zh-CN" sz="2400" b="1" dirty="0" smtClean="0">
                <a:solidFill>
                  <a:schemeClr val="bg1"/>
                </a:solidFill>
                <a:latin typeface="微软雅黑" pitchFamily="34" charset="-122"/>
                <a:ea typeface="华文楷体" pitchFamily="2" charset="-122"/>
                <a:sym typeface="微软雅黑" pitchFamily="34" charset="-122"/>
              </a:rPr>
              <a:t>1861</a:t>
            </a:r>
            <a:r>
              <a:rPr lang="zh-CN" altLang="en-US" sz="2400" b="1" dirty="0" smtClean="0">
                <a:solidFill>
                  <a:schemeClr val="bg1"/>
                </a:solidFill>
                <a:latin typeface="微软雅黑" pitchFamily="34" charset="-122"/>
                <a:ea typeface="华文楷体" pitchFamily="2" charset="-122"/>
                <a:sym typeface="微软雅黑" pitchFamily="34" charset="-122"/>
              </a:rPr>
              <a:t>项目问题解决情况统计</a:t>
            </a:r>
            <a:endParaRPr lang="zh-CN" altLang="en-US" sz="2400" b="1" dirty="0">
              <a:solidFill>
                <a:schemeClr val="bg1"/>
              </a:solidFill>
              <a:latin typeface="微软雅黑" pitchFamily="34" charset="-122"/>
              <a:ea typeface="华文楷体" pitchFamily="2" charset="-122"/>
              <a:sym typeface="微软雅黑" pitchFamily="34" charset="-122"/>
            </a:endParaRPr>
          </a:p>
        </p:txBody>
      </p:sp>
      <p:grpSp>
        <p:nvGrpSpPr>
          <p:cNvPr id="8" name="Group 28"/>
          <p:cNvGrpSpPr>
            <a:grpSpLocks noChangeAspect="1"/>
          </p:cNvGrpSpPr>
          <p:nvPr/>
        </p:nvGrpSpPr>
        <p:grpSpPr bwMode="auto">
          <a:xfrm>
            <a:off x="609600" y="6310313"/>
            <a:ext cx="7131050" cy="476250"/>
            <a:chOff x="0" y="0"/>
            <a:chExt cx="10499431" cy="701030"/>
          </a:xfrm>
        </p:grpSpPr>
        <p:pic>
          <p:nvPicPr>
            <p:cNvPr id="4116" name="Picture 8" descr="C:\Users\jiangjing\Desktop\文化.png"/>
            <p:cNvPicPr>
              <a:picLocks noChangeAspect="1" noChangeArrowheads="1"/>
            </p:cNvPicPr>
            <p:nvPr/>
          </p:nvPicPr>
          <p:blipFill>
            <a:blip r:embed="rId3" cstate="print"/>
            <a:srcRect l="18268" t="19637" b="42586"/>
            <a:stretch>
              <a:fillRect/>
            </a:stretch>
          </p:blipFill>
          <p:spPr bwMode="auto">
            <a:xfrm>
              <a:off x="0" y="8335"/>
              <a:ext cx="4995243" cy="692695"/>
            </a:xfrm>
            <a:prstGeom prst="rect">
              <a:avLst/>
            </a:prstGeom>
            <a:noFill/>
            <a:ln w="9525">
              <a:noFill/>
              <a:miter lim="800000"/>
              <a:headEnd/>
              <a:tailEnd/>
            </a:ln>
          </p:spPr>
        </p:pic>
        <p:pic>
          <p:nvPicPr>
            <p:cNvPr id="4117" name="Picture 8" descr="C:\Users\jiangjing\Desktop\文化.png"/>
            <p:cNvPicPr>
              <a:picLocks noChangeAspect="1" noChangeArrowheads="1"/>
            </p:cNvPicPr>
            <p:nvPr/>
          </p:nvPicPr>
          <p:blipFill>
            <a:blip r:embed="rId3" cstate="print"/>
            <a:srcRect l="18268" t="57413" b="9673"/>
            <a:stretch>
              <a:fillRect/>
            </a:stretch>
          </p:blipFill>
          <p:spPr bwMode="auto">
            <a:xfrm>
              <a:off x="5504188" y="0"/>
              <a:ext cx="4995243" cy="603448"/>
            </a:xfrm>
            <a:prstGeom prst="rect">
              <a:avLst/>
            </a:prstGeom>
            <a:noFill/>
            <a:ln w="9525">
              <a:noFill/>
              <a:miter lim="800000"/>
              <a:headEnd/>
              <a:tailEnd/>
            </a:ln>
          </p:spPr>
        </p:pic>
      </p:grpSp>
      <p:pic>
        <p:nvPicPr>
          <p:cNvPr id="4109" name="Picture 2" descr="C:\Users\jiangjing\Pictures\W020160217396721699138.jpg"/>
          <p:cNvPicPr>
            <a:picLocks noChangeAspect="1" noChangeArrowheads="1"/>
          </p:cNvPicPr>
          <p:nvPr/>
        </p:nvPicPr>
        <p:blipFill>
          <a:blip r:embed="rId4" cstate="print"/>
          <a:srcRect l="24010" r="23827"/>
          <a:stretch>
            <a:fillRect/>
          </a:stretch>
        </p:blipFill>
        <p:spPr bwMode="auto">
          <a:xfrm>
            <a:off x="8137525" y="6188075"/>
            <a:ext cx="611188" cy="658813"/>
          </a:xfrm>
          <a:prstGeom prst="rect">
            <a:avLst/>
          </a:prstGeom>
          <a:noFill/>
          <a:ln w="9525">
            <a:noFill/>
            <a:miter lim="800000"/>
            <a:headEnd/>
            <a:tailEnd/>
          </a:ln>
        </p:spPr>
      </p:pic>
      <p:grpSp>
        <p:nvGrpSpPr>
          <p:cNvPr id="9" name="Group 32"/>
          <p:cNvGrpSpPr>
            <a:grpSpLocks/>
          </p:cNvGrpSpPr>
          <p:nvPr/>
        </p:nvGrpSpPr>
        <p:grpSpPr bwMode="auto">
          <a:xfrm>
            <a:off x="3333750" y="1412875"/>
            <a:ext cx="5056188" cy="523875"/>
            <a:chOff x="0" y="0"/>
            <a:chExt cx="5055927" cy="523220"/>
          </a:xfrm>
        </p:grpSpPr>
        <p:sp>
          <p:nvSpPr>
            <p:cNvPr id="4112" name="圆角矩形 5"/>
            <p:cNvSpPr>
              <a:spLocks noChangeArrowheads="1"/>
            </p:cNvSpPr>
            <p:nvPr/>
          </p:nvSpPr>
          <p:spPr bwMode="auto">
            <a:xfrm>
              <a:off x="952012" y="36134"/>
              <a:ext cx="4103915" cy="466528"/>
            </a:xfrm>
            <a:prstGeom prst="roundRect">
              <a:avLst>
                <a:gd name="adj" fmla="val 16667"/>
              </a:avLst>
            </a:prstGeom>
            <a:solidFill>
              <a:srgbClr val="005DA2"/>
            </a:solidFill>
            <a:ln w="9525">
              <a:noFill/>
              <a:round/>
              <a:headEnd/>
              <a:tailEnd/>
            </a:ln>
          </p:spPr>
          <p:txBody>
            <a:bodyPr anchor="ctr"/>
            <a:lstStyle/>
            <a:p>
              <a:pPr algn="ctr"/>
              <a:endParaRPr lang="zh-CN" altLang="en-US" sz="2400" b="1">
                <a:solidFill>
                  <a:schemeClr val="bg1"/>
                </a:solidFill>
                <a:ea typeface="华文楷体" pitchFamily="2" charset="-122"/>
                <a:sym typeface="微软雅黑" pitchFamily="34" charset="-122"/>
              </a:endParaRPr>
            </a:p>
          </p:txBody>
        </p:sp>
        <p:grpSp>
          <p:nvGrpSpPr>
            <p:cNvPr id="10" name="Group 34"/>
            <p:cNvGrpSpPr>
              <a:grpSpLocks/>
            </p:cNvGrpSpPr>
            <p:nvPr/>
          </p:nvGrpSpPr>
          <p:grpSpPr bwMode="auto">
            <a:xfrm>
              <a:off x="0" y="0"/>
              <a:ext cx="726638" cy="523220"/>
              <a:chOff x="0" y="0"/>
              <a:chExt cx="704393" cy="507201"/>
            </a:xfrm>
          </p:grpSpPr>
          <p:sp>
            <p:nvSpPr>
              <p:cNvPr id="4114" name="KSO_Shape"/>
              <p:cNvSpPr>
                <a:spLocks noChangeArrowheads="1"/>
              </p:cNvSpPr>
              <p:nvPr/>
            </p:nvSpPr>
            <p:spPr bwMode="auto">
              <a:xfrm rot="-5400000">
                <a:off x="146162" y="-98819"/>
                <a:ext cx="412070" cy="704393"/>
              </a:xfrm>
              <a:custGeom>
                <a:avLst/>
                <a:gdLst/>
                <a:ahLst/>
                <a:cxnLst/>
                <a:rect l="0" t="0" r="0" b="0"/>
                <a:pathLst/>
              </a:custGeom>
              <a:solidFill>
                <a:srgbClr val="005DA2"/>
              </a:solidFill>
              <a:ln w="9525">
                <a:noFill/>
                <a:miter lim="800000"/>
                <a:headEnd/>
                <a:tailEnd/>
              </a:ln>
            </p:spPr>
            <p:txBody>
              <a:bodyPr bIns="324000" anchor="ctr"/>
              <a:lstStyle/>
              <a:p>
                <a:endParaRPr lang="zh-CN" altLang="en-US"/>
              </a:p>
            </p:txBody>
          </p:sp>
          <p:sp>
            <p:nvSpPr>
              <p:cNvPr id="4115" name="文本框 8"/>
              <p:cNvSpPr>
                <a:spLocks noChangeArrowheads="1"/>
              </p:cNvSpPr>
              <p:nvPr/>
            </p:nvSpPr>
            <p:spPr bwMode="auto">
              <a:xfrm>
                <a:off x="85115" y="0"/>
                <a:ext cx="393455" cy="507201"/>
              </a:xfrm>
              <a:prstGeom prst="rect">
                <a:avLst/>
              </a:prstGeom>
              <a:noFill/>
              <a:ln w="9525">
                <a:noFill/>
                <a:miter lim="800000"/>
                <a:headEnd/>
                <a:tailEnd/>
              </a:ln>
            </p:spPr>
            <p:txBody>
              <a:bodyPr wrap="none">
                <a:spAutoFit/>
              </a:bodyPr>
              <a:lstStyle/>
              <a:p>
                <a:r>
                  <a:rPr lang="en-US" altLang="zh-CN" sz="2800" b="1">
                    <a:solidFill>
                      <a:srgbClr val="000000"/>
                    </a:solidFill>
                    <a:latin typeface="微软雅黑" pitchFamily="34" charset="-122"/>
                    <a:ea typeface="微软雅黑" pitchFamily="34" charset="-122"/>
                    <a:sym typeface="微软雅黑" pitchFamily="34" charset="-122"/>
                  </a:rPr>
                  <a:t>1</a:t>
                </a:r>
                <a:endParaRPr lang="zh-CN" altLang="en-US"/>
              </a:p>
            </p:txBody>
          </p:sp>
        </p:grpSp>
      </p:grpSp>
      <p:sp>
        <p:nvSpPr>
          <p:cNvPr id="5157" name="矩形 6"/>
          <p:cNvSpPr>
            <a:spLocks noChangeArrowheads="1"/>
          </p:cNvSpPr>
          <p:nvPr/>
        </p:nvSpPr>
        <p:spPr bwMode="auto">
          <a:xfrm>
            <a:off x="5292725" y="1484313"/>
            <a:ext cx="2160588" cy="457200"/>
          </a:xfrm>
          <a:prstGeom prst="rect">
            <a:avLst/>
          </a:prstGeom>
          <a:noFill/>
          <a:ln w="9525">
            <a:noFill/>
            <a:miter lim="800000"/>
            <a:headEnd/>
            <a:tailEnd/>
          </a:ln>
        </p:spPr>
        <p:txBody>
          <a:bodyPr>
            <a:spAutoFit/>
          </a:bodyPr>
          <a:lstStyle/>
          <a:p>
            <a:pPr algn="ctr"/>
            <a:r>
              <a:rPr lang="zh-CN" altLang="en-US" sz="2400" b="1" dirty="0" smtClean="0">
                <a:solidFill>
                  <a:schemeClr val="bg1"/>
                </a:solidFill>
                <a:ea typeface="华文楷体" pitchFamily="2" charset="-122"/>
                <a:sym typeface="微软雅黑" pitchFamily="34" charset="-122"/>
              </a:rPr>
              <a:t>年度</a:t>
            </a:r>
            <a:r>
              <a:rPr lang="zh-CN" altLang="en-US" sz="2400" b="1" dirty="0">
                <a:solidFill>
                  <a:schemeClr val="bg1"/>
                </a:solidFill>
                <a:ea typeface="华文楷体" pitchFamily="2" charset="-122"/>
                <a:sym typeface="微软雅黑" pitchFamily="34" charset="-122"/>
              </a:rPr>
              <a:t>工作总结</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p:tgtEl>
                                          <p:spTgt spid="9"/>
                                        </p:tgtEl>
                                      </p:cBhvr>
                                    </p:animEffect>
                                    <p:animScale>
                                      <p:cBhvr>
                                        <p:cTn id="7" dur="250" autoRev="1" fill="hold"/>
                                        <p:tgtEl>
                                          <p:spTgt spid="9"/>
                                        </p:tgtEl>
                                      </p:cBhvr>
                                      <p:by x="105000" y="105000"/>
                                    </p:animScale>
                                  </p:childTnLst>
                                </p:cTn>
                              </p:par>
                              <p:par>
                                <p:cTn id="8" presetID="3" presetClass="emph" presetSubtype="2" fill="hold" grpId="2" nodeType="withEffect">
                                  <p:stCondLst>
                                    <p:cond delay="0"/>
                                  </p:stCondLst>
                                  <p:childTnLst>
                                    <p:animClr clrSpc="rgb" dir="cw">
                                      <p:cBhvr override="childStyle">
                                        <p:cTn id="9" dur="2000" fill="hold"/>
                                        <p:tgtEl>
                                          <p:spTgt spid="5157"/>
                                        </p:tgtEl>
                                        <p:attrNameLst>
                                          <p:attrName>style.color</p:attrName>
                                        </p:attrNameLst>
                                      </p:cBhvr>
                                      <p:to>
                                        <a:srgbClr val="F9CB1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7" grpId="0" bldLvl="0" autoUpdateAnimBg="0"/>
      <p:bldP spid="5157" grpId="1" bldLvl="0" autoUpdateAnimBg="0"/>
      <p:bldP spid="5157" grpId="2"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sp>
        <p:nvSpPr>
          <p:cNvPr id="1331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1331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1331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grpSp>
        <p:nvGrpSpPr>
          <p:cNvPr id="2" name="Group 6"/>
          <p:cNvGrpSpPr>
            <a:grpSpLocks noChangeAspect="1"/>
          </p:cNvGrpSpPr>
          <p:nvPr/>
        </p:nvGrpSpPr>
        <p:grpSpPr bwMode="auto">
          <a:xfrm>
            <a:off x="609600" y="6310313"/>
            <a:ext cx="7131050" cy="476250"/>
            <a:chOff x="0" y="0"/>
            <a:chExt cx="10499431" cy="701030"/>
          </a:xfrm>
        </p:grpSpPr>
        <p:pic>
          <p:nvPicPr>
            <p:cNvPr id="13324" name="Picture 8" descr="C:\Users\jiangjing\Desktop\文化.png"/>
            <p:cNvPicPr>
              <a:picLocks noChangeAspect="1" noChangeArrowheads="1"/>
            </p:cNvPicPr>
            <p:nvPr/>
          </p:nvPicPr>
          <p:blipFill>
            <a:blip r:embed="rId3" cstate="print"/>
            <a:srcRect l="18268" t="19637" b="42586"/>
            <a:stretch>
              <a:fillRect/>
            </a:stretch>
          </p:blipFill>
          <p:spPr bwMode="auto">
            <a:xfrm>
              <a:off x="0" y="8335"/>
              <a:ext cx="4995243" cy="692695"/>
            </a:xfrm>
            <a:prstGeom prst="rect">
              <a:avLst/>
            </a:prstGeom>
            <a:noFill/>
            <a:ln w="9525">
              <a:noFill/>
              <a:miter lim="800000"/>
              <a:headEnd/>
              <a:tailEnd/>
            </a:ln>
          </p:spPr>
        </p:pic>
        <p:pic>
          <p:nvPicPr>
            <p:cNvPr id="13325" name="Picture 8" descr="C:\Users\jiangjing\Desktop\文化.png"/>
            <p:cNvPicPr>
              <a:picLocks noChangeAspect="1" noChangeArrowheads="1"/>
            </p:cNvPicPr>
            <p:nvPr/>
          </p:nvPicPr>
          <p:blipFill>
            <a:blip r:embed="rId3" cstate="print"/>
            <a:srcRect l="18268" t="57413" b="9673"/>
            <a:stretch>
              <a:fillRect/>
            </a:stretch>
          </p:blipFill>
          <p:spPr bwMode="auto">
            <a:xfrm>
              <a:off x="5504188" y="0"/>
              <a:ext cx="4995243" cy="603448"/>
            </a:xfrm>
            <a:prstGeom prst="rect">
              <a:avLst/>
            </a:prstGeom>
            <a:noFill/>
            <a:ln w="9525">
              <a:noFill/>
              <a:miter lim="800000"/>
              <a:headEnd/>
              <a:tailEnd/>
            </a:ln>
          </p:spPr>
        </p:pic>
      </p:grpSp>
      <p:pic>
        <p:nvPicPr>
          <p:cNvPr id="13319" name="Picture 2" descr="C:\Users\jiangjing\Pictures\W020160217396721699138.jpg"/>
          <p:cNvPicPr>
            <a:picLocks noChangeAspect="1" noChangeArrowheads="1"/>
          </p:cNvPicPr>
          <p:nvPr/>
        </p:nvPicPr>
        <p:blipFill>
          <a:blip r:embed="rId4" cstate="print"/>
          <a:srcRect l="24010" r="23827"/>
          <a:stretch>
            <a:fillRect/>
          </a:stretch>
        </p:blipFill>
        <p:spPr bwMode="auto">
          <a:xfrm>
            <a:off x="8137525" y="6188075"/>
            <a:ext cx="611188" cy="658813"/>
          </a:xfrm>
          <a:prstGeom prst="rect">
            <a:avLst/>
          </a:prstGeom>
          <a:noFill/>
          <a:ln w="9525">
            <a:noFill/>
            <a:miter lim="800000"/>
            <a:headEnd/>
            <a:tailEnd/>
          </a:ln>
        </p:spPr>
      </p:pic>
      <p:grpSp>
        <p:nvGrpSpPr>
          <p:cNvPr id="3" name="Group 10"/>
          <p:cNvGrpSpPr>
            <a:grpSpLocks/>
          </p:cNvGrpSpPr>
          <p:nvPr/>
        </p:nvGrpSpPr>
        <p:grpSpPr bwMode="auto">
          <a:xfrm>
            <a:off x="2378075" y="2695575"/>
            <a:ext cx="4772025" cy="1238250"/>
            <a:chOff x="0" y="0"/>
            <a:chExt cx="3006" cy="780"/>
          </a:xfrm>
        </p:grpSpPr>
        <p:pic>
          <p:nvPicPr>
            <p:cNvPr id="13322" name="Freeform 6"/>
            <p:cNvPicPr>
              <a:picLocks noChangeArrowheads="1"/>
            </p:cNvPicPr>
            <p:nvPr/>
          </p:nvPicPr>
          <p:blipFill>
            <a:blip r:embed="rId5" cstate="print"/>
            <a:srcRect/>
            <a:stretch>
              <a:fillRect/>
            </a:stretch>
          </p:blipFill>
          <p:spPr bwMode="auto">
            <a:xfrm>
              <a:off x="0" y="0"/>
              <a:ext cx="3006" cy="780"/>
            </a:xfrm>
            <a:prstGeom prst="rect">
              <a:avLst/>
            </a:prstGeom>
            <a:noFill/>
            <a:ln w="9525">
              <a:noFill/>
              <a:miter lim="800000"/>
              <a:headEnd/>
              <a:tailEnd/>
            </a:ln>
          </p:spPr>
        </p:pic>
        <p:sp>
          <p:nvSpPr>
            <p:cNvPr id="13323" name="Text Box 12"/>
            <p:cNvSpPr txBox="1">
              <a:spLocks noChangeArrowheads="1"/>
            </p:cNvSpPr>
            <p:nvPr/>
          </p:nvSpPr>
          <p:spPr bwMode="auto">
            <a:xfrm>
              <a:off x="16" y="17"/>
              <a:ext cx="2971" cy="742"/>
            </a:xfrm>
            <a:prstGeom prst="rect">
              <a:avLst/>
            </a:prstGeom>
            <a:noFill/>
            <a:ln w="9525">
              <a:noFill/>
              <a:miter lim="800000"/>
              <a:headEnd/>
              <a:tailEnd/>
            </a:ln>
          </p:spPr>
          <p:txBody>
            <a:bodyPr/>
            <a:lstStyle/>
            <a:p>
              <a:endParaRPr lang="zh-CN" altLang="en-US"/>
            </a:p>
          </p:txBody>
        </p:sp>
      </p:grpSp>
      <p:sp>
        <p:nvSpPr>
          <p:cNvPr id="14349" name="TextBox 1"/>
          <p:cNvSpPr txBox="1">
            <a:spLocks noChangeArrowheads="1"/>
          </p:cNvSpPr>
          <p:nvPr/>
        </p:nvSpPr>
        <p:spPr bwMode="auto">
          <a:xfrm>
            <a:off x="3563938" y="2870200"/>
            <a:ext cx="2646362" cy="831850"/>
          </a:xfrm>
          <a:prstGeom prst="rect">
            <a:avLst/>
          </a:prstGeom>
          <a:noFill/>
          <a:ln w="9525">
            <a:noFill/>
            <a:miter lim="800000"/>
            <a:headEnd/>
            <a:tailEnd/>
          </a:ln>
        </p:spPr>
        <p:txBody>
          <a:bodyPr wrap="none">
            <a:spAutoFit/>
          </a:bodyPr>
          <a:lstStyle/>
          <a:p>
            <a:r>
              <a:rPr lang="zh-CN" altLang="en-US" sz="4800">
                <a:solidFill>
                  <a:srgbClr val="83621F"/>
                </a:solidFill>
                <a:latin typeface="隶书" pitchFamily="49" charset="-122"/>
                <a:ea typeface="隶书" pitchFamily="49" charset="-122"/>
              </a:rPr>
              <a:t>感谢聆听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4349">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背景及计划</a:t>
            </a:r>
            <a:endParaRPr lang="zh-CN" altLang="en-US" dirty="0"/>
          </a:p>
        </p:txBody>
      </p:sp>
      <p:sp>
        <p:nvSpPr>
          <p:cNvPr id="5" name="TextBox 4"/>
          <p:cNvSpPr txBox="1"/>
          <p:nvPr/>
        </p:nvSpPr>
        <p:spPr>
          <a:xfrm>
            <a:off x="827584" y="692696"/>
            <a:ext cx="3672408" cy="2400657"/>
          </a:xfrm>
          <a:prstGeom prst="rect">
            <a:avLst/>
          </a:prstGeom>
          <a:noFill/>
        </p:spPr>
        <p:txBody>
          <a:bodyPr wrap="square" rtlCol="0">
            <a:spAutoFit/>
          </a:bodyPr>
          <a:lstStyle/>
          <a:p>
            <a:pPr>
              <a:buFont typeface="Wingdings" pitchFamily="2" charset="2"/>
              <a:buChar char="l"/>
            </a:pPr>
            <a:r>
              <a:rPr lang="en-US" altLang="zh-CN" dirty="0" smtClean="0"/>
              <a:t> </a:t>
            </a:r>
            <a:r>
              <a:rPr lang="zh-CN" altLang="en-US" dirty="0" smtClean="0"/>
              <a:t>背景</a:t>
            </a:r>
            <a:endParaRPr lang="en-US" altLang="zh-CN" dirty="0" smtClean="0"/>
          </a:p>
          <a:p>
            <a:r>
              <a:rPr lang="zh-CN" altLang="zh-CN" sz="1200" dirty="0" smtClean="0"/>
              <a:t>从</a:t>
            </a:r>
            <a:r>
              <a:rPr lang="en-US" altLang="zh-CN" sz="1200" dirty="0" smtClean="0"/>
              <a:t>1813</a:t>
            </a:r>
            <a:r>
              <a:rPr lang="zh-CN" altLang="zh-CN" sz="1200" dirty="0" smtClean="0"/>
              <a:t>到</a:t>
            </a:r>
            <a:r>
              <a:rPr lang="en-US" altLang="zh-CN" sz="1200" dirty="0" smtClean="0"/>
              <a:t>1860</a:t>
            </a:r>
            <a:r>
              <a:rPr lang="zh-CN" altLang="zh-CN" sz="1200" dirty="0" smtClean="0"/>
              <a:t>再到</a:t>
            </a:r>
            <a:r>
              <a:rPr lang="en-US" altLang="zh-CN" sz="1200" dirty="0" smtClean="0"/>
              <a:t>1881</a:t>
            </a:r>
            <a:r>
              <a:rPr lang="zh-CN" altLang="zh-CN" sz="1200" dirty="0" smtClean="0"/>
              <a:t>芯片模块变动情况，白色表示基本无变化，黄色表示有一定变化，红色表示变化较大。可以看出从</a:t>
            </a:r>
            <a:r>
              <a:rPr lang="en-US" altLang="zh-CN" sz="1200" dirty="0" smtClean="0"/>
              <a:t>1860</a:t>
            </a:r>
            <a:r>
              <a:rPr lang="zh-CN" altLang="zh-CN" sz="1200" dirty="0" smtClean="0"/>
              <a:t>到</a:t>
            </a:r>
            <a:r>
              <a:rPr lang="en-US" altLang="zh-CN" sz="1200" dirty="0" smtClean="0"/>
              <a:t>1881</a:t>
            </a:r>
            <a:r>
              <a:rPr lang="zh-CN" altLang="zh-CN" sz="1200" dirty="0" smtClean="0"/>
              <a:t>主要模块都有较大的变化，换了</a:t>
            </a:r>
            <a:r>
              <a:rPr lang="en-US" altLang="zh-CN" sz="1200" dirty="0" smtClean="0"/>
              <a:t>IP</a:t>
            </a:r>
            <a:r>
              <a:rPr lang="zh-CN" altLang="zh-CN" sz="1200" dirty="0" smtClean="0"/>
              <a:t>或者进行了全面升级，对应的软件工作同步增加，而</a:t>
            </a:r>
            <a:r>
              <a:rPr lang="en-US" altLang="zh-CN" sz="1200" dirty="0" smtClean="0"/>
              <a:t>1860</a:t>
            </a:r>
            <a:r>
              <a:rPr lang="zh-CN" altLang="zh-CN" sz="1200" dirty="0" smtClean="0"/>
              <a:t>相对</a:t>
            </a:r>
            <a:r>
              <a:rPr lang="en-US" altLang="zh-CN" sz="1200" dirty="0" smtClean="0"/>
              <a:t>1813</a:t>
            </a:r>
            <a:r>
              <a:rPr lang="zh-CN" altLang="zh-CN" sz="1200" dirty="0" smtClean="0"/>
              <a:t>仅在</a:t>
            </a:r>
            <a:r>
              <a:rPr lang="en-US" altLang="zh-CN" sz="1200" dirty="0" smtClean="0"/>
              <a:t>CPU</a:t>
            </a:r>
            <a:r>
              <a:rPr lang="zh-CN" altLang="zh-CN" sz="1200" dirty="0" smtClean="0"/>
              <a:t>方面有较大变化，</a:t>
            </a:r>
            <a:r>
              <a:rPr lang="en-US" altLang="zh-CN" sz="1200" dirty="0" smtClean="0"/>
              <a:t>4 core</a:t>
            </a:r>
            <a:r>
              <a:rPr lang="zh-CN" altLang="zh-CN" sz="1200" dirty="0" smtClean="0"/>
              <a:t>变成</a:t>
            </a:r>
            <a:r>
              <a:rPr lang="en-US" altLang="zh-CN" sz="1200" dirty="0" smtClean="0"/>
              <a:t>4+1 core</a:t>
            </a:r>
            <a:r>
              <a:rPr lang="zh-CN" altLang="zh-CN" sz="1200" dirty="0" smtClean="0"/>
              <a:t>，使用了</a:t>
            </a:r>
            <a:r>
              <a:rPr lang="en-US" altLang="zh-CN" sz="1200" dirty="0" err="1" smtClean="0"/>
              <a:t>biglittle</a:t>
            </a:r>
            <a:r>
              <a:rPr lang="zh-CN" altLang="zh-CN" sz="1200" dirty="0" smtClean="0"/>
              <a:t>框架，其他变化基本是制程提高带来的性能直接的提升（比如</a:t>
            </a:r>
            <a:r>
              <a:rPr lang="en-US" altLang="zh-CN" sz="1200" dirty="0" smtClean="0"/>
              <a:t>CPU</a:t>
            </a:r>
            <a:r>
              <a:rPr lang="zh-CN" altLang="zh-CN" sz="1200" dirty="0" smtClean="0"/>
              <a:t>频率从</a:t>
            </a:r>
            <a:r>
              <a:rPr lang="en-US" altLang="zh-CN" sz="1200" dirty="0" smtClean="0"/>
              <a:t>1.2G</a:t>
            </a:r>
            <a:r>
              <a:rPr lang="zh-CN" altLang="zh-CN" sz="1200" dirty="0" smtClean="0"/>
              <a:t>升到</a:t>
            </a:r>
            <a:r>
              <a:rPr lang="en-US" altLang="zh-CN" sz="1200" dirty="0" smtClean="0"/>
              <a:t>1.8G</a:t>
            </a:r>
            <a:r>
              <a:rPr lang="zh-CN" altLang="zh-CN" sz="1200" dirty="0" smtClean="0"/>
              <a:t>），没有较大规模的</a:t>
            </a:r>
            <a:r>
              <a:rPr lang="en-US" altLang="zh-CN" sz="1200" dirty="0" smtClean="0"/>
              <a:t>IP</a:t>
            </a:r>
            <a:r>
              <a:rPr lang="zh-CN" altLang="zh-CN" sz="1200" dirty="0" smtClean="0"/>
              <a:t>变更。</a:t>
            </a:r>
            <a:endParaRPr lang="en-US" altLang="zh-CN" sz="1200" dirty="0" smtClean="0"/>
          </a:p>
          <a:p>
            <a:endParaRPr lang="en-US" altLang="zh-CN" sz="1200" dirty="0" smtClean="0"/>
          </a:p>
          <a:p>
            <a:r>
              <a:rPr lang="zh-CN" altLang="en-US" sz="1200" dirty="0" smtClean="0"/>
              <a:t>特性大规模更新意味着更多的工作和风险，但并不意味有困难、完不成。</a:t>
            </a:r>
            <a:endParaRPr lang="zh-CN" altLang="en-US" sz="1200" dirty="0"/>
          </a:p>
        </p:txBody>
      </p:sp>
      <p:graphicFrame>
        <p:nvGraphicFramePr>
          <p:cNvPr id="6" name="表格 5"/>
          <p:cNvGraphicFramePr>
            <a:graphicFrameLocks noGrp="1"/>
          </p:cNvGraphicFramePr>
          <p:nvPr/>
        </p:nvGraphicFramePr>
        <p:xfrm>
          <a:off x="4644008" y="836712"/>
          <a:ext cx="4229100" cy="2228850"/>
        </p:xfrm>
        <a:graphic>
          <a:graphicData uri="http://schemas.openxmlformats.org/drawingml/2006/table">
            <a:tbl>
              <a:tblPr/>
              <a:tblGrid>
                <a:gridCol w="685800"/>
                <a:gridCol w="1384300"/>
                <a:gridCol w="1066800"/>
                <a:gridCol w="1092200"/>
              </a:tblGrid>
              <a:tr h="171450">
                <a:tc>
                  <a:txBody>
                    <a:bodyPr/>
                    <a:lstStyle/>
                    <a:p>
                      <a:pPr algn="l">
                        <a:spcAft>
                          <a:spcPts val="0"/>
                        </a:spcAft>
                      </a:pPr>
                      <a:r>
                        <a:rPr lang="zh-CN" sz="1100" kern="0" dirty="0">
                          <a:solidFill>
                            <a:srgbClr val="000000"/>
                          </a:solidFill>
                          <a:latin typeface="Times New Roman"/>
                          <a:ea typeface="宋体"/>
                          <a:cs typeface="宋体"/>
                        </a:rPr>
                        <a:t>　</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kern="0">
                          <a:solidFill>
                            <a:srgbClr val="000000"/>
                          </a:solidFill>
                          <a:latin typeface="宋体"/>
                          <a:ea typeface="宋体"/>
                          <a:cs typeface="宋体"/>
                        </a:rPr>
                        <a:t>1813</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a:spcAft>
                          <a:spcPts val="0"/>
                        </a:spcAft>
                      </a:pPr>
                      <a:r>
                        <a:rPr lang="en-US" sz="1100" kern="0">
                          <a:solidFill>
                            <a:srgbClr val="000000"/>
                          </a:solidFill>
                          <a:latin typeface="宋体"/>
                          <a:ea typeface="宋体"/>
                          <a:cs typeface="宋体"/>
                        </a:rPr>
                        <a:t>1860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a:spcAft>
                          <a:spcPts val="0"/>
                        </a:spcAft>
                      </a:pPr>
                      <a:r>
                        <a:rPr lang="en-US" sz="1100" kern="0">
                          <a:solidFill>
                            <a:srgbClr val="000000"/>
                          </a:solidFill>
                          <a:latin typeface="宋体"/>
                          <a:ea typeface="宋体"/>
                          <a:cs typeface="宋体"/>
                        </a:rPr>
                        <a:t>1881</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71450">
                <a:tc>
                  <a:txBody>
                    <a:bodyPr/>
                    <a:lstStyle/>
                    <a:p>
                      <a:pPr algn="l">
                        <a:spcAft>
                          <a:spcPts val="0"/>
                        </a:spcAft>
                      </a:pPr>
                      <a:r>
                        <a:rPr lang="en-US" sz="1100" kern="0">
                          <a:solidFill>
                            <a:srgbClr val="000000"/>
                          </a:solidFill>
                          <a:latin typeface="宋体"/>
                          <a:ea typeface="宋体"/>
                          <a:cs typeface="宋体"/>
                        </a:rPr>
                        <a:t>CPU</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4*A7</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spcAft>
                          <a:spcPts val="0"/>
                        </a:spcAft>
                      </a:pPr>
                      <a:r>
                        <a:rPr lang="en-US" sz="1100" kern="0">
                          <a:solidFill>
                            <a:srgbClr val="000000"/>
                          </a:solidFill>
                          <a:latin typeface="宋体"/>
                          <a:ea typeface="宋体"/>
                          <a:cs typeface="宋体"/>
                        </a:rPr>
                        <a:t>(4+1)*A7</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spcAft>
                          <a:spcPts val="0"/>
                        </a:spcAft>
                      </a:pPr>
                      <a:r>
                        <a:rPr lang="en-US" sz="1100" kern="0">
                          <a:solidFill>
                            <a:srgbClr val="000000"/>
                          </a:solidFill>
                          <a:latin typeface="宋体"/>
                          <a:ea typeface="宋体"/>
                          <a:cs typeface="宋体"/>
                        </a:rPr>
                        <a:t>8*A53</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GPU</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Mali 400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spcAft>
                          <a:spcPts val="0"/>
                        </a:spcAft>
                      </a:pPr>
                      <a:r>
                        <a:rPr lang="en-US" sz="1100" kern="0">
                          <a:solidFill>
                            <a:srgbClr val="000000"/>
                          </a:solidFill>
                          <a:latin typeface="宋体"/>
                          <a:ea typeface="宋体"/>
                          <a:cs typeface="宋体"/>
                        </a:rPr>
                        <a:t>Mali T628</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spcAft>
                          <a:spcPts val="0"/>
                        </a:spcAft>
                      </a:pPr>
                      <a:r>
                        <a:rPr lang="en-US" sz="1100" kern="0">
                          <a:solidFill>
                            <a:srgbClr val="000000"/>
                          </a:solidFill>
                          <a:latin typeface="宋体"/>
                          <a:ea typeface="宋体"/>
                          <a:cs typeface="宋体"/>
                        </a:rPr>
                        <a:t>Mali T820 </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71450">
                <a:tc>
                  <a:txBody>
                    <a:bodyPr/>
                    <a:lstStyle/>
                    <a:p>
                      <a:pPr algn="l">
                        <a:spcAft>
                          <a:spcPts val="0"/>
                        </a:spcAft>
                      </a:pPr>
                      <a:r>
                        <a:rPr lang="en-US" sz="1100" kern="0">
                          <a:solidFill>
                            <a:srgbClr val="000000"/>
                          </a:solidFill>
                          <a:latin typeface="宋体"/>
                          <a:ea typeface="宋体"/>
                          <a:cs typeface="宋体"/>
                        </a:rPr>
                        <a:t>ISP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OVTISP2012920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OVTISP2012920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OVTISP2015</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VIDEO</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VIDEO_ACC</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VIDEO_ACC</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V550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DISPLAY</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LCDC</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LCDC+2D</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spcAft>
                          <a:spcPts val="0"/>
                        </a:spcAft>
                      </a:pPr>
                      <a:r>
                        <a:rPr lang="en-US" sz="1100" kern="0">
                          <a:solidFill>
                            <a:srgbClr val="000000"/>
                          </a:solidFill>
                          <a:latin typeface="宋体"/>
                          <a:ea typeface="宋体"/>
                          <a:cs typeface="宋体"/>
                        </a:rPr>
                        <a:t>DP550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USB</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USB2</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USB2</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USB3</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DDR</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330M</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533M</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922M+DFS</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MMC</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MMC4.41</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宋体"/>
                          <a:ea typeface="宋体"/>
                          <a:cs typeface="宋体"/>
                        </a:rPr>
                        <a:t>MMC4.5</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宋体"/>
                          <a:ea typeface="宋体"/>
                          <a:cs typeface="宋体"/>
                        </a:rPr>
                        <a:t>MMC5.0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1450">
                <a:tc>
                  <a:txBody>
                    <a:bodyPr/>
                    <a:lstStyle/>
                    <a:p>
                      <a:pPr algn="l">
                        <a:spcAft>
                          <a:spcPts val="0"/>
                        </a:spcAft>
                      </a:pPr>
                      <a:r>
                        <a:rPr lang="en-US" sz="1100" kern="0">
                          <a:solidFill>
                            <a:srgbClr val="000000"/>
                          </a:solidFill>
                          <a:latin typeface="宋体"/>
                          <a:ea typeface="宋体"/>
                          <a:cs typeface="宋体"/>
                        </a:rPr>
                        <a:t>AUDIO</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LC1120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LC1160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LC1161+TL420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42900">
                <a:tc>
                  <a:txBody>
                    <a:bodyPr/>
                    <a:lstStyle/>
                    <a:p>
                      <a:pPr algn="l">
                        <a:spcAft>
                          <a:spcPts val="0"/>
                        </a:spcAft>
                      </a:pPr>
                      <a:r>
                        <a:rPr lang="en-US" sz="1100" kern="0">
                          <a:solidFill>
                            <a:srgbClr val="000000"/>
                          </a:solidFill>
                          <a:latin typeface="宋体"/>
                          <a:ea typeface="宋体"/>
                          <a:cs typeface="宋体"/>
                        </a:rPr>
                        <a:t>CHARGE</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a:solidFill>
                            <a:srgbClr val="000000"/>
                          </a:solidFill>
                          <a:latin typeface="宋体"/>
                          <a:ea typeface="宋体"/>
                          <a:cs typeface="宋体"/>
                        </a:rPr>
                        <a:t>LC1160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LC1160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100" kern="0">
                          <a:solidFill>
                            <a:srgbClr val="000000"/>
                          </a:solidFill>
                          <a:latin typeface="宋体"/>
                          <a:ea typeface="宋体"/>
                          <a:cs typeface="宋体"/>
                        </a:rPr>
                        <a:t>LC1161(fuel gauge)</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71450">
                <a:tc>
                  <a:txBody>
                    <a:bodyPr/>
                    <a:lstStyle/>
                    <a:p>
                      <a:pPr algn="l">
                        <a:spcAft>
                          <a:spcPts val="0"/>
                        </a:spcAft>
                      </a:pPr>
                      <a:r>
                        <a:rPr lang="en-US" sz="1100" kern="0">
                          <a:solidFill>
                            <a:srgbClr val="000000"/>
                          </a:solidFill>
                          <a:latin typeface="宋体"/>
                          <a:ea typeface="宋体"/>
                          <a:cs typeface="宋体"/>
                        </a:rPr>
                        <a:t>WCN</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en-US" sz="1100" kern="0" dirty="0">
                          <a:solidFill>
                            <a:srgbClr val="000000"/>
                          </a:solidFill>
                          <a:latin typeface="宋体"/>
                          <a:ea typeface="宋体"/>
                          <a:cs typeface="宋体"/>
                        </a:rPr>
                        <a:t>REALTEK</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宋体"/>
                          <a:ea typeface="宋体"/>
                          <a:cs typeface="宋体"/>
                        </a:rPr>
                        <a:t>BRODCOM</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latin typeface="宋体"/>
                          <a:ea typeface="宋体"/>
                          <a:cs typeface="宋体"/>
                        </a:rPr>
                        <a:t>BRODCOM</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891333" y="3275692"/>
            <a:ext cx="872355" cy="369332"/>
          </a:xfrm>
          <a:prstGeom prst="rect">
            <a:avLst/>
          </a:prstGeom>
          <a:noFill/>
        </p:spPr>
        <p:txBody>
          <a:bodyPr wrap="none" rtlCol="0">
            <a:spAutoFit/>
          </a:bodyPr>
          <a:lstStyle/>
          <a:p>
            <a:pPr>
              <a:buFont typeface="Wingdings" pitchFamily="2" charset="2"/>
              <a:buChar char="l"/>
            </a:pPr>
            <a:r>
              <a:rPr lang="en-US" altLang="zh-CN" dirty="0" smtClean="0"/>
              <a:t> </a:t>
            </a:r>
            <a:r>
              <a:rPr lang="zh-CN" altLang="en-US" dirty="0" smtClean="0"/>
              <a:t>计划</a:t>
            </a:r>
            <a:endParaRPr lang="zh-CN" altLang="en-US" dirty="0"/>
          </a:p>
        </p:txBody>
      </p:sp>
      <p:graphicFrame>
        <p:nvGraphicFramePr>
          <p:cNvPr id="8" name="表格 7"/>
          <p:cNvGraphicFramePr>
            <a:graphicFrameLocks noGrp="1"/>
          </p:cNvGraphicFramePr>
          <p:nvPr/>
        </p:nvGraphicFramePr>
        <p:xfrm>
          <a:off x="971600" y="3786366"/>
          <a:ext cx="5506085" cy="506730"/>
        </p:xfrm>
        <a:graphic>
          <a:graphicData uri="http://schemas.openxmlformats.org/drawingml/2006/table">
            <a:tbl>
              <a:tblPr/>
              <a:tblGrid>
                <a:gridCol w="977900"/>
                <a:gridCol w="1256030"/>
                <a:gridCol w="1350010"/>
                <a:gridCol w="629920"/>
                <a:gridCol w="565785"/>
                <a:gridCol w="726440"/>
              </a:tblGrid>
              <a:tr h="171450">
                <a:tc>
                  <a:txBody>
                    <a:bodyPr/>
                    <a:lstStyle/>
                    <a:p>
                      <a:pPr marL="342900" lvl="0" indent="-342900" algn="l">
                        <a:spcAft>
                          <a:spcPts val="0"/>
                        </a:spcAft>
                        <a:buFont typeface="+mj-ea"/>
                        <a:buAutoNum type="circleNumDbPlain"/>
                      </a:pPr>
                      <a:r>
                        <a:rPr lang="zh-CN" sz="1100" kern="0">
                          <a:solidFill>
                            <a:srgbClr val="000000"/>
                          </a:solidFill>
                          <a:latin typeface="Times New Roman"/>
                          <a:ea typeface="宋体"/>
                          <a:cs typeface="宋体"/>
                        </a:rPr>
                        <a:t>回片 </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zh-CN" sz="1100" kern="0">
                          <a:solidFill>
                            <a:srgbClr val="000000"/>
                          </a:solidFill>
                          <a:latin typeface="Times New Roman"/>
                          <a:ea typeface="宋体"/>
                          <a:cs typeface="宋体"/>
                        </a:rPr>
                        <a:t>②</a:t>
                      </a:r>
                      <a:r>
                        <a:rPr lang="en-US" sz="1100" kern="0">
                          <a:solidFill>
                            <a:srgbClr val="000000"/>
                          </a:solidFill>
                          <a:latin typeface="Times New Roman"/>
                          <a:ea typeface="宋体"/>
                          <a:cs typeface="宋体"/>
                        </a:rPr>
                        <a:t>Android</a:t>
                      </a:r>
                      <a:r>
                        <a:rPr lang="zh-CN" sz="1100" kern="0">
                          <a:solidFill>
                            <a:srgbClr val="000000"/>
                          </a:solidFill>
                          <a:latin typeface="Times New Roman"/>
                          <a:ea typeface="宋体"/>
                          <a:cs typeface="宋体"/>
                        </a:rPr>
                        <a:t>进待机</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zh-CN" sz="1100" kern="0">
                          <a:solidFill>
                            <a:srgbClr val="000000"/>
                          </a:solidFill>
                          <a:latin typeface="Times New Roman"/>
                          <a:ea typeface="宋体"/>
                          <a:cs typeface="宋体"/>
                        </a:rPr>
                        <a:t>③子系统递交整机</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zh-CN" sz="1100" kern="0">
                          <a:solidFill>
                            <a:srgbClr val="000000"/>
                          </a:solidFill>
                          <a:latin typeface="Times New Roman"/>
                          <a:ea typeface="宋体"/>
                          <a:cs typeface="宋体"/>
                        </a:rPr>
                        <a:t>④</a:t>
                      </a:r>
                      <a:r>
                        <a:rPr lang="en-US" sz="1100" kern="0">
                          <a:solidFill>
                            <a:srgbClr val="000000"/>
                          </a:solidFill>
                          <a:latin typeface="Times New Roman"/>
                          <a:ea typeface="宋体"/>
                          <a:cs typeface="宋体"/>
                        </a:rPr>
                        <a:t>TR4A</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zh-CN" sz="1100" kern="0">
                          <a:solidFill>
                            <a:srgbClr val="000000"/>
                          </a:solidFill>
                          <a:latin typeface="Times New Roman"/>
                          <a:ea typeface="宋体"/>
                          <a:cs typeface="宋体"/>
                        </a:rPr>
                        <a:t>⑤</a:t>
                      </a:r>
                      <a:r>
                        <a:rPr lang="en-US" sz="1100" kern="0">
                          <a:solidFill>
                            <a:srgbClr val="000000"/>
                          </a:solidFill>
                          <a:latin typeface="Times New Roman"/>
                          <a:ea typeface="宋体"/>
                          <a:cs typeface="宋体"/>
                        </a:rPr>
                        <a:t>TR5</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a:spcAft>
                          <a:spcPts val="0"/>
                        </a:spcAft>
                      </a:pPr>
                      <a:r>
                        <a:rPr lang="zh-CN" sz="1100" kern="0">
                          <a:solidFill>
                            <a:srgbClr val="000000"/>
                          </a:solidFill>
                          <a:latin typeface="Times New Roman"/>
                          <a:ea typeface="宋体"/>
                          <a:cs typeface="宋体"/>
                        </a:rPr>
                        <a:t>⑥</a:t>
                      </a:r>
                      <a:r>
                        <a:rPr lang="en-US" sz="1100" kern="0">
                          <a:solidFill>
                            <a:srgbClr val="000000"/>
                          </a:solidFill>
                          <a:latin typeface="Times New Roman"/>
                          <a:ea typeface="宋体"/>
                          <a:cs typeface="宋体"/>
                        </a:rPr>
                        <a:t>TR6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171450">
                <a:tc>
                  <a:txBody>
                    <a:bodyPr/>
                    <a:lstStyle/>
                    <a:p>
                      <a:pPr algn="l">
                        <a:spcAft>
                          <a:spcPts val="0"/>
                        </a:spcAft>
                      </a:pPr>
                      <a:r>
                        <a:rPr lang="en-US" sz="1100" kern="0">
                          <a:solidFill>
                            <a:srgbClr val="000000"/>
                          </a:solidFill>
                          <a:latin typeface="宋体"/>
                          <a:ea typeface="宋体"/>
                          <a:cs typeface="宋体"/>
                        </a:rPr>
                        <a:t>3</a:t>
                      </a:r>
                      <a:r>
                        <a:rPr lang="zh-CN" sz="1100" kern="0">
                          <a:solidFill>
                            <a:srgbClr val="000000"/>
                          </a:solidFill>
                          <a:latin typeface="Times New Roman"/>
                          <a:ea typeface="宋体"/>
                          <a:cs typeface="宋体"/>
                        </a:rPr>
                        <a:t>月</a:t>
                      </a:r>
                      <a:r>
                        <a:rPr lang="en-US" sz="1100" kern="0">
                          <a:solidFill>
                            <a:srgbClr val="000000"/>
                          </a:solidFill>
                          <a:latin typeface="Times New Roman"/>
                          <a:ea typeface="宋体"/>
                          <a:cs typeface="宋体"/>
                        </a:rPr>
                        <a:t>10</a:t>
                      </a:r>
                      <a:r>
                        <a:rPr lang="zh-CN" sz="1100" kern="0">
                          <a:solidFill>
                            <a:srgbClr val="000000"/>
                          </a:solidFill>
                          <a:latin typeface="Times New Roman"/>
                          <a:ea typeface="宋体"/>
                          <a:cs typeface="宋体"/>
                        </a:rPr>
                        <a:t>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宋体"/>
                          <a:ea typeface="宋体"/>
                          <a:cs typeface="宋体"/>
                        </a:rPr>
                        <a:t>3</a:t>
                      </a:r>
                      <a:r>
                        <a:rPr lang="zh-CN" sz="1100" kern="0">
                          <a:solidFill>
                            <a:srgbClr val="000000"/>
                          </a:solidFill>
                          <a:latin typeface="Times New Roman"/>
                          <a:ea typeface="宋体"/>
                          <a:cs typeface="宋体"/>
                        </a:rPr>
                        <a:t>月</a:t>
                      </a:r>
                      <a:r>
                        <a:rPr lang="en-US" sz="1100" kern="0">
                          <a:solidFill>
                            <a:srgbClr val="000000"/>
                          </a:solidFill>
                          <a:latin typeface="Times New Roman"/>
                          <a:ea typeface="宋体"/>
                          <a:cs typeface="宋体"/>
                        </a:rPr>
                        <a:t>25</a:t>
                      </a:r>
                      <a:r>
                        <a:rPr lang="zh-CN" sz="1100" kern="0">
                          <a:solidFill>
                            <a:srgbClr val="000000"/>
                          </a:solidFill>
                          <a:latin typeface="Times New Roman"/>
                          <a:ea typeface="宋体"/>
                          <a:cs typeface="宋体"/>
                        </a:rPr>
                        <a:t>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Times New Roman"/>
                          <a:ea typeface="宋体"/>
                          <a:cs typeface="宋体"/>
                        </a:rPr>
                        <a:t>　</a:t>
                      </a:r>
                      <a:r>
                        <a:rPr lang="en-US" sz="1100" kern="0">
                          <a:solidFill>
                            <a:srgbClr val="000000"/>
                          </a:solidFill>
                          <a:latin typeface="Times New Roman"/>
                          <a:ea typeface="宋体"/>
                          <a:cs typeface="宋体"/>
                        </a:rPr>
                        <a:t>5</a:t>
                      </a:r>
                      <a:r>
                        <a:rPr lang="zh-CN" sz="1100" kern="0">
                          <a:solidFill>
                            <a:srgbClr val="000000"/>
                          </a:solidFill>
                          <a:latin typeface="Times New Roman"/>
                          <a:ea typeface="宋体"/>
                          <a:cs typeface="宋体"/>
                        </a:rPr>
                        <a:t>月</a:t>
                      </a:r>
                      <a:r>
                        <a:rPr lang="en-US" sz="1100" kern="0">
                          <a:solidFill>
                            <a:srgbClr val="000000"/>
                          </a:solidFill>
                          <a:latin typeface="Times New Roman"/>
                          <a:ea typeface="宋体"/>
                          <a:cs typeface="宋体"/>
                        </a:rPr>
                        <a:t>23</a:t>
                      </a:r>
                      <a:r>
                        <a:rPr lang="zh-CN" sz="1100" kern="0">
                          <a:solidFill>
                            <a:srgbClr val="000000"/>
                          </a:solidFill>
                          <a:latin typeface="Times New Roman"/>
                          <a:ea typeface="宋体"/>
                          <a:cs typeface="宋体"/>
                        </a:rPr>
                        <a:t>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Times New Roman"/>
                          <a:ea typeface="宋体"/>
                          <a:cs typeface="宋体"/>
                        </a:rPr>
                        <a:t>　</a:t>
                      </a:r>
                      <a:r>
                        <a:rPr lang="en-US" sz="1100" kern="0">
                          <a:solidFill>
                            <a:srgbClr val="000000"/>
                          </a:solidFill>
                          <a:latin typeface="Times New Roman"/>
                          <a:ea typeface="宋体"/>
                          <a:cs typeface="宋体"/>
                        </a:rPr>
                        <a:t>11</a:t>
                      </a:r>
                      <a:r>
                        <a:rPr lang="zh-CN" sz="1100" kern="0">
                          <a:solidFill>
                            <a:srgbClr val="000000"/>
                          </a:solidFill>
                          <a:latin typeface="Times New Roman"/>
                          <a:ea typeface="宋体"/>
                          <a:cs typeface="宋体"/>
                        </a:rPr>
                        <a:t>月</a:t>
                      </a:r>
                      <a:r>
                        <a:rPr lang="en-US" sz="1100" kern="0">
                          <a:solidFill>
                            <a:srgbClr val="000000"/>
                          </a:solidFill>
                          <a:latin typeface="Times New Roman"/>
                          <a:ea typeface="宋体"/>
                          <a:cs typeface="宋体"/>
                        </a:rPr>
                        <a:t>11</a:t>
                      </a:r>
                      <a:r>
                        <a:rPr lang="zh-CN" sz="1100" kern="0">
                          <a:solidFill>
                            <a:srgbClr val="000000"/>
                          </a:solidFill>
                          <a:latin typeface="Times New Roman"/>
                          <a:ea typeface="宋体"/>
                          <a:cs typeface="宋体"/>
                        </a:rPr>
                        <a:t>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Times New Roman"/>
                          <a:ea typeface="宋体"/>
                          <a:cs typeface="宋体"/>
                        </a:rPr>
                        <a:t>　</a:t>
                      </a:r>
                      <a:r>
                        <a:rPr lang="en-US" sz="1100" kern="0">
                          <a:solidFill>
                            <a:srgbClr val="000000"/>
                          </a:solidFill>
                          <a:latin typeface="Times New Roman"/>
                          <a:ea typeface="宋体"/>
                          <a:cs typeface="宋体"/>
                        </a:rPr>
                        <a:t>1</a:t>
                      </a:r>
                      <a:r>
                        <a:rPr lang="zh-CN" sz="1100" kern="0">
                          <a:solidFill>
                            <a:srgbClr val="000000"/>
                          </a:solidFill>
                          <a:latin typeface="Times New Roman"/>
                          <a:ea typeface="宋体"/>
                          <a:cs typeface="宋体"/>
                        </a:rPr>
                        <a:t>月</a:t>
                      </a:r>
                      <a:r>
                        <a:rPr lang="en-US" sz="1100" kern="0">
                          <a:solidFill>
                            <a:srgbClr val="000000"/>
                          </a:solidFill>
                          <a:latin typeface="Times New Roman"/>
                          <a:ea typeface="宋体"/>
                          <a:cs typeface="宋体"/>
                        </a:rPr>
                        <a:t>20</a:t>
                      </a:r>
                      <a:r>
                        <a:rPr lang="zh-CN" sz="1100" kern="0">
                          <a:solidFill>
                            <a:srgbClr val="000000"/>
                          </a:solidFill>
                          <a:latin typeface="Times New Roman"/>
                          <a:ea typeface="宋体"/>
                          <a:cs typeface="宋体"/>
                        </a:rPr>
                        <a:t>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latin typeface="Times New Roman"/>
                          <a:ea typeface="宋体"/>
                          <a:cs typeface="宋体"/>
                        </a:rPr>
                        <a:t>　</a:t>
                      </a:r>
                      <a:r>
                        <a:rPr lang="en-US" sz="1100" kern="0" dirty="0">
                          <a:solidFill>
                            <a:srgbClr val="000000"/>
                          </a:solidFill>
                          <a:latin typeface="Times New Roman"/>
                          <a:ea typeface="宋体"/>
                          <a:cs typeface="宋体"/>
                        </a:rPr>
                        <a:t>1</a:t>
                      </a:r>
                      <a:r>
                        <a:rPr lang="zh-CN" sz="1100" kern="0" dirty="0">
                          <a:solidFill>
                            <a:srgbClr val="000000"/>
                          </a:solidFill>
                          <a:latin typeface="Times New Roman"/>
                          <a:ea typeface="宋体"/>
                          <a:cs typeface="宋体"/>
                        </a:rPr>
                        <a:t>月</a:t>
                      </a:r>
                      <a:r>
                        <a:rPr lang="en-US" sz="1100" kern="0" dirty="0">
                          <a:solidFill>
                            <a:srgbClr val="000000"/>
                          </a:solidFill>
                          <a:latin typeface="Times New Roman"/>
                          <a:ea typeface="宋体"/>
                          <a:cs typeface="宋体"/>
                        </a:rPr>
                        <a:t>20</a:t>
                      </a:r>
                      <a:r>
                        <a:rPr lang="zh-CN" sz="1100" kern="0" dirty="0">
                          <a:solidFill>
                            <a:srgbClr val="000000"/>
                          </a:solidFill>
                          <a:latin typeface="Times New Roman"/>
                          <a:ea typeface="宋体"/>
                          <a:cs typeface="宋体"/>
                        </a:rPr>
                        <a:t>日</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899592" y="4571836"/>
            <a:ext cx="1334020" cy="369332"/>
          </a:xfrm>
          <a:prstGeom prst="rect">
            <a:avLst/>
          </a:prstGeom>
          <a:noFill/>
        </p:spPr>
        <p:txBody>
          <a:bodyPr wrap="none" rtlCol="0">
            <a:spAutoFit/>
          </a:bodyPr>
          <a:lstStyle/>
          <a:p>
            <a:pPr>
              <a:buFont typeface="Wingdings" pitchFamily="2" charset="2"/>
              <a:buChar char="l"/>
            </a:pPr>
            <a:r>
              <a:rPr lang="en-US" altLang="zh-CN" dirty="0" smtClean="0"/>
              <a:t> </a:t>
            </a:r>
            <a:r>
              <a:rPr lang="zh-CN" altLang="en-US" dirty="0" smtClean="0"/>
              <a:t>目标达成</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关键事件回顾</a:t>
            </a:r>
            <a:endParaRPr lang="zh-CN" altLang="en-US" dirty="0"/>
          </a:p>
        </p:txBody>
      </p:sp>
      <p:sp>
        <p:nvSpPr>
          <p:cNvPr id="5" name="TextBox 4"/>
          <p:cNvSpPr txBox="1"/>
          <p:nvPr/>
        </p:nvSpPr>
        <p:spPr>
          <a:xfrm>
            <a:off x="1547664" y="692696"/>
            <a:ext cx="5472608" cy="5139869"/>
          </a:xfrm>
          <a:prstGeom prst="rect">
            <a:avLst/>
          </a:prstGeom>
          <a:noFill/>
        </p:spPr>
        <p:txBody>
          <a:bodyPr wrap="square" rtlCol="0">
            <a:spAutoFit/>
          </a:bodyPr>
          <a:lstStyle/>
          <a:p>
            <a:pPr>
              <a:buFont typeface="Wingdings" pitchFamily="2" charset="2"/>
              <a:buChar char="l"/>
            </a:pPr>
            <a:r>
              <a:rPr lang="en-US" altLang="zh-CN" dirty="0" smtClean="0"/>
              <a:t>  </a:t>
            </a:r>
            <a:r>
              <a:rPr lang="zh-CN" altLang="en-US" sz="1400" dirty="0" smtClean="0"/>
              <a:t>启动阶段</a:t>
            </a:r>
            <a:endParaRPr lang="en-US" altLang="zh-CN" sz="1400" dirty="0" smtClean="0"/>
          </a:p>
          <a:p>
            <a:r>
              <a:rPr lang="zh-CN" altLang="en-US" sz="1200" dirty="0" smtClean="0"/>
              <a:t>不具备</a:t>
            </a:r>
            <a:r>
              <a:rPr lang="en-US" altLang="zh-CN" sz="1200" dirty="0" err="1" smtClean="0"/>
              <a:t>usb</a:t>
            </a:r>
            <a:r>
              <a:rPr lang="zh-CN" altLang="en-US" sz="1200" dirty="0" smtClean="0"/>
              <a:t>下载；</a:t>
            </a:r>
            <a:endParaRPr lang="en-US" altLang="zh-CN" sz="1200" dirty="0" smtClean="0"/>
          </a:p>
          <a:p>
            <a:r>
              <a:rPr lang="en-US" altLang="zh-CN" sz="1200" dirty="0" smtClean="0"/>
              <a:t>Dp550</a:t>
            </a:r>
            <a:r>
              <a:rPr lang="zh-CN" altLang="en-US" sz="1200" dirty="0" smtClean="0"/>
              <a:t>无法使用</a:t>
            </a:r>
            <a:r>
              <a:rPr lang="en-US" altLang="zh-CN" sz="1200" dirty="0" err="1" smtClean="0"/>
              <a:t>smmu</a:t>
            </a:r>
            <a:r>
              <a:rPr lang="zh-CN" altLang="en-US" sz="1200" dirty="0" smtClean="0"/>
              <a:t>；</a:t>
            </a:r>
            <a:endParaRPr lang="en-US" altLang="zh-CN" sz="1200" dirty="0" smtClean="0"/>
          </a:p>
          <a:p>
            <a:r>
              <a:rPr lang="en-US" altLang="zh-CN" sz="1200" dirty="0" smtClean="0"/>
              <a:t>AP</a:t>
            </a:r>
            <a:r>
              <a:rPr lang="zh-CN" altLang="en-US" sz="1200" dirty="0" smtClean="0"/>
              <a:t>无法</a:t>
            </a:r>
            <a:r>
              <a:rPr lang="en-US" altLang="zh-CN" sz="1200" dirty="0" smtClean="0"/>
              <a:t>boot modem</a:t>
            </a:r>
            <a:r>
              <a:rPr lang="zh-CN" altLang="en-US" sz="1200" dirty="0" smtClean="0"/>
              <a:t>；</a:t>
            </a:r>
            <a:endParaRPr lang="en-US" altLang="zh-CN" sz="1200" dirty="0" smtClean="0"/>
          </a:p>
          <a:p>
            <a:r>
              <a:rPr lang="en-US" altLang="zh-CN" sz="1200" dirty="0" smtClean="0"/>
              <a:t>Android </a:t>
            </a:r>
            <a:r>
              <a:rPr lang="zh-CN" altLang="en-US" sz="1200" dirty="0" smtClean="0"/>
              <a:t>报错无法启动；</a:t>
            </a:r>
            <a:endParaRPr lang="en-US" altLang="zh-CN" sz="1200" dirty="0" smtClean="0"/>
          </a:p>
          <a:p>
            <a:r>
              <a:rPr lang="en-US" altLang="zh-CN" sz="1200" dirty="0" smtClean="0"/>
              <a:t>GPU</a:t>
            </a:r>
            <a:r>
              <a:rPr lang="zh-CN" altLang="en-US" sz="1200" dirty="0" smtClean="0"/>
              <a:t>频繁死机</a:t>
            </a:r>
            <a:endParaRPr lang="en-US" altLang="zh-CN" sz="1200" dirty="0" smtClean="0"/>
          </a:p>
          <a:p>
            <a:endParaRPr lang="en-US" altLang="zh-CN" sz="1200" dirty="0" smtClean="0"/>
          </a:p>
          <a:p>
            <a:pPr>
              <a:buFont typeface="Wingdings" pitchFamily="2" charset="2"/>
              <a:buChar char="l"/>
            </a:pPr>
            <a:r>
              <a:rPr lang="en-US" altLang="zh-CN" sz="1400" dirty="0" smtClean="0"/>
              <a:t> </a:t>
            </a:r>
            <a:r>
              <a:rPr lang="zh-CN" altLang="en-US" sz="1400" dirty="0" smtClean="0"/>
              <a:t>子系统集成阶段</a:t>
            </a:r>
            <a:endParaRPr lang="en-US" altLang="zh-CN" sz="1400" dirty="0" smtClean="0"/>
          </a:p>
          <a:p>
            <a:r>
              <a:rPr lang="en-US" altLang="zh-CN" sz="1200" dirty="0" smtClean="0"/>
              <a:t>ISP</a:t>
            </a:r>
            <a:r>
              <a:rPr lang="zh-CN" altLang="en-US" sz="1200" dirty="0" smtClean="0"/>
              <a:t>出图；</a:t>
            </a:r>
            <a:endParaRPr lang="en-US" altLang="zh-CN" sz="1200" dirty="0" smtClean="0"/>
          </a:p>
          <a:p>
            <a:r>
              <a:rPr lang="zh-CN" altLang="en-US" sz="1200" dirty="0" smtClean="0"/>
              <a:t>大核频繁死机；</a:t>
            </a:r>
            <a:endParaRPr lang="en-US" altLang="zh-CN" sz="1200" dirty="0" smtClean="0"/>
          </a:p>
          <a:p>
            <a:r>
              <a:rPr lang="en-US" altLang="zh-CN" sz="1200" dirty="0" smtClean="0"/>
              <a:t>Dp550 </a:t>
            </a:r>
            <a:r>
              <a:rPr lang="en-US" altLang="zh-CN" sz="1200" dirty="0" err="1" smtClean="0"/>
              <a:t>underrun</a:t>
            </a:r>
            <a:r>
              <a:rPr lang="zh-CN" altLang="en-US" sz="1200" dirty="0" smtClean="0"/>
              <a:t>；</a:t>
            </a:r>
            <a:endParaRPr lang="en-US" altLang="zh-CN" sz="1200" dirty="0" smtClean="0"/>
          </a:p>
          <a:p>
            <a:pPr>
              <a:buFont typeface="Wingdings" pitchFamily="2" charset="2"/>
              <a:buChar char="l"/>
            </a:pPr>
            <a:endParaRPr lang="en-US" altLang="zh-CN" sz="1400" dirty="0" smtClean="0"/>
          </a:p>
          <a:p>
            <a:pPr>
              <a:buFont typeface="Wingdings" pitchFamily="2" charset="2"/>
              <a:buChar char="l"/>
            </a:pPr>
            <a:r>
              <a:rPr lang="en-US" altLang="zh-CN" sz="1400" dirty="0" smtClean="0"/>
              <a:t> TR4A</a:t>
            </a:r>
          </a:p>
          <a:p>
            <a:r>
              <a:rPr lang="en-US" altLang="zh-CN" sz="1200" dirty="0" smtClean="0"/>
              <a:t>Camera</a:t>
            </a:r>
            <a:r>
              <a:rPr lang="zh-CN" altLang="en-US" sz="1200" dirty="0" smtClean="0"/>
              <a:t>基本功能</a:t>
            </a:r>
            <a:endParaRPr lang="en-US" altLang="zh-CN" sz="1200" dirty="0" smtClean="0"/>
          </a:p>
          <a:p>
            <a:r>
              <a:rPr lang="en-US" altLang="zh-CN" sz="1200" dirty="0" err="1" smtClean="0"/>
              <a:t>Usb</a:t>
            </a:r>
            <a:r>
              <a:rPr lang="zh-CN" altLang="en-US" sz="1200" dirty="0" smtClean="0"/>
              <a:t>全功能</a:t>
            </a:r>
            <a:endParaRPr lang="en-US" altLang="zh-CN" sz="1200" dirty="0" smtClean="0"/>
          </a:p>
          <a:p>
            <a:r>
              <a:rPr lang="en-US" altLang="zh-CN" sz="1200" dirty="0" smtClean="0"/>
              <a:t>Video</a:t>
            </a:r>
            <a:r>
              <a:rPr lang="zh-CN" altLang="en-US" sz="1200" dirty="0" smtClean="0"/>
              <a:t>基本功能</a:t>
            </a:r>
            <a:endParaRPr lang="en-US" altLang="zh-CN" sz="1200" dirty="0" smtClean="0"/>
          </a:p>
          <a:p>
            <a:r>
              <a:rPr lang="en-US" altLang="zh-CN" sz="1200" dirty="0" smtClean="0"/>
              <a:t>Critical </a:t>
            </a:r>
            <a:r>
              <a:rPr lang="zh-CN" altLang="en-US" sz="1200" dirty="0" smtClean="0"/>
              <a:t>问题解决</a:t>
            </a:r>
            <a:endParaRPr lang="en-US" altLang="zh-CN" sz="1200" dirty="0" smtClean="0"/>
          </a:p>
          <a:p>
            <a:pPr>
              <a:buFont typeface="Wingdings" pitchFamily="2" charset="2"/>
              <a:buChar char="l"/>
            </a:pPr>
            <a:endParaRPr lang="en-US" altLang="zh-CN" sz="1400" dirty="0" smtClean="0"/>
          </a:p>
          <a:p>
            <a:pPr>
              <a:buFont typeface="Wingdings" pitchFamily="2" charset="2"/>
              <a:buChar char="l"/>
            </a:pPr>
            <a:r>
              <a:rPr lang="en-US" altLang="zh-CN" sz="1400" dirty="0" smtClean="0"/>
              <a:t> TR5</a:t>
            </a:r>
            <a:r>
              <a:rPr lang="zh-CN" altLang="en-US" sz="1400" dirty="0" smtClean="0"/>
              <a:t>阶段</a:t>
            </a:r>
            <a:endParaRPr lang="en-US" altLang="zh-CN" sz="1400" dirty="0" smtClean="0"/>
          </a:p>
          <a:p>
            <a:r>
              <a:rPr lang="zh-CN" altLang="en-US" sz="1200" dirty="0" smtClean="0"/>
              <a:t>质量目标</a:t>
            </a:r>
            <a:endParaRPr lang="en-US" altLang="zh-CN" sz="1200" dirty="0" smtClean="0"/>
          </a:p>
          <a:p>
            <a:r>
              <a:rPr lang="en-US" altLang="zh-CN" sz="1200" dirty="0" smtClean="0"/>
              <a:t>USB3</a:t>
            </a:r>
            <a:r>
              <a:rPr lang="zh-CN" altLang="en-US" sz="1200" dirty="0" smtClean="0"/>
              <a:t>速率优化</a:t>
            </a:r>
            <a:endParaRPr lang="en-US" altLang="zh-CN" sz="1200" dirty="0" smtClean="0"/>
          </a:p>
          <a:p>
            <a:r>
              <a:rPr lang="en-US" altLang="zh-CN" sz="1200" dirty="0" smtClean="0"/>
              <a:t>ECO</a:t>
            </a:r>
            <a:r>
              <a:rPr lang="zh-CN" altLang="en-US" sz="1200" dirty="0" smtClean="0"/>
              <a:t>验证</a:t>
            </a:r>
            <a:endParaRPr lang="en-US" altLang="zh-CN" sz="1200" dirty="0" smtClean="0"/>
          </a:p>
          <a:p>
            <a:pPr>
              <a:buFont typeface="Wingdings" pitchFamily="2" charset="2"/>
              <a:buChar char="l"/>
            </a:pPr>
            <a:endParaRPr lang="en-US" altLang="zh-CN" dirty="0" smtClean="0"/>
          </a:p>
          <a:p>
            <a:pPr>
              <a:buFont typeface="Wingdings" pitchFamily="2" charset="2"/>
              <a:buChar char="l"/>
            </a:pPr>
            <a:r>
              <a:rPr lang="en-US" altLang="zh-CN" dirty="0" smtClean="0"/>
              <a:t> </a:t>
            </a:r>
            <a:r>
              <a:rPr lang="en-US" altLang="zh-CN" sz="1400" dirty="0" smtClean="0"/>
              <a:t>TR6</a:t>
            </a:r>
            <a:r>
              <a:rPr lang="zh-CN" altLang="en-US" sz="1400" dirty="0" smtClean="0"/>
              <a:t>阶段</a:t>
            </a:r>
            <a:endParaRPr lang="en-US" altLang="zh-CN" sz="1400" dirty="0" smtClean="0"/>
          </a:p>
          <a:p>
            <a:r>
              <a:rPr lang="zh-CN" altLang="en-US" sz="1200" dirty="0" smtClean="0"/>
              <a:t>质量目标，</a:t>
            </a:r>
            <a:r>
              <a:rPr lang="en-US" altLang="zh-CN" sz="1200" dirty="0" smtClean="0"/>
              <a:t>DI</a:t>
            </a:r>
            <a:r>
              <a:rPr lang="zh-CN" altLang="en-US" sz="1200" dirty="0" smtClean="0"/>
              <a:t>值目标</a:t>
            </a:r>
            <a:endParaRPr lang="zh-CN" alt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主要任务开发周期</a:t>
            </a:r>
            <a:endParaRPr lang="zh-CN" altLang="en-US" dirty="0"/>
          </a:p>
        </p:txBody>
      </p:sp>
      <p:sp>
        <p:nvSpPr>
          <p:cNvPr id="3" name="TextBox 2"/>
          <p:cNvSpPr txBox="1"/>
          <p:nvPr/>
        </p:nvSpPr>
        <p:spPr>
          <a:xfrm>
            <a:off x="971600" y="1124744"/>
            <a:ext cx="7344816" cy="523220"/>
          </a:xfrm>
          <a:prstGeom prst="rect">
            <a:avLst/>
          </a:prstGeom>
          <a:noFill/>
        </p:spPr>
        <p:txBody>
          <a:bodyPr wrap="square" rtlCol="0">
            <a:spAutoFit/>
          </a:bodyPr>
          <a:lstStyle/>
          <a:p>
            <a:r>
              <a:rPr lang="zh-CN" altLang="zh-CN" sz="1400" dirty="0" smtClean="0"/>
              <a:t>本节汇总</a:t>
            </a:r>
            <a:r>
              <a:rPr lang="en-US" altLang="zh-CN" sz="1400" dirty="0" smtClean="0"/>
              <a:t>1881</a:t>
            </a:r>
            <a:r>
              <a:rPr lang="zh-CN" altLang="zh-CN" sz="1400" dirty="0" smtClean="0"/>
              <a:t>开发过程中重要任务的执行周期，作为未来类似任务周期评估依据。从任务背景、环境资源、人员能力情况三方面得出任务执行周期。</a:t>
            </a:r>
            <a:r>
              <a:rPr lang="en-US" altLang="zh-CN" sz="1400" dirty="0" smtClean="0"/>
              <a:t>	</a:t>
            </a:r>
            <a:endParaRPr lang="zh-CN" altLang="en-US" sz="1400" dirty="0"/>
          </a:p>
        </p:txBody>
      </p:sp>
      <p:graphicFrame>
        <p:nvGraphicFramePr>
          <p:cNvPr id="5" name="表格 4"/>
          <p:cNvGraphicFramePr>
            <a:graphicFrameLocks noGrp="1"/>
          </p:cNvGraphicFramePr>
          <p:nvPr/>
        </p:nvGraphicFramePr>
        <p:xfrm>
          <a:off x="1115616" y="1772816"/>
          <a:ext cx="6048671" cy="4320477"/>
        </p:xfrm>
        <a:graphic>
          <a:graphicData uri="http://schemas.openxmlformats.org/drawingml/2006/table">
            <a:tbl>
              <a:tblPr/>
              <a:tblGrid>
                <a:gridCol w="2015751"/>
                <a:gridCol w="2016460"/>
                <a:gridCol w="2016460"/>
              </a:tblGrid>
              <a:tr h="172819">
                <a:tc>
                  <a:txBody>
                    <a:bodyPr/>
                    <a:lstStyle/>
                    <a:p>
                      <a:pPr indent="266700" algn="just">
                        <a:spcAft>
                          <a:spcPts val="0"/>
                        </a:spcAft>
                      </a:pPr>
                      <a:r>
                        <a:rPr lang="zh-CN" sz="1050" kern="100">
                          <a:latin typeface="Times New Roman"/>
                          <a:ea typeface="宋体"/>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执行时间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执行人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266700" algn="just">
                        <a:spcAft>
                          <a:spcPts val="0"/>
                        </a:spcAft>
                      </a:pPr>
                      <a:r>
                        <a:rPr lang="x-none" sz="1050" kern="100">
                          <a:latin typeface="Times New Roman"/>
                          <a:ea typeface="宋体"/>
                        </a:rPr>
                        <a:t>Mentor</a:t>
                      </a:r>
                      <a:r>
                        <a:rPr lang="zh-CN" sz="1050" kern="100">
                          <a:latin typeface="Times New Roman"/>
                          <a:ea typeface="宋体"/>
                        </a:rPr>
                        <a:t>启动内核到</a:t>
                      </a:r>
                      <a:r>
                        <a:rPr lang="x-none" sz="1050" kern="100">
                          <a:latin typeface="Times New Roman"/>
                          <a:ea typeface="宋体"/>
                        </a:rPr>
                        <a:t>cpuidle</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杨正进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266700" algn="just">
                        <a:spcAft>
                          <a:spcPts val="0"/>
                        </a:spcAft>
                      </a:pPr>
                      <a:r>
                        <a:rPr lang="x-none" sz="1050" kern="100">
                          <a:latin typeface="Times New Roman"/>
                          <a:ea typeface="宋体"/>
                        </a:rPr>
                        <a:t>Tl420</a:t>
                      </a:r>
                      <a:r>
                        <a:rPr lang="zh-CN" sz="1050" kern="100">
                          <a:latin typeface="Times New Roman"/>
                          <a:ea typeface="宋体"/>
                        </a:rPr>
                        <a:t>开发音频</a:t>
                      </a:r>
                      <a:r>
                        <a:rPr lang="x-none" sz="1050" kern="100">
                          <a:latin typeface="Times New Roman"/>
                          <a:ea typeface="宋体"/>
                        </a:rPr>
                        <a:t>offload</a:t>
                      </a:r>
                      <a:r>
                        <a:rPr lang="zh-CN" sz="1050" kern="100">
                          <a:latin typeface="Times New Roman"/>
                          <a:ea typeface="宋体"/>
                        </a:rPr>
                        <a:t>解码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10</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杨舟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458">
                <a:tc>
                  <a:txBody>
                    <a:bodyPr/>
                    <a:lstStyle/>
                    <a:p>
                      <a:pPr indent="266700" algn="just">
                        <a:spcAft>
                          <a:spcPts val="0"/>
                        </a:spcAft>
                      </a:pPr>
                      <a:r>
                        <a:rPr lang="zh-CN" sz="1050" kern="100">
                          <a:latin typeface="Times New Roman"/>
                          <a:ea typeface="宋体"/>
                        </a:rPr>
                        <a:t>新</a:t>
                      </a:r>
                      <a:r>
                        <a:rPr lang="x-none" sz="1050" kern="100">
                          <a:latin typeface="Times New Roman"/>
                          <a:ea typeface="宋体"/>
                        </a:rPr>
                        <a:t>ISP</a:t>
                      </a:r>
                      <a:r>
                        <a:rPr lang="zh-CN" sz="1050" kern="100">
                          <a:latin typeface="Times New Roman"/>
                          <a:ea typeface="宋体"/>
                        </a:rPr>
                        <a:t>从</a:t>
                      </a:r>
                      <a:r>
                        <a:rPr lang="x-none" sz="1050" kern="100">
                          <a:latin typeface="Times New Roman"/>
                          <a:ea typeface="宋体"/>
                        </a:rPr>
                        <a:t>0</a:t>
                      </a:r>
                      <a:r>
                        <a:rPr lang="zh-CN" sz="1050" kern="100">
                          <a:latin typeface="Times New Roman"/>
                          <a:ea typeface="宋体"/>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10</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张婷、王立斌、张国映、丁宁、王功震、林恒杰、张超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USB</a:t>
                      </a:r>
                      <a:r>
                        <a:rPr lang="zh-CN" sz="1050" kern="100">
                          <a:latin typeface="Times New Roman"/>
                          <a:ea typeface="宋体"/>
                        </a:rPr>
                        <a:t>框架移植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张薇、罗治松、陶万强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GPU</a:t>
                      </a:r>
                      <a:r>
                        <a:rPr lang="zh-CN" sz="1050" kern="100">
                          <a:latin typeface="Times New Roman"/>
                          <a:ea typeface="宋体"/>
                        </a:rPr>
                        <a:t>移植到调试稳定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3</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张子明、祝晓平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Video</a:t>
                      </a:r>
                      <a:r>
                        <a:rPr lang="zh-CN" sz="1050" kern="100">
                          <a:latin typeface="Times New Roman"/>
                          <a:ea typeface="宋体"/>
                        </a:rPr>
                        <a:t>移植到基本功能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王健、汪建勇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DPU</a:t>
                      </a:r>
                      <a:r>
                        <a:rPr lang="zh-CN" sz="1050" kern="100">
                          <a:latin typeface="Times New Roman"/>
                          <a:ea typeface="宋体"/>
                        </a:rPr>
                        <a:t>移植点亮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0.5</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秦帧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DPU</a:t>
                      </a:r>
                      <a:r>
                        <a:rPr lang="zh-CN" sz="1050" kern="100">
                          <a:latin typeface="Times New Roman"/>
                          <a:ea typeface="宋体"/>
                        </a:rPr>
                        <a:t>解决基本问题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秦帧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zh-CN" sz="1050" kern="100">
                          <a:latin typeface="Times New Roman"/>
                          <a:ea typeface="宋体"/>
                        </a:rPr>
                        <a:t>基于成熟</a:t>
                      </a:r>
                      <a:r>
                        <a:rPr lang="x-none" sz="1050" kern="100">
                          <a:latin typeface="Times New Roman"/>
                          <a:ea typeface="宋体"/>
                        </a:rPr>
                        <a:t>boot SML</a:t>
                      </a:r>
                      <a:r>
                        <a:rPr lang="zh-CN" sz="1050" kern="100">
                          <a:latin typeface="Times New Roman"/>
                          <a:ea typeface="宋体"/>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10</a:t>
                      </a:r>
                      <a:r>
                        <a:rPr lang="zh-CN" sz="1050" kern="100">
                          <a:latin typeface="Times New Roman"/>
                          <a:ea typeface="宋体"/>
                        </a:rPr>
                        <a:t>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罗治松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458">
                <a:tc>
                  <a:txBody>
                    <a:bodyPr/>
                    <a:lstStyle/>
                    <a:p>
                      <a:pPr indent="266700" algn="just">
                        <a:spcAft>
                          <a:spcPts val="0"/>
                        </a:spcAft>
                      </a:pPr>
                      <a:r>
                        <a:rPr lang="zh-CN" sz="1050" kern="100">
                          <a:latin typeface="Times New Roman"/>
                          <a:ea typeface="宋体"/>
                        </a:rPr>
                        <a:t>稳定性从子系统递交到通过</a:t>
                      </a:r>
                      <a:r>
                        <a:rPr lang="x-none" sz="1050" kern="100">
                          <a:latin typeface="Times New Roman"/>
                          <a:ea typeface="宋体"/>
                        </a:rPr>
                        <a:t>MTBF</a:t>
                      </a:r>
                      <a:r>
                        <a:rPr lang="zh-CN" sz="1050" kern="100">
                          <a:latin typeface="Times New Roman"/>
                          <a:ea typeface="宋体"/>
                        </a:rPr>
                        <a:t>（基于已过</a:t>
                      </a:r>
                      <a:r>
                        <a:rPr lang="x-none" sz="1050" kern="100">
                          <a:latin typeface="Times New Roman"/>
                          <a:ea typeface="宋体"/>
                        </a:rPr>
                        <a:t>mtbf</a:t>
                      </a:r>
                      <a:r>
                        <a:rPr lang="zh-CN" sz="1050" kern="100">
                          <a:latin typeface="Times New Roman"/>
                          <a:ea typeface="宋体"/>
                        </a:rPr>
                        <a:t>的成熟系统换</a:t>
                      </a:r>
                      <a:r>
                        <a:rPr lang="x-none" sz="1050" kern="100">
                          <a:latin typeface="Times New Roman"/>
                          <a:ea typeface="宋体"/>
                        </a:rPr>
                        <a:t>BSP</a:t>
                      </a:r>
                      <a:r>
                        <a:rPr lang="zh-CN" sz="1050" kern="1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杨正进、高熊、彭议民、朱丙营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DDR </a:t>
                      </a:r>
                      <a:r>
                        <a:rPr lang="zh-CN" sz="1050" kern="100">
                          <a:latin typeface="Times New Roman"/>
                          <a:ea typeface="宋体"/>
                        </a:rPr>
                        <a:t>调频开发到稳定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马皓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266700" algn="just">
                        <a:spcAft>
                          <a:spcPts val="0"/>
                        </a:spcAft>
                      </a:pPr>
                      <a:r>
                        <a:rPr lang="zh-CN" sz="1050" kern="100">
                          <a:latin typeface="Times New Roman"/>
                          <a:ea typeface="宋体"/>
                        </a:rPr>
                        <a:t>双</a:t>
                      </a:r>
                      <a:r>
                        <a:rPr lang="x-none" sz="1050" kern="100">
                          <a:latin typeface="Times New Roman"/>
                          <a:ea typeface="宋体"/>
                        </a:rPr>
                        <a:t>camera</a:t>
                      </a:r>
                      <a:r>
                        <a:rPr lang="zh-CN" sz="1050" kern="100">
                          <a:latin typeface="Times New Roman"/>
                          <a:ea typeface="宋体"/>
                        </a:rPr>
                        <a:t>功能调试到遗留</a:t>
                      </a:r>
                      <a:r>
                        <a:rPr lang="x-none" sz="1050" kern="100">
                          <a:latin typeface="Times New Roman"/>
                          <a:ea typeface="宋体"/>
                        </a:rPr>
                        <a:t>OV</a:t>
                      </a:r>
                      <a:r>
                        <a:rPr lang="zh-CN" sz="1050" kern="100">
                          <a:latin typeface="Times New Roman"/>
                          <a:ea typeface="宋体"/>
                        </a:rPr>
                        <a:t>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王立斌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HS400</a:t>
                      </a:r>
                      <a:r>
                        <a:rPr lang="zh-CN" sz="1050" kern="100">
                          <a:latin typeface="Times New Roman"/>
                          <a:ea typeface="宋体"/>
                        </a:rPr>
                        <a:t>调好到稳定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欧阳华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x-none" sz="1050" kern="100">
                          <a:latin typeface="Times New Roman"/>
                          <a:ea typeface="宋体"/>
                        </a:rPr>
                        <a:t>EXTFAT</a:t>
                      </a:r>
                      <a:r>
                        <a:rPr lang="zh-CN" sz="1050" kern="100">
                          <a:latin typeface="Times New Roman"/>
                          <a:ea typeface="宋体"/>
                        </a:rPr>
                        <a:t>文件系统移植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2</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高柳清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638">
                <a:tc>
                  <a:txBody>
                    <a:bodyPr/>
                    <a:lstStyle/>
                    <a:p>
                      <a:pPr indent="266700" algn="just">
                        <a:spcAft>
                          <a:spcPts val="0"/>
                        </a:spcAft>
                      </a:pPr>
                      <a:r>
                        <a:rPr lang="x-none" sz="1050" kern="100">
                          <a:latin typeface="Times New Roman"/>
                          <a:ea typeface="宋体"/>
                        </a:rPr>
                        <a:t>Ramdump</a:t>
                      </a:r>
                      <a:r>
                        <a:rPr lang="zh-CN" sz="1050" kern="100">
                          <a:latin typeface="Times New Roman"/>
                          <a:ea typeface="宋体"/>
                        </a:rPr>
                        <a:t>全功能开发到可用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3</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rPr>
                        <a:t>彭议民、周未来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
                <a:tc>
                  <a:txBody>
                    <a:bodyPr/>
                    <a:lstStyle/>
                    <a:p>
                      <a:pPr indent="266700" algn="just">
                        <a:spcAft>
                          <a:spcPts val="0"/>
                        </a:spcAft>
                      </a:pPr>
                      <a:r>
                        <a:rPr lang="zh-CN" sz="1050" kern="100">
                          <a:latin typeface="Times New Roman"/>
                          <a:ea typeface="宋体"/>
                        </a:rPr>
                        <a:t>电量计从</a:t>
                      </a:r>
                      <a:r>
                        <a:rPr lang="x-none" sz="1050" kern="100">
                          <a:latin typeface="Times New Roman"/>
                          <a:ea typeface="宋体"/>
                        </a:rPr>
                        <a:t>0</a:t>
                      </a:r>
                      <a:r>
                        <a:rPr lang="zh-CN" sz="1050" kern="100">
                          <a:latin typeface="Times New Roman"/>
                          <a:ea typeface="宋体"/>
                        </a:rPr>
                        <a:t>到可用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x-none" sz="1050" kern="100">
                          <a:latin typeface="Times New Roman"/>
                          <a:ea typeface="宋体"/>
                        </a:rPr>
                        <a:t>10</a:t>
                      </a:r>
                      <a:r>
                        <a:rPr lang="zh-CN" sz="1050" kern="100">
                          <a:latin typeface="Times New Roman"/>
                          <a:ea typeface="宋体"/>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dirty="0">
                          <a:latin typeface="Times New Roman"/>
                          <a:ea typeface="宋体"/>
                        </a:rPr>
                        <a:t>刘金河、宋汉学、北分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分享</a:t>
            </a:r>
            <a:endParaRPr lang="zh-CN" altLang="en-US" dirty="0"/>
          </a:p>
        </p:txBody>
      </p:sp>
      <p:sp>
        <p:nvSpPr>
          <p:cNvPr id="3" name="TextBox 2"/>
          <p:cNvSpPr txBox="1"/>
          <p:nvPr/>
        </p:nvSpPr>
        <p:spPr>
          <a:xfrm>
            <a:off x="611560" y="476672"/>
            <a:ext cx="7344816" cy="5893921"/>
          </a:xfrm>
          <a:prstGeom prst="rect">
            <a:avLst/>
          </a:prstGeom>
          <a:noFill/>
        </p:spPr>
        <p:txBody>
          <a:bodyPr wrap="square" rtlCol="0">
            <a:spAutoFit/>
          </a:bodyPr>
          <a:lstStyle/>
          <a:p>
            <a:r>
              <a:rPr lang="zh-CN" altLang="en-US" dirty="0" smtClean="0"/>
              <a:t>如何组织技术攻关？</a:t>
            </a:r>
            <a:endParaRPr lang="en-US" altLang="zh-CN" dirty="0" smtClean="0"/>
          </a:p>
          <a:p>
            <a:endParaRPr lang="en-US" altLang="zh-CN" sz="1100" dirty="0" smtClean="0"/>
          </a:p>
          <a:p>
            <a:r>
              <a:rPr lang="zh-CN" altLang="zh-CN" sz="1100" dirty="0" smtClean="0"/>
              <a:t>技术攻关在当前人力和计划无法满足外部需求的时候会产生。技术攻关三要素是：团队构成、目标、组织形式三点。</a:t>
            </a:r>
          </a:p>
          <a:p>
            <a:r>
              <a:rPr lang="zh-CN" altLang="zh-CN" sz="1100" dirty="0" smtClean="0"/>
              <a:t>以</a:t>
            </a:r>
            <a:r>
              <a:rPr lang="x-none" altLang="zh-CN" sz="1100" dirty="0" smtClean="0"/>
              <a:t>USB3</a:t>
            </a:r>
            <a:r>
              <a:rPr lang="zh-CN" altLang="zh-CN" sz="1100" dirty="0" smtClean="0"/>
              <a:t>速率优化为例，目标是满足</a:t>
            </a:r>
            <a:r>
              <a:rPr lang="x-none" altLang="zh-CN" sz="1100" dirty="0" smtClean="0"/>
              <a:t>iperf 220Mbps</a:t>
            </a:r>
            <a:r>
              <a:rPr lang="zh-CN" altLang="zh-CN" sz="1100" dirty="0" smtClean="0"/>
              <a:t>灌包。根据这个目标判断，应该需要软件专业人员、软件系统人员、芯片工程师组成。团队构成由</a:t>
            </a:r>
            <a:r>
              <a:rPr lang="x-none" altLang="zh-CN" sz="1100" dirty="0" smtClean="0"/>
              <a:t>USB</a:t>
            </a:r>
            <a:r>
              <a:rPr lang="zh-CN" altLang="zh-CN" sz="1100" dirty="0" smtClean="0"/>
              <a:t>工程师、内核工程师组成，并且需要设置一个协调管理的角色，来进行攻关组织和方向判断。</a:t>
            </a:r>
          </a:p>
          <a:p>
            <a:r>
              <a:rPr lang="zh-CN" altLang="zh-CN" sz="1100" dirty="0" smtClean="0"/>
              <a:t>九月末针对这个攻关目标，由张薇、罗治松、陶万强、孙垒四人团队组成：</a:t>
            </a:r>
          </a:p>
          <a:p>
            <a:r>
              <a:rPr lang="zh-CN" altLang="zh-CN" sz="1100" dirty="0" smtClean="0"/>
              <a:t>组织者：张薇；</a:t>
            </a:r>
          </a:p>
          <a:p>
            <a:r>
              <a:rPr lang="zh-CN" altLang="zh-CN" sz="1100" dirty="0" smtClean="0"/>
              <a:t>专业工程师：罗治松、陶万强、王书峰；</a:t>
            </a:r>
          </a:p>
          <a:p>
            <a:r>
              <a:rPr lang="zh-CN" altLang="zh-CN" sz="1100" dirty="0" smtClean="0"/>
              <a:t>系统工程师：孙垒；</a:t>
            </a:r>
          </a:p>
          <a:p>
            <a:r>
              <a:rPr lang="zh-CN" altLang="zh-CN" sz="1100" dirty="0" smtClean="0"/>
              <a:t>系统及组织辅助：徐学锋；</a:t>
            </a:r>
          </a:p>
          <a:p>
            <a:r>
              <a:rPr lang="zh-CN" altLang="zh-CN" sz="1100" dirty="0" smtClean="0"/>
              <a:t>每天早上根据前当前实验结果进行分析判断，决定一天的实验内容。事实证明这个团队是非常有机和有效率的团队。</a:t>
            </a:r>
          </a:p>
          <a:p>
            <a:r>
              <a:rPr lang="zh-CN" altLang="zh-CN" sz="1100" dirty="0" smtClean="0"/>
              <a:t>王书峰通过实验证明芯片本身具备</a:t>
            </a:r>
            <a:r>
              <a:rPr lang="x-none" altLang="zh-CN" sz="1100" dirty="0" smtClean="0"/>
              <a:t>700Mbps</a:t>
            </a:r>
            <a:r>
              <a:rPr lang="zh-CN" altLang="zh-CN" sz="1100" dirty="0" smtClean="0"/>
              <a:t>以上的能力，因此优化在软件端，王书峰接下来辅助；罗治松、陶万强通过实验发现是上层数据给的慢，并不是</a:t>
            </a:r>
            <a:r>
              <a:rPr lang="x-none" altLang="zh-CN" sz="1100" dirty="0" smtClean="0"/>
              <a:t>USB</a:t>
            </a:r>
            <a:r>
              <a:rPr lang="zh-CN" altLang="zh-CN" sz="1100" dirty="0" smtClean="0"/>
              <a:t>慢，接力棒传递给孙垒；孙垒通过</a:t>
            </a:r>
            <a:r>
              <a:rPr lang="x-none" altLang="zh-CN" sz="1100" dirty="0" smtClean="0"/>
              <a:t>log</a:t>
            </a:r>
            <a:r>
              <a:rPr lang="zh-CN" altLang="zh-CN" sz="1100" dirty="0" smtClean="0"/>
              <a:t>判断是分配内存上较慢，然后找到了问题原因：大核调频不准确、开了</a:t>
            </a:r>
            <a:r>
              <a:rPr lang="x-none" altLang="zh-CN" sz="1100" dirty="0" smtClean="0"/>
              <a:t>slab debug</a:t>
            </a:r>
            <a:r>
              <a:rPr lang="zh-CN" altLang="zh-CN" sz="1100" dirty="0" smtClean="0"/>
              <a:t>宏两个问题导致</a:t>
            </a:r>
            <a:r>
              <a:rPr lang="x-none" altLang="zh-CN" sz="1100" dirty="0" smtClean="0"/>
              <a:t>usb</a:t>
            </a:r>
            <a:r>
              <a:rPr lang="zh-CN" altLang="zh-CN" sz="1100" dirty="0" smtClean="0"/>
              <a:t>速率上不去，并非</a:t>
            </a:r>
            <a:r>
              <a:rPr lang="x-none" altLang="zh-CN" sz="1100" dirty="0" smtClean="0"/>
              <a:t>usb</a:t>
            </a:r>
            <a:r>
              <a:rPr lang="zh-CN" altLang="zh-CN" sz="1100" dirty="0" smtClean="0"/>
              <a:t>问题，而是系统层面问题。</a:t>
            </a:r>
          </a:p>
          <a:p>
            <a:r>
              <a:rPr lang="zh-CN" altLang="zh-CN" sz="1100" dirty="0" smtClean="0"/>
              <a:t>从结果来看是简单的事情，但实验和结论需要很严谨周密的过程，因此也花费了两周的时间。关闭</a:t>
            </a:r>
            <a:r>
              <a:rPr lang="x-none" altLang="zh-CN" sz="1100" dirty="0" smtClean="0"/>
              <a:t>slab debug</a:t>
            </a:r>
            <a:r>
              <a:rPr lang="zh-CN" altLang="zh-CN" sz="1100" dirty="0" smtClean="0"/>
              <a:t>宏很容易，但是大核调频不准就需要进一步定位，并且通过北分确认才断定不是芯片问题，仅仅是软件使用不当。至此，攻关才算结束。</a:t>
            </a:r>
          </a:p>
          <a:p>
            <a:r>
              <a:rPr lang="x-none" altLang="zh-CN" sz="1100" dirty="0" smtClean="0"/>
              <a:t> </a:t>
            </a:r>
            <a:endParaRPr lang="zh-CN" altLang="zh-CN" sz="1100" dirty="0" smtClean="0"/>
          </a:p>
          <a:p>
            <a:r>
              <a:rPr lang="zh-CN" altLang="zh-CN" sz="1100" dirty="0" smtClean="0"/>
              <a:t>团队组成最重要，方向判断其次，否则攻关会在原地打转，一直无法向前，对于一些实验现象要保持高度敏感，逻辑分析密不透风，问题总会解决的，时间早晚而已。</a:t>
            </a:r>
            <a:endParaRPr lang="en-US" altLang="zh-CN" sz="1100" dirty="0" smtClean="0"/>
          </a:p>
          <a:p>
            <a:endParaRPr lang="en-US" altLang="zh-CN" sz="1100" dirty="0" smtClean="0"/>
          </a:p>
          <a:p>
            <a:r>
              <a:rPr lang="zh-CN" altLang="en-US" dirty="0" smtClean="0"/>
              <a:t>风险预判方法</a:t>
            </a:r>
            <a:endParaRPr lang="en-US" altLang="zh-CN" dirty="0" smtClean="0"/>
          </a:p>
          <a:p>
            <a:endParaRPr lang="en-US" altLang="zh-CN" sz="1100" dirty="0" smtClean="0"/>
          </a:p>
          <a:p>
            <a:r>
              <a:rPr lang="zh-CN" altLang="zh-CN" sz="1100" dirty="0" smtClean="0"/>
              <a:t>判断风险最重要一点是角色转换，作为</a:t>
            </a:r>
            <a:r>
              <a:rPr lang="x-none" altLang="zh-CN" sz="1100" dirty="0" smtClean="0"/>
              <a:t>DCT</a:t>
            </a:r>
            <a:r>
              <a:rPr lang="zh-CN" altLang="zh-CN" sz="1100" dirty="0" smtClean="0"/>
              <a:t>要以项目</a:t>
            </a:r>
            <a:r>
              <a:rPr lang="x-none" altLang="zh-CN" sz="1100" dirty="0" smtClean="0"/>
              <a:t>PM</a:t>
            </a:r>
            <a:r>
              <a:rPr lang="zh-CN" altLang="zh-CN" sz="1100" dirty="0" smtClean="0"/>
              <a:t>的身份在脑子里把接下来的过程路演一遍，过程中发现存在问题的情况。比如按照项目计划接下来要调试</a:t>
            </a:r>
            <a:r>
              <a:rPr lang="x-none" altLang="zh-CN" sz="1100" dirty="0" smtClean="0"/>
              <a:t>camera</a:t>
            </a:r>
            <a:r>
              <a:rPr lang="zh-CN" altLang="zh-CN" sz="1100" dirty="0" smtClean="0"/>
              <a:t>主观效果，那就需要手机，需要和</a:t>
            </a:r>
            <a:r>
              <a:rPr lang="x-none" altLang="zh-CN" sz="1100" dirty="0" smtClean="0"/>
              <a:t>OV</a:t>
            </a:r>
            <a:r>
              <a:rPr lang="zh-CN" altLang="zh-CN" sz="1100" dirty="0" smtClean="0"/>
              <a:t>联系，如果发现根本没有计划贴手机，风险就产生了，需要马上开启和推进手机的工作。</a:t>
            </a:r>
          </a:p>
          <a:p>
            <a:r>
              <a:rPr lang="zh-CN" altLang="zh-CN" sz="1100" dirty="0" smtClean="0"/>
              <a:t>另外历史经验也很重要，比如历年来芯片总喜欢在睡眠唤醒死机，那新的芯片功能一旦具备就要立刻挂测睡眠唤醒，一定会出问题的。早出问题早解决，也许是芯片问题。</a:t>
            </a:r>
          </a:p>
          <a:p>
            <a:r>
              <a:rPr lang="zh-CN" altLang="zh-CN" sz="1100" dirty="0" smtClean="0"/>
              <a:t>情报工作也算一个点，项目未来需求是同其他人交流出来的，别人不见得告诉你，你提前获得就可以提早准备。比如</a:t>
            </a:r>
            <a:r>
              <a:rPr lang="x-none" altLang="zh-CN" sz="1100" dirty="0" smtClean="0"/>
              <a:t>USB3</a:t>
            </a:r>
            <a:r>
              <a:rPr lang="zh-CN" altLang="zh-CN" sz="1100" dirty="0" smtClean="0"/>
              <a:t>的速率优化，通过和林立交流得知他们的测试计划，又从他们攻关解决了死机问题这个信息推测出来焦点马上会转移到速率上。</a:t>
            </a:r>
          </a:p>
          <a:p>
            <a:r>
              <a:rPr lang="zh-CN" altLang="zh-CN" sz="1100" dirty="0" smtClean="0"/>
              <a:t>全局观是必须具备的素质，只看到眼前这点事是无法预判到任何风险。</a:t>
            </a:r>
            <a:endParaRPr lang="en-US" altLang="zh-CN"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遗憾</a:t>
            </a:r>
            <a:endParaRPr lang="zh-CN" altLang="en-US" dirty="0"/>
          </a:p>
        </p:txBody>
      </p:sp>
      <p:sp>
        <p:nvSpPr>
          <p:cNvPr id="3" name="TextBox 2"/>
          <p:cNvSpPr txBox="1"/>
          <p:nvPr/>
        </p:nvSpPr>
        <p:spPr>
          <a:xfrm>
            <a:off x="755576" y="764704"/>
            <a:ext cx="7344816" cy="3231654"/>
          </a:xfrm>
          <a:prstGeom prst="rect">
            <a:avLst/>
          </a:prstGeom>
          <a:noFill/>
        </p:spPr>
        <p:txBody>
          <a:bodyPr wrap="square" rtlCol="0">
            <a:spAutoFit/>
          </a:bodyPr>
          <a:lstStyle/>
          <a:p>
            <a:r>
              <a:rPr lang="zh-CN" altLang="en-US" sz="2000" b="1" dirty="0" smtClean="0"/>
              <a:t>无</a:t>
            </a:r>
            <a:r>
              <a:rPr lang="en-US" altLang="zh-CN" sz="2000" b="1" dirty="0" smtClean="0"/>
              <a:t>α</a:t>
            </a:r>
            <a:r>
              <a:rPr lang="zh-CN" altLang="en-US" sz="2000" b="1" dirty="0" smtClean="0"/>
              <a:t>客户：</a:t>
            </a:r>
            <a:endParaRPr lang="en-US" altLang="zh-CN" sz="2000" b="1" dirty="0" smtClean="0"/>
          </a:p>
          <a:p>
            <a:r>
              <a:rPr lang="zh-CN" altLang="zh-CN" sz="1200" dirty="0" smtClean="0"/>
              <a:t>如果作为手机方案，</a:t>
            </a:r>
            <a:r>
              <a:rPr lang="zh-CN" altLang="en-US" sz="1200" dirty="0" smtClean="0"/>
              <a:t>无</a:t>
            </a:r>
            <a:r>
              <a:rPr lang="en-US" altLang="zh-CN" sz="1200" dirty="0" smtClean="0"/>
              <a:t>α</a:t>
            </a:r>
            <a:r>
              <a:rPr lang="zh-CN" altLang="en-US" sz="1200" dirty="0" smtClean="0"/>
              <a:t>客户会导致与市场的脱轨，间接导致产品质量环节的缩水，比如</a:t>
            </a:r>
            <a:r>
              <a:rPr lang="zh-CN" altLang="zh-CN" sz="1200" dirty="0" smtClean="0"/>
              <a:t>缺乏体验测试、缺乏</a:t>
            </a:r>
            <a:r>
              <a:rPr lang="en-US" altLang="zh-CN" sz="1200" dirty="0" smtClean="0"/>
              <a:t>beta</a:t>
            </a:r>
            <a:r>
              <a:rPr lang="zh-CN" altLang="zh-CN" sz="1200" dirty="0" smtClean="0"/>
              <a:t>测试，这些测试会暴露一些性能、稳定性、感受、续航问题，缺乏这些测试，当前</a:t>
            </a:r>
            <a:r>
              <a:rPr lang="en-US" altLang="zh-CN" sz="1200" dirty="0" smtClean="0"/>
              <a:t>1881</a:t>
            </a:r>
            <a:r>
              <a:rPr lang="zh-CN" altLang="zh-CN" sz="1200" dirty="0" smtClean="0"/>
              <a:t>状态作为手机方案还不够成熟，</a:t>
            </a:r>
            <a:r>
              <a:rPr lang="zh-CN" altLang="en-US" sz="1200" dirty="0" smtClean="0"/>
              <a:t>没有</a:t>
            </a:r>
            <a:r>
              <a:rPr lang="en-US" altLang="zh-CN" sz="1200" dirty="0" smtClean="0"/>
              <a:t>beta</a:t>
            </a:r>
            <a:r>
              <a:rPr lang="zh-CN" altLang="en-US" sz="1200" dirty="0" smtClean="0"/>
              <a:t>用户测试，</a:t>
            </a:r>
            <a:r>
              <a:rPr lang="en-US" altLang="zh-CN" sz="1200" dirty="0" smtClean="0"/>
              <a:t>modem</a:t>
            </a:r>
            <a:r>
              <a:rPr lang="zh-CN" altLang="en-US" sz="1200" dirty="0" smtClean="0"/>
              <a:t>进度原因外场还没有完整测试完，很多问题都没有暴露。</a:t>
            </a:r>
            <a:endParaRPr lang="en-US" altLang="zh-CN" sz="1200" dirty="0" smtClean="0"/>
          </a:p>
          <a:p>
            <a:endParaRPr lang="en-US" altLang="zh-CN" sz="1200" dirty="0" smtClean="0"/>
          </a:p>
          <a:p>
            <a:r>
              <a:rPr lang="zh-CN" altLang="zh-CN" sz="2000" b="1" dirty="0" smtClean="0"/>
              <a:t>资源供给不足</a:t>
            </a:r>
            <a:r>
              <a:rPr lang="zh-CN" altLang="en-US" sz="2000" b="1" dirty="0" smtClean="0"/>
              <a:t>：</a:t>
            </a:r>
            <a:endParaRPr lang="en-US" altLang="zh-CN" sz="2000" b="1" dirty="0" smtClean="0"/>
          </a:p>
          <a:p>
            <a:r>
              <a:rPr lang="x-none" altLang="zh-CN" sz="1200" dirty="0" smtClean="0"/>
              <a:t>3</a:t>
            </a:r>
            <a:r>
              <a:rPr lang="zh-CN" altLang="zh-CN" sz="1200" dirty="0" smtClean="0"/>
              <a:t>月</a:t>
            </a:r>
            <a:r>
              <a:rPr lang="x-none" altLang="zh-CN" sz="1200" dirty="0" smtClean="0"/>
              <a:t>9</a:t>
            </a:r>
            <a:r>
              <a:rPr lang="zh-CN" altLang="zh-CN" sz="1200" dirty="0" smtClean="0"/>
              <a:t>号第一批板卡回来，第二批在接近</a:t>
            </a:r>
            <a:r>
              <a:rPr lang="x-none" altLang="zh-CN" sz="1200" dirty="0" smtClean="0"/>
              <a:t>8</a:t>
            </a:r>
            <a:r>
              <a:rPr lang="zh-CN" altLang="zh-CN" sz="1200" dirty="0" smtClean="0"/>
              <a:t>月份，这之后整机才开始真正的测试，</a:t>
            </a:r>
            <a:r>
              <a:rPr lang="x-none" altLang="zh-CN" sz="1200" dirty="0" smtClean="0"/>
              <a:t>dji</a:t>
            </a:r>
            <a:r>
              <a:rPr lang="zh-CN" altLang="zh-CN" sz="1200" dirty="0" smtClean="0"/>
              <a:t>挂测的板卡在</a:t>
            </a:r>
            <a:r>
              <a:rPr lang="x-none" altLang="zh-CN" sz="1200" dirty="0" smtClean="0"/>
              <a:t>9</a:t>
            </a:r>
            <a:r>
              <a:rPr lang="zh-CN" altLang="zh-CN" sz="1200" dirty="0" smtClean="0"/>
              <a:t>月末才进来，导致测试问题暴露较晚。而拉低</a:t>
            </a:r>
            <a:r>
              <a:rPr lang="x-none" altLang="zh-CN" sz="1200" dirty="0" smtClean="0"/>
              <a:t>CKE</a:t>
            </a:r>
            <a:r>
              <a:rPr lang="zh-CN" altLang="zh-CN" sz="1200" dirty="0" smtClean="0"/>
              <a:t>的板卡在</a:t>
            </a:r>
            <a:r>
              <a:rPr lang="x-none" altLang="zh-CN" sz="1200" dirty="0" smtClean="0"/>
              <a:t>10</a:t>
            </a:r>
            <a:r>
              <a:rPr lang="zh-CN" altLang="zh-CN" sz="1200" dirty="0" smtClean="0"/>
              <a:t>月末才回片，导致</a:t>
            </a:r>
            <a:r>
              <a:rPr lang="x-none" altLang="zh-CN" sz="1200" dirty="0" smtClean="0"/>
              <a:t>memctrl</a:t>
            </a:r>
            <a:r>
              <a:rPr lang="zh-CN" altLang="zh-CN" sz="1200" dirty="0" smtClean="0"/>
              <a:t>的芯片</a:t>
            </a:r>
            <a:r>
              <a:rPr lang="x-none" altLang="zh-CN" sz="1200" dirty="0" smtClean="0"/>
              <a:t>bug</a:t>
            </a:r>
            <a:r>
              <a:rPr lang="zh-CN" altLang="zh-CN" sz="1200" dirty="0" smtClean="0"/>
              <a:t>没有及时发现。同时</a:t>
            </a:r>
            <a:r>
              <a:rPr lang="x-none" altLang="zh-CN" sz="1200" dirty="0" smtClean="0"/>
              <a:t>camera</a:t>
            </a:r>
            <a:r>
              <a:rPr lang="zh-CN" altLang="zh-CN" sz="1200" dirty="0" smtClean="0"/>
              <a:t>主观效果无法在</a:t>
            </a:r>
            <a:r>
              <a:rPr lang="x-none" altLang="zh-CN" sz="1200" dirty="0" smtClean="0"/>
              <a:t>EVB</a:t>
            </a:r>
            <a:r>
              <a:rPr lang="zh-CN" altLang="zh-CN" sz="1200" dirty="0" smtClean="0"/>
              <a:t>很好的调试，但手机贴的是三星</a:t>
            </a:r>
            <a:r>
              <a:rPr lang="x-none" altLang="zh-CN" sz="1200" dirty="0" smtClean="0"/>
              <a:t>camera</a:t>
            </a:r>
            <a:r>
              <a:rPr lang="zh-CN" altLang="zh-CN" sz="1200" dirty="0" smtClean="0"/>
              <a:t>，</a:t>
            </a:r>
            <a:r>
              <a:rPr lang="x-none" altLang="zh-CN" sz="1200" dirty="0" smtClean="0"/>
              <a:t>OV</a:t>
            </a:r>
            <a:r>
              <a:rPr lang="zh-CN" altLang="zh-CN" sz="1200" dirty="0" smtClean="0"/>
              <a:t>不支持，贴</a:t>
            </a:r>
            <a:r>
              <a:rPr lang="x-none" altLang="zh-CN" sz="1200" dirty="0" smtClean="0"/>
              <a:t>OV sensor</a:t>
            </a:r>
            <a:r>
              <a:rPr lang="zh-CN" altLang="zh-CN" sz="1200" dirty="0" smtClean="0"/>
              <a:t>的手机直到现在也没有做好，主观效果基本没有调试，对方案的冲击、技术积累影响极大</a:t>
            </a:r>
            <a:r>
              <a:rPr lang="zh-CN" altLang="en-US" sz="1200" dirty="0" smtClean="0"/>
              <a:t>，这些问题会一直遗留到后期产品上。</a:t>
            </a:r>
            <a:endParaRPr lang="en-US" altLang="zh-CN" sz="1200" dirty="0" smtClean="0"/>
          </a:p>
          <a:p>
            <a:endParaRPr lang="en-US" altLang="zh-CN" sz="1200" dirty="0" smtClean="0"/>
          </a:p>
          <a:p>
            <a:r>
              <a:rPr lang="zh-CN" altLang="en-US" sz="1200" dirty="0" smtClean="0"/>
              <a:t>在各个开发阶段上相对其他项目优先级一直不高，在人力资源竞争上处于劣势，但由于方案复杂、人力投入巨大，人力问题在漫长的开发过程中辗转腾挪逐渐被消解掉。</a:t>
            </a:r>
            <a:endParaRPr lang="zh-CN" altLang="zh-CN" sz="1200" dirty="0" smtClean="0"/>
          </a:p>
          <a:p>
            <a:endParaRPr lang="en-US" altLang="zh-CN"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sp>
        <p:nvSpPr>
          <p:cNvPr id="6147" name="Rectangle 3"/>
          <p:cNvSpPr>
            <a:spLocks noGrp="1" noChangeArrowheads="1"/>
          </p:cNvSpPr>
          <p:nvPr>
            <p:ph type="title"/>
          </p:nvPr>
        </p:nvSpPr>
        <p:spPr>
          <a:xfrm>
            <a:off x="1619250" y="44450"/>
            <a:ext cx="5743575" cy="363538"/>
          </a:xfrm>
        </p:spPr>
        <p:txBody>
          <a:bodyPr/>
          <a:lstStyle/>
          <a:p>
            <a:r>
              <a:rPr lang="zh-CN" altLang="en-US" sz="2400" b="1" dirty="0" smtClean="0">
                <a:ea typeface="华文楷体" pitchFamily="2" charset="-122"/>
                <a:sym typeface="微软雅黑" pitchFamily="34" charset="-122"/>
              </a:rPr>
              <a:t>智能手机项目年度工作总结</a:t>
            </a:r>
          </a:p>
        </p:txBody>
      </p:sp>
      <p:sp>
        <p:nvSpPr>
          <p:cNvPr id="614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614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615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7175" name="矩形 10"/>
          <p:cNvSpPr>
            <a:spLocks noChangeArrowheads="1"/>
          </p:cNvSpPr>
          <p:nvPr/>
        </p:nvSpPr>
        <p:spPr bwMode="auto">
          <a:xfrm>
            <a:off x="3130550" y="3644900"/>
            <a:ext cx="4572000" cy="1500188"/>
          </a:xfrm>
          <a:prstGeom prst="rect">
            <a:avLst/>
          </a:prstGeom>
          <a:solidFill>
            <a:srgbClr val="4E8FAF"/>
          </a:solidFill>
          <a:ln w="9525">
            <a:noFill/>
            <a:miter lim="800000"/>
            <a:headEnd/>
            <a:tailEnd/>
          </a:ln>
        </p:spPr>
        <p:txBody>
          <a:bodyPr anchor="ctr"/>
          <a:lstStyle/>
          <a:p>
            <a:pPr algn="ctr" eaLnBrk="1" hangingPunct="1"/>
            <a:endParaRPr lang="zh-CN" altLang="en-US">
              <a:solidFill>
                <a:srgbClr val="FFFFFF"/>
              </a:solidFill>
              <a:latin typeface="Calibri" pitchFamily="34" charset="0"/>
            </a:endParaRPr>
          </a:p>
        </p:txBody>
      </p:sp>
      <p:sp>
        <p:nvSpPr>
          <p:cNvPr id="7176" name="矩形 11"/>
          <p:cNvSpPr>
            <a:spLocks noChangeArrowheads="1"/>
          </p:cNvSpPr>
          <p:nvPr/>
        </p:nvSpPr>
        <p:spPr bwMode="auto">
          <a:xfrm>
            <a:off x="3059113" y="1484313"/>
            <a:ext cx="4572000" cy="1500187"/>
          </a:xfrm>
          <a:prstGeom prst="rect">
            <a:avLst/>
          </a:prstGeom>
          <a:solidFill>
            <a:srgbClr val="C3C4C4"/>
          </a:solidFill>
          <a:ln w="9525">
            <a:noFill/>
            <a:miter lim="800000"/>
            <a:headEnd/>
            <a:tailEnd/>
          </a:ln>
        </p:spPr>
        <p:txBody>
          <a:bodyPr anchor="ctr"/>
          <a:lstStyle/>
          <a:p>
            <a:pPr algn="ctr" eaLnBrk="1" hangingPunct="1"/>
            <a:endParaRPr lang="zh-CN" altLang="en-US">
              <a:solidFill>
                <a:srgbClr val="FFFFFF"/>
              </a:solidFill>
              <a:latin typeface="Calibri" pitchFamily="34" charset="0"/>
            </a:endParaRPr>
          </a:p>
        </p:txBody>
      </p:sp>
      <p:sp>
        <p:nvSpPr>
          <p:cNvPr id="7177" name="流程图: 顺序访问存储器 12"/>
          <p:cNvSpPr>
            <a:spLocks noChangeArrowheads="1"/>
          </p:cNvSpPr>
          <p:nvPr/>
        </p:nvSpPr>
        <p:spPr bwMode="auto">
          <a:xfrm>
            <a:off x="1428750" y="1500188"/>
            <a:ext cx="1500188" cy="1500187"/>
          </a:xfrm>
          <a:prstGeom prst="flowChartMagneticTape">
            <a:avLst/>
          </a:prstGeom>
          <a:solidFill>
            <a:srgbClr val="C3C4C4"/>
          </a:solidFill>
          <a:ln w="9525">
            <a:noFill/>
            <a:miter lim="800000"/>
            <a:headEnd/>
            <a:tailEnd/>
          </a:ln>
        </p:spPr>
        <p:txBody>
          <a:bodyPr anchor="ctr"/>
          <a:lstStyle/>
          <a:p>
            <a:pPr algn="ctr" eaLnBrk="1" hangingPunct="1"/>
            <a:endParaRPr lang="zh-CN" altLang="en-US">
              <a:solidFill>
                <a:srgbClr val="FFFFFF"/>
              </a:solidFill>
              <a:latin typeface="Calibri" pitchFamily="34" charset="0"/>
            </a:endParaRPr>
          </a:p>
        </p:txBody>
      </p:sp>
      <p:sp>
        <p:nvSpPr>
          <p:cNvPr id="7178" name="流程图: 顺序访问存储器 13"/>
          <p:cNvSpPr>
            <a:spLocks noChangeArrowheads="1"/>
          </p:cNvSpPr>
          <p:nvPr/>
        </p:nvSpPr>
        <p:spPr bwMode="auto">
          <a:xfrm>
            <a:off x="1500188" y="3643313"/>
            <a:ext cx="1500187" cy="1500187"/>
          </a:xfrm>
          <a:prstGeom prst="flowChartMagneticTape">
            <a:avLst/>
          </a:prstGeom>
          <a:solidFill>
            <a:srgbClr val="4E8FAF"/>
          </a:solidFill>
          <a:ln w="9525">
            <a:noFill/>
            <a:miter lim="800000"/>
            <a:headEnd/>
            <a:tailEnd/>
          </a:ln>
        </p:spPr>
        <p:txBody>
          <a:bodyPr anchor="ctr"/>
          <a:lstStyle/>
          <a:p>
            <a:pPr algn="ctr" eaLnBrk="1" hangingPunct="1"/>
            <a:endParaRPr lang="zh-CN" altLang="en-US">
              <a:solidFill>
                <a:srgbClr val="FFFFFF"/>
              </a:solidFill>
              <a:latin typeface="Calibri" pitchFamily="34" charset="0"/>
            </a:endParaRPr>
          </a:p>
        </p:txBody>
      </p:sp>
      <p:sp>
        <p:nvSpPr>
          <p:cNvPr id="6155" name="TextBox 5" hidden="1"/>
          <p:cNvSpPr txBox="1">
            <a:spLocks noChangeArrowheads="1"/>
          </p:cNvSpPr>
          <p:nvPr/>
        </p:nvSpPr>
        <p:spPr bwMode="auto">
          <a:xfrm>
            <a:off x="2066925" y="2081213"/>
            <a:ext cx="1943100" cy="369887"/>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6156" name="矩形 6" hidden="1"/>
          <p:cNvSpPr>
            <a:spLocks noChangeArrowheads="1"/>
          </p:cNvSpPr>
          <p:nvPr/>
        </p:nvSpPr>
        <p:spPr bwMode="auto">
          <a:xfrm>
            <a:off x="2066925" y="3152775"/>
            <a:ext cx="1471613" cy="646113"/>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6157" name="矩形 7" hidden="1"/>
          <p:cNvSpPr>
            <a:spLocks noChangeArrowheads="1"/>
          </p:cNvSpPr>
          <p:nvPr/>
        </p:nvSpPr>
        <p:spPr bwMode="auto">
          <a:xfrm>
            <a:off x="2138363" y="4367213"/>
            <a:ext cx="1471612" cy="646112"/>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7182" name="矩形 12"/>
          <p:cNvSpPr>
            <a:spLocks noChangeArrowheads="1"/>
          </p:cNvSpPr>
          <p:nvPr/>
        </p:nvSpPr>
        <p:spPr bwMode="auto">
          <a:xfrm>
            <a:off x="1546614" y="4124325"/>
            <a:ext cx="1377300" cy="461665"/>
          </a:xfrm>
          <a:prstGeom prst="rect">
            <a:avLst/>
          </a:prstGeom>
          <a:noFill/>
          <a:ln w="9525">
            <a:noFill/>
            <a:miter lim="800000"/>
            <a:headEnd/>
            <a:tailEnd/>
          </a:ln>
        </p:spPr>
        <p:txBody>
          <a:bodyPr wrap="none">
            <a:spAutoFit/>
          </a:bodyPr>
          <a:lstStyle/>
          <a:p>
            <a:pPr eaLnBrk="1" hangingPunct="1"/>
            <a:r>
              <a:rPr lang="en-US" altLang="zh-CN" sz="2400" b="1" dirty="0">
                <a:solidFill>
                  <a:srgbClr val="000000"/>
                </a:solidFill>
                <a:latin typeface="华文楷体" pitchFamily="2" charset="-122"/>
                <a:ea typeface="华文楷体" pitchFamily="2" charset="-122"/>
                <a:sym typeface="宋体" pitchFamily="2" charset="-122"/>
              </a:rPr>
              <a:t>1861</a:t>
            </a:r>
            <a:r>
              <a:rPr lang="zh-CN" altLang="en-US" sz="2400" b="1" dirty="0" smtClean="0">
                <a:solidFill>
                  <a:srgbClr val="000000"/>
                </a:solidFill>
                <a:ea typeface="华文楷体" pitchFamily="2" charset="-122"/>
                <a:sym typeface="宋体" pitchFamily="2" charset="-122"/>
              </a:rPr>
              <a:t>项目</a:t>
            </a:r>
            <a:endParaRPr lang="zh-CN" altLang="en-US" sz="2400" b="1" dirty="0">
              <a:solidFill>
                <a:srgbClr val="000000"/>
              </a:solidFill>
              <a:ea typeface="华文楷体" pitchFamily="2" charset="-122"/>
              <a:sym typeface="宋体" pitchFamily="2" charset="-122"/>
            </a:endParaRPr>
          </a:p>
        </p:txBody>
      </p:sp>
      <p:sp>
        <p:nvSpPr>
          <p:cNvPr id="7183" name="矩形 13"/>
          <p:cNvSpPr>
            <a:spLocks noChangeArrowheads="1"/>
          </p:cNvSpPr>
          <p:nvPr/>
        </p:nvSpPr>
        <p:spPr bwMode="auto">
          <a:xfrm>
            <a:off x="3130550" y="1917700"/>
            <a:ext cx="4467225" cy="400110"/>
          </a:xfrm>
          <a:prstGeom prst="rect">
            <a:avLst/>
          </a:prstGeom>
          <a:noFill/>
          <a:ln w="9525">
            <a:noFill/>
            <a:miter lim="800000"/>
            <a:headEnd/>
            <a:tailEnd/>
          </a:ln>
        </p:spPr>
        <p:txBody>
          <a:bodyPr>
            <a:spAutoFit/>
          </a:bodyPr>
          <a:lstStyle/>
          <a:p>
            <a:pPr eaLnBrk="1" hangingPunct="1"/>
            <a:r>
              <a:rPr lang="zh-CN" altLang="en-US" sz="2000" b="1" dirty="0" smtClean="0">
                <a:solidFill>
                  <a:srgbClr val="000000"/>
                </a:solidFill>
                <a:ea typeface="华文楷体" pitchFamily="2" charset="-122"/>
                <a:sym typeface="宋体" pitchFamily="2" charset="-122"/>
              </a:rPr>
              <a:t>完成产品</a:t>
            </a:r>
            <a:r>
              <a:rPr lang="en-US" altLang="zh-CN" sz="2000" b="1" dirty="0" smtClean="0">
                <a:solidFill>
                  <a:srgbClr val="000000"/>
                </a:solidFill>
                <a:ea typeface="华文楷体" pitchFamily="2" charset="-122"/>
                <a:sym typeface="宋体" pitchFamily="2" charset="-122"/>
              </a:rPr>
              <a:t>TR5</a:t>
            </a:r>
            <a:r>
              <a:rPr lang="zh-CN" altLang="en-US" sz="2000" b="1" dirty="0" smtClean="0">
                <a:solidFill>
                  <a:srgbClr val="000000"/>
                </a:solidFill>
                <a:ea typeface="华文楷体" pitchFamily="2" charset="-122"/>
                <a:sym typeface="宋体" pitchFamily="2" charset="-122"/>
              </a:rPr>
              <a:t>目标</a:t>
            </a:r>
            <a:endParaRPr lang="zh-CN" altLang="en-US" sz="2000" b="1" dirty="0">
              <a:solidFill>
                <a:srgbClr val="000000"/>
              </a:solidFill>
              <a:ea typeface="华文楷体" pitchFamily="2" charset="-122"/>
              <a:sym typeface="宋体" pitchFamily="2" charset="-122"/>
            </a:endParaRPr>
          </a:p>
        </p:txBody>
      </p:sp>
      <p:sp>
        <p:nvSpPr>
          <p:cNvPr id="7184" name="矩形 14"/>
          <p:cNvSpPr>
            <a:spLocks noChangeArrowheads="1"/>
          </p:cNvSpPr>
          <p:nvPr/>
        </p:nvSpPr>
        <p:spPr bwMode="auto">
          <a:xfrm>
            <a:off x="3132138" y="3933825"/>
            <a:ext cx="4538662" cy="1015663"/>
          </a:xfrm>
          <a:prstGeom prst="rect">
            <a:avLst/>
          </a:prstGeom>
          <a:noFill/>
          <a:ln w="9525">
            <a:noFill/>
            <a:miter lim="800000"/>
            <a:headEnd/>
            <a:tailEnd/>
          </a:ln>
        </p:spPr>
        <p:txBody>
          <a:bodyPr>
            <a:spAutoFit/>
          </a:bodyPr>
          <a:lstStyle/>
          <a:p>
            <a:pPr eaLnBrk="1" hangingPunct="1"/>
            <a:r>
              <a:rPr lang="en-US" altLang="zh-CN" sz="2000" b="1" dirty="0" smtClean="0">
                <a:solidFill>
                  <a:srgbClr val="000000"/>
                </a:solidFill>
                <a:latin typeface="华文楷体" pitchFamily="2" charset="-122"/>
                <a:ea typeface="华文楷体" pitchFamily="2" charset="-122"/>
                <a:sym typeface="宋体" pitchFamily="2" charset="-122"/>
              </a:rPr>
              <a:t>1</a:t>
            </a:r>
            <a:r>
              <a:rPr lang="zh-CN" altLang="en-US" sz="2000" b="1" dirty="0" smtClean="0">
                <a:solidFill>
                  <a:srgbClr val="000000"/>
                </a:solidFill>
                <a:latin typeface="华文楷体" pitchFamily="2" charset="-122"/>
                <a:ea typeface="华文楷体" pitchFamily="2" charset="-122"/>
                <a:sym typeface="宋体" pitchFamily="2" charset="-122"/>
              </a:rPr>
              <a:t>、完成二级部门</a:t>
            </a:r>
            <a:r>
              <a:rPr lang="en-US" altLang="zh-CN" sz="2000" b="1" dirty="0" smtClean="0">
                <a:solidFill>
                  <a:srgbClr val="000000"/>
                </a:solidFill>
                <a:latin typeface="华文楷体" pitchFamily="2" charset="-122"/>
                <a:ea typeface="华文楷体" pitchFamily="2" charset="-122"/>
                <a:sym typeface="宋体" pitchFamily="2" charset="-122"/>
              </a:rPr>
              <a:t>10</a:t>
            </a:r>
            <a:r>
              <a:rPr lang="zh-CN" altLang="en-US" sz="2000" b="1" dirty="0" smtClean="0">
                <a:solidFill>
                  <a:srgbClr val="000000"/>
                </a:solidFill>
                <a:latin typeface="华文楷体" pitchFamily="2" charset="-122"/>
                <a:ea typeface="华文楷体" pitchFamily="2" charset="-122"/>
                <a:sym typeface="宋体" pitchFamily="2" charset="-122"/>
              </a:rPr>
              <a:t>月、</a:t>
            </a:r>
            <a:r>
              <a:rPr lang="en-US" altLang="zh-CN" sz="2000" b="1" dirty="0" smtClean="0">
                <a:solidFill>
                  <a:srgbClr val="000000"/>
                </a:solidFill>
                <a:latin typeface="华文楷体" pitchFamily="2" charset="-122"/>
                <a:ea typeface="华文楷体" pitchFamily="2" charset="-122"/>
                <a:sym typeface="宋体" pitchFamily="2" charset="-122"/>
              </a:rPr>
              <a:t>11</a:t>
            </a:r>
            <a:r>
              <a:rPr lang="zh-CN" altLang="en-US" sz="2000" b="1" dirty="0" smtClean="0">
                <a:solidFill>
                  <a:srgbClr val="000000"/>
                </a:solidFill>
                <a:latin typeface="华文楷体" pitchFamily="2" charset="-122"/>
                <a:ea typeface="华文楷体" pitchFamily="2" charset="-122"/>
                <a:sym typeface="宋体" pitchFamily="2" charset="-122"/>
              </a:rPr>
              <a:t>月、</a:t>
            </a:r>
            <a:r>
              <a:rPr lang="en-US" altLang="zh-CN" sz="2000" b="1" dirty="0" smtClean="0">
                <a:solidFill>
                  <a:srgbClr val="000000"/>
                </a:solidFill>
                <a:latin typeface="华文楷体" pitchFamily="2" charset="-122"/>
                <a:ea typeface="华文楷体" pitchFamily="2" charset="-122"/>
                <a:sym typeface="宋体" pitchFamily="2" charset="-122"/>
              </a:rPr>
              <a:t>12</a:t>
            </a:r>
            <a:r>
              <a:rPr lang="zh-CN" altLang="en-US" sz="2000" b="1" dirty="0" smtClean="0">
                <a:solidFill>
                  <a:srgbClr val="000000"/>
                </a:solidFill>
                <a:latin typeface="华文楷体" pitchFamily="2" charset="-122"/>
                <a:ea typeface="华文楷体" pitchFamily="2" charset="-122"/>
                <a:sym typeface="宋体" pitchFamily="2" charset="-122"/>
              </a:rPr>
              <a:t>月份考核目标</a:t>
            </a:r>
            <a:endParaRPr lang="en-US" altLang="zh-CN" sz="2000" b="1" dirty="0" smtClean="0">
              <a:solidFill>
                <a:srgbClr val="000000"/>
              </a:solidFill>
              <a:latin typeface="华文楷体" pitchFamily="2" charset="-122"/>
              <a:ea typeface="华文楷体" pitchFamily="2" charset="-122"/>
              <a:sym typeface="宋体" pitchFamily="2" charset="-122"/>
            </a:endParaRPr>
          </a:p>
          <a:p>
            <a:pPr eaLnBrk="1" hangingPunct="1"/>
            <a:r>
              <a:rPr lang="en-US" altLang="zh-CN" sz="2000" b="1" dirty="0" smtClean="0">
                <a:solidFill>
                  <a:srgbClr val="000000"/>
                </a:solidFill>
                <a:latin typeface="华文楷体" pitchFamily="2" charset="-122"/>
                <a:ea typeface="华文楷体" pitchFamily="2" charset="-122"/>
                <a:sym typeface="宋体" pitchFamily="2" charset="-122"/>
              </a:rPr>
              <a:t>2</a:t>
            </a:r>
            <a:r>
              <a:rPr lang="zh-CN" altLang="en-US" sz="2000" b="1" dirty="0" smtClean="0">
                <a:solidFill>
                  <a:srgbClr val="000000"/>
                </a:solidFill>
                <a:latin typeface="华文楷体" pitchFamily="2" charset="-122"/>
                <a:ea typeface="华文楷体" pitchFamily="2" charset="-122"/>
                <a:sym typeface="宋体" pitchFamily="2" charset="-122"/>
              </a:rPr>
              <a:t>、完成产品</a:t>
            </a:r>
            <a:r>
              <a:rPr lang="en-US" altLang="zh-CN" sz="2000" b="1" dirty="0" smtClean="0">
                <a:solidFill>
                  <a:srgbClr val="000000"/>
                </a:solidFill>
                <a:latin typeface="华文楷体" pitchFamily="2" charset="-122"/>
                <a:ea typeface="华文楷体" pitchFamily="2" charset="-122"/>
                <a:sym typeface="宋体" pitchFamily="2" charset="-122"/>
              </a:rPr>
              <a:t>TR4A</a:t>
            </a:r>
            <a:r>
              <a:rPr lang="zh-CN" altLang="en-US" sz="2000" b="1" dirty="0" smtClean="0">
                <a:solidFill>
                  <a:srgbClr val="000000"/>
                </a:solidFill>
                <a:latin typeface="华文楷体" pitchFamily="2" charset="-122"/>
                <a:ea typeface="华文楷体" pitchFamily="2" charset="-122"/>
                <a:sym typeface="宋体" pitchFamily="2" charset="-122"/>
              </a:rPr>
              <a:t>、</a:t>
            </a:r>
            <a:r>
              <a:rPr lang="en-US" altLang="zh-CN" sz="2000" b="1" dirty="0" smtClean="0">
                <a:solidFill>
                  <a:srgbClr val="000000"/>
                </a:solidFill>
                <a:latin typeface="华文楷体" pitchFamily="2" charset="-122"/>
                <a:ea typeface="华文楷体" pitchFamily="2" charset="-122"/>
                <a:sym typeface="宋体" pitchFamily="2" charset="-122"/>
              </a:rPr>
              <a:t>TR6</a:t>
            </a:r>
            <a:r>
              <a:rPr lang="zh-CN" altLang="en-US" sz="2000" b="1" dirty="0" smtClean="0">
                <a:solidFill>
                  <a:srgbClr val="000000"/>
                </a:solidFill>
                <a:latin typeface="华文楷体" pitchFamily="2" charset="-122"/>
                <a:ea typeface="华文楷体" pitchFamily="2" charset="-122"/>
                <a:sym typeface="宋体" pitchFamily="2" charset="-122"/>
              </a:rPr>
              <a:t>目标</a:t>
            </a:r>
            <a:r>
              <a:rPr lang="en-US" altLang="zh-CN" sz="2000" b="1" dirty="0" smtClean="0">
                <a:solidFill>
                  <a:srgbClr val="000000"/>
                </a:solidFill>
                <a:latin typeface="华文楷体" pitchFamily="2" charset="-122"/>
                <a:ea typeface="华文楷体" pitchFamily="2" charset="-122"/>
                <a:sym typeface="宋体" pitchFamily="2" charset="-122"/>
              </a:rPr>
              <a:t>DI</a:t>
            </a:r>
            <a:r>
              <a:rPr lang="zh-CN" altLang="en-US" sz="2000" b="1" dirty="0" smtClean="0">
                <a:solidFill>
                  <a:srgbClr val="000000"/>
                </a:solidFill>
                <a:latin typeface="华文楷体" pitchFamily="2" charset="-122"/>
                <a:ea typeface="华文楷体" pitchFamily="2" charset="-122"/>
                <a:sym typeface="宋体" pitchFamily="2" charset="-122"/>
              </a:rPr>
              <a:t>值</a:t>
            </a:r>
            <a:endParaRPr lang="zh-CN" altLang="en-US" sz="2000" b="1" dirty="0">
              <a:solidFill>
                <a:srgbClr val="000000"/>
              </a:solidFill>
              <a:latin typeface="华文楷体" pitchFamily="2" charset="-122"/>
              <a:ea typeface="华文楷体" pitchFamily="2" charset="-122"/>
              <a:sym typeface="宋体" pitchFamily="2" charset="-122"/>
            </a:endParaRPr>
          </a:p>
        </p:txBody>
      </p:sp>
      <p:sp>
        <p:nvSpPr>
          <p:cNvPr id="7185" name="矩形 15"/>
          <p:cNvSpPr>
            <a:spLocks noChangeArrowheads="1"/>
          </p:cNvSpPr>
          <p:nvPr/>
        </p:nvSpPr>
        <p:spPr bwMode="auto">
          <a:xfrm>
            <a:off x="1465908" y="2000250"/>
            <a:ext cx="1377300" cy="461665"/>
          </a:xfrm>
          <a:prstGeom prst="rect">
            <a:avLst/>
          </a:prstGeom>
          <a:noFill/>
          <a:ln w="9525">
            <a:noFill/>
            <a:miter lim="800000"/>
            <a:headEnd/>
            <a:tailEnd/>
          </a:ln>
        </p:spPr>
        <p:txBody>
          <a:bodyPr wrap="none">
            <a:spAutoFit/>
          </a:bodyPr>
          <a:lstStyle/>
          <a:p>
            <a:pPr eaLnBrk="1" hangingPunct="1"/>
            <a:r>
              <a:rPr lang="en-US" altLang="zh-CN" sz="2400" b="1" dirty="0" smtClean="0">
                <a:solidFill>
                  <a:srgbClr val="000000"/>
                </a:solidFill>
                <a:latin typeface="华文楷体" pitchFamily="2" charset="-122"/>
                <a:ea typeface="华文楷体" pitchFamily="2" charset="-122"/>
                <a:sym typeface="Calibri" pitchFamily="34" charset="0"/>
              </a:rPr>
              <a:t>1860</a:t>
            </a:r>
            <a:r>
              <a:rPr lang="zh-CN" altLang="en-US" sz="2400" b="1" dirty="0" smtClean="0">
                <a:solidFill>
                  <a:srgbClr val="000000"/>
                </a:solidFill>
                <a:latin typeface="华文楷体" pitchFamily="2" charset="-122"/>
                <a:ea typeface="华文楷体" pitchFamily="2" charset="-122"/>
                <a:sym typeface="Calibri" pitchFamily="34" charset="0"/>
              </a:rPr>
              <a:t>项目</a:t>
            </a:r>
            <a:endParaRPr lang="zh-CN" altLang="en-US" sz="2400" b="1" dirty="0">
              <a:solidFill>
                <a:srgbClr val="000000"/>
              </a:solidFill>
              <a:latin typeface="华文楷体" pitchFamily="2" charset="-122"/>
              <a:ea typeface="华文楷体" pitchFamily="2" charset="-122"/>
              <a:sym typeface="宋体" pitchFamily="2" charset="-122"/>
            </a:endParaRPr>
          </a:p>
        </p:txBody>
      </p:sp>
      <p:cxnSp>
        <p:nvCxnSpPr>
          <p:cNvPr id="6162" name="直接连接符 14"/>
          <p:cNvCxnSpPr>
            <a:cxnSpLocks noChangeShapeType="1"/>
          </p:cNvCxnSpPr>
          <p:nvPr/>
        </p:nvCxnSpPr>
        <p:spPr bwMode="auto">
          <a:xfrm>
            <a:off x="1428750" y="3357563"/>
            <a:ext cx="6215063" cy="1587"/>
          </a:xfrm>
          <a:prstGeom prst="line">
            <a:avLst/>
          </a:prstGeom>
          <a:noFill/>
          <a:ln w="15875">
            <a:solidFill>
              <a:schemeClr val="tx1"/>
            </a:solidFill>
            <a:prstDash val="sysDash"/>
            <a:round/>
            <a:headEnd/>
            <a:tailEnd/>
          </a:ln>
        </p:spPr>
      </p:cxnSp>
      <p:grpSp>
        <p:nvGrpSpPr>
          <p:cNvPr id="2" name="Group 19"/>
          <p:cNvGrpSpPr>
            <a:grpSpLocks noChangeAspect="1"/>
          </p:cNvGrpSpPr>
          <p:nvPr/>
        </p:nvGrpSpPr>
        <p:grpSpPr bwMode="auto">
          <a:xfrm>
            <a:off x="609600" y="6310313"/>
            <a:ext cx="7131050" cy="476250"/>
            <a:chOff x="0" y="0"/>
            <a:chExt cx="10499431" cy="701030"/>
          </a:xfrm>
        </p:grpSpPr>
        <p:pic>
          <p:nvPicPr>
            <p:cNvPr id="6165" name="Picture 8" descr="C:\Users\jiangjing\Desktop\文化.png"/>
            <p:cNvPicPr>
              <a:picLocks noChangeAspect="1" noChangeArrowheads="1"/>
            </p:cNvPicPr>
            <p:nvPr/>
          </p:nvPicPr>
          <p:blipFill>
            <a:blip r:embed="rId3" cstate="print"/>
            <a:srcRect l="18268" t="19637" b="42586"/>
            <a:stretch>
              <a:fillRect/>
            </a:stretch>
          </p:blipFill>
          <p:spPr bwMode="auto">
            <a:xfrm>
              <a:off x="0" y="8335"/>
              <a:ext cx="4995243" cy="692695"/>
            </a:xfrm>
            <a:prstGeom prst="rect">
              <a:avLst/>
            </a:prstGeom>
            <a:noFill/>
            <a:ln w="9525">
              <a:noFill/>
              <a:miter lim="800000"/>
              <a:headEnd/>
              <a:tailEnd/>
            </a:ln>
          </p:spPr>
        </p:pic>
        <p:pic>
          <p:nvPicPr>
            <p:cNvPr id="6166" name="Picture 8" descr="C:\Users\jiangjing\Desktop\文化.png"/>
            <p:cNvPicPr>
              <a:picLocks noChangeAspect="1" noChangeArrowheads="1"/>
            </p:cNvPicPr>
            <p:nvPr/>
          </p:nvPicPr>
          <p:blipFill>
            <a:blip r:embed="rId3" cstate="print"/>
            <a:srcRect l="18268" t="57413" b="9673"/>
            <a:stretch>
              <a:fillRect/>
            </a:stretch>
          </p:blipFill>
          <p:spPr bwMode="auto">
            <a:xfrm>
              <a:off x="5504188" y="0"/>
              <a:ext cx="4995243" cy="603448"/>
            </a:xfrm>
            <a:prstGeom prst="rect">
              <a:avLst/>
            </a:prstGeom>
            <a:noFill/>
            <a:ln w="9525">
              <a:noFill/>
              <a:miter lim="800000"/>
              <a:headEnd/>
              <a:tailEnd/>
            </a:ln>
          </p:spPr>
        </p:pic>
      </p:grpSp>
      <p:pic>
        <p:nvPicPr>
          <p:cNvPr id="6164" name="Picture 2" descr="C:\Users\jiangjing\Pictures\W020160217396721699138.jpg"/>
          <p:cNvPicPr>
            <a:picLocks noChangeAspect="1" noChangeArrowheads="1"/>
          </p:cNvPicPr>
          <p:nvPr/>
        </p:nvPicPr>
        <p:blipFill>
          <a:blip r:embed="rId4" cstate="print"/>
          <a:srcRect l="24010" r="23827"/>
          <a:stretch>
            <a:fillRect/>
          </a:stretch>
        </p:blipFill>
        <p:spPr bwMode="auto">
          <a:xfrm>
            <a:off x="8137525" y="6188075"/>
            <a:ext cx="611188" cy="65881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diamond(in)">
                                      <p:cBhvr>
                                        <p:cTn id="7" dur="2000"/>
                                        <p:tgtEl>
                                          <p:spTgt spid="717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185"/>
                                        </p:tgtEl>
                                        <p:attrNameLst>
                                          <p:attrName>style.visibility</p:attrName>
                                        </p:attrNameLst>
                                      </p:cBhvr>
                                      <p:to>
                                        <p:strVal val="visible"/>
                                      </p:to>
                                    </p:set>
                                    <p:animEffect transition="in" filter="diamond(in)">
                                      <p:cBhvr>
                                        <p:cTn id="10" dur="2000"/>
                                        <p:tgtEl>
                                          <p:spTgt spid="718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183"/>
                                        </p:tgtEl>
                                        <p:attrNameLst>
                                          <p:attrName>style.visibility</p:attrName>
                                        </p:attrNameLst>
                                      </p:cBhvr>
                                      <p:to>
                                        <p:strVal val="visible"/>
                                      </p:to>
                                    </p:set>
                                    <p:animEffect transition="in" filter="checkerboard(across)">
                                      <p:cBhvr>
                                        <p:cTn id="15" dur="500"/>
                                        <p:tgtEl>
                                          <p:spTgt spid="718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176"/>
                                        </p:tgtEl>
                                        <p:attrNameLst>
                                          <p:attrName>style.visibility</p:attrName>
                                        </p:attrNameLst>
                                      </p:cBhvr>
                                      <p:to>
                                        <p:strVal val="visible"/>
                                      </p:to>
                                    </p:set>
                                    <p:animEffect transition="in" filter="checkerboard(across)">
                                      <p:cBhvr>
                                        <p:cTn id="18" dur="500"/>
                                        <p:tgtEl>
                                          <p:spTgt spid="717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7182"/>
                                        </p:tgtEl>
                                        <p:attrNameLst>
                                          <p:attrName>style.visibility</p:attrName>
                                        </p:attrNameLst>
                                      </p:cBhvr>
                                      <p:to>
                                        <p:strVal val="visible"/>
                                      </p:to>
                                    </p:set>
                                    <p:animEffect transition="in" filter="diamond(in)">
                                      <p:cBhvr>
                                        <p:cTn id="23" dur="2000"/>
                                        <p:tgtEl>
                                          <p:spTgt spid="7182"/>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7178"/>
                                        </p:tgtEl>
                                        <p:attrNameLst>
                                          <p:attrName>style.visibility</p:attrName>
                                        </p:attrNameLst>
                                      </p:cBhvr>
                                      <p:to>
                                        <p:strVal val="visible"/>
                                      </p:to>
                                    </p:set>
                                    <p:animEffect transition="in" filter="diamond(in)">
                                      <p:cBhvr>
                                        <p:cTn id="26" dur="2000"/>
                                        <p:tgtEl>
                                          <p:spTgt spid="717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184"/>
                                        </p:tgtEl>
                                        <p:attrNameLst>
                                          <p:attrName>style.visibility</p:attrName>
                                        </p:attrNameLst>
                                      </p:cBhvr>
                                      <p:to>
                                        <p:strVal val="visible"/>
                                      </p:to>
                                    </p:set>
                                    <p:animEffect transition="in" filter="checkerboard(across)">
                                      <p:cBhvr>
                                        <p:cTn id="31" dur="500"/>
                                        <p:tgtEl>
                                          <p:spTgt spid="718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175"/>
                                        </p:tgtEl>
                                        <p:attrNameLst>
                                          <p:attrName>style.visibility</p:attrName>
                                        </p:attrNameLst>
                                      </p:cBhvr>
                                      <p:to>
                                        <p:strVal val="visible"/>
                                      </p:to>
                                    </p:set>
                                    <p:animEffect transition="in" filter="checkerboard(across)">
                                      <p:cBhvr>
                                        <p:cTn id="34"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nimBg="1" autoUpdateAnimBg="0"/>
      <p:bldP spid="7176" grpId="0" bldLvl="0" animBg="1" autoUpdateAnimBg="0"/>
      <p:bldP spid="7177" grpId="0" bldLvl="0" animBg="1" autoUpdateAnimBg="0"/>
      <p:bldP spid="7178" grpId="0" bldLvl="0" animBg="1" autoUpdateAnimBg="0"/>
      <p:bldP spid="7182" grpId="0" bldLvl="0" autoUpdateAnimBg="0"/>
      <p:bldP spid="7183" grpId="0" bldLvl="0" autoUpdateAnimBg="0"/>
      <p:bldP spid="7184" grpId="0" bldLvl="0" autoUpdateAnimBg="0"/>
      <p:bldP spid="7185"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图片1"/>
          <p:cNvPicPr>
            <a:picLocks noChangeAspect="1" noChangeArrowheads="1"/>
          </p:cNvPicPr>
          <p:nvPr/>
        </p:nvPicPr>
        <p:blipFill>
          <a:blip r:embed="rId2" cstate="print"/>
          <a:srcRect/>
          <a:stretch>
            <a:fillRect/>
          </a:stretch>
        </p:blipFill>
        <p:spPr bwMode="auto">
          <a:xfrm>
            <a:off x="0" y="1052513"/>
            <a:ext cx="9144000" cy="5137150"/>
          </a:xfrm>
          <a:prstGeom prst="rect">
            <a:avLst/>
          </a:prstGeom>
          <a:noFill/>
          <a:ln w="9525">
            <a:noFill/>
            <a:miter lim="800000"/>
            <a:headEnd/>
            <a:tailEnd/>
          </a:ln>
        </p:spPr>
      </p:pic>
      <p:sp>
        <p:nvSpPr>
          <p:cNvPr id="7171" name="Rectangle 3"/>
          <p:cNvSpPr>
            <a:spLocks noGrp="1" noChangeArrowheads="1"/>
          </p:cNvSpPr>
          <p:nvPr>
            <p:ph type="title"/>
          </p:nvPr>
        </p:nvSpPr>
        <p:spPr>
          <a:xfrm>
            <a:off x="1619250" y="44450"/>
            <a:ext cx="5743575" cy="363538"/>
          </a:xfrm>
        </p:spPr>
        <p:txBody>
          <a:bodyPr/>
          <a:lstStyle/>
          <a:p>
            <a:r>
              <a:rPr lang="en-US" altLang="zh-CN" sz="2400" b="1" dirty="0" smtClean="0">
                <a:ea typeface="华文楷体" pitchFamily="2" charset="-122"/>
                <a:sym typeface="微软雅黑" pitchFamily="34" charset="-122"/>
              </a:rPr>
              <a:t>1861</a:t>
            </a:r>
            <a:r>
              <a:rPr lang="zh-CN" altLang="en-US" sz="2400" b="1" dirty="0" smtClean="0">
                <a:ea typeface="华文楷体" pitchFamily="2" charset="-122"/>
                <a:sym typeface="微软雅黑" pitchFamily="34" charset="-122"/>
              </a:rPr>
              <a:t>项目问题解决情况统计</a:t>
            </a:r>
          </a:p>
        </p:txBody>
      </p:sp>
      <p:sp>
        <p:nvSpPr>
          <p:cNvPr id="7172"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7173"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sp>
        <p:nvSpPr>
          <p:cNvPr id="7174"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pPr eaLnBrk="1" hangingPunct="1"/>
            <a:r>
              <a:rPr lang="zh-CN" altLang="en-US">
                <a:latin typeface="微软雅黑" pitchFamily="34" charset="-122"/>
                <a:ea typeface="微软雅黑" pitchFamily="34" charset="-122"/>
              </a:rPr>
              <a:t>点击添加文本</a:t>
            </a:r>
          </a:p>
        </p:txBody>
      </p:sp>
      <p:grpSp>
        <p:nvGrpSpPr>
          <p:cNvPr id="2" name="Group 19"/>
          <p:cNvGrpSpPr>
            <a:grpSpLocks noChangeAspect="1"/>
          </p:cNvGrpSpPr>
          <p:nvPr/>
        </p:nvGrpSpPr>
        <p:grpSpPr bwMode="auto">
          <a:xfrm>
            <a:off x="609600" y="6310313"/>
            <a:ext cx="7131050" cy="476250"/>
            <a:chOff x="0" y="0"/>
            <a:chExt cx="10499431" cy="701030"/>
          </a:xfrm>
        </p:grpSpPr>
        <p:pic>
          <p:nvPicPr>
            <p:cNvPr id="7189" name="Picture 8" descr="C:\Users\jiangjing\Desktop\文化.png"/>
            <p:cNvPicPr>
              <a:picLocks noChangeAspect="1" noChangeArrowheads="1"/>
            </p:cNvPicPr>
            <p:nvPr/>
          </p:nvPicPr>
          <p:blipFill>
            <a:blip r:embed="rId3" cstate="print"/>
            <a:srcRect l="18268" t="19637" b="42586"/>
            <a:stretch>
              <a:fillRect/>
            </a:stretch>
          </p:blipFill>
          <p:spPr bwMode="auto">
            <a:xfrm>
              <a:off x="0" y="8335"/>
              <a:ext cx="4995243" cy="692695"/>
            </a:xfrm>
            <a:prstGeom prst="rect">
              <a:avLst/>
            </a:prstGeom>
            <a:noFill/>
            <a:ln w="9525">
              <a:noFill/>
              <a:miter lim="800000"/>
              <a:headEnd/>
              <a:tailEnd/>
            </a:ln>
          </p:spPr>
        </p:pic>
        <p:pic>
          <p:nvPicPr>
            <p:cNvPr id="7190" name="Picture 8" descr="C:\Users\jiangjing\Desktop\文化.png"/>
            <p:cNvPicPr>
              <a:picLocks noChangeAspect="1" noChangeArrowheads="1"/>
            </p:cNvPicPr>
            <p:nvPr/>
          </p:nvPicPr>
          <p:blipFill>
            <a:blip r:embed="rId3" cstate="print"/>
            <a:srcRect l="18268" t="57413" b="9673"/>
            <a:stretch>
              <a:fillRect/>
            </a:stretch>
          </p:blipFill>
          <p:spPr bwMode="auto">
            <a:xfrm>
              <a:off x="5504188" y="0"/>
              <a:ext cx="4995243" cy="603448"/>
            </a:xfrm>
            <a:prstGeom prst="rect">
              <a:avLst/>
            </a:prstGeom>
            <a:noFill/>
            <a:ln w="9525">
              <a:noFill/>
              <a:miter lim="800000"/>
              <a:headEnd/>
              <a:tailEnd/>
            </a:ln>
          </p:spPr>
        </p:pic>
      </p:grpSp>
      <p:pic>
        <p:nvPicPr>
          <p:cNvPr id="7188" name="Picture 2" descr="C:\Users\jiangjing\Pictures\W020160217396721699138.jpg"/>
          <p:cNvPicPr>
            <a:picLocks noChangeAspect="1" noChangeArrowheads="1"/>
          </p:cNvPicPr>
          <p:nvPr/>
        </p:nvPicPr>
        <p:blipFill>
          <a:blip r:embed="rId4" cstate="print"/>
          <a:srcRect l="24010" r="23827"/>
          <a:stretch>
            <a:fillRect/>
          </a:stretch>
        </p:blipFill>
        <p:spPr bwMode="auto">
          <a:xfrm>
            <a:off x="8137525" y="6188075"/>
            <a:ext cx="611188" cy="658813"/>
          </a:xfrm>
          <a:prstGeom prst="rect">
            <a:avLst/>
          </a:prstGeom>
          <a:noFill/>
          <a:ln w="9525">
            <a:noFill/>
            <a:miter lim="800000"/>
            <a:headEnd/>
            <a:tailEnd/>
          </a:ln>
        </p:spPr>
      </p:pic>
      <p:graphicFrame>
        <p:nvGraphicFramePr>
          <p:cNvPr id="24" name="图表 23"/>
          <p:cNvGraphicFramePr/>
          <p:nvPr/>
        </p:nvGraphicFramePr>
        <p:xfrm>
          <a:off x="2483043" y="1195977"/>
          <a:ext cx="6353175" cy="38766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表格 24"/>
          <p:cNvGraphicFramePr>
            <a:graphicFrameLocks noGrp="1"/>
          </p:cNvGraphicFramePr>
          <p:nvPr/>
        </p:nvGraphicFramePr>
        <p:xfrm>
          <a:off x="394086" y="1700208"/>
          <a:ext cx="2057400" cy="3028950"/>
        </p:xfrm>
        <a:graphic>
          <a:graphicData uri="http://schemas.openxmlformats.org/drawingml/2006/table">
            <a:tbl>
              <a:tblPr/>
              <a:tblGrid>
                <a:gridCol w="685800"/>
                <a:gridCol w="685800"/>
                <a:gridCol w="685800"/>
              </a:tblGrid>
              <a:tr h="457200">
                <a:tc>
                  <a:txBody>
                    <a:bodyPr/>
                    <a:lstStyle/>
                    <a:p>
                      <a:pPr algn="l" rtl="0" fontAlgn="ctr"/>
                      <a:r>
                        <a:rPr lang="en-US" sz="1400" b="1" i="0" u="none" strike="noStrike">
                          <a:solidFill>
                            <a:srgbClr val="000000"/>
                          </a:solidFill>
                          <a:latin typeface="Arial"/>
                        </a:rPr>
                        <a:t>Kernel Driver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新增问题数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400" b="1" i="0" u="none" strike="noStrike">
                          <a:solidFill>
                            <a:srgbClr val="000000"/>
                          </a:solidFill>
                          <a:latin typeface="Arial"/>
                        </a:rPr>
                        <a:t>解决问题数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0915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1104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1222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en-US" altLang="zh-CN" sz="1400" b="0" i="0" u="none" strike="noStrike">
                          <a:solidFill>
                            <a:srgbClr val="000000"/>
                          </a:solidFill>
                          <a:latin typeface="Franklin Gothic Medium"/>
                        </a:rPr>
                        <a:t>0120</a:t>
                      </a:r>
                      <a:r>
                        <a:rPr lang="zh-CN" altLang="en-US" sz="1400" b="0" i="0" u="none" strike="noStrike">
                          <a:solidFill>
                            <a:srgbClr val="000000"/>
                          </a:solidFill>
                          <a:latin typeface="微软雅黑"/>
                        </a:rPr>
                        <a:t> </a:t>
                      </a:r>
                      <a:endParaRPr lang="zh-CN" altLang="en-US" sz="1400" b="0" i="0" u="none" strike="noStrike">
                        <a:solidFill>
                          <a:srgbClr val="000000"/>
                        </a:solidFill>
                        <a:latin typeface="Franklin Gothic Medium"/>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175">
                <a:tc>
                  <a:txBody>
                    <a:bodyPr/>
                    <a:lstStyle/>
                    <a:p>
                      <a:pPr algn="ctr" rtl="0" fontAlgn="ctr"/>
                      <a:r>
                        <a:rPr lang="zh-CN" altLang="en-US" sz="1400" b="0" i="0" u="none" strike="noStrike">
                          <a:solidFill>
                            <a:srgbClr val="000000"/>
                          </a:solidFill>
                          <a:latin typeface="Arial"/>
                        </a:rPr>
                        <a:t>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latin typeface="微软雅黑"/>
                        </a:rPr>
                        <a:t>175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latin typeface="微软雅黑"/>
                        </a:rPr>
                        <a:t>195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内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175">
          <a:solidFill>
            <a:schemeClr val="tx1">
              <a:lumMod val="50000"/>
              <a:lumOff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121</TotalTime>
  <Words>1733</Words>
  <Application>Microsoft Office PowerPoint</Application>
  <PresentationFormat>全屏显示(4:3)</PresentationFormat>
  <Paragraphs>528</Paragraphs>
  <Slides>20</Slides>
  <Notes>0</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自定义设计方案</vt:lpstr>
      <vt:lpstr>内容</vt:lpstr>
      <vt:lpstr>手机平台2016总结    </vt:lpstr>
      <vt:lpstr>幻灯片 2</vt:lpstr>
      <vt:lpstr>背景及计划</vt:lpstr>
      <vt:lpstr>关键事件回顾</vt:lpstr>
      <vt:lpstr>主要任务开发周期</vt:lpstr>
      <vt:lpstr>分享</vt:lpstr>
      <vt:lpstr>遗憾</vt:lpstr>
      <vt:lpstr>智能手机项目年度工作总结</vt:lpstr>
      <vt:lpstr>1861项目问题解决情况统计</vt:lpstr>
      <vt:lpstr>1861项目问题解决情况统计</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jiangjing</dc:creator>
  <cp:lastModifiedBy>xuxuefeng</cp:lastModifiedBy>
  <cp:revision>25</cp:revision>
  <dcterms:created xsi:type="dcterms:W3CDTF">2016-06-16T07:20:31Z</dcterms:created>
  <dcterms:modified xsi:type="dcterms:W3CDTF">2017-01-23T04:48:11Z</dcterms:modified>
</cp:coreProperties>
</file>