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notesMasterIdLst>
    <p:notesMasterId r:id="rId18"/>
  </p:notesMasterIdLst>
  <p:sldIdLst>
    <p:sldId id="257" r:id="rId3"/>
    <p:sldId id="274" r:id="rId4"/>
    <p:sldId id="285" r:id="rId5"/>
    <p:sldId id="28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7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E9CE5"/>
    <a:srgbClr val="8FC5DD"/>
    <a:srgbClr val="FA043E"/>
    <a:srgbClr val="F1073E"/>
    <a:srgbClr val="BA0000"/>
    <a:srgbClr val="000000"/>
    <a:srgbClr val="FFFFFF"/>
    <a:srgbClr val="F9C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079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61600" cy="7376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gzheheng\Desktop\1861&#19979;&#21322;&#24180;&#38382;&#39064;&#22788;&#29702;&#24773;&#20917;&#27719;&#2463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Driver</a:t>
            </a:r>
            <a:r>
              <a:rPr lang="zh-CN" altLang="en-US"/>
              <a:t>组下半年</a:t>
            </a:r>
            <a:r>
              <a:rPr lang="en-US" altLang="zh-CN"/>
              <a:t>1861</a:t>
            </a:r>
            <a:r>
              <a:rPr lang="zh-CN" altLang="en-US"/>
              <a:t>问题处理情况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Driver!$B$1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Driver!$A$2:$A$10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Driver!$B$2:$B$10</c:f>
              <c:numCache>
                <c:formatCode>General</c:formatCode>
                <c:ptCount val="9"/>
                <c:pt idx="0">
                  <c:v>24</c:v>
                </c:pt>
                <c:pt idx="1">
                  <c:v>17</c:v>
                </c:pt>
                <c:pt idx="2">
                  <c:v>23</c:v>
                </c:pt>
                <c:pt idx="3">
                  <c:v>27</c:v>
                </c:pt>
                <c:pt idx="4">
                  <c:v>17</c:v>
                </c:pt>
                <c:pt idx="5">
                  <c:v>10</c:v>
                </c:pt>
                <c:pt idx="6">
                  <c:v>12</c:v>
                </c:pt>
                <c:pt idx="7">
                  <c:v>19</c:v>
                </c:pt>
                <c:pt idx="8">
                  <c:v>26</c:v>
                </c:pt>
              </c:numCache>
            </c:numRef>
          </c:val>
        </c:ser>
        <c:ser>
          <c:idx val="1"/>
          <c:order val="1"/>
          <c:tx>
            <c:strRef>
              <c:f>Driver!$C$1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Driver!$A$2:$A$10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Driver!$C$2:$C$10</c:f>
              <c:numCache>
                <c:formatCode>General</c:formatCode>
                <c:ptCount val="9"/>
                <c:pt idx="0">
                  <c:v>19</c:v>
                </c:pt>
                <c:pt idx="1">
                  <c:v>21</c:v>
                </c:pt>
                <c:pt idx="2">
                  <c:v>17</c:v>
                </c:pt>
                <c:pt idx="3">
                  <c:v>34</c:v>
                </c:pt>
                <c:pt idx="4">
                  <c:v>19</c:v>
                </c:pt>
                <c:pt idx="5">
                  <c:v>18</c:v>
                </c:pt>
                <c:pt idx="6">
                  <c:v>20</c:v>
                </c:pt>
                <c:pt idx="7">
                  <c:v>16</c:v>
                </c:pt>
                <c:pt idx="8">
                  <c:v>31</c:v>
                </c:pt>
              </c:numCache>
            </c:numRef>
          </c:val>
        </c:ser>
        <c:dLbls>
          <c:showVal val="1"/>
        </c:dLbls>
        <c:marker val="1"/>
        <c:axId val="155283840"/>
        <c:axId val="176828416"/>
      </c:lineChart>
      <c:catAx>
        <c:axId val="155283840"/>
        <c:scaling>
          <c:orientation val="minMax"/>
        </c:scaling>
        <c:axPos val="b"/>
        <c:majorTickMark val="none"/>
        <c:tickLblPos val="nextTo"/>
        <c:crossAx val="176828416"/>
        <c:crosses val="autoZero"/>
        <c:auto val="1"/>
        <c:lblAlgn val="ctr"/>
        <c:lblOffset val="100"/>
      </c:catAx>
      <c:valAx>
        <c:axId val="1768284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5283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FW</a:t>
            </a:r>
            <a:r>
              <a:rPr lang="zh-CN" altLang="zh-CN" sz="1800" b="1" i="0" u="none" strike="noStrike" baseline="0"/>
              <a:t>组下半年</a:t>
            </a:r>
            <a:r>
              <a:rPr lang="en-US" altLang="zh-CN" sz="1800" b="1" i="0" u="none" strike="noStrike" baseline="0"/>
              <a:t>1861</a:t>
            </a:r>
            <a:r>
              <a:rPr lang="zh-CN" altLang="zh-CN" sz="1800" b="1" i="0" u="none" strike="noStrike" baseline="0"/>
              <a:t>问题处理情况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FW!$B$1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FW!$A$2:$A$10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FW!$B$2:$B$10</c:f>
              <c:numCache>
                <c:formatCode>General</c:formatCode>
                <c:ptCount val="9"/>
                <c:pt idx="0">
                  <c:v>19</c:v>
                </c:pt>
                <c:pt idx="1">
                  <c:v>24</c:v>
                </c:pt>
                <c:pt idx="2">
                  <c:v>17</c:v>
                </c:pt>
                <c:pt idx="3">
                  <c:v>44</c:v>
                </c:pt>
                <c:pt idx="4">
                  <c:v>12</c:v>
                </c:pt>
                <c:pt idx="5">
                  <c:v>13</c:v>
                </c:pt>
                <c:pt idx="6">
                  <c:v>22</c:v>
                </c:pt>
                <c:pt idx="7">
                  <c:v>21</c:v>
                </c:pt>
                <c:pt idx="8">
                  <c:v>24</c:v>
                </c:pt>
              </c:numCache>
            </c:numRef>
          </c:val>
        </c:ser>
        <c:ser>
          <c:idx val="1"/>
          <c:order val="1"/>
          <c:tx>
            <c:strRef>
              <c:f>FW!$C$1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FW!$A$2:$A$10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FW!$C$2:$C$10</c:f>
              <c:numCache>
                <c:formatCode>General</c:formatCode>
                <c:ptCount val="9"/>
                <c:pt idx="0">
                  <c:v>20</c:v>
                </c:pt>
                <c:pt idx="1">
                  <c:v>18</c:v>
                </c:pt>
                <c:pt idx="2">
                  <c:v>14</c:v>
                </c:pt>
                <c:pt idx="3">
                  <c:v>35</c:v>
                </c:pt>
                <c:pt idx="4">
                  <c:v>20</c:v>
                </c:pt>
                <c:pt idx="5">
                  <c:v>14</c:v>
                </c:pt>
                <c:pt idx="6">
                  <c:v>27</c:v>
                </c:pt>
                <c:pt idx="7">
                  <c:v>22</c:v>
                </c:pt>
                <c:pt idx="8">
                  <c:v>31</c:v>
                </c:pt>
              </c:numCache>
            </c:numRef>
          </c:val>
        </c:ser>
        <c:dLbls>
          <c:showVal val="1"/>
        </c:dLbls>
        <c:marker val="1"/>
        <c:axId val="80138624"/>
        <c:axId val="80162816"/>
      </c:lineChart>
      <c:catAx>
        <c:axId val="80138624"/>
        <c:scaling>
          <c:orientation val="minMax"/>
        </c:scaling>
        <c:axPos val="b"/>
        <c:majorTickMark val="none"/>
        <c:tickLblPos val="nextTo"/>
        <c:crossAx val="80162816"/>
        <c:crosses val="autoZero"/>
        <c:auto val="1"/>
        <c:lblAlgn val="ctr"/>
        <c:lblOffset val="100"/>
      </c:catAx>
      <c:valAx>
        <c:axId val="801628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01386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Media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media!$B$1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media!$A$2:$A$10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media!$B$2:$B$10</c:f>
              <c:numCache>
                <c:formatCode>General</c:formatCode>
                <c:ptCount val="9"/>
                <c:pt idx="0">
                  <c:v>25</c:v>
                </c:pt>
                <c:pt idx="1">
                  <c:v>40</c:v>
                </c:pt>
                <c:pt idx="2">
                  <c:v>40</c:v>
                </c:pt>
                <c:pt idx="3">
                  <c:v>21</c:v>
                </c:pt>
                <c:pt idx="4">
                  <c:v>13</c:v>
                </c:pt>
                <c:pt idx="5">
                  <c:v>14</c:v>
                </c:pt>
                <c:pt idx="6">
                  <c:v>9</c:v>
                </c:pt>
                <c:pt idx="7">
                  <c:v>7</c:v>
                </c:pt>
                <c:pt idx="8">
                  <c:v>14</c:v>
                </c:pt>
              </c:numCache>
            </c:numRef>
          </c:val>
        </c:ser>
        <c:ser>
          <c:idx val="1"/>
          <c:order val="1"/>
          <c:tx>
            <c:strRef>
              <c:f>media!$C$1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media!$A$2:$A$10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media!$C$2:$C$10</c:f>
              <c:numCache>
                <c:formatCode>General</c:formatCode>
                <c:ptCount val="9"/>
                <c:pt idx="0">
                  <c:v>28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13</c:v>
                </c:pt>
                <c:pt idx="5">
                  <c:v>17</c:v>
                </c:pt>
                <c:pt idx="6">
                  <c:v>11</c:v>
                </c:pt>
                <c:pt idx="7">
                  <c:v>8</c:v>
                </c:pt>
                <c:pt idx="8">
                  <c:v>16</c:v>
                </c:pt>
              </c:numCache>
            </c:numRef>
          </c:val>
        </c:ser>
        <c:dLbls>
          <c:showVal val="1"/>
        </c:dLbls>
        <c:marker val="1"/>
        <c:axId val="176830720"/>
        <c:axId val="176881664"/>
      </c:lineChart>
      <c:catAx>
        <c:axId val="176830720"/>
        <c:scaling>
          <c:orientation val="minMax"/>
        </c:scaling>
        <c:axPos val="b"/>
        <c:majorTickMark val="none"/>
        <c:tickLblPos val="nextTo"/>
        <c:crossAx val="176881664"/>
        <c:crosses val="autoZero"/>
        <c:auto val="1"/>
        <c:lblAlgn val="ctr"/>
        <c:lblOffset val="100"/>
      </c:catAx>
      <c:valAx>
        <c:axId val="1768816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768307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WCN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WCN!$B$1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WCN!$A$2:$A$10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WCN!$B$2:$B$10</c:f>
              <c:numCache>
                <c:formatCode>General</c:formatCode>
                <c:ptCount val="9"/>
                <c:pt idx="0">
                  <c:v>17</c:v>
                </c:pt>
                <c:pt idx="1">
                  <c:v>16</c:v>
                </c:pt>
                <c:pt idx="2">
                  <c:v>18</c:v>
                </c:pt>
                <c:pt idx="3">
                  <c:v>13</c:v>
                </c:pt>
                <c:pt idx="4">
                  <c:v>19</c:v>
                </c:pt>
                <c:pt idx="5">
                  <c:v>8</c:v>
                </c:pt>
                <c:pt idx="6">
                  <c:v>4</c:v>
                </c:pt>
                <c:pt idx="7">
                  <c:v>6</c:v>
                </c:pt>
                <c:pt idx="8">
                  <c:v>11</c:v>
                </c:pt>
              </c:numCache>
            </c:numRef>
          </c:val>
        </c:ser>
        <c:ser>
          <c:idx val="1"/>
          <c:order val="1"/>
          <c:tx>
            <c:strRef>
              <c:f>WCN!$C$1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WCN!$A$2:$A$10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WCN!$C$2:$C$10</c:f>
              <c:numCache>
                <c:formatCode>General</c:formatCode>
                <c:ptCount val="9"/>
                <c:pt idx="0">
                  <c:v>13</c:v>
                </c:pt>
                <c:pt idx="1">
                  <c:v>15</c:v>
                </c:pt>
                <c:pt idx="2">
                  <c:v>22</c:v>
                </c:pt>
                <c:pt idx="3">
                  <c:v>14</c:v>
                </c:pt>
                <c:pt idx="4">
                  <c:v>12</c:v>
                </c:pt>
                <c:pt idx="5">
                  <c:v>20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</c:numCache>
            </c:numRef>
          </c:val>
        </c:ser>
        <c:dLbls>
          <c:showVal val="1"/>
        </c:dLbls>
        <c:marker val="1"/>
        <c:axId val="81235328"/>
        <c:axId val="81245696"/>
      </c:lineChart>
      <c:catAx>
        <c:axId val="81235328"/>
        <c:scaling>
          <c:orientation val="minMax"/>
        </c:scaling>
        <c:axPos val="b"/>
        <c:majorTickMark val="none"/>
        <c:tickLblPos val="nextTo"/>
        <c:crossAx val="81245696"/>
        <c:crosses val="autoZero"/>
        <c:auto val="1"/>
        <c:lblAlgn val="ctr"/>
        <c:lblOffset val="100"/>
      </c:catAx>
      <c:valAx>
        <c:axId val="812456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1235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u="none" strike="noStrike" baseline="0"/>
              <a:t>BSP</a:t>
            </a:r>
            <a:r>
              <a:rPr lang="zh-CN" altLang="zh-CN" sz="1800" b="1" i="0" u="none" strike="noStrike" baseline="0"/>
              <a:t>组下半年</a:t>
            </a:r>
            <a:r>
              <a:rPr lang="en-US" altLang="zh-CN" sz="1800" b="1" i="0" u="none" strike="noStrike" baseline="0"/>
              <a:t>1861</a:t>
            </a:r>
            <a:r>
              <a:rPr lang="zh-CN" altLang="zh-CN" sz="1800" b="1" i="0" u="none" strike="noStrike" baseline="0"/>
              <a:t>问题处理情况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BSP!$B$1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BSP!$A$2:$A$10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BSP!$B$2:$B$10</c:f>
              <c:numCache>
                <c:formatCode>General</c:formatCode>
                <c:ptCount val="9"/>
                <c:pt idx="0">
                  <c:v>37</c:v>
                </c:pt>
                <c:pt idx="1">
                  <c:v>22</c:v>
                </c:pt>
                <c:pt idx="2">
                  <c:v>47</c:v>
                </c:pt>
                <c:pt idx="3">
                  <c:v>39</c:v>
                </c:pt>
                <c:pt idx="4">
                  <c:v>20</c:v>
                </c:pt>
                <c:pt idx="5">
                  <c:v>6</c:v>
                </c:pt>
                <c:pt idx="6">
                  <c:v>3</c:v>
                </c:pt>
                <c:pt idx="7">
                  <c:v>7</c:v>
                </c:pt>
                <c:pt idx="8">
                  <c:v>26</c:v>
                </c:pt>
              </c:numCache>
            </c:numRef>
          </c:val>
        </c:ser>
        <c:ser>
          <c:idx val="1"/>
          <c:order val="1"/>
          <c:tx>
            <c:strRef>
              <c:f>BSP!$C$1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BSP!$A$2:$A$10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BSP!$C$2:$C$10</c:f>
              <c:numCache>
                <c:formatCode>General</c:formatCode>
                <c:ptCount val="9"/>
                <c:pt idx="0">
                  <c:v>34</c:v>
                </c:pt>
                <c:pt idx="1">
                  <c:v>36</c:v>
                </c:pt>
                <c:pt idx="2">
                  <c:v>46</c:v>
                </c:pt>
                <c:pt idx="3">
                  <c:v>42</c:v>
                </c:pt>
                <c:pt idx="4">
                  <c:v>28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26</c:v>
                </c:pt>
              </c:numCache>
            </c:numRef>
          </c:val>
        </c:ser>
        <c:dLbls>
          <c:showVal val="1"/>
        </c:dLbls>
        <c:marker val="1"/>
        <c:axId val="102095872"/>
        <c:axId val="116182016"/>
      </c:lineChart>
      <c:catAx>
        <c:axId val="102095872"/>
        <c:scaling>
          <c:orientation val="minMax"/>
        </c:scaling>
        <c:axPos val="b"/>
        <c:majorTickMark val="none"/>
        <c:tickLblPos val="nextTo"/>
        <c:crossAx val="116182016"/>
        <c:crosses val="autoZero"/>
        <c:auto val="1"/>
        <c:lblAlgn val="ctr"/>
        <c:lblOffset val="100"/>
      </c:catAx>
      <c:valAx>
        <c:axId val="1161820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20958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APP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APP!$B$1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APP!$A$2:$A$10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APP!$B$2:$B$10</c:f>
              <c:numCache>
                <c:formatCode>General</c:formatCode>
                <c:ptCount val="9"/>
                <c:pt idx="0">
                  <c:v>46</c:v>
                </c:pt>
                <c:pt idx="1">
                  <c:v>74</c:v>
                </c:pt>
                <c:pt idx="2">
                  <c:v>115</c:v>
                </c:pt>
                <c:pt idx="3">
                  <c:v>56</c:v>
                </c:pt>
                <c:pt idx="4">
                  <c:v>21</c:v>
                </c:pt>
                <c:pt idx="5">
                  <c:v>32</c:v>
                </c:pt>
                <c:pt idx="6">
                  <c:v>14</c:v>
                </c:pt>
                <c:pt idx="7">
                  <c:v>13</c:v>
                </c:pt>
                <c:pt idx="8">
                  <c:v>26</c:v>
                </c:pt>
              </c:numCache>
            </c:numRef>
          </c:val>
        </c:ser>
        <c:ser>
          <c:idx val="1"/>
          <c:order val="1"/>
          <c:tx>
            <c:strRef>
              <c:f>APP!$C$1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APP!$A$2:$A$10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APP!$C$2:$C$10</c:f>
              <c:numCache>
                <c:formatCode>General</c:formatCode>
                <c:ptCount val="9"/>
                <c:pt idx="0">
                  <c:v>50</c:v>
                </c:pt>
                <c:pt idx="1">
                  <c:v>56</c:v>
                </c:pt>
                <c:pt idx="2">
                  <c:v>95</c:v>
                </c:pt>
                <c:pt idx="3">
                  <c:v>99</c:v>
                </c:pt>
                <c:pt idx="4">
                  <c:v>55</c:v>
                </c:pt>
                <c:pt idx="5">
                  <c:v>30</c:v>
                </c:pt>
                <c:pt idx="6">
                  <c:v>29</c:v>
                </c:pt>
                <c:pt idx="7">
                  <c:v>21</c:v>
                </c:pt>
                <c:pt idx="8">
                  <c:v>28</c:v>
                </c:pt>
              </c:numCache>
            </c:numRef>
          </c:val>
        </c:ser>
        <c:dLbls>
          <c:showVal val="1"/>
        </c:dLbls>
        <c:marker val="1"/>
        <c:axId val="149463424"/>
        <c:axId val="149465728"/>
      </c:lineChart>
      <c:catAx>
        <c:axId val="149463424"/>
        <c:scaling>
          <c:orientation val="minMax"/>
        </c:scaling>
        <c:axPos val="b"/>
        <c:majorTickMark val="none"/>
        <c:tickLblPos val="nextTo"/>
        <c:crossAx val="149465728"/>
        <c:crosses val="autoZero"/>
        <c:auto val="1"/>
        <c:lblAlgn val="ctr"/>
        <c:lblOffset val="100"/>
      </c:catAx>
      <c:valAx>
        <c:axId val="1494657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494634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Audio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  <a:endParaRPr lang="zh-CN" altLang="zh-CN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Audio!$B$1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Audio!$A$2:$A$10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Audio!$B$2:$B$10</c:f>
              <c:numCache>
                <c:formatCode>General</c:formatCode>
                <c:ptCount val="9"/>
                <c:pt idx="0">
                  <c:v>15</c:v>
                </c:pt>
                <c:pt idx="1">
                  <c:v>12</c:v>
                </c:pt>
                <c:pt idx="2">
                  <c:v>5</c:v>
                </c:pt>
                <c:pt idx="3">
                  <c:v>1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6</c:v>
                </c:pt>
                <c:pt idx="8">
                  <c:v>8</c:v>
                </c:pt>
              </c:numCache>
            </c:numRef>
          </c:val>
        </c:ser>
        <c:ser>
          <c:idx val="1"/>
          <c:order val="1"/>
          <c:tx>
            <c:strRef>
              <c:f>Audio!$C$1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Audio!$A$2:$A$10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Audio!$C$2:$C$10</c:f>
              <c:numCache>
                <c:formatCode>General</c:formatCode>
                <c:ptCount val="9"/>
                <c:pt idx="0">
                  <c:v>21</c:v>
                </c:pt>
                <c:pt idx="1">
                  <c:v>20</c:v>
                </c:pt>
                <c:pt idx="2">
                  <c:v>3</c:v>
                </c:pt>
                <c:pt idx="3">
                  <c:v>6</c:v>
                </c:pt>
                <c:pt idx="4">
                  <c:v>11</c:v>
                </c:pt>
                <c:pt idx="5">
                  <c:v>5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</c:numCache>
            </c:numRef>
          </c:val>
        </c:ser>
        <c:dLbls>
          <c:showVal val="1"/>
        </c:dLbls>
        <c:marker val="1"/>
        <c:axId val="123562624"/>
        <c:axId val="149462016"/>
      </c:lineChart>
      <c:catAx>
        <c:axId val="123562624"/>
        <c:scaling>
          <c:orientation val="minMax"/>
        </c:scaling>
        <c:axPos val="b"/>
        <c:majorTickMark val="none"/>
        <c:tickLblPos val="nextTo"/>
        <c:crossAx val="149462016"/>
        <c:crosses val="autoZero"/>
        <c:auto val="1"/>
        <c:lblAlgn val="ctr"/>
        <c:lblOffset val="100"/>
      </c:catAx>
      <c:valAx>
        <c:axId val="1494620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235626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Camera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Camera!$B$1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Camera!$A$2:$A$10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Camera!$B$2:$B$10</c:f>
              <c:numCache>
                <c:formatCode>General</c:formatCode>
                <c:ptCount val="9"/>
                <c:pt idx="0">
                  <c:v>9</c:v>
                </c:pt>
                <c:pt idx="1">
                  <c:v>7</c:v>
                </c:pt>
                <c:pt idx="2">
                  <c:v>15</c:v>
                </c:pt>
                <c:pt idx="3">
                  <c:v>17</c:v>
                </c:pt>
                <c:pt idx="4">
                  <c:v>14</c:v>
                </c:pt>
                <c:pt idx="5">
                  <c:v>20</c:v>
                </c:pt>
                <c:pt idx="6">
                  <c:v>12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</c:ser>
        <c:ser>
          <c:idx val="1"/>
          <c:order val="1"/>
          <c:tx>
            <c:strRef>
              <c:f>Camera!$C$1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Camera!$A$2:$A$10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Camera!$C$2:$C$10</c:f>
              <c:numCache>
                <c:formatCode>General</c:formatCode>
                <c:ptCount val="9"/>
                <c:pt idx="0">
                  <c:v>15</c:v>
                </c:pt>
                <c:pt idx="1">
                  <c:v>7</c:v>
                </c:pt>
                <c:pt idx="2">
                  <c:v>9</c:v>
                </c:pt>
                <c:pt idx="3">
                  <c:v>21</c:v>
                </c:pt>
                <c:pt idx="4">
                  <c:v>22</c:v>
                </c:pt>
                <c:pt idx="5">
                  <c:v>16</c:v>
                </c:pt>
                <c:pt idx="6">
                  <c:v>15</c:v>
                </c:pt>
                <c:pt idx="7">
                  <c:v>14</c:v>
                </c:pt>
                <c:pt idx="8">
                  <c:v>14</c:v>
                </c:pt>
              </c:numCache>
            </c:numRef>
          </c:val>
        </c:ser>
        <c:dLbls>
          <c:showVal val="1"/>
        </c:dLbls>
        <c:marker val="1"/>
        <c:axId val="152744320"/>
        <c:axId val="152745856"/>
      </c:lineChart>
      <c:catAx>
        <c:axId val="152744320"/>
        <c:scaling>
          <c:orientation val="minMax"/>
        </c:scaling>
        <c:axPos val="b"/>
        <c:majorTickMark val="none"/>
        <c:tickLblPos val="nextTo"/>
        <c:crossAx val="152745856"/>
        <c:crosses val="autoZero"/>
        <c:auto val="1"/>
        <c:lblAlgn val="ctr"/>
        <c:lblOffset val="100"/>
      </c:catAx>
      <c:valAx>
        <c:axId val="1527458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2744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Webkit</a:t>
            </a:r>
            <a:r>
              <a:rPr lang="zh-CN" altLang="zh-CN" sz="1800" b="1" i="0" baseline="0"/>
              <a:t>组下半年</a:t>
            </a:r>
            <a:r>
              <a:rPr lang="en-US" altLang="zh-CN" sz="1800" b="1" i="0" baseline="0"/>
              <a:t>1861</a:t>
            </a:r>
            <a:r>
              <a:rPr lang="zh-CN" altLang="zh-CN" sz="1800" b="1" i="0" baseline="0"/>
              <a:t>问题处理情况</a:t>
            </a:r>
            <a:endParaRPr lang="zh-CN" altLang="zh-CN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Webkit!$B$1</c:f>
              <c:strCache>
                <c:ptCount val="1"/>
                <c:pt idx="0">
                  <c:v>新增问题数</c:v>
                </c:pt>
              </c:strCache>
            </c:strRef>
          </c:tx>
          <c:cat>
            <c:strRef>
              <c:f>Webkit!$A$2:$A$10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Webkit!$B$2:$B$10</c:f>
              <c:numCache>
                <c:formatCode>General</c:formatCode>
                <c:ptCount val="9"/>
                <c:pt idx="0">
                  <c:v>6</c:v>
                </c:pt>
                <c:pt idx="1">
                  <c:v>17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</c:ser>
        <c:ser>
          <c:idx val="1"/>
          <c:order val="1"/>
          <c:tx>
            <c:strRef>
              <c:f>Webkit!$C$1</c:f>
              <c:strCache>
                <c:ptCount val="1"/>
                <c:pt idx="0">
                  <c:v>解决问题数</c:v>
                </c:pt>
              </c:strCache>
            </c:strRef>
          </c:tx>
          <c:cat>
            <c:strRef>
              <c:f>Webkit!$A$2:$A$10</c:f>
              <c:strCache>
                <c:ptCount val="9"/>
                <c:pt idx="0">
                  <c:v>0915</c:v>
                </c:pt>
                <c:pt idx="1">
                  <c:v>1007</c:v>
                </c:pt>
                <c:pt idx="2">
                  <c:v>1021</c:v>
                </c:pt>
                <c:pt idx="3">
                  <c:v>1104 </c:v>
                </c:pt>
                <c:pt idx="4">
                  <c:v>1125</c:v>
                </c:pt>
                <c:pt idx="5">
                  <c:v>1208</c:v>
                </c:pt>
                <c:pt idx="6">
                  <c:v>1222</c:v>
                </c:pt>
                <c:pt idx="7">
                  <c:v>0106</c:v>
                </c:pt>
                <c:pt idx="8">
                  <c:v>0120 </c:v>
                </c:pt>
              </c:strCache>
            </c:strRef>
          </c:cat>
          <c:val>
            <c:numRef>
              <c:f>Webkit!$C$2:$C$10</c:f>
              <c:numCache>
                <c:formatCode>General</c:formatCode>
                <c:ptCount val="9"/>
                <c:pt idx="0">
                  <c:v>5</c:v>
                </c:pt>
                <c:pt idx="1">
                  <c:v>11</c:v>
                </c:pt>
                <c:pt idx="2">
                  <c:v>10</c:v>
                </c:pt>
                <c:pt idx="3">
                  <c:v>12</c:v>
                </c:pt>
                <c:pt idx="4">
                  <c:v>11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8</c:v>
                </c:pt>
              </c:numCache>
            </c:numRef>
          </c:val>
        </c:ser>
        <c:dLbls>
          <c:showVal val="1"/>
        </c:dLbls>
        <c:marker val="1"/>
        <c:axId val="155792128"/>
        <c:axId val="155947008"/>
      </c:lineChart>
      <c:catAx>
        <c:axId val="155792128"/>
        <c:scaling>
          <c:orientation val="minMax"/>
        </c:scaling>
        <c:axPos val="b"/>
        <c:majorTickMark val="none"/>
        <c:tickLblPos val="nextTo"/>
        <c:crossAx val="155947008"/>
        <c:crosses val="autoZero"/>
        <c:auto val="1"/>
        <c:lblAlgn val="ctr"/>
        <c:lblOffset val="100"/>
      </c:catAx>
      <c:valAx>
        <c:axId val="1559470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57921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F81CDA1-FEC0-4563-BAD2-7488C4709FB1}" type="datetimeFigureOut">
              <a:rPr lang="zh-CN" altLang="en-US"/>
              <a:pPr>
                <a:defRPr/>
              </a:pPr>
              <a:t>2017/1/22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902DBA5-7A04-462E-8E7C-E470727E1D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你好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B4B4C7-DBE0-431D-ABF3-2599C098256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1275"/>
            <a:ext cx="2057400" cy="6084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"/>
            <a:ext cx="6019800" cy="6084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PT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1"/>
          <p:cNvPicPr>
            <a:picLocks noChangeAspect="1" noChangeArrowheads="1"/>
          </p:cNvPicPr>
          <p:nvPr/>
        </p:nvPicPr>
        <p:blipFill>
          <a:blip r:embed="rId13" cstate="print"/>
          <a:srcRect t="31099" r="5582" b="62601"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2" descr="标志与标准1.png"/>
          <p:cNvPicPr>
            <a:picLocks noChangeAspect="1" noChangeArrowheads="1"/>
          </p:cNvPicPr>
          <p:nvPr/>
        </p:nvPicPr>
        <p:blipFill>
          <a:blip r:embed="rId14" cstate="print">
            <a:lum bright="100000"/>
          </a:blip>
          <a:srcRect/>
          <a:stretch>
            <a:fillRect/>
          </a:stretch>
        </p:blipFill>
        <p:spPr bwMode="auto">
          <a:xfrm>
            <a:off x="0" y="549275"/>
            <a:ext cx="9001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标题占位符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97075" y="41275"/>
            <a:ext cx="574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>
              <a:sym typeface="Calibri" pitchFamily="34" charset="0"/>
            </a:endParaRPr>
          </a:p>
        </p:txBody>
      </p:sp>
      <p:sp>
        <p:nvSpPr>
          <p:cNvPr id="2053" name="标题占位符 11"/>
          <p:cNvSpPr>
            <a:spLocks noChangeArrowheads="1"/>
          </p:cNvSpPr>
          <p:nvPr/>
        </p:nvSpPr>
        <p:spPr bwMode="auto">
          <a:xfrm>
            <a:off x="1304925" y="2205038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054" name="Picture 9" descr="C:\Users\jiangjing\Desktop\1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109538"/>
            <a:ext cx="17176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j-lt"/>
          <a:ea typeface="+mj-ea"/>
          <a:cs typeface="+mj-cs"/>
          <a:sym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7800" y="372745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智能手机项目年终总结报告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003800" y="4638675"/>
            <a:ext cx="288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汇报人： 彭哲恒</a:t>
            </a:r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609600" y="6310313"/>
            <a:ext cx="7131050" cy="476250"/>
            <a:chOff x="0" y="0"/>
            <a:chExt cx="10499431" cy="701030"/>
          </a:xfrm>
        </p:grpSpPr>
        <p:pic>
          <p:nvPicPr>
            <p:cNvPr id="3078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19637" b="42586"/>
            <a:stretch>
              <a:fillRect/>
            </a:stretch>
          </p:blipFill>
          <p:spPr bwMode="auto">
            <a:xfrm>
              <a:off x="0" y="833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57413" b="9673"/>
            <a:stretch>
              <a:fillRect/>
            </a:stretch>
          </p:blipFill>
          <p:spPr bwMode="auto">
            <a:xfrm>
              <a:off x="5504188" y="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2" descr="C:\Users\jiangjing\Pictures\W020160217396721699138.jpg"/>
          <p:cNvPicPr>
            <a:picLocks noChangeAspect="1" noChangeArrowheads="1"/>
          </p:cNvPicPr>
          <p:nvPr/>
        </p:nvPicPr>
        <p:blipFill>
          <a:blip r:embed="rId4" cstate="print"/>
          <a:srcRect l="24010" r="23827"/>
          <a:stretch>
            <a:fillRect/>
          </a:stretch>
        </p:blipFill>
        <p:spPr bwMode="auto">
          <a:xfrm>
            <a:off x="8137525" y="6188075"/>
            <a:ext cx="6111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4251" y="1628175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843208" y="1123944"/>
          <a:ext cx="54483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4251" y="1700208"/>
          <a:ext cx="2159000" cy="3028950"/>
        </p:xfrm>
        <a:graphic>
          <a:graphicData uri="http://schemas.openxmlformats.org/drawingml/2006/table">
            <a:tbl>
              <a:tblPr/>
              <a:tblGrid>
                <a:gridCol w="7874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915241" y="1268010"/>
          <a:ext cx="5743575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8152" y="1700208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Webkit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627109" y="1340043"/>
          <a:ext cx="5486400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 smtClean="0">
                <a:solidFill>
                  <a:schemeClr val="bg1"/>
                </a:solidFill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不足之处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7799" y="1052513"/>
            <a:ext cx="547469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6CE274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Calibri" pitchFamily="34" charset="0"/>
              </a:rPr>
              <a:t>子系统版本构建期间各课题组的重视性待提高</a:t>
            </a:r>
            <a:endParaRPr lang="zh-CN" altLang="en-US" sz="20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Calibri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6363" y="2636838"/>
            <a:ext cx="6410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Calibri" pitchFamily="34" charset="0"/>
              </a:rPr>
              <a:t>课题组之间问题沟通的效率待提高</a:t>
            </a:r>
            <a:endParaRPr lang="zh-CN" altLang="en-US" b="1" dirty="0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7798" y="4295775"/>
            <a:ext cx="612299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Calibri" pitchFamily="34" charset="0"/>
              </a:rPr>
              <a:t>本人对于各课题组模块的了解程度有待进一步加强</a:t>
            </a:r>
            <a:endParaRPr lang="zh-CN" altLang="en-US" sz="20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6" grpId="1" bldLvl="0" autoUpdateAnimBg="0"/>
      <p:bldP spid="6" grpId="2" bldLvl="0" autoUpdateAnimBg="0"/>
      <p:bldP spid="6" grpId="3" bldLvl="0" autoUpdateAnimBg="0"/>
      <p:bldP spid="6" grpId="4" bldLvl="0" autoUpdateAnimBg="0"/>
      <p:bldP spid="6" grpId="5" bldLvl="0" autoUpdateAnimBg="0"/>
      <p:bldP spid="6" grpId="6" bldLvl="0" autoUpdateAnimBg="0"/>
      <p:bldP spid="7" grpId="0" bldLvl="0" autoUpdateAnimBg="0"/>
      <p:bldP spid="7" grpId="1" bldLvl="0" autoUpdateAnimBg="0"/>
      <p:bldP spid="8" grpId="0" bldLvl="0" autoUpdateAnimBg="0"/>
      <p:bldP spid="8" grpId="1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2017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的展望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2053" y="1772241"/>
            <a:ext cx="85459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希望</a:t>
            </a: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2017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年能接到更多具体的客户和项目，让大家的努力可以看到实际的成果，同时通过实际的量产磨练，可以让各个团队更加的专业和具有竞争力。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3318" name="Group 6"/>
          <p:cNvGrpSpPr>
            <a:grpSpLocks noChangeAspect="1"/>
          </p:cNvGrpSpPr>
          <p:nvPr/>
        </p:nvGrpSpPr>
        <p:grpSpPr bwMode="auto">
          <a:xfrm>
            <a:off x="609600" y="6310313"/>
            <a:ext cx="7131050" cy="476250"/>
            <a:chOff x="0" y="0"/>
            <a:chExt cx="10499431" cy="701030"/>
          </a:xfrm>
        </p:grpSpPr>
        <p:pic>
          <p:nvPicPr>
            <p:cNvPr id="13324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19637" b="42586"/>
            <a:stretch>
              <a:fillRect/>
            </a:stretch>
          </p:blipFill>
          <p:spPr bwMode="auto">
            <a:xfrm>
              <a:off x="0" y="833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57413" b="9673"/>
            <a:stretch>
              <a:fillRect/>
            </a:stretch>
          </p:blipFill>
          <p:spPr bwMode="auto">
            <a:xfrm>
              <a:off x="5504188" y="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9" name="Picture 2" descr="C:\Users\jiangjing\Pictures\W020160217396721699138.jpg"/>
          <p:cNvPicPr>
            <a:picLocks noChangeAspect="1" noChangeArrowheads="1"/>
          </p:cNvPicPr>
          <p:nvPr/>
        </p:nvPicPr>
        <p:blipFill>
          <a:blip r:embed="rId4" cstate="print"/>
          <a:srcRect l="24010" r="23827"/>
          <a:stretch>
            <a:fillRect/>
          </a:stretch>
        </p:blipFill>
        <p:spPr bwMode="auto">
          <a:xfrm>
            <a:off x="8137525" y="6188075"/>
            <a:ext cx="6111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0" name="Group 10"/>
          <p:cNvGrpSpPr>
            <a:grpSpLocks/>
          </p:cNvGrpSpPr>
          <p:nvPr/>
        </p:nvGrpSpPr>
        <p:grpSpPr bwMode="auto">
          <a:xfrm>
            <a:off x="2378075" y="2695575"/>
            <a:ext cx="4772025" cy="1238250"/>
            <a:chOff x="0" y="0"/>
            <a:chExt cx="3006" cy="780"/>
          </a:xfrm>
        </p:grpSpPr>
        <p:pic>
          <p:nvPicPr>
            <p:cNvPr id="13322" name="Freeform 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3006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16" y="17"/>
              <a:ext cx="2971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9" name="TextBox 1"/>
          <p:cNvSpPr txBox="1">
            <a:spLocks noChangeArrowheads="1"/>
          </p:cNvSpPr>
          <p:nvPr/>
        </p:nvSpPr>
        <p:spPr bwMode="auto">
          <a:xfrm>
            <a:off x="3563938" y="2870200"/>
            <a:ext cx="26463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83621F"/>
                </a:solidFill>
                <a:latin typeface="隶书" pitchFamily="49" charset="-122"/>
                <a:ea typeface="隶书" pitchFamily="49" charset="-122"/>
              </a:rPr>
              <a:t>感谢聆听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0" y="1052513"/>
            <a:ext cx="2967038" cy="5113337"/>
          </a:xfrm>
          <a:prstGeom prst="rect">
            <a:avLst/>
          </a:prstGeom>
          <a:solidFill>
            <a:srgbClr val="005DA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b="1">
              <a:solidFill>
                <a:srgbClr val="EA718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0" name="文本框 3"/>
          <p:cNvSpPr>
            <a:spLocks noChangeArrowheads="1"/>
          </p:cNvSpPr>
          <p:nvPr/>
        </p:nvSpPr>
        <p:spPr bwMode="auto">
          <a:xfrm>
            <a:off x="511175" y="2781300"/>
            <a:ext cx="1981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</a:t>
            </a:r>
            <a:r>
              <a:rPr lang="en-US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录</a:t>
            </a:r>
            <a:endParaRPr lang="en-US"/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706438" y="3694113"/>
            <a:ext cx="1620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/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348038" y="2325688"/>
            <a:ext cx="5056187" cy="523875"/>
            <a:chOff x="0" y="0"/>
            <a:chExt cx="5055927" cy="523220"/>
          </a:xfrm>
        </p:grpSpPr>
        <p:sp>
          <p:nvSpPr>
            <p:cNvPr id="4130" name="圆角矩形 24"/>
            <p:cNvSpPr>
              <a:spLocks noChangeArrowheads="1"/>
            </p:cNvSpPr>
            <p:nvPr/>
          </p:nvSpPr>
          <p:spPr bwMode="auto">
            <a:xfrm>
              <a:off x="952012" y="36134"/>
              <a:ext cx="4103915" cy="466528"/>
            </a:xfrm>
            <a:prstGeom prst="roundRect">
              <a:avLst>
                <a:gd name="adj" fmla="val 16667"/>
              </a:avLst>
            </a:prstGeom>
            <a:solidFill>
              <a:srgbClr val="005DA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4131" name="Group 8"/>
            <p:cNvGrpSpPr>
              <a:grpSpLocks/>
            </p:cNvGrpSpPr>
            <p:nvPr/>
          </p:nvGrpSpPr>
          <p:grpSpPr bwMode="auto">
            <a:xfrm>
              <a:off x="0" y="0"/>
              <a:ext cx="726638" cy="523220"/>
              <a:chOff x="0" y="0"/>
              <a:chExt cx="704393" cy="507201"/>
            </a:xfrm>
          </p:grpSpPr>
          <p:sp>
            <p:nvSpPr>
              <p:cNvPr id="4132" name="KSO_Shape"/>
              <p:cNvSpPr>
                <a:spLocks noChangeArrowheads="1"/>
              </p:cNvSpPr>
              <p:nvPr/>
            </p:nvSpPr>
            <p:spPr bwMode="auto">
              <a:xfrm rot="-5400000">
                <a:off x="146162" y="-98819"/>
                <a:ext cx="412070" cy="70439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005D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bIns="324000" anchor="ctr"/>
              <a:lstStyle/>
              <a:p>
                <a:endParaRPr lang="zh-CN" altLang="en-US"/>
              </a:p>
            </p:txBody>
          </p:sp>
          <p:sp>
            <p:nvSpPr>
              <p:cNvPr id="4133" name="文本框 27"/>
              <p:cNvSpPr>
                <a:spLocks noChangeArrowheads="1"/>
              </p:cNvSpPr>
              <p:nvPr/>
            </p:nvSpPr>
            <p:spPr bwMode="auto">
              <a:xfrm>
                <a:off x="85115" y="0"/>
                <a:ext cx="393455" cy="507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2</a:t>
                </a:r>
                <a:endParaRPr lang="zh-CN" altLang="en-US"/>
              </a:p>
            </p:txBody>
          </p:sp>
        </p:grpSp>
      </p:grp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3348038" y="3300413"/>
            <a:ext cx="5056187" cy="522287"/>
            <a:chOff x="0" y="0"/>
            <a:chExt cx="5055927" cy="523220"/>
          </a:xfrm>
        </p:grpSpPr>
        <p:sp>
          <p:nvSpPr>
            <p:cNvPr id="4126" name="圆角矩形 29"/>
            <p:cNvSpPr>
              <a:spLocks noChangeArrowheads="1"/>
            </p:cNvSpPr>
            <p:nvPr/>
          </p:nvSpPr>
          <p:spPr bwMode="auto">
            <a:xfrm>
              <a:off x="952012" y="36134"/>
              <a:ext cx="4103915" cy="466528"/>
            </a:xfrm>
            <a:prstGeom prst="roundRect">
              <a:avLst>
                <a:gd name="adj" fmla="val 16667"/>
              </a:avLst>
            </a:prstGeom>
            <a:solidFill>
              <a:srgbClr val="005DA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华文楷体" pitchFamily="2" charset="-122"/>
                  <a:sym typeface="微软雅黑" pitchFamily="34" charset="-122"/>
                </a:rPr>
                <a:t>不足之处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华文楷体" pitchFamily="2" charset="-122"/>
                <a:sym typeface="微软雅黑" pitchFamily="34" charset="-122"/>
              </a:endParaRPr>
            </a:p>
          </p:txBody>
        </p:sp>
        <p:grpSp>
          <p:nvGrpSpPr>
            <p:cNvPr id="4127" name="Group 13"/>
            <p:cNvGrpSpPr>
              <a:grpSpLocks/>
            </p:cNvGrpSpPr>
            <p:nvPr/>
          </p:nvGrpSpPr>
          <p:grpSpPr bwMode="auto">
            <a:xfrm>
              <a:off x="0" y="0"/>
              <a:ext cx="726638" cy="523220"/>
              <a:chOff x="0" y="0"/>
              <a:chExt cx="704393" cy="507201"/>
            </a:xfrm>
          </p:grpSpPr>
          <p:sp>
            <p:nvSpPr>
              <p:cNvPr id="4128" name="KSO_Shape"/>
              <p:cNvSpPr>
                <a:spLocks noChangeArrowheads="1"/>
              </p:cNvSpPr>
              <p:nvPr/>
            </p:nvSpPr>
            <p:spPr bwMode="auto">
              <a:xfrm rot="-5400000">
                <a:off x="146162" y="-98819"/>
                <a:ext cx="412070" cy="70439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005D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bIns="324000" anchor="ctr"/>
              <a:lstStyle/>
              <a:p>
                <a:endParaRPr lang="zh-CN" altLang="en-US"/>
              </a:p>
            </p:txBody>
          </p:sp>
          <p:sp>
            <p:nvSpPr>
              <p:cNvPr id="4129" name="文本框 32"/>
              <p:cNvSpPr>
                <a:spLocks noChangeArrowheads="1"/>
              </p:cNvSpPr>
              <p:nvPr/>
            </p:nvSpPr>
            <p:spPr bwMode="auto">
              <a:xfrm>
                <a:off x="85115" y="0"/>
                <a:ext cx="393455" cy="507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3</a:t>
                </a:r>
                <a:endParaRPr lang="zh-CN" altLang="en-US"/>
              </a:p>
            </p:txBody>
          </p:sp>
        </p:grpSp>
      </p:grpSp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3348038" y="4273550"/>
            <a:ext cx="5056187" cy="523875"/>
            <a:chOff x="0" y="0"/>
            <a:chExt cx="5055927" cy="523220"/>
          </a:xfrm>
        </p:grpSpPr>
        <p:sp>
          <p:nvSpPr>
            <p:cNvPr id="4122" name="圆角矩形 34"/>
            <p:cNvSpPr>
              <a:spLocks noChangeArrowheads="1"/>
            </p:cNvSpPr>
            <p:nvPr/>
          </p:nvSpPr>
          <p:spPr bwMode="auto">
            <a:xfrm>
              <a:off x="952012" y="36134"/>
              <a:ext cx="4103915" cy="466528"/>
            </a:xfrm>
            <a:prstGeom prst="roundRect">
              <a:avLst>
                <a:gd name="adj" fmla="val 16667"/>
              </a:avLst>
            </a:prstGeom>
            <a:solidFill>
              <a:srgbClr val="005DA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华文楷体" pitchFamily="2" charset="-122"/>
                  <a:sym typeface="微软雅黑" pitchFamily="34" charset="-122"/>
                </a:rPr>
                <a:t>2017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华文楷体" pitchFamily="2" charset="-122"/>
                  <a:sym typeface="微软雅黑" pitchFamily="34" charset="-122"/>
                </a:rPr>
                <a:t>的展望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华文楷体" pitchFamily="2" charset="-122"/>
                <a:sym typeface="微软雅黑" pitchFamily="34" charset="-122"/>
              </a:endParaRPr>
            </a:p>
          </p:txBody>
        </p:sp>
        <p:grpSp>
          <p:nvGrpSpPr>
            <p:cNvPr id="4123" name="Group 18"/>
            <p:cNvGrpSpPr>
              <a:grpSpLocks/>
            </p:cNvGrpSpPr>
            <p:nvPr/>
          </p:nvGrpSpPr>
          <p:grpSpPr bwMode="auto">
            <a:xfrm>
              <a:off x="0" y="0"/>
              <a:ext cx="726638" cy="523220"/>
              <a:chOff x="0" y="0"/>
              <a:chExt cx="704393" cy="507201"/>
            </a:xfrm>
          </p:grpSpPr>
          <p:sp>
            <p:nvSpPr>
              <p:cNvPr id="4124" name="KSO_Shape"/>
              <p:cNvSpPr>
                <a:spLocks noChangeArrowheads="1"/>
              </p:cNvSpPr>
              <p:nvPr/>
            </p:nvSpPr>
            <p:spPr bwMode="auto">
              <a:xfrm rot="-5400000">
                <a:off x="146162" y="-98819"/>
                <a:ext cx="412070" cy="70439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005D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bIns="324000" anchor="ctr"/>
              <a:lstStyle/>
              <a:p>
                <a:endParaRPr lang="zh-CN" altLang="en-US"/>
              </a:p>
            </p:txBody>
          </p:sp>
          <p:sp>
            <p:nvSpPr>
              <p:cNvPr id="4125" name="文本框 37"/>
              <p:cNvSpPr>
                <a:spLocks noChangeArrowheads="1"/>
              </p:cNvSpPr>
              <p:nvPr/>
            </p:nvSpPr>
            <p:spPr bwMode="auto">
              <a:xfrm>
                <a:off x="85115" y="0"/>
                <a:ext cx="393455" cy="507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4</a:t>
                </a:r>
                <a:endParaRPr lang="zh-CN" altLang="en-US"/>
              </a:p>
            </p:txBody>
          </p:sp>
        </p:grpSp>
      </p:grpSp>
      <p:sp>
        <p:nvSpPr>
          <p:cNvPr id="4105" name="矩形 1"/>
          <p:cNvSpPr>
            <a:spLocks noChangeArrowheads="1"/>
          </p:cNvSpPr>
          <p:nvPr/>
        </p:nvSpPr>
        <p:spPr bwMode="auto">
          <a:xfrm>
            <a:off x="5345113" y="1485900"/>
            <a:ext cx="201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微软雅黑" pitchFamily="34" charset="-122"/>
              </a:rPr>
              <a:t>年度工作总结</a:t>
            </a:r>
          </a:p>
        </p:txBody>
      </p:sp>
      <p:sp>
        <p:nvSpPr>
          <p:cNvPr id="4106" name="矩形 6"/>
          <p:cNvSpPr>
            <a:spLocks noChangeArrowheads="1"/>
          </p:cNvSpPr>
          <p:nvPr/>
        </p:nvSpPr>
        <p:spPr bwMode="auto">
          <a:xfrm>
            <a:off x="4341271" y="2392363"/>
            <a:ext cx="40190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微软雅黑" pitchFamily="34" charset="-122"/>
              </a:rPr>
              <a:t>1861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微软雅黑" pitchFamily="34" charset="-122"/>
              </a:rPr>
              <a:t>项目问题解决情况统计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华文楷体" pitchFamily="2" charset="-122"/>
              <a:sym typeface="微软雅黑" pitchFamily="34" charset="-122"/>
            </a:endParaRPr>
          </a:p>
        </p:txBody>
      </p:sp>
      <p:grpSp>
        <p:nvGrpSpPr>
          <p:cNvPr id="4108" name="Group 28"/>
          <p:cNvGrpSpPr>
            <a:grpSpLocks noChangeAspect="1"/>
          </p:cNvGrpSpPr>
          <p:nvPr/>
        </p:nvGrpSpPr>
        <p:grpSpPr bwMode="auto">
          <a:xfrm>
            <a:off x="609600" y="6310313"/>
            <a:ext cx="7131050" cy="476250"/>
            <a:chOff x="0" y="0"/>
            <a:chExt cx="10499431" cy="701030"/>
          </a:xfrm>
        </p:grpSpPr>
        <p:pic>
          <p:nvPicPr>
            <p:cNvPr id="4116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19637" b="42586"/>
            <a:stretch>
              <a:fillRect/>
            </a:stretch>
          </p:blipFill>
          <p:spPr bwMode="auto">
            <a:xfrm>
              <a:off x="0" y="833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57413" b="9673"/>
            <a:stretch>
              <a:fillRect/>
            </a:stretch>
          </p:blipFill>
          <p:spPr bwMode="auto">
            <a:xfrm>
              <a:off x="5504188" y="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09" name="Picture 2" descr="C:\Users\jiangjing\Pictures\W020160217396721699138.jpg"/>
          <p:cNvPicPr>
            <a:picLocks noChangeAspect="1" noChangeArrowheads="1"/>
          </p:cNvPicPr>
          <p:nvPr/>
        </p:nvPicPr>
        <p:blipFill>
          <a:blip r:embed="rId4" cstate="print"/>
          <a:srcRect l="24010" r="23827"/>
          <a:stretch>
            <a:fillRect/>
          </a:stretch>
        </p:blipFill>
        <p:spPr bwMode="auto">
          <a:xfrm>
            <a:off x="8137525" y="6188075"/>
            <a:ext cx="6111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33750" y="1412875"/>
            <a:ext cx="5056188" cy="523875"/>
            <a:chOff x="0" y="0"/>
            <a:chExt cx="5055927" cy="523220"/>
          </a:xfrm>
        </p:grpSpPr>
        <p:sp>
          <p:nvSpPr>
            <p:cNvPr id="4112" name="圆角矩形 5"/>
            <p:cNvSpPr>
              <a:spLocks noChangeArrowheads="1"/>
            </p:cNvSpPr>
            <p:nvPr/>
          </p:nvSpPr>
          <p:spPr bwMode="auto">
            <a:xfrm>
              <a:off x="952012" y="36134"/>
              <a:ext cx="4103915" cy="466528"/>
            </a:xfrm>
            <a:prstGeom prst="roundRect">
              <a:avLst>
                <a:gd name="adj" fmla="val 16667"/>
              </a:avLst>
            </a:prstGeom>
            <a:solidFill>
              <a:srgbClr val="005DA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  <a:ea typeface="华文楷体" pitchFamily="2" charset="-122"/>
                <a:sym typeface="微软雅黑" pitchFamily="34" charset="-122"/>
              </a:endParaRPr>
            </a:p>
          </p:txBody>
        </p:sp>
        <p:grpSp>
          <p:nvGrpSpPr>
            <p:cNvPr id="4113" name="Group 34"/>
            <p:cNvGrpSpPr>
              <a:grpSpLocks/>
            </p:cNvGrpSpPr>
            <p:nvPr/>
          </p:nvGrpSpPr>
          <p:grpSpPr bwMode="auto">
            <a:xfrm>
              <a:off x="0" y="0"/>
              <a:ext cx="726638" cy="523220"/>
              <a:chOff x="0" y="0"/>
              <a:chExt cx="704393" cy="507201"/>
            </a:xfrm>
          </p:grpSpPr>
          <p:sp>
            <p:nvSpPr>
              <p:cNvPr id="4114" name="KSO_Shape"/>
              <p:cNvSpPr>
                <a:spLocks noChangeArrowheads="1"/>
              </p:cNvSpPr>
              <p:nvPr/>
            </p:nvSpPr>
            <p:spPr bwMode="auto">
              <a:xfrm rot="-5400000">
                <a:off x="146162" y="-98819"/>
                <a:ext cx="412070" cy="70439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005DA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bIns="324000" anchor="ctr"/>
              <a:lstStyle/>
              <a:p>
                <a:endParaRPr lang="zh-CN" altLang="en-US"/>
              </a:p>
            </p:txBody>
          </p:sp>
          <p:sp>
            <p:nvSpPr>
              <p:cNvPr id="4115" name="文本框 8"/>
              <p:cNvSpPr>
                <a:spLocks noChangeArrowheads="1"/>
              </p:cNvSpPr>
              <p:nvPr/>
            </p:nvSpPr>
            <p:spPr bwMode="auto">
              <a:xfrm>
                <a:off x="85115" y="0"/>
                <a:ext cx="393455" cy="507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1</a:t>
                </a:r>
                <a:endParaRPr lang="zh-CN" altLang="en-US"/>
              </a:p>
            </p:txBody>
          </p:sp>
        </p:grpSp>
      </p:grpSp>
      <p:sp>
        <p:nvSpPr>
          <p:cNvPr id="5157" name="矩形 6"/>
          <p:cNvSpPr>
            <a:spLocks noChangeArrowheads="1"/>
          </p:cNvSpPr>
          <p:nvPr/>
        </p:nvSpPr>
        <p:spPr bwMode="auto">
          <a:xfrm>
            <a:off x="5292725" y="148431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华文楷体" pitchFamily="2" charset="-122"/>
                <a:sym typeface="微软雅黑" pitchFamily="34" charset="-122"/>
              </a:rPr>
              <a:t>年度</a:t>
            </a:r>
            <a:r>
              <a:rPr lang="zh-CN" altLang="en-US" sz="2400" b="1" dirty="0">
                <a:solidFill>
                  <a:schemeClr val="bg1"/>
                </a:solidFill>
                <a:ea typeface="华文楷体" pitchFamily="2" charset="-122"/>
                <a:sym typeface="微软雅黑" pitchFamily="34" charset="-122"/>
              </a:rPr>
              <a:t>工作总结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CB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 bldLvl="0" autoUpdateAnimBg="0"/>
      <p:bldP spid="5157" grpId="1" bldLvl="0" autoUpdateAnimBg="0"/>
      <p:bldP spid="5157" grpId="2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44450"/>
            <a:ext cx="5743575" cy="363538"/>
          </a:xfrm>
        </p:spPr>
        <p:txBody>
          <a:bodyPr/>
          <a:lstStyle/>
          <a:p>
            <a:r>
              <a:rPr lang="zh-CN" altLang="en-US" sz="2400" b="1" dirty="0" smtClean="0">
                <a:ea typeface="华文楷体" pitchFamily="2" charset="-122"/>
                <a:sym typeface="微软雅黑" pitchFamily="34" charset="-122"/>
              </a:rPr>
              <a:t>智能手机项目年度工作总结</a:t>
            </a:r>
          </a:p>
        </p:txBody>
      </p:sp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10"/>
          <p:cNvSpPr>
            <a:spLocks noChangeArrowheads="1"/>
          </p:cNvSpPr>
          <p:nvPr/>
        </p:nvSpPr>
        <p:spPr bwMode="auto">
          <a:xfrm>
            <a:off x="3130550" y="3644900"/>
            <a:ext cx="4572000" cy="1500188"/>
          </a:xfrm>
          <a:prstGeom prst="rect">
            <a:avLst/>
          </a:prstGeom>
          <a:solidFill>
            <a:srgbClr val="4E8FA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176" name="矩形 11"/>
          <p:cNvSpPr>
            <a:spLocks noChangeArrowheads="1"/>
          </p:cNvSpPr>
          <p:nvPr/>
        </p:nvSpPr>
        <p:spPr bwMode="auto">
          <a:xfrm>
            <a:off x="3059113" y="1484313"/>
            <a:ext cx="4572000" cy="1500187"/>
          </a:xfrm>
          <a:prstGeom prst="rect">
            <a:avLst/>
          </a:prstGeom>
          <a:solidFill>
            <a:srgbClr val="C3C4C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177" name="流程图: 顺序访问存储器 12"/>
          <p:cNvSpPr>
            <a:spLocks noChangeArrowheads="1"/>
          </p:cNvSpPr>
          <p:nvPr/>
        </p:nvSpPr>
        <p:spPr bwMode="auto">
          <a:xfrm>
            <a:off x="1428750" y="1500188"/>
            <a:ext cx="1500188" cy="1500187"/>
          </a:xfrm>
          <a:prstGeom prst="flowChartMagneticTape">
            <a:avLst/>
          </a:prstGeom>
          <a:solidFill>
            <a:srgbClr val="C3C4C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178" name="流程图: 顺序访问存储器 13"/>
          <p:cNvSpPr>
            <a:spLocks noChangeArrowheads="1"/>
          </p:cNvSpPr>
          <p:nvPr/>
        </p:nvSpPr>
        <p:spPr bwMode="auto">
          <a:xfrm>
            <a:off x="1500188" y="3643313"/>
            <a:ext cx="1500187" cy="1500187"/>
          </a:xfrm>
          <a:prstGeom prst="flowChartMagneticTape">
            <a:avLst/>
          </a:prstGeom>
          <a:solidFill>
            <a:srgbClr val="4E8FA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55" name="TextBox 5" hidden="1"/>
          <p:cNvSpPr txBox="1">
            <a:spLocks noChangeArrowheads="1"/>
          </p:cNvSpPr>
          <p:nvPr/>
        </p:nvSpPr>
        <p:spPr bwMode="auto">
          <a:xfrm>
            <a:off x="2066925" y="2081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6" hidden="1"/>
          <p:cNvSpPr>
            <a:spLocks noChangeArrowheads="1"/>
          </p:cNvSpPr>
          <p:nvPr/>
        </p:nvSpPr>
        <p:spPr bwMode="auto">
          <a:xfrm>
            <a:off x="2066925" y="3152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7" hidden="1"/>
          <p:cNvSpPr>
            <a:spLocks noChangeArrowheads="1"/>
          </p:cNvSpPr>
          <p:nvPr/>
        </p:nvSpPr>
        <p:spPr bwMode="auto">
          <a:xfrm>
            <a:off x="2138363" y="4367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2"/>
          <p:cNvSpPr>
            <a:spLocks noChangeArrowheads="1"/>
          </p:cNvSpPr>
          <p:nvPr/>
        </p:nvSpPr>
        <p:spPr bwMode="auto">
          <a:xfrm>
            <a:off x="1546614" y="4124325"/>
            <a:ext cx="1377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1861</a:t>
            </a:r>
            <a:r>
              <a:rPr lang="zh-CN" altLang="en-US" sz="2400" b="1" dirty="0" smtClean="0">
                <a:solidFill>
                  <a:srgbClr val="000000"/>
                </a:solidFill>
                <a:ea typeface="华文楷体" pitchFamily="2" charset="-122"/>
                <a:sym typeface="宋体" pitchFamily="2" charset="-122"/>
              </a:rPr>
              <a:t>项目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  <a:sym typeface="宋体" pitchFamily="2" charset="-122"/>
            </a:endParaRPr>
          </a:p>
        </p:txBody>
      </p:sp>
      <p:sp>
        <p:nvSpPr>
          <p:cNvPr id="7183" name="矩形 13"/>
          <p:cNvSpPr>
            <a:spLocks noChangeArrowheads="1"/>
          </p:cNvSpPr>
          <p:nvPr/>
        </p:nvSpPr>
        <p:spPr bwMode="auto">
          <a:xfrm>
            <a:off x="3130550" y="1917700"/>
            <a:ext cx="4467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  <a:sym typeface="宋体" pitchFamily="2" charset="-122"/>
              </a:rPr>
              <a:t>完成产品</a:t>
            </a:r>
            <a:r>
              <a:rPr lang="en-US" altLang="zh-CN" sz="2000" b="1" dirty="0" smtClean="0">
                <a:solidFill>
                  <a:srgbClr val="000000"/>
                </a:solidFill>
                <a:ea typeface="华文楷体" pitchFamily="2" charset="-122"/>
                <a:sym typeface="宋体" pitchFamily="2" charset="-122"/>
              </a:rPr>
              <a:t>TR5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  <a:sym typeface="宋体" pitchFamily="2" charset="-122"/>
              </a:rPr>
              <a:t>目标</a:t>
            </a:r>
            <a:endParaRPr lang="zh-CN" altLang="en-US" sz="2000" b="1" dirty="0">
              <a:solidFill>
                <a:srgbClr val="000000"/>
              </a:solidFill>
              <a:ea typeface="华文楷体" pitchFamily="2" charset="-122"/>
              <a:sym typeface="宋体" pitchFamily="2" charset="-122"/>
            </a:endParaRPr>
          </a:p>
        </p:txBody>
      </p:sp>
      <p:sp>
        <p:nvSpPr>
          <p:cNvPr id="7184" name="矩形 14"/>
          <p:cNvSpPr>
            <a:spLocks noChangeArrowheads="1"/>
          </p:cNvSpPr>
          <p:nvPr/>
        </p:nvSpPr>
        <p:spPr bwMode="auto">
          <a:xfrm>
            <a:off x="3132138" y="3933825"/>
            <a:ext cx="45386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、完成二级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部门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月、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11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月、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12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月份考核目标</a:t>
            </a:r>
            <a:endParaRPr lang="en-US" altLang="zh-CN" sz="20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宋体" pitchFamily="2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、完成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产品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TR4A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TR6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目标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DI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宋体" pitchFamily="2" charset="-122"/>
              </a:rPr>
              <a:t>值</a:t>
            </a:r>
            <a:endParaRPr lang="zh-CN" altLang="en-US" sz="20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宋体" pitchFamily="2" charset="-122"/>
            </a:endParaRPr>
          </a:p>
        </p:txBody>
      </p:sp>
      <p:sp>
        <p:nvSpPr>
          <p:cNvPr id="7185" name="矩形 15"/>
          <p:cNvSpPr>
            <a:spLocks noChangeArrowheads="1"/>
          </p:cNvSpPr>
          <p:nvPr/>
        </p:nvSpPr>
        <p:spPr bwMode="auto">
          <a:xfrm>
            <a:off x="1465908" y="2000250"/>
            <a:ext cx="1377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Calibri" pitchFamily="34" charset="0"/>
              </a:rPr>
              <a:t>1860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Calibri" pitchFamily="34" charset="0"/>
              </a:rPr>
              <a:t>项目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sym typeface="宋体" pitchFamily="2" charset="-122"/>
            </a:endParaRPr>
          </a:p>
        </p:txBody>
      </p:sp>
      <p:cxnSp>
        <p:nvCxnSpPr>
          <p:cNvPr id="6162" name="直接连接符 14"/>
          <p:cNvCxnSpPr>
            <a:cxnSpLocks noChangeShapeType="1"/>
          </p:cNvCxnSpPr>
          <p:nvPr/>
        </p:nvCxnSpPr>
        <p:spPr bwMode="auto">
          <a:xfrm>
            <a:off x="1428750" y="3357563"/>
            <a:ext cx="6215063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</p:spPr>
      </p:cxnSp>
      <p:grpSp>
        <p:nvGrpSpPr>
          <p:cNvPr id="6163" name="Group 19"/>
          <p:cNvGrpSpPr>
            <a:grpSpLocks noChangeAspect="1"/>
          </p:cNvGrpSpPr>
          <p:nvPr/>
        </p:nvGrpSpPr>
        <p:grpSpPr bwMode="auto">
          <a:xfrm>
            <a:off x="609600" y="6310313"/>
            <a:ext cx="7131050" cy="476250"/>
            <a:chOff x="0" y="0"/>
            <a:chExt cx="10499431" cy="701030"/>
          </a:xfrm>
        </p:grpSpPr>
        <p:pic>
          <p:nvPicPr>
            <p:cNvPr id="6165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19637" b="42586"/>
            <a:stretch>
              <a:fillRect/>
            </a:stretch>
          </p:blipFill>
          <p:spPr bwMode="auto">
            <a:xfrm>
              <a:off x="0" y="833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6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57413" b="9673"/>
            <a:stretch>
              <a:fillRect/>
            </a:stretch>
          </p:blipFill>
          <p:spPr bwMode="auto">
            <a:xfrm>
              <a:off x="5504188" y="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4" name="Picture 2" descr="C:\Users\jiangjing\Pictures\W020160217396721699138.jpg"/>
          <p:cNvPicPr>
            <a:picLocks noChangeAspect="1" noChangeArrowheads="1"/>
          </p:cNvPicPr>
          <p:nvPr/>
        </p:nvPicPr>
        <p:blipFill>
          <a:blip r:embed="rId4" cstate="print"/>
          <a:srcRect l="24010" r="23827"/>
          <a:stretch>
            <a:fillRect/>
          </a:stretch>
        </p:blipFill>
        <p:spPr bwMode="auto">
          <a:xfrm>
            <a:off x="8137525" y="6188075"/>
            <a:ext cx="6111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nimBg="1" autoUpdateAnimBg="0"/>
      <p:bldP spid="7176" grpId="0" bldLvl="0" animBg="1" autoUpdateAnimBg="0"/>
      <p:bldP spid="7177" grpId="0" bldLvl="0" animBg="1" autoUpdateAnimBg="0"/>
      <p:bldP spid="7178" grpId="0" bldLvl="0" animBg="1" autoUpdateAnimBg="0"/>
      <p:bldP spid="7182" grpId="0" bldLvl="0" autoUpdateAnimBg="0"/>
      <p:bldP spid="7183" grpId="0" bldLvl="0" autoUpdateAnimBg="0"/>
      <p:bldP spid="7184" grpId="0" bldLvl="0" autoUpdateAnimBg="0"/>
      <p:bldP spid="718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44450"/>
            <a:ext cx="5743575" cy="363538"/>
          </a:xfrm>
        </p:spPr>
        <p:txBody>
          <a:bodyPr/>
          <a:lstStyle/>
          <a:p>
            <a:r>
              <a:rPr lang="en-US" altLang="zh-CN" sz="2400" b="1" dirty="0" smtClean="0">
                <a:ea typeface="华文楷体" pitchFamily="2" charset="-122"/>
                <a:sym typeface="微软雅黑" pitchFamily="34" charset="-122"/>
              </a:rPr>
              <a:t>1861</a:t>
            </a:r>
            <a:r>
              <a:rPr lang="zh-CN" altLang="en-US" sz="2400" b="1" dirty="0" smtClean="0">
                <a:ea typeface="华文楷体" pitchFamily="2" charset="-122"/>
                <a:sym typeface="微软雅黑" pitchFamily="34" charset="-122"/>
              </a:rPr>
              <a:t>项目</a:t>
            </a:r>
            <a:r>
              <a:rPr lang="zh-CN" altLang="en-US" sz="2400" b="1" dirty="0" smtClean="0">
                <a:ea typeface="华文楷体" pitchFamily="2" charset="-122"/>
                <a:sym typeface="微软雅黑" pitchFamily="34" charset="-122"/>
              </a:rPr>
              <a:t>问题解决情况统计</a:t>
            </a:r>
            <a:endParaRPr lang="zh-CN" altLang="en-US" sz="2400" b="1" dirty="0" smtClean="0">
              <a:ea typeface="华文楷体" pitchFamily="2" charset="-122"/>
              <a:sym typeface="微软雅黑" pitchFamily="34" charset="-122"/>
            </a:endParaRPr>
          </a:p>
        </p:txBody>
      </p:sp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7187" name="Group 19"/>
          <p:cNvGrpSpPr>
            <a:grpSpLocks noChangeAspect="1"/>
          </p:cNvGrpSpPr>
          <p:nvPr/>
        </p:nvGrpSpPr>
        <p:grpSpPr bwMode="auto">
          <a:xfrm>
            <a:off x="609600" y="6310313"/>
            <a:ext cx="7131050" cy="476250"/>
            <a:chOff x="0" y="0"/>
            <a:chExt cx="10499431" cy="701030"/>
          </a:xfrm>
        </p:grpSpPr>
        <p:pic>
          <p:nvPicPr>
            <p:cNvPr id="7189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19637" b="42586"/>
            <a:stretch>
              <a:fillRect/>
            </a:stretch>
          </p:blipFill>
          <p:spPr bwMode="auto">
            <a:xfrm>
              <a:off x="0" y="833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0" name="Picture 8" descr="C:\Users\jiangjing\Desktop\文化.png"/>
            <p:cNvPicPr>
              <a:picLocks noChangeAspect="1" noChangeArrowheads="1"/>
            </p:cNvPicPr>
            <p:nvPr/>
          </p:nvPicPr>
          <p:blipFill>
            <a:blip r:embed="rId3" cstate="print"/>
            <a:srcRect l="18268" t="57413" b="9673"/>
            <a:stretch>
              <a:fillRect/>
            </a:stretch>
          </p:blipFill>
          <p:spPr bwMode="auto">
            <a:xfrm>
              <a:off x="5504188" y="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8" name="Picture 2" descr="C:\Users\jiangjing\Pictures\W020160217396721699138.jpg"/>
          <p:cNvPicPr>
            <a:picLocks noChangeAspect="1" noChangeArrowheads="1"/>
          </p:cNvPicPr>
          <p:nvPr/>
        </p:nvPicPr>
        <p:blipFill>
          <a:blip r:embed="rId4" cstate="print"/>
          <a:srcRect l="24010" r="23827"/>
          <a:stretch>
            <a:fillRect/>
          </a:stretch>
        </p:blipFill>
        <p:spPr bwMode="auto">
          <a:xfrm>
            <a:off x="8137525" y="6188075"/>
            <a:ext cx="6111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图表 23"/>
          <p:cNvGraphicFramePr/>
          <p:nvPr/>
        </p:nvGraphicFramePr>
        <p:xfrm>
          <a:off x="2483043" y="1195977"/>
          <a:ext cx="6353175" cy="387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94086" y="1700208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Kernel Driver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44450"/>
            <a:ext cx="5743575" cy="363538"/>
          </a:xfrm>
        </p:spPr>
        <p:txBody>
          <a:bodyPr/>
          <a:lstStyle/>
          <a:p>
            <a:r>
              <a:rPr lang="en-US" altLang="zh-CN" sz="2400" b="1" dirty="0" smtClean="0">
                <a:ea typeface="华文楷体" pitchFamily="2" charset="-122"/>
                <a:sym typeface="微软雅黑" pitchFamily="34" charset="-122"/>
              </a:rPr>
              <a:t>1861</a:t>
            </a:r>
            <a:r>
              <a:rPr lang="zh-CN" altLang="en-US" sz="2400" b="1" dirty="0" smtClean="0">
                <a:ea typeface="华文楷体" pitchFamily="2" charset="-122"/>
                <a:sym typeface="微软雅黑" pitchFamily="34" charset="-122"/>
              </a:rPr>
              <a:t>项目</a:t>
            </a:r>
            <a:r>
              <a:rPr lang="zh-CN" altLang="en-US" sz="2400" b="1" dirty="0" smtClean="0">
                <a:ea typeface="华文楷体" pitchFamily="2" charset="-122"/>
                <a:sym typeface="微软雅黑" pitchFamily="34" charset="-122"/>
              </a:rPr>
              <a:t>问题解决情况统计</a:t>
            </a:r>
            <a:endParaRPr lang="zh-CN" altLang="en-US" sz="2400" b="1" dirty="0" smtClean="0">
              <a:ea typeface="华文楷体" pitchFamily="2" charset="-122"/>
              <a:sym typeface="微软雅黑" pitchFamily="34" charset="-122"/>
            </a:endParaRPr>
          </a:p>
        </p:txBody>
      </p:sp>
      <p:pic>
        <p:nvPicPr>
          <p:cNvPr id="6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2053" y="1844274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2411010" y="1340043"/>
          <a:ext cx="6086476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119" y="1844274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555076" y="1340043"/>
          <a:ext cx="5410200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6284" y="1628175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WCN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843208" y="1195977"/>
          <a:ext cx="5656659" cy="386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4251" y="1772241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BSP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843208" y="1340043"/>
          <a:ext cx="5267325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19250" y="44450"/>
            <a:ext cx="5743575" cy="3635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1861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华文楷体" pitchFamily="2" charset="-122"/>
                <a:cs typeface="+mj-cs"/>
                <a:sym typeface="微软雅黑" pitchFamily="34" charset="-122"/>
              </a:rPr>
              <a:t>项目问题解决情况统计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华文楷体" pitchFamily="2" charset="-122"/>
              <a:cs typeface="+mj-cs"/>
              <a:sym typeface="微软雅黑" pitchFamily="34" charset="-122"/>
            </a:endParaRPr>
          </a:p>
        </p:txBody>
      </p:sp>
      <p:pic>
        <p:nvPicPr>
          <p:cNvPr id="3" name="Picture 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513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6284" y="1628175"/>
          <a:ext cx="2057400" cy="30289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新增问题数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解决问题数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0120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Franklin Gothic Medium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915241" y="1195977"/>
          <a:ext cx="5648325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内容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内容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Pages>0</Pages>
  <Words>622</Words>
  <Characters>0</Characters>
  <Application>Microsoft Office PowerPoint</Application>
  <DocSecurity>0</DocSecurity>
  <PresentationFormat>全屏显示(4:3)</PresentationFormat>
  <Lines>0</Lines>
  <Paragraphs>355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自定义设计方案</vt:lpstr>
      <vt:lpstr>内容</vt:lpstr>
      <vt:lpstr>智能手机项目年终总结报告</vt:lpstr>
      <vt:lpstr>幻灯片 2</vt:lpstr>
      <vt:lpstr>智能手机项目年度工作总结</vt:lpstr>
      <vt:lpstr>1861项目问题解决情况统计</vt:lpstr>
      <vt:lpstr>1861项目问题解决情况统计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彭哲恒</dc:creator>
  <cp:lastModifiedBy>pengzheheng</cp:lastModifiedBy>
  <cp:revision>76</cp:revision>
  <dcterms:created xsi:type="dcterms:W3CDTF">2016-06-15T23:20:00Z</dcterms:created>
  <dcterms:modified xsi:type="dcterms:W3CDTF">2017-01-22T03:10:10Z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2052-8.1.0.3602</vt:lpwstr>
  </property>
</Properties>
</file>