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sldIdLst>
    <p:sldId id="257" r:id="rId3"/>
    <p:sldId id="256" r:id="rId4"/>
    <p:sldId id="262" r:id="rId5"/>
    <p:sldId id="259" r:id="rId6"/>
    <p:sldId id="263" r:id="rId7"/>
    <p:sldId id="260" r:id="rId8"/>
    <p:sldId id="261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2F969-87AA-4CB1-9180-F500F9B9F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61B512-EF76-4646-9344-0F851CE176AC}">
      <dgm:prSet phldrT="[文本]" custT="1"/>
      <dgm:spPr/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手机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/6500 SDR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点对点图传功能开发和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优化（上半年）</a:t>
          </a:r>
          <a:endParaRPr lang="en-US" altLang="zh-CN" sz="20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公司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级的项目，优先级高，涉及技术面广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多媒体框架、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Codec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Modem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、网络通信等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，做到了按时间节点开发和性能要求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优化，满足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Demo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需求；</a:t>
          </a:r>
          <a:endParaRPr lang="en-US" altLang="zh-CN" sz="16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40CFBFC3-570F-49E8-8B44-8B5C6866422F}" type="parTrans" cxnId="{D7F6E60C-F689-47E8-8487-29A1D6710F64}">
      <dgm:prSet/>
      <dgm:spPr/>
      <dgm:t>
        <a:bodyPr/>
        <a:lstStyle/>
        <a:p>
          <a:endParaRPr lang="zh-CN" altLang="en-US"/>
        </a:p>
      </dgm:t>
    </dgm:pt>
    <dgm:pt modelId="{7CB9CCCD-C131-4684-9174-7AFBCCE6DD68}" type="sibTrans" cxnId="{D7F6E60C-F689-47E8-8487-29A1D6710F64}">
      <dgm:prSet/>
      <dgm:spPr/>
      <dgm:t>
        <a:bodyPr/>
        <a:lstStyle/>
        <a:p>
          <a:endParaRPr lang="zh-CN" altLang="en-US"/>
        </a:p>
      </dgm:t>
    </dgm:pt>
    <dgm:pt modelId="{55F8430C-A201-4A88-AA03-A7803FE36F57}">
      <dgm:prSet phldrT="[文本]" custT="1"/>
      <dgm:spPr/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1. Android6.0 1860/1881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手机项目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全年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)</a:t>
          </a: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1881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多媒体平台的功能、性能、稳定性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1881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新功能的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集成（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Video Codec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Camera 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应用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录像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拍照等）、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1881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多媒体各模块功能及稳定性、性能优化（包括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DJI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性能测试）、青铜器分阶段目标的实现</a:t>
          </a:r>
          <a:endParaRPr lang="en-US" altLang="zh-CN" sz="1600" b="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1860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以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青铜器问题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为主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满足不同阶段芯片认证和量产的需求；</a:t>
          </a:r>
          <a:endParaRPr lang="en-US" altLang="zh-CN" sz="16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6BD150D2-609F-4470-ABD5-DAAD2FAD042F}" type="parTrans" cxnId="{09262772-16D1-4C79-AB51-8BE0B122C2FD}">
      <dgm:prSet/>
      <dgm:spPr/>
      <dgm:t>
        <a:bodyPr/>
        <a:lstStyle/>
        <a:p>
          <a:endParaRPr lang="zh-CN" altLang="en-US"/>
        </a:p>
      </dgm:t>
    </dgm:pt>
    <dgm:pt modelId="{4DF8E788-63A8-464F-9297-8DEF4065823B}" type="sibTrans" cxnId="{09262772-16D1-4C79-AB51-8BE0B122C2FD}">
      <dgm:prSet/>
      <dgm:spPr/>
      <dgm:t>
        <a:bodyPr/>
        <a:lstStyle/>
        <a:p>
          <a:endParaRPr lang="zh-CN" altLang="en-US"/>
        </a:p>
      </dgm:t>
    </dgm:pt>
    <dgm:pt modelId="{A5B5C461-F027-4505-9DB9-5DF961BCE36D}" type="pres">
      <dgm:prSet presAssocID="{90A2F969-87AA-4CB1-9180-F500F9B9F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176D4B-3D70-4F03-8B7B-6F5D9E3E85D3}" type="pres">
      <dgm:prSet presAssocID="{55F8430C-A201-4A88-AA03-A7803FE36F57}" presName="parentText" presStyleLbl="node1" presStyleIdx="0" presStyleCnt="2" custScaleY="169905" custLinFactY="-6022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84328-213D-44E9-83C1-B6B47E15672E}" type="pres">
      <dgm:prSet presAssocID="{4DF8E788-63A8-464F-9297-8DEF4065823B}" presName="spacer" presStyleCnt="0"/>
      <dgm:spPr/>
    </dgm:pt>
    <dgm:pt modelId="{52A27EEF-1032-458F-B0C0-C9C81E6792D0}" type="pres">
      <dgm:prSet presAssocID="{B061B512-EF76-4646-9344-0F851CE176AC}" presName="parentText" presStyleLbl="node1" presStyleIdx="1" presStyleCnt="2" custScaleY="146707" custLinFactNeighborY="1626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F6E60C-F689-47E8-8487-29A1D6710F64}" srcId="{90A2F969-87AA-4CB1-9180-F500F9B9FBE7}" destId="{B061B512-EF76-4646-9344-0F851CE176AC}" srcOrd="1" destOrd="0" parTransId="{40CFBFC3-570F-49E8-8B44-8B5C6866422F}" sibTransId="{7CB9CCCD-C131-4684-9174-7AFBCCE6DD68}"/>
    <dgm:cxn modelId="{809DA994-341C-412C-8C5B-A06D08174993}" type="presOf" srcId="{B061B512-EF76-4646-9344-0F851CE176AC}" destId="{52A27EEF-1032-458F-B0C0-C9C81E6792D0}" srcOrd="0" destOrd="0" presId="urn:microsoft.com/office/officeart/2005/8/layout/vList2"/>
    <dgm:cxn modelId="{A2A355E9-447E-4D89-8081-52970894F1A8}" type="presOf" srcId="{55F8430C-A201-4A88-AA03-A7803FE36F57}" destId="{99176D4B-3D70-4F03-8B7B-6F5D9E3E85D3}" srcOrd="0" destOrd="0" presId="urn:microsoft.com/office/officeart/2005/8/layout/vList2"/>
    <dgm:cxn modelId="{2983614D-7031-4F53-BD3A-62CAB3744914}" type="presOf" srcId="{90A2F969-87AA-4CB1-9180-F500F9B9FBE7}" destId="{A5B5C461-F027-4505-9DB9-5DF961BCE36D}" srcOrd="0" destOrd="0" presId="urn:microsoft.com/office/officeart/2005/8/layout/vList2"/>
    <dgm:cxn modelId="{09262772-16D1-4C79-AB51-8BE0B122C2FD}" srcId="{90A2F969-87AA-4CB1-9180-F500F9B9FBE7}" destId="{55F8430C-A201-4A88-AA03-A7803FE36F57}" srcOrd="0" destOrd="0" parTransId="{6BD150D2-609F-4470-ABD5-DAAD2FAD042F}" sibTransId="{4DF8E788-63A8-464F-9297-8DEF4065823B}"/>
    <dgm:cxn modelId="{E1ECB61F-EFC5-4E3F-B9D8-91DA9BE4615E}" type="presParOf" srcId="{A5B5C461-F027-4505-9DB9-5DF961BCE36D}" destId="{99176D4B-3D70-4F03-8B7B-6F5D9E3E85D3}" srcOrd="0" destOrd="0" presId="urn:microsoft.com/office/officeart/2005/8/layout/vList2"/>
    <dgm:cxn modelId="{275B12E2-66DF-4914-B64A-F367D2944789}" type="presParOf" srcId="{A5B5C461-F027-4505-9DB9-5DF961BCE36D}" destId="{48084328-213D-44E9-83C1-B6B47E15672E}" srcOrd="1" destOrd="0" presId="urn:microsoft.com/office/officeart/2005/8/layout/vList2"/>
    <dgm:cxn modelId="{98CFACF0-2600-4EFD-8743-44F2854DF0DA}" type="presParOf" srcId="{A5B5C461-F027-4505-9DB9-5DF961BCE36D}" destId="{52A27EEF-1032-458F-B0C0-C9C81E6792D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2F969-87AA-4CB1-9180-F500F9B9F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4773BD-0FE7-4806-AC04-E883457556E8}">
      <dgm:prSet phldrT="[文本]" custT="1"/>
      <dgm:spPr/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5. 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多媒体自研开发（全年，间断推进）</a:t>
          </a:r>
          <a:endParaRPr lang="en-US" altLang="zh-CN" sz="20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） 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LMF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功能扩充开发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目前已用于无人机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/6500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图传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/USB AOA/HDMI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图传，扩充功能，向其它产品项目推广（车机、宽带对讲、智能家居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…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）；</a:t>
          </a:r>
          <a:endParaRPr lang="en-US" altLang="zh-CN" sz="1600" b="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6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WFD Sink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优化和反向控制开发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上半年已完成功能和阶段性的优化，反向控制离商用要求还有差距（强依赖蓝牙和</a:t>
          </a:r>
          <a:r>
            <a:rPr lang="en-US" altLang="zh-CN" sz="1600" b="0" dirty="0" err="1" smtClean="0">
              <a:latin typeface="微软雅黑" pitchFamily="34" charset="-122"/>
              <a:ea typeface="微软雅黑" pitchFamily="34" charset="-122"/>
            </a:rPr>
            <a:t>WiFi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）；</a:t>
          </a:r>
          <a:endParaRPr lang="en-US" altLang="zh-CN" sz="16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）流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媒体云</a:t>
          </a:r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端一体化自研开发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目前已做技术调研和方案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评估，从端的开发入手，与</a:t>
          </a:r>
          <a:r>
            <a:rPr lang="en-US" altLang="zh-CN" sz="1600" b="0" dirty="0" smtClean="0">
              <a:latin typeface="微软雅黑" pitchFamily="34" charset="-122"/>
              <a:ea typeface="微软雅黑" pitchFamily="34" charset="-122"/>
            </a:rPr>
            <a:t>LMF</a:t>
          </a:r>
          <a:r>
            <a:rPr lang="zh-CN" altLang="en-US" sz="1600" b="0" dirty="0" smtClean="0">
              <a:latin typeface="微软雅黑" pitchFamily="34" charset="-122"/>
              <a:ea typeface="微软雅黑" pitchFamily="34" charset="-122"/>
            </a:rPr>
            <a:t>结合。</a:t>
          </a:r>
          <a:endParaRPr lang="en-US" altLang="zh-CN" sz="16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63C605B8-4B8E-4C64-9285-4DFC9F324EB8}" type="parTrans" cxnId="{7657E28E-F2C9-4AE7-943A-954564596A6F}">
      <dgm:prSet/>
      <dgm:spPr/>
      <dgm:t>
        <a:bodyPr/>
        <a:lstStyle/>
        <a:p>
          <a:endParaRPr lang="zh-CN" altLang="en-US"/>
        </a:p>
      </dgm:t>
    </dgm:pt>
    <dgm:pt modelId="{7F49EC38-D119-4A8A-8759-F65C5C1DFEEA}" type="sibTrans" cxnId="{7657E28E-F2C9-4AE7-943A-954564596A6F}">
      <dgm:prSet/>
      <dgm:spPr/>
      <dgm:t>
        <a:bodyPr/>
        <a:lstStyle/>
        <a:p>
          <a:endParaRPr lang="zh-CN" altLang="en-US"/>
        </a:p>
      </dgm:t>
    </dgm:pt>
    <dgm:pt modelId="{A5B5C461-F027-4505-9DB9-5DF961BCE36D}" type="pres">
      <dgm:prSet presAssocID="{90A2F969-87AA-4CB1-9180-F500F9B9F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D1509F-AE81-44FC-9D0C-347E1663C726}" type="pres">
      <dgm:prSet presAssocID="{664773BD-0FE7-4806-AC04-E883457556E8}" presName="parentText" presStyleLbl="node1" presStyleIdx="0" presStyleCnt="1" custScaleY="116836" custLinFactNeighborY="1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57E28E-F2C9-4AE7-943A-954564596A6F}" srcId="{90A2F969-87AA-4CB1-9180-F500F9B9FBE7}" destId="{664773BD-0FE7-4806-AC04-E883457556E8}" srcOrd="0" destOrd="0" parTransId="{63C605B8-4B8E-4C64-9285-4DFC9F324EB8}" sibTransId="{7F49EC38-D119-4A8A-8759-F65C5C1DFEEA}"/>
    <dgm:cxn modelId="{A5E61111-4A84-4E7A-BE3E-B914538AC6DC}" type="presOf" srcId="{664773BD-0FE7-4806-AC04-E883457556E8}" destId="{F9D1509F-AE81-44FC-9D0C-347E1663C726}" srcOrd="0" destOrd="0" presId="urn:microsoft.com/office/officeart/2005/8/layout/vList2"/>
    <dgm:cxn modelId="{96A01C4F-8E6D-4F45-AADE-E6B7DC6CE00D}" type="presOf" srcId="{90A2F969-87AA-4CB1-9180-F500F9B9FBE7}" destId="{A5B5C461-F027-4505-9DB9-5DF961BCE36D}" srcOrd="0" destOrd="0" presId="urn:microsoft.com/office/officeart/2005/8/layout/vList2"/>
    <dgm:cxn modelId="{AAB53FBD-81F1-4BE6-96C5-EE5B7FB7CF75}" type="presParOf" srcId="{A5B5C461-F027-4505-9DB9-5DF961BCE36D}" destId="{F9D1509F-AE81-44FC-9D0C-347E1663C7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2F969-87AA-4CB1-9180-F500F9B9FB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61B512-EF76-4646-9344-0F851CE176AC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实力变化：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年初年末相比，人员有流动，但整体团队的实力和凝聚力有较大提升，组内气氛较好，在视频领域能力和积累增强，我个人工作方式也转变不少。目前音频、多媒体应用模块的人力有待补充。</a:t>
          </a:r>
          <a:endParaRPr lang="en-US" altLang="zh-CN" sz="18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40CFBFC3-570F-49E8-8B44-8B5C6866422F}" type="parTrans" cxnId="{D7F6E60C-F689-47E8-8487-29A1D6710F64}">
      <dgm:prSet/>
      <dgm:spPr/>
      <dgm:t>
        <a:bodyPr/>
        <a:lstStyle/>
        <a:p>
          <a:endParaRPr lang="zh-CN" altLang="en-US"/>
        </a:p>
      </dgm:t>
    </dgm:pt>
    <dgm:pt modelId="{7CB9CCCD-C131-4684-9174-7AFBCCE6DD68}" type="sibTrans" cxnId="{D7F6E60C-F689-47E8-8487-29A1D6710F64}">
      <dgm:prSet/>
      <dgm:spPr/>
      <dgm:t>
        <a:bodyPr/>
        <a:lstStyle/>
        <a:p>
          <a:endParaRPr lang="zh-CN" altLang="en-US"/>
        </a:p>
      </dgm:t>
    </dgm:pt>
    <dgm:pt modelId="{55F8430C-A201-4A88-AA03-A7803FE36F57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团队建设：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加强宣贯，认知流程；开发引导，提升兴趣；个人能力提升，增加分享；任务小组（</a:t>
          </a:r>
          <a:r>
            <a:rPr lang="en-US" altLang="zh-CN" sz="1800" b="0" dirty="0" smtClean="0">
              <a:latin typeface="微软雅黑" pitchFamily="34" charset="-122"/>
              <a:ea typeface="微软雅黑" pitchFamily="34" charset="-122"/>
            </a:rPr>
            <a:t>2~3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个人），加强合作；疑难问题，组内讨论；增加积累，留作后用。</a:t>
          </a:r>
          <a:endParaRPr lang="en-US" altLang="zh-CN" sz="18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6BD150D2-609F-4470-ABD5-DAAD2FAD042F}" type="parTrans" cxnId="{09262772-16D1-4C79-AB51-8BE0B122C2FD}">
      <dgm:prSet/>
      <dgm:spPr/>
      <dgm:t>
        <a:bodyPr/>
        <a:lstStyle/>
        <a:p>
          <a:endParaRPr lang="zh-CN" altLang="en-US"/>
        </a:p>
      </dgm:t>
    </dgm:pt>
    <dgm:pt modelId="{4DF8E788-63A8-464F-9297-8DEF4065823B}" type="sibTrans" cxnId="{09262772-16D1-4C79-AB51-8BE0B122C2FD}">
      <dgm:prSet/>
      <dgm:spPr/>
      <dgm:t>
        <a:bodyPr/>
        <a:lstStyle/>
        <a:p>
          <a:endParaRPr lang="zh-CN" altLang="en-US"/>
        </a:p>
      </dgm:t>
    </dgm:pt>
    <dgm:pt modelId="{664773BD-0FE7-4806-AC04-E883457556E8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文档情况：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项目总结文档（</a:t>
          </a:r>
          <a:r>
            <a:rPr lang="en-US" altLang="zh-CN" sz="1800" b="0" dirty="0" smtClean="0">
              <a:latin typeface="微软雅黑" pitchFamily="34" charset="-122"/>
              <a:ea typeface="微软雅黑" pitchFamily="34" charset="-122"/>
            </a:rPr>
            <a:t>WFD SYNK/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反向控制</a:t>
          </a:r>
          <a:r>
            <a:rPr lang="en-US" altLang="zh-CN" sz="1800" b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一体机、</a:t>
          </a:r>
          <a:r>
            <a:rPr lang="en-US" altLang="zh-CN" sz="1800" b="0" dirty="0" smtClean="0">
              <a:latin typeface="微软雅黑" pitchFamily="34" charset="-122"/>
              <a:ea typeface="微软雅黑" pitchFamily="34" charset="-122"/>
            </a:rPr>
            <a:t>USB AOA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等）、案例分析（轮流组内分享）、公开课培训文档（</a:t>
          </a:r>
          <a:r>
            <a:rPr lang="en-US" altLang="zh-CN" sz="1800" b="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800" b="0" dirty="0" smtClean="0">
              <a:latin typeface="微软雅黑" pitchFamily="34" charset="-122"/>
              <a:ea typeface="微软雅黑" pitchFamily="34" charset="-122"/>
            </a:rPr>
            <a:t>篇）、新员工学习报告、测试报告等</a:t>
          </a:r>
          <a:endParaRPr lang="en-US" altLang="zh-CN" sz="18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63C605B8-4B8E-4C64-9285-4DFC9F324EB8}" type="parTrans" cxnId="{7657E28E-F2C9-4AE7-943A-954564596A6F}">
      <dgm:prSet/>
      <dgm:spPr/>
      <dgm:t>
        <a:bodyPr/>
        <a:lstStyle/>
        <a:p>
          <a:endParaRPr lang="zh-CN" altLang="en-US"/>
        </a:p>
      </dgm:t>
    </dgm:pt>
    <dgm:pt modelId="{7F49EC38-D119-4A8A-8759-F65C5C1DFEEA}" type="sibTrans" cxnId="{7657E28E-F2C9-4AE7-943A-954564596A6F}">
      <dgm:prSet/>
      <dgm:spPr/>
      <dgm:t>
        <a:bodyPr/>
        <a:lstStyle/>
        <a:p>
          <a:endParaRPr lang="zh-CN" altLang="en-US"/>
        </a:p>
      </dgm:t>
    </dgm:pt>
    <dgm:pt modelId="{A5B5C461-F027-4505-9DB9-5DF961BCE36D}" type="pres">
      <dgm:prSet presAssocID="{90A2F969-87AA-4CB1-9180-F500F9B9F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176D4B-3D70-4F03-8B7B-6F5D9E3E85D3}" type="pres">
      <dgm:prSet presAssocID="{55F8430C-A201-4A88-AA03-A7803FE36F57}" presName="parentText" presStyleLbl="node1" presStyleIdx="0" presStyleCnt="3" custScaleY="857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84328-213D-44E9-83C1-B6B47E15672E}" type="pres">
      <dgm:prSet presAssocID="{4DF8E788-63A8-464F-9297-8DEF4065823B}" presName="spacer" presStyleCnt="0"/>
      <dgm:spPr/>
    </dgm:pt>
    <dgm:pt modelId="{52A27EEF-1032-458F-B0C0-C9C81E6792D0}" type="pres">
      <dgm:prSet presAssocID="{B061B512-EF76-4646-9344-0F851CE176AC}" presName="parentText" presStyleLbl="node1" presStyleIdx="1" presStyleCnt="3" custLinFactNeighborY="1626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43DD1-496B-4E43-8EDF-91259711AB33}" type="pres">
      <dgm:prSet presAssocID="{7CB9CCCD-C131-4684-9174-7AFBCCE6DD68}" presName="spacer" presStyleCnt="0"/>
      <dgm:spPr/>
    </dgm:pt>
    <dgm:pt modelId="{F9D1509F-AE81-44FC-9D0C-347E1663C726}" type="pres">
      <dgm:prSet presAssocID="{664773BD-0FE7-4806-AC04-E883457556E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D88BE4-390D-43EE-BCD3-D7B5B247D606}" type="presOf" srcId="{55F8430C-A201-4A88-AA03-A7803FE36F57}" destId="{99176D4B-3D70-4F03-8B7B-6F5D9E3E85D3}" srcOrd="0" destOrd="0" presId="urn:microsoft.com/office/officeart/2005/8/layout/vList2"/>
    <dgm:cxn modelId="{D7F6E60C-F689-47E8-8487-29A1D6710F64}" srcId="{90A2F969-87AA-4CB1-9180-F500F9B9FBE7}" destId="{B061B512-EF76-4646-9344-0F851CE176AC}" srcOrd="1" destOrd="0" parTransId="{40CFBFC3-570F-49E8-8B44-8B5C6866422F}" sibTransId="{7CB9CCCD-C131-4684-9174-7AFBCCE6DD68}"/>
    <dgm:cxn modelId="{69E5B77E-C43E-436C-BE20-4CA2DFDE0DDA}" type="presOf" srcId="{B061B512-EF76-4646-9344-0F851CE176AC}" destId="{52A27EEF-1032-458F-B0C0-C9C81E6792D0}" srcOrd="0" destOrd="0" presId="urn:microsoft.com/office/officeart/2005/8/layout/vList2"/>
    <dgm:cxn modelId="{7657E28E-F2C9-4AE7-943A-954564596A6F}" srcId="{90A2F969-87AA-4CB1-9180-F500F9B9FBE7}" destId="{664773BD-0FE7-4806-AC04-E883457556E8}" srcOrd="2" destOrd="0" parTransId="{63C605B8-4B8E-4C64-9285-4DFC9F324EB8}" sibTransId="{7F49EC38-D119-4A8A-8759-F65C5C1DFEEA}"/>
    <dgm:cxn modelId="{3BB6CE2C-4ACC-4B52-B6F8-2EE2FD8E281C}" type="presOf" srcId="{90A2F969-87AA-4CB1-9180-F500F9B9FBE7}" destId="{A5B5C461-F027-4505-9DB9-5DF961BCE36D}" srcOrd="0" destOrd="0" presId="urn:microsoft.com/office/officeart/2005/8/layout/vList2"/>
    <dgm:cxn modelId="{D6463FDC-A2E6-4203-85A0-3DCE41C6668D}" type="presOf" srcId="{664773BD-0FE7-4806-AC04-E883457556E8}" destId="{F9D1509F-AE81-44FC-9D0C-347E1663C726}" srcOrd="0" destOrd="0" presId="urn:microsoft.com/office/officeart/2005/8/layout/vList2"/>
    <dgm:cxn modelId="{09262772-16D1-4C79-AB51-8BE0B122C2FD}" srcId="{90A2F969-87AA-4CB1-9180-F500F9B9FBE7}" destId="{55F8430C-A201-4A88-AA03-A7803FE36F57}" srcOrd="0" destOrd="0" parTransId="{6BD150D2-609F-4470-ABD5-DAAD2FAD042F}" sibTransId="{4DF8E788-63A8-464F-9297-8DEF4065823B}"/>
    <dgm:cxn modelId="{5D001C19-223E-4EE0-A468-B04582A84503}" type="presParOf" srcId="{A5B5C461-F027-4505-9DB9-5DF961BCE36D}" destId="{99176D4B-3D70-4F03-8B7B-6F5D9E3E85D3}" srcOrd="0" destOrd="0" presId="urn:microsoft.com/office/officeart/2005/8/layout/vList2"/>
    <dgm:cxn modelId="{F811B9D0-6DF3-46A8-9E19-452F6159564B}" type="presParOf" srcId="{A5B5C461-F027-4505-9DB9-5DF961BCE36D}" destId="{48084328-213D-44E9-83C1-B6B47E15672E}" srcOrd="1" destOrd="0" presId="urn:microsoft.com/office/officeart/2005/8/layout/vList2"/>
    <dgm:cxn modelId="{D4FFD0FC-8BCA-4279-AA70-6E413088DB09}" type="presParOf" srcId="{A5B5C461-F027-4505-9DB9-5DF961BCE36D}" destId="{52A27EEF-1032-458F-B0C0-C9C81E6792D0}" srcOrd="2" destOrd="0" presId="urn:microsoft.com/office/officeart/2005/8/layout/vList2"/>
    <dgm:cxn modelId="{259352E7-73AA-4195-BB58-95095E4AC5A5}" type="presParOf" srcId="{A5B5C461-F027-4505-9DB9-5DF961BCE36D}" destId="{84343DD1-496B-4E43-8EDF-91259711AB33}" srcOrd="3" destOrd="0" presId="urn:microsoft.com/office/officeart/2005/8/layout/vList2"/>
    <dgm:cxn modelId="{29B9A09C-646D-45AA-A160-5DC91325F9B1}" type="presParOf" srcId="{A5B5C461-F027-4505-9DB9-5DF961BCE36D}" destId="{F9D1509F-AE81-44FC-9D0C-347E1663C7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176D4B-3D70-4F03-8B7B-6F5D9E3E85D3}">
      <dsp:nvSpPr>
        <dsp:cNvPr id="0" name=""/>
        <dsp:cNvSpPr/>
      </dsp:nvSpPr>
      <dsp:spPr>
        <a:xfrm>
          <a:off x="0" y="158172"/>
          <a:ext cx="8847177" cy="2075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1. Android6.0 1860/1881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手机项目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全年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1881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多媒体平台的功能、性能、稳定性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1881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新功能的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集成（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Video Codec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Camera 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应用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录像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拍照等）、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1881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多媒体各模块功能及稳定性、性能优化（包括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DJI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性能测试）、青铜器分阶段目标的实现</a:t>
          </a:r>
          <a:endParaRPr lang="en-US" altLang="zh-CN" sz="1600" b="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1860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以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青铜器问题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为主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满足不同阶段芯片认证和量产的需求；</a:t>
          </a:r>
          <a:endParaRPr lang="en-US" altLang="zh-CN" sz="1600" b="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158172"/>
        <a:ext cx="8847177" cy="2075858"/>
      </dsp:txXfrm>
    </dsp:sp>
    <dsp:sp modelId="{52A27EEF-1032-458F-B0C0-C9C81E6792D0}">
      <dsp:nvSpPr>
        <dsp:cNvPr id="0" name=""/>
        <dsp:cNvSpPr/>
      </dsp:nvSpPr>
      <dsp:spPr>
        <a:xfrm>
          <a:off x="0" y="2993196"/>
          <a:ext cx="8847177" cy="1792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手机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/6500 SDR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点对点图传功能开发和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优化（上半年）</a:t>
          </a:r>
          <a:endParaRPr lang="en-US" altLang="zh-CN" sz="20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公司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级的项目，优先级高，涉及技术面广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多媒体框架、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Codec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Modem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、网络通信等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)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，做到了按时间节点开发和性能要求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优化，满足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Demo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需求；</a:t>
          </a:r>
          <a:endParaRPr lang="en-US" altLang="zh-CN" sz="1600" b="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2993196"/>
        <a:ext cx="8847177" cy="17924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1509F-AE81-44FC-9D0C-347E1663C726}">
      <dsp:nvSpPr>
        <dsp:cNvPr id="0" name=""/>
        <dsp:cNvSpPr/>
      </dsp:nvSpPr>
      <dsp:spPr>
        <a:xfrm>
          <a:off x="0" y="930560"/>
          <a:ext cx="8847177" cy="3820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5. 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多媒体自研开发（全年，间断推进）</a:t>
          </a:r>
          <a:endParaRPr lang="en-US" altLang="zh-CN" sz="20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） </a:t>
          </a: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LMF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功能扩充开发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目前已用于无人机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/6500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图传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/USB AOA/HDMI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图传，扩充功能，向其它产品项目推广（车机、宽带对讲、智能家居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…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）；</a:t>
          </a:r>
          <a:endParaRPr lang="en-US" altLang="zh-CN" sz="1600" b="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WFD Sink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优化和反向控制开发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上半年已完成功能和阶段性的优化，反向控制离商用要求还有差距（强依赖蓝牙和</a:t>
          </a:r>
          <a:r>
            <a:rPr lang="en-US" altLang="zh-CN" sz="1600" b="0" kern="1200" dirty="0" err="1" smtClean="0">
              <a:latin typeface="微软雅黑" pitchFamily="34" charset="-122"/>
              <a:ea typeface="微软雅黑" pitchFamily="34" charset="-122"/>
            </a:rPr>
            <a:t>WiFi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）；</a:t>
          </a:r>
          <a:endParaRPr lang="en-US" altLang="zh-CN" sz="16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）流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媒体云</a:t>
          </a:r>
          <a:r>
            <a:rPr lang="en-US" altLang="zh-CN" sz="18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端一体化自研开发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：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目前已做技术调研和方案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评估，从端的开发入手，与</a:t>
          </a:r>
          <a:r>
            <a:rPr lang="en-US" altLang="zh-CN" sz="1600" b="0" kern="1200" dirty="0" smtClean="0">
              <a:latin typeface="微软雅黑" pitchFamily="34" charset="-122"/>
              <a:ea typeface="微软雅黑" pitchFamily="34" charset="-122"/>
            </a:rPr>
            <a:t>LMF</a:t>
          </a:r>
          <a:r>
            <a:rPr lang="zh-CN" altLang="en-US" sz="1600" b="0" kern="1200" dirty="0" smtClean="0">
              <a:latin typeface="微软雅黑" pitchFamily="34" charset="-122"/>
              <a:ea typeface="微软雅黑" pitchFamily="34" charset="-122"/>
            </a:rPr>
            <a:t>结合。</a:t>
          </a:r>
          <a:endParaRPr lang="en-US" altLang="zh-CN" sz="1600" b="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930560"/>
        <a:ext cx="8847177" cy="38207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176D4B-3D70-4F03-8B7B-6F5D9E3E85D3}">
      <dsp:nvSpPr>
        <dsp:cNvPr id="0" name=""/>
        <dsp:cNvSpPr/>
      </dsp:nvSpPr>
      <dsp:spPr>
        <a:xfrm>
          <a:off x="0" y="638734"/>
          <a:ext cx="8847177" cy="1206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团队建设：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加强宣贯，认知流程；开发引导，提升兴趣；个人能力提升，增加分享；任务小组（</a:t>
          </a:r>
          <a:r>
            <a:rPr lang="en-US" altLang="zh-CN" sz="1800" b="0" kern="1200" dirty="0" smtClean="0">
              <a:latin typeface="微软雅黑" pitchFamily="34" charset="-122"/>
              <a:ea typeface="微软雅黑" pitchFamily="34" charset="-122"/>
            </a:rPr>
            <a:t>2~3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个人），加强合作；疑难问题，组内讨论；增加积累，留作后用。</a:t>
          </a:r>
          <a:endParaRPr lang="en-US" altLang="zh-CN" sz="1800" b="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638734"/>
        <a:ext cx="8847177" cy="1206564"/>
      </dsp:txXfrm>
    </dsp:sp>
    <dsp:sp modelId="{52A27EEF-1032-458F-B0C0-C9C81E6792D0}">
      <dsp:nvSpPr>
        <dsp:cNvPr id="0" name=""/>
        <dsp:cNvSpPr/>
      </dsp:nvSpPr>
      <dsp:spPr>
        <a:xfrm>
          <a:off x="0" y="2062954"/>
          <a:ext cx="8847177" cy="1406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实力变化：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年初年末相比，人员有流动，但整体团队的实力和凝聚力有较大提升，组内气氛较好，在视频领域能力和积累增强，我个人工作方式也转变不少。目前音频、多媒体应用模块的人力有待补充。</a:t>
          </a:r>
          <a:endParaRPr lang="en-US" altLang="zh-CN" sz="1800" b="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2062954"/>
        <a:ext cx="8847177" cy="1406924"/>
      </dsp:txXfrm>
    </dsp:sp>
    <dsp:sp modelId="{F9D1509F-AE81-44FC-9D0C-347E1663C726}">
      <dsp:nvSpPr>
        <dsp:cNvPr id="0" name=""/>
        <dsp:cNvSpPr/>
      </dsp:nvSpPr>
      <dsp:spPr>
        <a:xfrm>
          <a:off x="0" y="3626624"/>
          <a:ext cx="8847177" cy="1406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文档情况：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项目总结文档（</a:t>
          </a:r>
          <a:r>
            <a:rPr lang="en-US" altLang="zh-CN" sz="1800" b="0" kern="1200" dirty="0" smtClean="0">
              <a:latin typeface="微软雅黑" pitchFamily="34" charset="-122"/>
              <a:ea typeface="微软雅黑" pitchFamily="34" charset="-122"/>
            </a:rPr>
            <a:t>WFD SYNK/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反向控制</a:t>
          </a:r>
          <a:r>
            <a:rPr lang="en-US" altLang="zh-CN" sz="1800" b="0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一体机、</a:t>
          </a:r>
          <a:r>
            <a:rPr lang="en-US" altLang="zh-CN" sz="1800" b="0" kern="1200" dirty="0" smtClean="0">
              <a:latin typeface="微软雅黑" pitchFamily="34" charset="-122"/>
              <a:ea typeface="微软雅黑" pitchFamily="34" charset="-122"/>
            </a:rPr>
            <a:t>USB AOA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等）、案例分析（轮流组内分享）、公开课培训文档（</a:t>
          </a:r>
          <a:r>
            <a:rPr lang="en-US" altLang="zh-CN" sz="1800" b="0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800" b="0" kern="1200" dirty="0" smtClean="0">
              <a:latin typeface="微软雅黑" pitchFamily="34" charset="-122"/>
              <a:ea typeface="微软雅黑" pitchFamily="34" charset="-122"/>
            </a:rPr>
            <a:t>篇）、新员工学习报告、测试报告等</a:t>
          </a:r>
          <a:endParaRPr lang="en-US" altLang="zh-CN" sz="1800" b="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0" y="3626624"/>
        <a:ext cx="8847177" cy="140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755576" y="6337250"/>
            <a:ext cx="7128792" cy="475977"/>
            <a:chOff x="-106053" y="6156970"/>
            <a:chExt cx="10499431" cy="701030"/>
          </a:xfrm>
        </p:grpSpPr>
        <p:pic>
          <p:nvPicPr>
            <p:cNvPr id="4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19636" b="42585"/>
            <a:stretch>
              <a:fillRect/>
            </a:stretch>
          </p:blipFill>
          <p:spPr bwMode="auto">
            <a:xfrm>
              <a:off x="-106053" y="6165305"/>
              <a:ext cx="4995243" cy="69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C:\Users\jiangjing\Desktop\文化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8270" t="57415" b="9674"/>
            <a:stretch>
              <a:fillRect/>
            </a:stretch>
          </p:blipFill>
          <p:spPr bwMode="auto">
            <a:xfrm>
              <a:off x="5398135" y="6156970"/>
              <a:ext cx="4995243" cy="60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矩形 8"/>
          <p:cNvSpPr/>
          <p:nvPr userDrawn="1"/>
        </p:nvSpPr>
        <p:spPr>
          <a:xfrm>
            <a:off x="611560" y="6165304"/>
            <a:ext cx="7416824" cy="692696"/>
          </a:xfrm>
          <a:prstGeom prst="rect">
            <a:avLst/>
          </a:prstGeom>
          <a:solidFill>
            <a:schemeClr val="bg1">
              <a:alpha val="4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4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536" y="415820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多媒体组</a:t>
            </a:r>
            <a:r>
              <a:rPr lang="zh-CN" altLang="en-US" dirty="0" smtClean="0"/>
              <a:t>年终工作总结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/>
              <a:t>                                                          — </a:t>
            </a:r>
            <a:r>
              <a:rPr lang="zh-CN" altLang="en-US" sz="1600" dirty="0" smtClean="0"/>
              <a:t>余深庆</a:t>
            </a:r>
            <a:r>
              <a:rPr lang="en-US" altLang="zh-CN" sz="1600" dirty="0" smtClean="0"/>
              <a:t>2016/12/20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1996777" y="41127"/>
            <a:ext cx="5743575" cy="363537"/>
          </a:xfrm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今年的主要</a:t>
            </a:r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工作</a:t>
            </a:r>
            <a:endParaRPr lang="zh-CN" altLang="en-US" sz="2800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7504" y="620688"/>
          <a:ext cx="8847177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今年的主要</a:t>
            </a:r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工作</a:t>
            </a:r>
            <a:endParaRPr lang="zh-CN" altLang="en-US" sz="2800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411" y="836711"/>
            <a:ext cx="8847177" cy="1944217"/>
            <a:chOff x="0" y="96012"/>
            <a:chExt cx="8847177" cy="2592290"/>
          </a:xfrm>
        </p:grpSpPr>
        <p:sp>
          <p:nvSpPr>
            <p:cNvPr id="8" name="圆角矩形 7"/>
            <p:cNvSpPr/>
            <p:nvPr/>
          </p:nvSpPr>
          <p:spPr>
            <a:xfrm>
              <a:off x="0" y="96012"/>
              <a:ext cx="8847177" cy="2592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车载一体机多媒体开发和优化（上半年为主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新需求开发（流媒体、客户新需求）、功能稳定性、性能优化（图像质量、流程优化、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占用率等）、青铜器问题、客户支持。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129258" y="129258"/>
              <a:ext cx="8588661" cy="2389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b="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8411" y="3356992"/>
            <a:ext cx="8847177" cy="2624696"/>
            <a:chOff x="0" y="2592290"/>
            <a:chExt cx="8847177" cy="2624696"/>
          </a:xfrm>
        </p:grpSpPr>
        <p:sp>
          <p:nvSpPr>
            <p:cNvPr id="6" name="圆角矩形 5"/>
            <p:cNvSpPr/>
            <p:nvPr/>
          </p:nvSpPr>
          <p:spPr>
            <a:xfrm>
              <a:off x="0" y="2592290"/>
              <a:ext cx="8847177" cy="22863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. 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无人机相关开发和优化（下半年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1860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无人机升级及过整机测试：青铜器为主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USB AOA Demo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 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HDMI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图传开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发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 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1813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无人机方案评估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610" y="3153866"/>
              <a:ext cx="8623957" cy="2063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b="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07504" y="548680"/>
          <a:ext cx="8847177" cy="5672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今年的主要工作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1996777" y="41127"/>
            <a:ext cx="5743575" cy="363537"/>
          </a:xfrm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团队亮点工作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8411" y="836711"/>
            <a:ext cx="8847177" cy="2160241"/>
            <a:chOff x="0" y="96012"/>
            <a:chExt cx="8847177" cy="2592290"/>
          </a:xfrm>
        </p:grpSpPr>
        <p:sp>
          <p:nvSpPr>
            <p:cNvPr id="5" name="圆角矩形 4"/>
            <p:cNvSpPr/>
            <p:nvPr/>
          </p:nvSpPr>
          <p:spPr>
            <a:xfrm>
              <a:off x="0" y="96012"/>
              <a:ext cx="8847177" cy="25922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. V550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问题解决和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ARM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支持</a:t>
              </a:r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挑战：</a:t>
              </a:r>
              <a:r>
                <a:rPr lang="en-US" altLang="zh-CN" sz="1600" dirty="0" smtClean="0"/>
                <a:t>V550</a:t>
              </a:r>
              <a:r>
                <a:rPr lang="zh-CN" altLang="en-US" sz="1600" dirty="0" smtClean="0"/>
                <a:t>未商用过，</a:t>
              </a:r>
              <a:r>
                <a:rPr lang="en-US" altLang="zh-CN" sz="1600" dirty="0" smtClean="0"/>
                <a:t>ARM</a:t>
              </a:r>
              <a:r>
                <a:rPr lang="zh-CN" altLang="en-US" sz="1600" dirty="0" smtClean="0"/>
                <a:t>在不断重构和优化中，我们面临问题多、沟通成本高、项目风险。</a:t>
              </a:r>
              <a:endParaRPr lang="en-US" altLang="zh-CN" sz="1600" dirty="0" smtClean="0"/>
            </a:p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应对：</a:t>
              </a:r>
              <a:r>
                <a:rPr lang="zh-CN" altLang="en-US" sz="1600" dirty="0" smtClean="0"/>
                <a:t>人力强投入，不放过任何细节问题或疑惑，问题加入列表按优先级跟踪，邮件</a:t>
              </a:r>
              <a:r>
                <a:rPr lang="en-US" altLang="zh-CN" sz="1600" dirty="0" smtClean="0"/>
                <a:t>/</a:t>
              </a:r>
              <a:r>
                <a:rPr lang="zh-CN" altLang="en-US" sz="1600" dirty="0" smtClean="0"/>
                <a:t>例会结合，协助抓</a:t>
              </a:r>
              <a:r>
                <a:rPr lang="en-US" altLang="zh-CN" sz="1600" dirty="0" smtClean="0"/>
                <a:t>log</a:t>
              </a:r>
              <a:r>
                <a:rPr lang="zh-CN" altLang="en-US" sz="1600" dirty="0" smtClean="0"/>
                <a:t>和码流并及时反馈，版本每次更新都加强自测后入库。</a:t>
              </a:r>
              <a:endParaRPr lang="en-US" altLang="zh-CN" sz="1600" dirty="0" smtClean="0"/>
            </a:p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目标：</a:t>
              </a:r>
              <a:r>
                <a:rPr lang="zh-CN" altLang="en-US" sz="1600" dirty="0" smtClean="0"/>
                <a:t>效率沟通，认识并解决问题，丰富与外部沟通的经验。</a:t>
              </a:r>
              <a:endParaRPr lang="zh-CN" altLang="en-US" sz="1600" dirty="0"/>
            </a:p>
          </p:txBody>
        </p:sp>
        <p:sp>
          <p:nvSpPr>
            <p:cNvPr id="6" name="圆角矩形 4"/>
            <p:cNvSpPr/>
            <p:nvPr/>
          </p:nvSpPr>
          <p:spPr>
            <a:xfrm>
              <a:off x="129258" y="129258"/>
              <a:ext cx="8588661" cy="2389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b="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8411" y="3356992"/>
            <a:ext cx="8847177" cy="2624696"/>
            <a:chOff x="0" y="2592290"/>
            <a:chExt cx="8847177" cy="2624696"/>
          </a:xfrm>
        </p:grpSpPr>
        <p:sp>
          <p:nvSpPr>
            <p:cNvPr id="8" name="圆角矩形 7"/>
            <p:cNvSpPr/>
            <p:nvPr/>
          </p:nvSpPr>
          <p:spPr>
            <a:xfrm>
              <a:off x="0" y="2592290"/>
              <a:ext cx="8847177" cy="22863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. 6500 SDR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图传开发和优化</a:t>
              </a:r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挑战：</a:t>
              </a:r>
              <a:r>
                <a:rPr lang="zh-CN" altLang="en-US" sz="1600" dirty="0" smtClean="0"/>
                <a:t>公司级项目，涉及跨部门合作，开发周期短，</a:t>
              </a:r>
              <a:r>
                <a:rPr lang="en-US" altLang="zh-CN" sz="1600" dirty="0" smtClean="0"/>
                <a:t>Demo</a:t>
              </a:r>
              <a:r>
                <a:rPr lang="zh-CN" altLang="en-US" sz="1600" dirty="0" smtClean="0"/>
                <a:t>要求高</a:t>
              </a:r>
              <a:endParaRPr lang="en-US" altLang="zh-CN" sz="1600" dirty="0" smtClean="0"/>
            </a:p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应对：</a:t>
              </a:r>
              <a:r>
                <a:rPr lang="zh-CN" altLang="en-US" sz="1600" dirty="0" smtClean="0"/>
                <a:t>分工开展工作，每日更新进展，必要时组织加班，加强跨模块跨部门联调，疑难问题组织专家讨论，保证版本交付质量</a:t>
              </a:r>
              <a:endParaRPr lang="en-US" altLang="zh-CN" sz="1600" dirty="0" smtClean="0"/>
            </a:p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目标：</a:t>
              </a:r>
              <a:r>
                <a:rPr lang="zh-CN" altLang="en-US" sz="1600" dirty="0" smtClean="0"/>
                <a:t>完成功能和质量要求，积累图传调试和优化经验、跨部门合作经验</a:t>
              </a:r>
              <a:endParaRPr lang="zh-CN" altLang="en-US" sz="1600" dirty="0" smtClean="0"/>
            </a:p>
            <a:p>
              <a:pPr lvl="0"/>
              <a:endParaRPr lang="en-US" altLang="zh-CN" sz="20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6"/>
            <p:cNvSpPr/>
            <p:nvPr/>
          </p:nvSpPr>
          <p:spPr>
            <a:xfrm>
              <a:off x="111610" y="3153866"/>
              <a:ext cx="8623957" cy="2063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b="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1996777" y="41127"/>
            <a:ext cx="5743575" cy="363537"/>
          </a:xfrm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团队能力建设和变化</a:t>
            </a:r>
            <a:endParaRPr lang="zh-CN" altLang="en-US" sz="2800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07504" y="637036"/>
          <a:ext cx="8847177" cy="5672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1996777" y="41127"/>
            <a:ext cx="5743575" cy="363537"/>
          </a:xfrm>
        </p:spPr>
        <p:txBody>
          <a:bodyPr/>
          <a:lstStyle/>
          <a:p>
            <a:pPr algn="ctr"/>
            <a:r>
              <a:rPr lang="en-US" altLang="zh-CN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2017</a:t>
            </a:r>
            <a:r>
              <a:rPr lang="zh-CN" altLang="en-US" sz="28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规划</a:t>
            </a:r>
            <a:endParaRPr lang="zh-CN" altLang="en-US" sz="2800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512" y="696722"/>
            <a:ext cx="8847177" cy="2084206"/>
            <a:chOff x="0" y="619046"/>
            <a:chExt cx="8847177" cy="1220110"/>
          </a:xfrm>
        </p:grpSpPr>
        <p:sp>
          <p:nvSpPr>
            <p:cNvPr id="5" name="圆角矩形 4"/>
            <p:cNvSpPr/>
            <p:nvPr/>
          </p:nvSpPr>
          <p:spPr>
            <a:xfrm>
              <a:off x="0" y="619046"/>
              <a:ext cx="8847177" cy="12201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342900" lvl="0" indent="-342900">
                <a:buAutoNum type="arabicPeriod"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手机项目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lvl="0" indent="-34290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V550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完善（码流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Dump/</a:t>
              </a:r>
              <a:r>
                <a:rPr lang="en-US" altLang="zh-CN" sz="1600" dirty="0" err="1" smtClean="0"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接口封装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/Log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整理）、性能挖掘（编码质量优化、多实例并行）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lvl="0" indent="-34290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平台多媒体框架学习吸收及支持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lvl="0" indent="-34290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多媒体测试相关的规范，及挂测工具的需求开发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lvl="0" indent="-34290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1860/1881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手机项目的支持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lvl="0" indent="-34290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自研芯片平台的多媒体集成开发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dirty="0"/>
            </a:p>
          </p:txBody>
        </p:sp>
        <p:sp>
          <p:nvSpPr>
            <p:cNvPr id="6" name="圆角矩形 4"/>
            <p:cNvSpPr/>
            <p:nvPr/>
          </p:nvSpPr>
          <p:spPr>
            <a:xfrm>
              <a:off x="59561" y="678607"/>
              <a:ext cx="8728055" cy="1100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800" b="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512" y="3002080"/>
            <a:ext cx="8847177" cy="1723064"/>
            <a:chOff x="0" y="449134"/>
            <a:chExt cx="8847177" cy="1330461"/>
          </a:xfrm>
        </p:grpSpPr>
        <p:sp>
          <p:nvSpPr>
            <p:cNvPr id="22" name="圆角矩形 21"/>
            <p:cNvSpPr/>
            <p:nvPr/>
          </p:nvSpPr>
          <p:spPr>
            <a:xfrm>
              <a:off x="0" y="449134"/>
              <a:ext cx="8847177" cy="886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智能终端项目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无人机图传质量的优化挖掘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车载一体机多路视频、一路音频复用的框架重构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 具体项目和产品的新需求开发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dirty="0"/>
            </a:p>
          </p:txBody>
        </p:sp>
        <p:sp>
          <p:nvSpPr>
            <p:cNvPr id="23" name="圆角矩形 4"/>
            <p:cNvSpPr/>
            <p:nvPr/>
          </p:nvSpPr>
          <p:spPr>
            <a:xfrm>
              <a:off x="59561" y="678607"/>
              <a:ext cx="8728055" cy="1100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800" b="0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179512" y="4365104"/>
            <a:ext cx="8847177" cy="114810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自研开发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LMF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的扩充开发（流媒体、实时音频、解码显示、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1881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适配、对外接口和文档）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 开源多媒体框架的学习和利用（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FFMPEG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Gstreamer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741</TotalTime>
  <Words>847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自定义设计方案</vt:lpstr>
      <vt:lpstr>内容</vt:lpstr>
      <vt:lpstr>多媒体组年终工作总结                                                           — 余深庆2016/12/20</vt:lpstr>
      <vt:lpstr>今年的主要工作</vt:lpstr>
      <vt:lpstr>今年的主要工作</vt:lpstr>
      <vt:lpstr>今年的主要工作</vt:lpstr>
      <vt:lpstr>团队亮点工作</vt:lpstr>
      <vt:lpstr>团队能力建设和变化</vt:lpstr>
      <vt:lpstr>2017规划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lc</cp:lastModifiedBy>
  <cp:revision>67</cp:revision>
  <dcterms:created xsi:type="dcterms:W3CDTF">2016-06-16T07:20:31Z</dcterms:created>
  <dcterms:modified xsi:type="dcterms:W3CDTF">2016-12-20T10:32:29Z</dcterms:modified>
</cp:coreProperties>
</file>