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  <p:sldMasterId id="2147483665" r:id="rId2"/>
  </p:sldMasterIdLst>
  <p:sldIdLst>
    <p:sldId id="257" r:id="rId3"/>
    <p:sldId id="256" r:id="rId4"/>
    <p:sldId id="261" r:id="rId5"/>
    <p:sldId id="260" r:id="rId6"/>
    <p:sldId id="262" r:id="rId7"/>
    <p:sldId id="264" r:id="rId8"/>
    <p:sldId id="265" r:id="rId9"/>
    <p:sldId id="263" r:id="rId10"/>
    <p:sldId id="258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>
        <p:scale>
          <a:sx n="100" d="100"/>
          <a:sy n="100" d="100"/>
        </p:scale>
        <p:origin x="-446" y="52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005064"/>
            <a:ext cx="8229600" cy="1143000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pic>
        <p:nvPicPr>
          <p:cNvPr id="1026" name="Picture 2" descr="C:\Users\jiangjing\Pictures\W020160217396721699138.jpg"/>
          <p:cNvPicPr>
            <a:picLocks noChangeAspect="1" noChangeArrowheads="1"/>
          </p:cNvPicPr>
          <p:nvPr userDrawn="1"/>
        </p:nvPicPr>
        <p:blipFill>
          <a:blip r:embed="rId2" cstate="print"/>
          <a:srcRect l="24009" r="23828"/>
          <a:stretch>
            <a:fillRect/>
          </a:stretch>
        </p:blipFill>
        <p:spPr bwMode="auto">
          <a:xfrm>
            <a:off x="8136904" y="6188397"/>
            <a:ext cx="611560" cy="658887"/>
          </a:xfrm>
          <a:prstGeom prst="rect">
            <a:avLst/>
          </a:prstGeom>
          <a:noFill/>
        </p:spPr>
      </p:pic>
      <p:grpSp>
        <p:nvGrpSpPr>
          <p:cNvPr id="8" name="组合 7"/>
          <p:cNvGrpSpPr/>
          <p:nvPr userDrawn="1"/>
        </p:nvGrpSpPr>
        <p:grpSpPr>
          <a:xfrm>
            <a:off x="755576" y="6337250"/>
            <a:ext cx="7128792" cy="475977"/>
            <a:chOff x="-106053" y="6156970"/>
            <a:chExt cx="10499431" cy="701030"/>
          </a:xfrm>
        </p:grpSpPr>
        <p:pic>
          <p:nvPicPr>
            <p:cNvPr id="4" name="Picture 8" descr="C:\Users\jiangjing\Desktop\文化.png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18270" t="19636" b="42585"/>
            <a:stretch>
              <a:fillRect/>
            </a:stretch>
          </p:blipFill>
          <p:spPr bwMode="auto">
            <a:xfrm>
              <a:off x="-106053" y="6165305"/>
              <a:ext cx="4995243" cy="6926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8" descr="C:\Users\jiangjing\Desktop\文化.png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18270" t="57415" b="9674"/>
            <a:stretch>
              <a:fillRect/>
            </a:stretch>
          </p:blipFill>
          <p:spPr bwMode="auto">
            <a:xfrm>
              <a:off x="5398135" y="6156970"/>
              <a:ext cx="4995243" cy="6034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9" name="矩形 8"/>
          <p:cNvSpPr/>
          <p:nvPr userDrawn="1"/>
        </p:nvSpPr>
        <p:spPr>
          <a:xfrm>
            <a:off x="611560" y="6165304"/>
            <a:ext cx="7416824" cy="692696"/>
          </a:xfrm>
          <a:prstGeom prst="rect">
            <a:avLst/>
          </a:prstGeom>
          <a:solidFill>
            <a:schemeClr val="bg1">
              <a:alpha val="4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8" descr="PPT1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8" descr="PPT1"/>
          <p:cNvPicPr>
            <a:picLocks noChangeAspect="1" noChangeArrowheads="1"/>
          </p:cNvPicPr>
          <p:nvPr userDrawn="1"/>
        </p:nvPicPr>
        <p:blipFill>
          <a:blip r:embed="rId3" cstate="print"/>
          <a:srcRect t="31100" r="5582" b="62600"/>
          <a:stretch>
            <a:fillRect/>
          </a:stretch>
        </p:blipFill>
        <p:spPr bwMode="auto">
          <a:xfrm>
            <a:off x="0" y="0"/>
            <a:ext cx="9144000" cy="457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图片 12" descr="标志与标准1.png"/>
          <p:cNvPicPr>
            <a:picLocks noChangeAspect="1"/>
          </p:cNvPicPr>
          <p:nvPr userDrawn="1"/>
        </p:nvPicPr>
        <p:blipFill>
          <a:blip r:embed="rId4" cstate="print">
            <a:lum bright="100000"/>
          </a:blip>
          <a:stretch>
            <a:fillRect/>
          </a:stretch>
        </p:blipFill>
        <p:spPr>
          <a:xfrm>
            <a:off x="0" y="548680"/>
            <a:ext cx="899592" cy="334879"/>
          </a:xfrm>
          <a:prstGeom prst="rect">
            <a:avLst/>
          </a:prstGeom>
          <a:ln>
            <a:noFill/>
          </a:ln>
          <a:effectLst/>
        </p:spPr>
      </p:pic>
      <p:sp>
        <p:nvSpPr>
          <p:cNvPr id="2056" name="标题占位符 11"/>
          <p:cNvSpPr>
            <a:spLocks noGrp="1"/>
          </p:cNvSpPr>
          <p:nvPr>
            <p:ph type="title"/>
          </p:nvPr>
        </p:nvSpPr>
        <p:spPr bwMode="auto">
          <a:xfrm>
            <a:off x="1996777" y="41127"/>
            <a:ext cx="5743575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CN" altLang="en-US" dirty="0" smtClean="0"/>
          </a:p>
        </p:txBody>
      </p:sp>
      <p:sp>
        <p:nvSpPr>
          <p:cNvPr id="14" name="标题占位符 11"/>
          <p:cNvSpPr txBox="1">
            <a:spLocks/>
          </p:cNvSpPr>
          <p:nvPr userDrawn="1"/>
        </p:nvSpPr>
        <p:spPr bwMode="auto">
          <a:xfrm>
            <a:off x="1304925" y="2204864"/>
            <a:ext cx="5743575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pic>
        <p:nvPicPr>
          <p:cNvPr id="15" name="Picture 9" descr="C:\Users\jiangjing\Desktop\1.png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-114250"/>
            <a:ext cx="1717451" cy="701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1600" kern="1200">
          <a:solidFill>
            <a:schemeClr val="bg1"/>
          </a:solidFill>
          <a:latin typeface="微软雅黑" pitchFamily="34" charset="-122"/>
          <a:ea typeface="微软雅黑" pitchFamily="34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1600">
          <a:solidFill>
            <a:schemeClr val="bg1"/>
          </a:solidFill>
          <a:latin typeface="微软雅黑" pitchFamily="34" charset="-122"/>
          <a:ea typeface="微软雅黑" pitchFamily="34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1600">
          <a:solidFill>
            <a:schemeClr val="bg1"/>
          </a:solidFill>
          <a:latin typeface="微软雅黑" pitchFamily="34" charset="-122"/>
          <a:ea typeface="微软雅黑" pitchFamily="34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1600">
          <a:solidFill>
            <a:schemeClr val="bg1"/>
          </a:solidFill>
          <a:latin typeface="微软雅黑" pitchFamily="34" charset="-122"/>
          <a:ea typeface="微软雅黑" pitchFamily="34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1600">
          <a:solidFill>
            <a:schemeClr val="bg1"/>
          </a:solidFill>
          <a:latin typeface="微软雅黑" pitchFamily="34" charset="-122"/>
          <a:ea typeface="微软雅黑" pitchFamily="34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1600">
          <a:solidFill>
            <a:schemeClr val="bg1"/>
          </a:solidFill>
          <a:latin typeface="微软雅黑" pitchFamily="34" charset="-122"/>
          <a:ea typeface="微软雅黑" pitchFamily="34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1600">
          <a:solidFill>
            <a:schemeClr val="bg1"/>
          </a:solidFill>
          <a:latin typeface="微软雅黑" pitchFamily="34" charset="-122"/>
          <a:ea typeface="微软雅黑" pitchFamily="34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1600">
          <a:solidFill>
            <a:schemeClr val="bg1"/>
          </a:solidFill>
          <a:latin typeface="微软雅黑" pitchFamily="34" charset="-122"/>
          <a:ea typeface="微软雅黑" pitchFamily="34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1600">
          <a:solidFill>
            <a:schemeClr val="bg1"/>
          </a:solidFill>
          <a:latin typeface="微软雅黑" pitchFamily="34" charset="-122"/>
          <a:ea typeface="微软雅黑" pitchFamily="34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Kernel</a:t>
            </a:r>
            <a:r>
              <a:rPr lang="zh-CN" altLang="en-US" dirty="0" smtClean="0"/>
              <a:t>组</a:t>
            </a:r>
            <a:r>
              <a:rPr lang="en-US" altLang="zh-CN" dirty="0" smtClean="0"/>
              <a:t>--Driver</a:t>
            </a:r>
            <a:r>
              <a:rPr lang="zh-CN" altLang="en-US" dirty="0" smtClean="0"/>
              <a:t>团队总结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</a:t>
            </a:r>
            <a:r>
              <a:rPr lang="zh-CN" altLang="en-US" dirty="0" smtClean="0"/>
              <a:t>工作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99592" y="1052736"/>
            <a:ext cx="691276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1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1860</a:t>
            </a:r>
            <a:r>
              <a:rPr lang="zh-CN" altLang="en-US" sz="2400" dirty="0" smtClean="0"/>
              <a:t>项目支持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2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1881</a:t>
            </a:r>
            <a:r>
              <a:rPr lang="zh-CN" altLang="en-US" sz="2400" dirty="0" smtClean="0"/>
              <a:t>项目开发和问题解决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3</a:t>
            </a:r>
            <a:r>
              <a:rPr lang="zh-CN" altLang="en-US" sz="2400" dirty="0" smtClean="0"/>
              <a:t>、智能终端产品各个项目的需求开发及</a:t>
            </a:r>
            <a:r>
              <a:rPr lang="zh-CN" altLang="en-US" sz="2400" dirty="0" smtClean="0"/>
              <a:t>问题解决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en-US" altLang="zh-CN" sz="2400" dirty="0" smtClean="0"/>
              <a:t>4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1860A</a:t>
            </a:r>
            <a:r>
              <a:rPr lang="zh-CN" altLang="en-US" sz="2400" dirty="0" smtClean="0"/>
              <a:t>开发工作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en-US" altLang="zh-CN" sz="2400" dirty="0" smtClean="0"/>
              <a:t>5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Modem</a:t>
            </a:r>
            <a:r>
              <a:rPr lang="zh-CN" altLang="en-US" sz="2400" dirty="0" smtClean="0"/>
              <a:t>的支持工作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4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Q</a:t>
            </a:r>
            <a:r>
              <a:rPr lang="zh-CN" altLang="en-US" sz="2400" dirty="0" smtClean="0"/>
              <a:t>平台模块学习</a:t>
            </a:r>
            <a:endParaRPr lang="en-US" altLang="zh-CN" sz="2400" dirty="0" smtClean="0"/>
          </a:p>
          <a:p>
            <a:endParaRPr lang="en-US" altLang="zh-CN" sz="2400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团队亮点工作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09896" y="548680"/>
            <a:ext cx="6912768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1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1881</a:t>
            </a:r>
            <a:r>
              <a:rPr lang="zh-CN" altLang="en-US" sz="2400" dirty="0" smtClean="0"/>
              <a:t>开机调试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2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DP550</a:t>
            </a:r>
            <a:r>
              <a:rPr lang="zh-CN" altLang="en-US" sz="2400" dirty="0" smtClean="0"/>
              <a:t>问题解决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3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USB</a:t>
            </a:r>
            <a:r>
              <a:rPr lang="zh-CN" altLang="en-US" sz="2400" dirty="0" smtClean="0"/>
              <a:t>速率优化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4</a:t>
            </a:r>
            <a:r>
              <a:rPr lang="zh-CN" altLang="en-US" sz="2400" dirty="0" smtClean="0"/>
              <a:t>、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UHS-I </a:t>
            </a:r>
            <a:r>
              <a:rPr lang="en-US" altLang="zh-CN" sz="2400" dirty="0"/>
              <a:t>SD</a:t>
            </a:r>
            <a:r>
              <a:rPr lang="zh-CN" altLang="zh-CN" sz="2400" dirty="0" smtClean="0"/>
              <a:t>卡</a:t>
            </a:r>
            <a:r>
              <a:rPr lang="en-US" altLang="zh-CN" sz="2400" dirty="0" smtClean="0"/>
              <a:t>/</a:t>
            </a:r>
            <a:r>
              <a:rPr lang="en-US" altLang="zh-CN" sz="2400" dirty="0" err="1" smtClean="0"/>
              <a:t>eMMC</a:t>
            </a:r>
            <a:r>
              <a:rPr lang="en-US" altLang="zh-CN" sz="2400" dirty="0" smtClean="0"/>
              <a:t> </a:t>
            </a:r>
            <a:r>
              <a:rPr lang="en-US" altLang="zh-CN" sz="2400" dirty="0" smtClean="0"/>
              <a:t>HS400/</a:t>
            </a:r>
            <a:r>
              <a:rPr lang="en-US" altLang="zh-CN" sz="2400" dirty="0" err="1" smtClean="0"/>
              <a:t>exfat</a:t>
            </a:r>
            <a:r>
              <a:rPr lang="zh-CN" altLang="en-US" sz="2400" dirty="0" smtClean="0"/>
              <a:t>移植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卡兼容性问题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en-US" altLang="zh-CN" sz="2400" dirty="0" smtClean="0"/>
              <a:t>5</a:t>
            </a:r>
            <a:r>
              <a:rPr lang="zh-CN" altLang="en-US" sz="2400" dirty="0" smtClean="0"/>
              <a:t>、无人机飞行控制相关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en-US" altLang="zh-CN" sz="2400" dirty="0" smtClean="0"/>
              <a:t>6</a:t>
            </a:r>
            <a:r>
              <a:rPr lang="zh-CN" altLang="en-US" sz="2400" dirty="0" smtClean="0"/>
              <a:t>、车载</a:t>
            </a:r>
            <a:r>
              <a:rPr lang="zh-CN" altLang="en-US" sz="2400" dirty="0" smtClean="0"/>
              <a:t>各种特殊需求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en-US" altLang="zh-CN" sz="2400" dirty="0" smtClean="0"/>
              <a:t>6</a:t>
            </a:r>
            <a:r>
              <a:rPr lang="zh-CN" altLang="en-US" sz="2400" dirty="0" smtClean="0"/>
              <a:t>、基础</a:t>
            </a:r>
            <a:r>
              <a:rPr lang="zh-CN" altLang="en-US" sz="2400" dirty="0" smtClean="0"/>
              <a:t>模块</a:t>
            </a:r>
            <a:r>
              <a:rPr lang="zh-CN" altLang="en-US" sz="2400" dirty="0" smtClean="0"/>
              <a:t>维护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en-US" altLang="zh-CN" sz="2400" dirty="0" smtClean="0"/>
              <a:t>7</a:t>
            </a:r>
            <a:r>
              <a:rPr lang="zh-CN" altLang="en-US" sz="2400" dirty="0" smtClean="0"/>
              <a:t>、</a:t>
            </a:r>
            <a:r>
              <a:rPr lang="en-US" altLang="zh-CN" sz="2400" dirty="0" err="1" smtClean="0"/>
              <a:t>DJi</a:t>
            </a:r>
            <a:r>
              <a:rPr lang="zh-CN" altLang="en-US" sz="2400" dirty="0" smtClean="0"/>
              <a:t>压力测试</a:t>
            </a:r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zh-CN" altLang="en-US" sz="2400" dirty="0" smtClean="0"/>
              <a:t>。。。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团队成长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99592" y="1052736"/>
            <a:ext cx="691276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1</a:t>
            </a:r>
            <a:r>
              <a:rPr lang="zh-CN" altLang="en-US" sz="2400" dirty="0" smtClean="0"/>
              <a:t>、“新”伙伴都适应融入</a:t>
            </a:r>
            <a:r>
              <a:rPr lang="zh-CN" altLang="en-US" sz="2400" dirty="0" smtClean="0"/>
              <a:t>进来</a:t>
            </a:r>
            <a:endParaRPr lang="en-US" altLang="zh-CN" sz="2400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CP-&gt;AP</a:t>
            </a:r>
            <a:r>
              <a:rPr lang="zh-CN" altLang="en-US" dirty="0" smtClean="0"/>
              <a:t>：</a:t>
            </a:r>
            <a:r>
              <a:rPr lang="en-US" altLang="zh-CN" dirty="0" smtClean="0"/>
              <a:t>2(4)</a:t>
            </a:r>
          </a:p>
          <a:p>
            <a:r>
              <a:rPr lang="en-US" altLang="zh-CN" dirty="0"/>
              <a:t>	</a:t>
            </a:r>
            <a:r>
              <a:rPr lang="zh-CN" altLang="en-US" dirty="0" smtClean="0"/>
              <a:t>新员工：</a:t>
            </a:r>
            <a:r>
              <a:rPr lang="en-US" altLang="zh-CN" dirty="0" smtClean="0"/>
              <a:t>4</a:t>
            </a:r>
          </a:p>
          <a:p>
            <a:r>
              <a:rPr lang="en-US" altLang="zh-CN" dirty="0"/>
              <a:t>	</a:t>
            </a:r>
            <a:r>
              <a:rPr lang="zh-CN" altLang="en-US" dirty="0" smtClean="0"/>
              <a:t>产假归来：</a:t>
            </a:r>
            <a:r>
              <a:rPr lang="en-US" altLang="zh-CN" dirty="0" smtClean="0"/>
              <a:t>2</a:t>
            </a:r>
            <a:endParaRPr lang="en-US" altLang="zh-CN" dirty="0" smtClean="0"/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2</a:t>
            </a:r>
            <a:r>
              <a:rPr lang="zh-CN" altLang="en-US" sz="2400" dirty="0" smtClean="0"/>
              <a:t>、开发和解决问题的能力</a:t>
            </a:r>
            <a:r>
              <a:rPr lang="zh-CN" altLang="en-US" sz="2400" dirty="0" smtClean="0"/>
              <a:t>提升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3</a:t>
            </a:r>
            <a:r>
              <a:rPr lang="zh-CN" altLang="en-US" sz="2400" dirty="0" smtClean="0"/>
              <a:t>、设计</a:t>
            </a:r>
            <a:r>
              <a:rPr lang="zh-CN" altLang="en-US" sz="2400" dirty="0"/>
              <a:t>总结</a:t>
            </a:r>
            <a:r>
              <a:rPr lang="zh-CN" altLang="en-US" sz="2400" dirty="0" smtClean="0"/>
              <a:t>文档输出和专利完成</a:t>
            </a:r>
            <a:endParaRPr lang="en-US" altLang="zh-CN" sz="2400" dirty="0" smtClean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0447457"/>
              </p:ext>
            </p:extLst>
          </p:nvPr>
        </p:nvGraphicFramePr>
        <p:xfrm>
          <a:off x="1612776" y="3140968"/>
          <a:ext cx="5486400" cy="51054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zh-CN" sz="105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  <a:r>
                        <a:rPr lang="zh-C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endParaRPr lang="zh-CN" sz="105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1031</a:t>
                      </a:r>
                      <a:endParaRPr lang="zh-CN" sz="105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1107</a:t>
                      </a:r>
                      <a:endParaRPr lang="zh-CN" sz="105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1114</a:t>
                      </a:r>
                      <a:endParaRPr lang="zh-CN" sz="105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1121</a:t>
                      </a:r>
                      <a:endParaRPr lang="zh-CN" sz="105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1128</a:t>
                      </a:r>
                      <a:endParaRPr lang="zh-CN" sz="105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1205</a:t>
                      </a:r>
                      <a:endParaRPr lang="zh-CN" sz="105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1212</a:t>
                      </a:r>
                      <a:endParaRPr lang="zh-CN" sz="105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1219</a:t>
                      </a:r>
                      <a:endParaRPr lang="zh-CN" sz="105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driver</a:t>
                      </a:r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endParaRPr lang="zh-CN" sz="105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15+2</a:t>
                      </a:r>
                      <a:endParaRPr lang="zh-CN" sz="105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1(15)10</a:t>
                      </a:r>
                      <a:endParaRPr lang="zh-CN" sz="105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4（21）7</a:t>
                      </a:r>
                      <a:endParaRPr lang="zh-CN" sz="105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4（22）5</a:t>
                      </a:r>
                      <a:endParaRPr lang="zh-CN" sz="105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4（14）</a:t>
                      </a:r>
                      <a:b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</a:br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1(10)+2</a:t>
                      </a:r>
                      <a:endParaRPr lang="zh-CN" sz="105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3（11）10</a:t>
                      </a:r>
                      <a:endParaRPr lang="zh-CN" sz="105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1（11）8</a:t>
                      </a:r>
                      <a:endParaRPr lang="zh-CN" sz="105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（8）6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输出文档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1052736"/>
            <a:ext cx="691276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一</a:t>
            </a:r>
            <a:r>
              <a:rPr lang="zh-CN" altLang="en-US" sz="2000" dirty="0"/>
              <a:t>、</a:t>
            </a:r>
            <a:r>
              <a:rPr lang="zh-CN" altLang="en-US" sz="2000" dirty="0" smtClean="0"/>
              <a:t>详细设计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pPr marL="342900" lvl="0" indent="-342900">
              <a:buFont typeface="+mj-lt"/>
              <a:buAutoNum type="arabicPeriod"/>
            </a:pPr>
            <a:r>
              <a:rPr lang="zh-CN" altLang="zh-CN" sz="1600" dirty="0" smtClean="0"/>
              <a:t>《帧</a:t>
            </a:r>
            <a:r>
              <a:rPr lang="zh-CN" altLang="zh-CN" sz="1600" dirty="0"/>
              <a:t>率自动调整</a:t>
            </a:r>
            <a:r>
              <a:rPr lang="en-US" altLang="zh-CN" sz="1600" dirty="0"/>
              <a:t>(RRC)</a:t>
            </a:r>
            <a:r>
              <a:rPr lang="zh-CN" altLang="zh-CN" sz="1600" dirty="0"/>
              <a:t>驱动</a:t>
            </a:r>
            <a:r>
              <a:rPr lang="zh-CN" altLang="zh-CN" sz="1600" dirty="0" smtClean="0"/>
              <a:t>设计</a:t>
            </a:r>
            <a:r>
              <a:rPr lang="zh-CN" altLang="zh-CN" sz="1600" dirty="0" smtClean="0"/>
              <a:t>》</a:t>
            </a:r>
            <a:endParaRPr lang="en-US" altLang="zh-CN" sz="1600" dirty="0"/>
          </a:p>
          <a:p>
            <a:pPr marL="342900" lvl="0" indent="-342900">
              <a:buFont typeface="+mj-lt"/>
              <a:buAutoNum type="arabicPeriod"/>
            </a:pPr>
            <a:r>
              <a:rPr lang="en-US" altLang="zh-CN" sz="1600" dirty="0" smtClean="0"/>
              <a:t>《</a:t>
            </a:r>
            <a:r>
              <a:rPr lang="en-US" altLang="zh-CN" sz="1600" dirty="0"/>
              <a:t>LC1861</a:t>
            </a:r>
            <a:r>
              <a:rPr lang="zh-CN" altLang="zh-CN" sz="1600" dirty="0"/>
              <a:t>资源</a:t>
            </a:r>
            <a:r>
              <a:rPr lang="zh-CN" altLang="zh-CN" sz="1600" dirty="0" smtClean="0"/>
              <a:t>规划</a:t>
            </a:r>
            <a:r>
              <a:rPr lang="en-US" altLang="zh-CN" sz="1600" dirty="0" smtClean="0"/>
              <a:t>》</a:t>
            </a:r>
            <a:endParaRPr lang="en-US" altLang="zh-CN" sz="1600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zh-CN" sz="1600" dirty="0"/>
              <a:t>《</a:t>
            </a:r>
            <a:r>
              <a:rPr lang="en-US" altLang="zh-CN" sz="1600" dirty="0" err="1"/>
              <a:t>LeadCore</a:t>
            </a:r>
            <a:r>
              <a:rPr lang="zh-CN" altLang="zh-CN" sz="1600" dirty="0"/>
              <a:t>平台电源管理驱动详解</a:t>
            </a:r>
            <a:r>
              <a:rPr lang="zh-CN" altLang="zh-CN" sz="1600" dirty="0" smtClean="0"/>
              <a:t>》</a:t>
            </a:r>
            <a:endParaRPr lang="zh-CN" altLang="zh-CN" sz="1600" dirty="0"/>
          </a:p>
          <a:p>
            <a:pPr marL="342900" indent="-342900">
              <a:buFont typeface="+mj-lt"/>
              <a:buAutoNum type="arabicPeriod"/>
            </a:pPr>
            <a:r>
              <a:rPr lang="zh-CN" altLang="zh-CN" sz="1600" dirty="0" smtClean="0"/>
              <a:t>《 </a:t>
            </a:r>
            <a:r>
              <a:rPr lang="en-US" altLang="zh-CN" sz="1600" dirty="0" smtClean="0"/>
              <a:t>MIPI </a:t>
            </a:r>
            <a:r>
              <a:rPr lang="zh-CN" altLang="zh-CN" sz="1600" dirty="0"/>
              <a:t>基础概念</a:t>
            </a:r>
            <a:r>
              <a:rPr lang="zh-CN" altLang="zh-CN" sz="1600" dirty="0" smtClean="0"/>
              <a:t>介绍》</a:t>
            </a:r>
            <a:endParaRPr lang="zh-CN" altLang="zh-CN" sz="1600" dirty="0"/>
          </a:p>
          <a:p>
            <a:pPr marL="342900" indent="-342900">
              <a:buFont typeface="+mj-lt"/>
              <a:buAutoNum type="arabicPeriod"/>
            </a:pPr>
            <a:r>
              <a:rPr lang="zh-CN" altLang="zh-CN" sz="1600" dirty="0" smtClean="0"/>
              <a:t>《</a:t>
            </a:r>
            <a:r>
              <a:rPr lang="en-US" altLang="zh-CN" sz="1600" dirty="0" smtClean="0"/>
              <a:t> </a:t>
            </a:r>
            <a:r>
              <a:rPr lang="en-US" altLang="zh-CN" sz="1600" dirty="0"/>
              <a:t>1861 display </a:t>
            </a:r>
            <a:r>
              <a:rPr lang="en-US" altLang="zh-CN" sz="1600" dirty="0" smtClean="0"/>
              <a:t>architecture</a:t>
            </a:r>
            <a:r>
              <a:rPr lang="zh-CN" altLang="zh-CN" sz="1600" dirty="0" smtClean="0"/>
              <a:t>》</a:t>
            </a:r>
            <a:endParaRPr lang="zh-CN" altLang="zh-CN" sz="1600" dirty="0"/>
          </a:p>
          <a:p>
            <a:pPr marL="342900" indent="-342900">
              <a:buFont typeface="+mj-lt"/>
              <a:buAutoNum type="arabicPeriod"/>
            </a:pPr>
            <a:r>
              <a:rPr lang="zh-CN" altLang="zh-CN" sz="1600" dirty="0" smtClean="0"/>
              <a:t>《</a:t>
            </a:r>
            <a:r>
              <a:rPr lang="en-US" altLang="zh-CN" sz="1600" dirty="0" err="1"/>
              <a:t>linux</a:t>
            </a:r>
            <a:r>
              <a:rPr lang="zh-CN" altLang="zh-CN" sz="1600" dirty="0"/>
              <a:t>休眠唤醒</a:t>
            </a:r>
            <a:r>
              <a:rPr lang="zh-CN" altLang="zh-CN" sz="1600" dirty="0" smtClean="0"/>
              <a:t>流程》</a:t>
            </a:r>
            <a:endParaRPr lang="zh-CN" altLang="zh-CN" sz="1600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sz="1600" dirty="0"/>
              <a:t>《</a:t>
            </a:r>
            <a:r>
              <a:rPr lang="zh-CN" altLang="zh-CN" sz="1600" dirty="0" smtClean="0"/>
              <a:t>亮度</a:t>
            </a:r>
            <a:r>
              <a:rPr lang="zh-CN" altLang="zh-CN" sz="1600" dirty="0"/>
              <a:t>调节接口类</a:t>
            </a:r>
            <a:r>
              <a:rPr lang="zh-CN" altLang="zh-CN" sz="1600" dirty="0" smtClean="0"/>
              <a:t>图</a:t>
            </a:r>
            <a:r>
              <a:rPr lang="en-US" altLang="zh-CN" sz="1600" dirty="0" smtClean="0"/>
              <a:t> </a:t>
            </a:r>
            <a:r>
              <a:rPr lang="zh-CN" altLang="zh-CN" sz="1600" dirty="0" smtClean="0"/>
              <a:t>》</a:t>
            </a:r>
            <a:endParaRPr lang="en-US" altLang="zh-CN" sz="1600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zh-CN" sz="1600" dirty="0"/>
              <a:t>《</a:t>
            </a:r>
            <a:r>
              <a:rPr lang="en-US" altLang="zh-CN" sz="1600" dirty="0"/>
              <a:t> PWM</a:t>
            </a:r>
            <a:r>
              <a:rPr lang="zh-CN" altLang="zh-CN" sz="1600" dirty="0"/>
              <a:t>驱动详细设计</a:t>
            </a:r>
            <a:r>
              <a:rPr lang="zh-CN" altLang="zh-CN" sz="1600" dirty="0" smtClean="0"/>
              <a:t>》</a:t>
            </a:r>
            <a:endParaRPr lang="en-US" altLang="zh-CN" sz="1600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zh-CN" sz="1600" dirty="0"/>
              <a:t>《AP GPIO</a:t>
            </a:r>
            <a:r>
              <a:rPr lang="zh-CN" altLang="zh-CN" sz="1600" dirty="0"/>
              <a:t>驱动详细设计</a:t>
            </a:r>
            <a:r>
              <a:rPr lang="zh-CN" altLang="zh-CN" sz="1600" dirty="0" smtClean="0"/>
              <a:t>》</a:t>
            </a:r>
            <a:endParaRPr lang="zh-CN" altLang="zh-CN" sz="1600" dirty="0"/>
          </a:p>
          <a:p>
            <a:pPr marL="342900" indent="-342900">
              <a:buFont typeface="+mj-lt"/>
              <a:buAutoNum type="arabicPeriod"/>
            </a:pPr>
            <a:r>
              <a:rPr lang="zh-CN" altLang="zh-CN" sz="1600" dirty="0" smtClean="0"/>
              <a:t>《</a:t>
            </a:r>
            <a:r>
              <a:rPr lang="en-US" altLang="zh-CN" sz="1600" dirty="0" err="1"/>
              <a:t>LeadCore</a:t>
            </a:r>
            <a:r>
              <a:rPr lang="zh-CN" altLang="zh-CN" sz="1600" dirty="0"/>
              <a:t>平台</a:t>
            </a:r>
            <a:r>
              <a:rPr lang="en-US" altLang="zh-CN" sz="1600" dirty="0"/>
              <a:t>I2C</a:t>
            </a:r>
            <a:r>
              <a:rPr lang="zh-CN" altLang="zh-CN" sz="1600" dirty="0"/>
              <a:t>驱动架构分析》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600" dirty="0" smtClean="0"/>
              <a:t>《SPI </a:t>
            </a:r>
            <a:r>
              <a:rPr lang="zh-CN" altLang="en-US" sz="1600" dirty="0" smtClean="0"/>
              <a:t>总线及设备驱动</a:t>
            </a:r>
            <a:r>
              <a:rPr lang="en-US" altLang="zh-CN" sz="1600" dirty="0" smtClean="0"/>
              <a:t>》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600" dirty="0"/>
              <a:t>《AP </a:t>
            </a:r>
            <a:r>
              <a:rPr lang="en-US" altLang="zh-CN" sz="1600" dirty="0" err="1"/>
              <a:t>USIM卡热插拔检测驱动设计和调试</a:t>
            </a:r>
            <a:r>
              <a:rPr lang="en-US" altLang="zh-CN" sz="1600" dirty="0" smtClean="0"/>
              <a:t>》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600" dirty="0" smtClean="0"/>
              <a:t>《</a:t>
            </a:r>
            <a:r>
              <a:rPr lang="en-US" altLang="zh-CN" sz="1600" dirty="0"/>
              <a:t>TL</a:t>
            </a:r>
            <a:r>
              <a:rPr lang="zh-CN" altLang="zh-CN" sz="1600" dirty="0"/>
              <a:t>支持超</a:t>
            </a:r>
            <a:r>
              <a:rPr lang="en-US" altLang="zh-CN" sz="1600" dirty="0"/>
              <a:t>4G</a:t>
            </a:r>
            <a:r>
              <a:rPr lang="zh-CN" altLang="zh-CN" sz="1600" dirty="0"/>
              <a:t>地址</a:t>
            </a:r>
            <a:r>
              <a:rPr lang="en-US" altLang="zh-CN" sz="1600" dirty="0"/>
              <a:t>bin</a:t>
            </a:r>
            <a:r>
              <a:rPr lang="zh-CN" altLang="zh-CN" sz="1600" dirty="0"/>
              <a:t>档下载框架</a:t>
            </a:r>
            <a:r>
              <a:rPr lang="zh-CN" altLang="zh-CN" sz="1600" dirty="0" smtClean="0"/>
              <a:t>介绍</a:t>
            </a:r>
            <a:r>
              <a:rPr lang="en-US" altLang="zh-CN" sz="1600" dirty="0" smtClean="0"/>
              <a:t>》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600" dirty="0" smtClean="0"/>
              <a:t>《</a:t>
            </a:r>
            <a:r>
              <a:rPr lang="zh-CN" altLang="zh-CN" sz="1600" dirty="0" smtClean="0"/>
              <a:t>车载</a:t>
            </a:r>
            <a:r>
              <a:rPr lang="zh-CN" altLang="zh-CN" sz="1600" dirty="0"/>
              <a:t>方向盘自动学习模式</a:t>
            </a:r>
            <a:r>
              <a:rPr lang="zh-CN" altLang="zh-CN" sz="1600" dirty="0" smtClean="0"/>
              <a:t>设计</a:t>
            </a:r>
            <a:r>
              <a:rPr lang="en-US" altLang="zh-CN" sz="1600" dirty="0" smtClean="0"/>
              <a:t>》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600" dirty="0" smtClean="0"/>
              <a:t>《LC1861</a:t>
            </a:r>
            <a:r>
              <a:rPr lang="zh-CN" altLang="zh-CN" sz="1600" dirty="0"/>
              <a:t>显示驱动框架</a:t>
            </a:r>
            <a:r>
              <a:rPr lang="zh-CN" altLang="zh-CN" sz="1600" dirty="0" smtClean="0"/>
              <a:t>详细设计</a:t>
            </a:r>
            <a:r>
              <a:rPr lang="en-US" altLang="zh-CN" sz="1600" dirty="0" smtClean="0"/>
              <a:t>》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600" dirty="0" smtClean="0"/>
              <a:t>《Framebuffer</a:t>
            </a:r>
            <a:r>
              <a:rPr lang="zh-CN" altLang="zh-CN" sz="1600" dirty="0"/>
              <a:t>驱动</a:t>
            </a:r>
            <a:r>
              <a:rPr lang="zh-CN" altLang="zh-CN" sz="1600" dirty="0" smtClean="0"/>
              <a:t>框架</a:t>
            </a:r>
            <a:r>
              <a:rPr lang="en-US" altLang="zh-CN" sz="1600" dirty="0" smtClean="0"/>
              <a:t>》</a:t>
            </a:r>
          </a:p>
          <a:p>
            <a:pPr marL="342900" indent="-342900">
              <a:buFont typeface="+mj-lt"/>
              <a:buAutoNum type="arabicPeriod"/>
            </a:pPr>
            <a:endParaRPr lang="en-US" altLang="zh-CN" sz="1600" dirty="0" smtClean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zh-CN" altLang="zh-CN" sz="1600" dirty="0"/>
          </a:p>
        </p:txBody>
      </p:sp>
    </p:spTree>
    <p:extLst>
      <p:ext uri="{BB962C8B-B14F-4D97-AF65-F5344CB8AC3E}">
        <p14:creationId xmlns:p14="http://schemas.microsoft.com/office/powerpoint/2010/main" val="3971446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输出文档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99592" y="1052736"/>
            <a:ext cx="6912768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二、调试</a:t>
            </a:r>
            <a:r>
              <a:rPr lang="zh-CN" altLang="en-US" dirty="0"/>
              <a:t>总结学习</a:t>
            </a:r>
            <a:r>
              <a:rPr lang="zh-CN" altLang="en-US" dirty="0" smtClean="0"/>
              <a:t>文档</a:t>
            </a:r>
            <a:endParaRPr lang="en-US" altLang="zh-CN" dirty="0" smtClean="0"/>
          </a:p>
          <a:p>
            <a:endParaRPr lang="en-US" altLang="zh-CN" dirty="0"/>
          </a:p>
          <a:p>
            <a:pPr marL="342900" lvl="0" indent="-342900">
              <a:buFont typeface="+mj-lt"/>
              <a:buAutoNum type="arabicPeriod"/>
            </a:pPr>
            <a:r>
              <a:rPr lang="zh-CN" altLang="zh-CN" sz="1600" dirty="0"/>
              <a:t>《 </a:t>
            </a:r>
            <a:r>
              <a:rPr lang="en-US" altLang="zh-CN" sz="1600" dirty="0"/>
              <a:t>DDR</a:t>
            </a:r>
            <a:r>
              <a:rPr lang="zh-CN" altLang="zh-CN" sz="1600" dirty="0"/>
              <a:t>流量监控使用方法》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600" dirty="0"/>
              <a:t>《</a:t>
            </a:r>
            <a:r>
              <a:rPr lang="en-US" altLang="zh-CN" sz="1600" dirty="0" err="1"/>
              <a:t>exfat</a:t>
            </a:r>
            <a:r>
              <a:rPr lang="zh-CN" altLang="zh-CN" sz="1600" dirty="0"/>
              <a:t>文件系统移植</a:t>
            </a:r>
            <a:r>
              <a:rPr lang="en-US" altLang="zh-CN" sz="1600" dirty="0"/>
              <a:t>》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600" dirty="0"/>
              <a:t>《1881 HS400</a:t>
            </a:r>
            <a:r>
              <a:rPr lang="zh-CN" altLang="zh-CN" sz="1600" dirty="0"/>
              <a:t>移植调试文档</a:t>
            </a:r>
            <a:r>
              <a:rPr lang="en-US" altLang="zh-CN" sz="1600" dirty="0"/>
              <a:t>》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600" dirty="0"/>
              <a:t>《1881 SD</a:t>
            </a:r>
            <a:r>
              <a:rPr lang="zh-CN" altLang="zh-CN" sz="1600" dirty="0"/>
              <a:t>卡调试总结文档</a:t>
            </a:r>
            <a:r>
              <a:rPr lang="en-US" altLang="zh-CN" sz="1600" dirty="0"/>
              <a:t>》</a:t>
            </a:r>
          </a:p>
          <a:p>
            <a:pPr marL="342900" indent="-342900">
              <a:buAutoNum type="arabicPeriod" startAt="5"/>
            </a:pPr>
            <a:r>
              <a:rPr lang="en-US" altLang="zh-CN" sz="1600" dirty="0"/>
              <a:t>《alarm1</a:t>
            </a:r>
            <a:r>
              <a:rPr lang="zh-CN" altLang="zh-CN" sz="1600" dirty="0"/>
              <a:t>触发开机异常案例分析</a:t>
            </a:r>
            <a:r>
              <a:rPr lang="en-US" altLang="zh-CN" sz="1600" dirty="0"/>
              <a:t>》</a:t>
            </a:r>
          </a:p>
          <a:p>
            <a:pPr marL="342900" indent="-342900">
              <a:buAutoNum type="arabicPeriod" startAt="6"/>
            </a:pPr>
            <a:r>
              <a:rPr lang="en-US" altLang="zh-CN" sz="1600" dirty="0"/>
              <a:t>《LC1161</a:t>
            </a:r>
            <a:r>
              <a:rPr lang="zh-CN" altLang="en-US" sz="1600" dirty="0"/>
              <a:t>电量计</a:t>
            </a:r>
            <a:r>
              <a:rPr lang="en-US" altLang="zh-CN" sz="1600" dirty="0"/>
              <a:t>》</a:t>
            </a:r>
          </a:p>
          <a:p>
            <a:pPr marL="342900" indent="-342900">
              <a:buAutoNum type="arabicPeriod" startAt="6"/>
            </a:pPr>
            <a:r>
              <a:rPr lang="en-US" altLang="zh-CN" sz="1600" dirty="0"/>
              <a:t>《APM</a:t>
            </a:r>
            <a:r>
              <a:rPr lang="zh-CN" altLang="zh-CN" sz="1600" dirty="0"/>
              <a:t>飞控学习</a:t>
            </a:r>
            <a:r>
              <a:rPr lang="en-US" altLang="zh-CN" sz="1600" dirty="0"/>
              <a:t>》</a:t>
            </a:r>
          </a:p>
          <a:p>
            <a:pPr marL="342900" indent="-342900">
              <a:buAutoNum type="arabicPeriod" startAt="6"/>
            </a:pPr>
            <a:r>
              <a:rPr lang="en-US" altLang="zh-CN" sz="1600" dirty="0"/>
              <a:t>《DWC3 USB</a:t>
            </a:r>
            <a:r>
              <a:rPr lang="zh-CN" altLang="zh-CN" sz="1600" dirty="0"/>
              <a:t>问题案例分析</a:t>
            </a:r>
            <a:r>
              <a:rPr lang="en-US" altLang="zh-CN" sz="1600" dirty="0" smtClean="0"/>
              <a:t>》</a:t>
            </a:r>
          </a:p>
          <a:p>
            <a:pPr marL="342900" indent="-342900">
              <a:buAutoNum type="arabicPeriod" startAt="6"/>
            </a:pPr>
            <a:r>
              <a:rPr lang="en-US" altLang="zh-CN" sz="1600" dirty="0" smtClean="0"/>
              <a:t>《</a:t>
            </a:r>
            <a:r>
              <a:rPr lang="zh-CN" altLang="en-US" sz="1600" dirty="0" smtClean="0"/>
              <a:t>关于</a:t>
            </a:r>
            <a:r>
              <a:rPr lang="zh-CN" altLang="en-US" sz="1600" dirty="0"/>
              <a:t>电池电量计不更新的情况</a:t>
            </a:r>
            <a:r>
              <a:rPr lang="zh-CN" altLang="en-US" sz="1600" dirty="0" smtClean="0"/>
              <a:t>分析</a:t>
            </a:r>
            <a:r>
              <a:rPr lang="en-US" altLang="zh-CN" sz="1600" dirty="0" smtClean="0"/>
              <a:t>》</a:t>
            </a:r>
          </a:p>
          <a:p>
            <a:pPr marL="342900" indent="-342900">
              <a:buAutoNum type="arabicPeriod" startAt="6"/>
            </a:pPr>
            <a:r>
              <a:rPr lang="en-US" altLang="zh-CN" sz="1600" dirty="0" smtClean="0"/>
              <a:t>《Q</a:t>
            </a:r>
            <a:r>
              <a:rPr lang="zh-CN" altLang="zh-CN" sz="1600" dirty="0"/>
              <a:t>项目电源管理驱动</a:t>
            </a:r>
            <a:r>
              <a:rPr lang="zh-CN" altLang="zh-CN" sz="1600" dirty="0" smtClean="0"/>
              <a:t>说明</a:t>
            </a:r>
            <a:r>
              <a:rPr lang="en-US" altLang="zh-CN" sz="1600" dirty="0" smtClean="0"/>
              <a:t>》</a:t>
            </a:r>
          </a:p>
          <a:p>
            <a:pPr marL="342900" indent="-342900">
              <a:buAutoNum type="arabicPeriod" startAt="6"/>
            </a:pPr>
            <a:r>
              <a:rPr lang="en-US" altLang="zh-CN" sz="1600" dirty="0" smtClean="0"/>
              <a:t>《</a:t>
            </a:r>
            <a:r>
              <a:rPr lang="zh-CN" altLang="zh-CN" sz="1600" kern="100" dirty="0">
                <a:latin typeface="Times New Roman"/>
                <a:cs typeface="Times New Roman"/>
              </a:rPr>
              <a:t>基于</a:t>
            </a:r>
            <a:r>
              <a:rPr lang="en-US" altLang="zh-CN" sz="1600" kern="100" dirty="0">
                <a:latin typeface="Times New Roman"/>
              </a:rPr>
              <a:t>LC1860</a:t>
            </a:r>
            <a:r>
              <a:rPr lang="zh-CN" altLang="zh-CN" sz="1600" kern="100" dirty="0">
                <a:latin typeface="Times New Roman"/>
                <a:cs typeface="Times New Roman"/>
              </a:rPr>
              <a:t>平台的内核移植与</a:t>
            </a:r>
            <a:r>
              <a:rPr lang="zh-CN" altLang="zh-CN" sz="1600" kern="100" dirty="0" smtClean="0">
                <a:latin typeface="Times New Roman"/>
                <a:cs typeface="Times New Roman"/>
              </a:rPr>
              <a:t>裁剪</a:t>
            </a:r>
            <a:r>
              <a:rPr lang="en-US" altLang="zh-CN" sz="1600" dirty="0" smtClean="0"/>
              <a:t>》</a:t>
            </a:r>
            <a:endParaRPr lang="en-US" altLang="zh-CN" sz="1600" dirty="0"/>
          </a:p>
          <a:p>
            <a:pPr marL="342900" indent="-342900">
              <a:buAutoNum type="arabicPeriod" startAt="6"/>
            </a:pPr>
            <a:r>
              <a:rPr lang="en-US" altLang="zh-CN" sz="1600" dirty="0" smtClean="0"/>
              <a:t>《</a:t>
            </a:r>
            <a:r>
              <a:rPr lang="en-US" altLang="zh-CN" sz="1600" dirty="0"/>
              <a:t> 1881 DP550 underrun</a:t>
            </a:r>
            <a:r>
              <a:rPr lang="zh-CN" altLang="zh-CN" sz="1600" dirty="0"/>
              <a:t>问题</a:t>
            </a:r>
            <a:r>
              <a:rPr lang="zh-CN" altLang="zh-CN" sz="1600" dirty="0" smtClean="0"/>
              <a:t>分析</a:t>
            </a:r>
            <a:r>
              <a:rPr lang="en-US" altLang="zh-CN" sz="1600" dirty="0" smtClean="0"/>
              <a:t>》</a:t>
            </a:r>
          </a:p>
          <a:p>
            <a:pPr marL="342900" indent="-342900">
              <a:buAutoNum type="arabicPeriod" startAt="6"/>
            </a:pPr>
            <a:r>
              <a:rPr lang="en-US" altLang="zh-CN" sz="1600" dirty="0" smtClean="0"/>
              <a:t>《</a:t>
            </a:r>
            <a:r>
              <a:rPr lang="zh-CN" altLang="en-US" sz="1600" dirty="0"/>
              <a:t> </a:t>
            </a:r>
            <a:r>
              <a:rPr lang="en-US" altLang="zh-CN" sz="1600" dirty="0"/>
              <a:t>USB3</a:t>
            </a:r>
            <a:r>
              <a:rPr lang="zh-CN" altLang="en-US" sz="1600" dirty="0"/>
              <a:t>速率优化总结</a:t>
            </a:r>
            <a:r>
              <a:rPr lang="en-US" altLang="zh-CN" sz="1600" dirty="0" smtClean="0"/>
              <a:t>》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4086241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输出文档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99592" y="1052736"/>
            <a:ext cx="691276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三</a:t>
            </a:r>
            <a:r>
              <a:rPr lang="zh-CN" altLang="en-US" dirty="0"/>
              <a:t>、</a:t>
            </a:r>
            <a:r>
              <a:rPr lang="zh-CN" altLang="en-US" dirty="0" smtClean="0"/>
              <a:t>专利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共</a:t>
            </a:r>
            <a:r>
              <a:rPr lang="en-US" altLang="zh-CN" dirty="0" smtClean="0"/>
              <a:t>10</a:t>
            </a:r>
            <a:r>
              <a:rPr lang="zh-CN" altLang="en-US" dirty="0" smtClean="0"/>
              <a:t>人提交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/>
              <a:t>通过</a:t>
            </a:r>
            <a:r>
              <a:rPr lang="zh-CN" altLang="en-US" dirty="0" smtClean="0"/>
              <a:t>了</a:t>
            </a:r>
            <a:r>
              <a:rPr lang="en-US" altLang="zh-CN" dirty="0" smtClean="0"/>
              <a:t>2</a:t>
            </a:r>
            <a:r>
              <a:rPr lang="zh-CN" altLang="en-US" dirty="0" smtClean="0"/>
              <a:t>篇</a:t>
            </a:r>
            <a:endParaRPr lang="en-US" altLang="zh-CN" dirty="0" smtClean="0"/>
          </a:p>
          <a:p>
            <a:r>
              <a:rPr lang="zh-CN" altLang="zh-CN" dirty="0" smtClean="0"/>
              <a:t>《一种防摔型手机耳机连接新方法》</a:t>
            </a:r>
            <a:endParaRPr lang="en-US" altLang="zh-CN" dirty="0" smtClean="0"/>
          </a:p>
          <a:p>
            <a:r>
              <a:rPr lang="en-US" altLang="zh-CN" dirty="0" smtClean="0"/>
              <a:t>《</a:t>
            </a:r>
            <a:r>
              <a:rPr lang="zh-CN" altLang="en-US" dirty="0"/>
              <a:t>一种基于</a:t>
            </a:r>
            <a:r>
              <a:rPr lang="en-US" altLang="zh-CN" dirty="0"/>
              <a:t>USB</a:t>
            </a:r>
            <a:r>
              <a:rPr lang="zh-CN" altLang="en-US" dirty="0"/>
              <a:t>协议定位系统稳定性问题的方法 </a:t>
            </a:r>
            <a:r>
              <a:rPr lang="en-US" altLang="zh-CN" dirty="0" smtClean="0"/>
              <a:t>》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69070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明年规划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99592" y="1052736"/>
            <a:ext cx="69127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1</a:t>
            </a:r>
            <a:r>
              <a:rPr lang="zh-CN" altLang="en-US" sz="2400" dirty="0" smtClean="0"/>
              <a:t>、完成好各类需求、做好基本</a:t>
            </a:r>
            <a:r>
              <a:rPr lang="zh-CN" altLang="en-US" sz="2400" dirty="0" smtClean="0"/>
              <a:t>工作，继续提升专业水平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2</a:t>
            </a:r>
            <a:r>
              <a:rPr lang="zh-CN" altLang="en-US" sz="2400" dirty="0" smtClean="0"/>
              <a:t>、团队</a:t>
            </a:r>
            <a:r>
              <a:rPr lang="zh-CN" altLang="en-US" sz="2400" dirty="0" smtClean="0"/>
              <a:t>建设，增加凝聚力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en-US" altLang="zh-CN" sz="2400" dirty="0" smtClean="0"/>
              <a:t>3</a:t>
            </a:r>
            <a:r>
              <a:rPr lang="zh-CN" altLang="en-US" sz="2400" dirty="0" smtClean="0"/>
              <a:t>、文档和</a:t>
            </a:r>
            <a:r>
              <a:rPr lang="zh-CN" altLang="en-US" sz="2400" dirty="0" smtClean="0"/>
              <a:t>专利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1271329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0" y="1043996"/>
            <a:ext cx="9144000" cy="4761268"/>
            <a:chOff x="0" y="1592676"/>
            <a:chExt cx="9144000" cy="4761268"/>
          </a:xfrm>
        </p:grpSpPr>
        <p:pic>
          <p:nvPicPr>
            <p:cNvPr id="1026" name="Picture 2" descr="C:\Users\jiangjing\Desktop\07358PICNvQ_1024.jpg"/>
            <p:cNvPicPr>
              <a:picLocks noChangeAspect="1" noChangeArrowheads="1"/>
            </p:cNvPicPr>
            <p:nvPr/>
          </p:nvPicPr>
          <p:blipFill>
            <a:blip r:embed="rId2" cstate="print">
              <a:lum bright="2000" contrast="5000"/>
            </a:blip>
            <a:srcRect t="11626" b="11024"/>
            <a:stretch>
              <a:fillRect/>
            </a:stretch>
          </p:blipFill>
          <p:spPr bwMode="auto">
            <a:xfrm>
              <a:off x="0" y="1592676"/>
              <a:ext cx="9144000" cy="4608512"/>
            </a:xfrm>
            <a:prstGeom prst="rect">
              <a:avLst/>
            </a:prstGeom>
            <a:noFill/>
          </p:spPr>
        </p:pic>
        <p:sp>
          <p:nvSpPr>
            <p:cNvPr id="4" name="矩形 3"/>
            <p:cNvSpPr/>
            <p:nvPr/>
          </p:nvSpPr>
          <p:spPr>
            <a:xfrm>
              <a:off x="0" y="1736692"/>
              <a:ext cx="9144000" cy="4617252"/>
            </a:xfrm>
            <a:prstGeom prst="rect">
              <a:avLst/>
            </a:prstGeom>
            <a:solidFill>
              <a:schemeClr val="bg1">
                <a:alpha val="76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2627784" y="1772816"/>
            <a:ext cx="5486400" cy="186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1500" dirty="0">
                <a:ln w="12700">
                  <a:solidFill>
                    <a:schemeClr val="bg1"/>
                  </a:solidFill>
                </a:ln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谢谢！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内容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3175">
          <a:solidFill>
            <a:schemeClr val="tx1">
              <a:lumMod val="50000"/>
              <a:lumOff val="50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828</TotalTime>
  <Words>409</Words>
  <Application>Microsoft Office PowerPoint</Application>
  <PresentationFormat>全屏显示(4:3)</PresentationFormat>
  <Paragraphs>113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11" baseType="lpstr">
      <vt:lpstr>自定义设计方案</vt:lpstr>
      <vt:lpstr>内容</vt:lpstr>
      <vt:lpstr>Kernel组--Driver团队总结</vt:lpstr>
      <vt:lpstr>主要工作</vt:lpstr>
      <vt:lpstr>团队亮点工作</vt:lpstr>
      <vt:lpstr>团队成长</vt:lpstr>
      <vt:lpstr>输出文档</vt:lpstr>
      <vt:lpstr>输出文档</vt:lpstr>
      <vt:lpstr>输出文档</vt:lpstr>
      <vt:lpstr>明年规划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jiangjing</dc:creator>
  <cp:lastModifiedBy>张薇</cp:lastModifiedBy>
  <cp:revision>78</cp:revision>
  <dcterms:created xsi:type="dcterms:W3CDTF">2016-06-16T07:20:31Z</dcterms:created>
  <dcterms:modified xsi:type="dcterms:W3CDTF">2017-01-23T05:09:07Z</dcterms:modified>
</cp:coreProperties>
</file>