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65" r:id="rId2"/>
  </p:sldMasterIdLst>
  <p:sldIdLst>
    <p:sldId id="257" r:id="rId3"/>
    <p:sldId id="256" r:id="rId4"/>
    <p:sldId id="259" r:id="rId5"/>
    <p:sldId id="260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05064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 descr="C:\Users\jiangjing\Pictures\W020160217396721699138.jpg"/>
          <p:cNvPicPr>
            <a:picLocks noChangeAspect="1" noChangeArrowheads="1"/>
          </p:cNvPicPr>
          <p:nvPr userDrawn="1"/>
        </p:nvPicPr>
        <p:blipFill>
          <a:blip r:embed="rId2" cstate="print"/>
          <a:srcRect l="24009" r="23828"/>
          <a:stretch>
            <a:fillRect/>
          </a:stretch>
        </p:blipFill>
        <p:spPr bwMode="auto">
          <a:xfrm>
            <a:off x="8136904" y="6188397"/>
            <a:ext cx="611560" cy="658887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 userDrawn="1"/>
        </p:nvGrpSpPr>
        <p:grpSpPr>
          <a:xfrm>
            <a:off x="755576" y="6337250"/>
            <a:ext cx="7128792" cy="475977"/>
            <a:chOff x="-106053" y="6156970"/>
            <a:chExt cx="10499431" cy="701030"/>
          </a:xfrm>
        </p:grpSpPr>
        <p:pic>
          <p:nvPicPr>
            <p:cNvPr id="4" name="Picture 8" descr="C:\Users\jiangjing\Desktop\文化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8270" t="19636" b="42585"/>
            <a:stretch>
              <a:fillRect/>
            </a:stretch>
          </p:blipFill>
          <p:spPr bwMode="auto">
            <a:xfrm>
              <a:off x="-106053" y="6165305"/>
              <a:ext cx="4995243" cy="69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C:\Users\jiangjing\Desktop\文化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8270" t="57415" b="9674"/>
            <a:stretch>
              <a:fillRect/>
            </a:stretch>
          </p:blipFill>
          <p:spPr bwMode="auto">
            <a:xfrm>
              <a:off x="5398135" y="6156970"/>
              <a:ext cx="4995243" cy="60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矩形 8"/>
          <p:cNvSpPr/>
          <p:nvPr userDrawn="1"/>
        </p:nvSpPr>
        <p:spPr>
          <a:xfrm>
            <a:off x="611560" y="6165304"/>
            <a:ext cx="7416824" cy="692696"/>
          </a:xfrm>
          <a:prstGeom prst="rect">
            <a:avLst/>
          </a:prstGeom>
          <a:solidFill>
            <a:schemeClr val="bg1">
              <a:alpha val="4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 t="31100" r="5582" b="62600"/>
          <a:stretch>
            <a:fillRect/>
          </a:stretch>
        </p:blipFill>
        <p:spPr bwMode="auto">
          <a:xfrm>
            <a:off x="0" y="0"/>
            <a:ext cx="9144000" cy="45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标志与标准1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0" y="548680"/>
            <a:ext cx="899592" cy="33487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56" name="标题占位符 11"/>
          <p:cNvSpPr>
            <a:spLocks noGrp="1"/>
          </p:cNvSpPr>
          <p:nvPr>
            <p:ph type="title"/>
          </p:nvPr>
        </p:nvSpPr>
        <p:spPr bwMode="auto">
          <a:xfrm>
            <a:off x="1996777" y="41127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 smtClean="0"/>
          </a:p>
        </p:txBody>
      </p:sp>
      <p:sp>
        <p:nvSpPr>
          <p:cNvPr id="14" name="标题占位符 11"/>
          <p:cNvSpPr txBox="1">
            <a:spLocks/>
          </p:cNvSpPr>
          <p:nvPr userDrawn="1"/>
        </p:nvSpPr>
        <p:spPr bwMode="auto">
          <a:xfrm>
            <a:off x="1304925" y="2204864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5" name="Picture 9" descr="C:\Users\jiangjing\Desktop\1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14250"/>
            <a:ext cx="1717451" cy="70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BSP 2016</a:t>
            </a:r>
            <a:r>
              <a:rPr lang="zh-CN" altLang="en-US" dirty="0" smtClean="0"/>
              <a:t>总结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徐学锋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主要工作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836712"/>
            <a:ext cx="424847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 BSP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中的角色定位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 </a:t>
            </a:r>
            <a:r>
              <a:rPr lang="zh-CN" altLang="en-US" sz="1100" dirty="0" smtClean="0"/>
              <a:t>能力覆盖到系统启动主线：下载、</a:t>
            </a:r>
            <a:r>
              <a:rPr lang="en-US" altLang="zh-CN" sz="1100" dirty="0" smtClean="0"/>
              <a:t>boot</a:t>
            </a:r>
            <a:r>
              <a:rPr lang="zh-CN" altLang="en-US" sz="1100" dirty="0" smtClean="0"/>
              <a:t>、内核移植、睡眠唤醒、</a:t>
            </a:r>
            <a:r>
              <a:rPr lang="en-US" altLang="zh-CN" sz="1100" dirty="0" err="1" smtClean="0"/>
              <a:t>usb</a:t>
            </a:r>
            <a:r>
              <a:rPr lang="zh-CN" altLang="en-US" sz="1100" dirty="0" smtClean="0"/>
              <a:t>驱动、</a:t>
            </a:r>
            <a:r>
              <a:rPr lang="en-US" altLang="zh-CN" sz="1100" dirty="0" err="1" smtClean="0"/>
              <a:t>ddr</a:t>
            </a:r>
            <a:r>
              <a:rPr lang="zh-CN" altLang="en-US" sz="1100" dirty="0" smtClean="0"/>
              <a:t>驱动、</a:t>
            </a:r>
            <a:r>
              <a:rPr lang="en-US" altLang="zh-CN" sz="1100" dirty="0" err="1" smtClean="0"/>
              <a:t>emmc</a:t>
            </a:r>
            <a:r>
              <a:rPr lang="zh-CN" altLang="en-US" sz="1100" dirty="0" smtClean="0"/>
              <a:t>驱动、</a:t>
            </a:r>
            <a:r>
              <a:rPr lang="en-US" altLang="zh-CN" sz="1100" dirty="0" err="1" smtClean="0"/>
              <a:t>dvfs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sleep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 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内核系统性问题定位：死机分析、性能优化、功耗开发和优化</a:t>
            </a:r>
            <a:endParaRPr lang="en-US" altLang="zh-CN" sz="11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  </a:t>
            </a:r>
            <a:r>
              <a:rPr lang="zh-CN" altLang="en-US" sz="1100" dirty="0" smtClean="0"/>
              <a:t>芯片及系统的设计与实现</a:t>
            </a:r>
            <a:endParaRPr lang="en-US" altLang="zh-CN" sz="1100" dirty="0" smtClean="0"/>
          </a:p>
          <a:p>
            <a:r>
              <a:rPr lang="en-US" altLang="zh-CN" sz="1100" dirty="0" smtClean="0"/>
              <a:t>        </a:t>
            </a:r>
            <a:r>
              <a:rPr lang="en-US" altLang="zh-CN" sz="1100" i="1" dirty="0" smtClean="0">
                <a:solidFill>
                  <a:schemeClr val="bg1">
                    <a:lumMod val="65000"/>
                  </a:schemeClr>
                </a:solidFill>
              </a:rPr>
              <a:t>boot</a:t>
            </a:r>
            <a:r>
              <a:rPr lang="zh-CN" altLang="en-US" sz="1100" i="1" dirty="0" smtClean="0">
                <a:solidFill>
                  <a:schemeClr val="bg1">
                    <a:lumMod val="65000"/>
                  </a:schemeClr>
                </a:solidFill>
              </a:rPr>
              <a:t>设计</a:t>
            </a:r>
            <a:endParaRPr lang="en-US" altLang="zh-CN" sz="11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1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100" i="1" dirty="0" smtClean="0">
                <a:solidFill>
                  <a:schemeClr val="bg1">
                    <a:lumMod val="65000"/>
                  </a:schemeClr>
                </a:solidFill>
              </a:rPr>
              <a:t>       dump</a:t>
            </a:r>
            <a:r>
              <a:rPr lang="zh-CN" altLang="en-US" sz="1100" i="1" dirty="0" smtClean="0">
                <a:solidFill>
                  <a:schemeClr val="bg1">
                    <a:lumMod val="65000"/>
                  </a:schemeClr>
                </a:solidFill>
              </a:rPr>
              <a:t>设计</a:t>
            </a:r>
            <a:endParaRPr lang="en-US" altLang="zh-CN" sz="11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100" i="1" dirty="0" smtClean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zh-CN" altLang="en-US" sz="1100" i="1" dirty="0" smtClean="0">
                <a:solidFill>
                  <a:schemeClr val="bg1">
                    <a:lumMod val="65000"/>
                  </a:schemeClr>
                </a:solidFill>
              </a:rPr>
              <a:t>睡眠唤醒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smtClean="0"/>
              <a:t> 2016</a:t>
            </a:r>
            <a:r>
              <a:rPr lang="zh-CN" altLang="en-US" dirty="0" smtClean="0"/>
              <a:t>年主要工作</a:t>
            </a:r>
            <a:endParaRPr lang="en-US" altLang="zh-CN" dirty="0" smtClean="0"/>
          </a:p>
          <a:p>
            <a:endParaRPr lang="en-US" altLang="zh-CN" sz="1200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4048" y="977280"/>
          <a:ext cx="3594100" cy="1371600"/>
        </p:xfrm>
        <a:graphic>
          <a:graphicData uri="http://schemas.openxmlformats.org/drawingml/2006/table">
            <a:tbl>
              <a:tblPr/>
              <a:tblGrid>
                <a:gridCol w="1130300"/>
                <a:gridCol w="1028700"/>
                <a:gridCol w="1435100"/>
              </a:tblGrid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系统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boot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系统软件升级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下载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target loader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接口驱动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片上基础驱动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cpu powermange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ddr</a:t>
                      </a:r>
                      <a:r>
                        <a:rPr lang="zh-CN" sz="11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驱动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死机分析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系统性能分析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系统功耗分析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mmc</a:t>
                      </a:r>
                      <a:r>
                        <a:rPr lang="zh-CN" sz="11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驱动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usb</a:t>
                      </a:r>
                      <a:r>
                        <a:rPr lang="zh-CN" sz="11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驱动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bridge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驱动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显示系统驱动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电源管理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audio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cp audio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camera driver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camera hal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Sensor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camera</a:t>
                      </a:r>
                      <a:r>
                        <a:rPr lang="zh-CN" sz="11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效果调试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T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卡驱动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CP</a:t>
                      </a:r>
                      <a:r>
                        <a:rPr lang="zh-CN" sz="11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驱动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触控系统驱动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7123" y="2708920"/>
            <a:ext cx="4187365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269875" algn="just"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100" kern="100" dirty="0" smtClean="0">
                <a:latin typeface="Times New Roman"/>
              </a:rPr>
              <a:t>系统稳定工作</a:t>
            </a:r>
            <a:endParaRPr lang="en-US" altLang="zh-CN" sz="1100" kern="100" dirty="0" smtClean="0">
              <a:latin typeface="Times New Roman"/>
            </a:endParaRPr>
          </a:p>
          <a:p>
            <a:pPr marL="263525" indent="269875" algn="just">
              <a:spcAft>
                <a:spcPts val="0"/>
              </a:spcAft>
            </a:pPr>
            <a:r>
              <a:rPr lang="x-none" altLang="zh-CN" sz="1100" kern="100" dirty="0" smtClean="0">
                <a:latin typeface="Times New Roman"/>
              </a:rPr>
              <a:t>1</a:t>
            </a:r>
            <a:r>
              <a:rPr lang="zh-CN" altLang="zh-CN" sz="1100" kern="100" dirty="0" smtClean="0">
                <a:latin typeface="Times New Roman"/>
              </a:rPr>
              <a:t>、解决</a:t>
            </a:r>
            <a:r>
              <a:rPr lang="x-none" altLang="zh-CN" sz="1100" kern="100" dirty="0" smtClean="0">
                <a:latin typeface="Times New Roman"/>
              </a:rPr>
              <a:t>1860</a:t>
            </a:r>
            <a:r>
              <a:rPr lang="zh-CN" altLang="zh-CN" sz="1100" kern="100" dirty="0" smtClean="0">
                <a:latin typeface="Times New Roman"/>
              </a:rPr>
              <a:t>合入</a:t>
            </a:r>
            <a:r>
              <a:rPr lang="x-none" altLang="zh-CN" sz="1100" kern="100" dirty="0" smtClean="0">
                <a:latin typeface="Times New Roman"/>
              </a:rPr>
              <a:t>RCU patch</a:t>
            </a:r>
            <a:r>
              <a:rPr lang="zh-CN" altLang="zh-CN" sz="1100" kern="100" dirty="0" smtClean="0">
                <a:latin typeface="Times New Roman"/>
              </a:rPr>
              <a:t>不全导致的死机；</a:t>
            </a:r>
          </a:p>
          <a:p>
            <a:pPr marL="263525" indent="269875" algn="just">
              <a:spcAft>
                <a:spcPts val="0"/>
              </a:spcAft>
            </a:pPr>
            <a:r>
              <a:rPr lang="x-none" altLang="zh-CN" sz="1100" kern="100" dirty="0" smtClean="0">
                <a:latin typeface="Times New Roman"/>
              </a:rPr>
              <a:t>2</a:t>
            </a:r>
            <a:r>
              <a:rPr lang="zh-CN" altLang="zh-CN" sz="1100" kern="100" dirty="0" smtClean="0">
                <a:latin typeface="Times New Roman"/>
              </a:rPr>
              <a:t>、</a:t>
            </a:r>
            <a:r>
              <a:rPr lang="x-none" altLang="zh-CN" sz="1100" kern="100" dirty="0" smtClean="0">
                <a:latin typeface="Times New Roman"/>
              </a:rPr>
              <a:t>Generic timer</a:t>
            </a:r>
            <a:r>
              <a:rPr lang="zh-CN" altLang="zh-CN" sz="1100" kern="100" dirty="0" smtClean="0">
                <a:latin typeface="Times New Roman"/>
              </a:rPr>
              <a:t>不准死机，使用</a:t>
            </a:r>
            <a:r>
              <a:rPr lang="x-none" altLang="zh-CN" sz="1100" kern="100" dirty="0" smtClean="0">
                <a:latin typeface="Times New Roman"/>
              </a:rPr>
              <a:t>AP timer</a:t>
            </a:r>
            <a:r>
              <a:rPr lang="zh-CN" altLang="zh-CN" sz="1100" kern="100" dirty="0" smtClean="0">
                <a:latin typeface="Times New Roman"/>
              </a:rPr>
              <a:t>规避；</a:t>
            </a:r>
          </a:p>
          <a:p>
            <a:pPr marL="263525" indent="269875" algn="just">
              <a:spcAft>
                <a:spcPts val="0"/>
              </a:spcAft>
            </a:pPr>
            <a:r>
              <a:rPr lang="x-none" altLang="zh-CN" sz="1100" kern="100" dirty="0" smtClean="0">
                <a:latin typeface="Times New Roman"/>
              </a:rPr>
              <a:t>3</a:t>
            </a:r>
            <a:r>
              <a:rPr lang="zh-CN" altLang="zh-CN" sz="1100" kern="100" dirty="0" smtClean="0">
                <a:latin typeface="Times New Roman"/>
              </a:rPr>
              <a:t>、外部</a:t>
            </a:r>
            <a:r>
              <a:rPr lang="x-none" altLang="zh-CN" sz="1100" kern="100" dirty="0" smtClean="0">
                <a:latin typeface="Times New Roman"/>
              </a:rPr>
              <a:t>buck</a:t>
            </a:r>
            <a:r>
              <a:rPr lang="zh-CN" altLang="zh-CN" sz="1100" kern="100" dirty="0" smtClean="0">
                <a:latin typeface="Times New Roman"/>
              </a:rPr>
              <a:t>跌落导致的死机；</a:t>
            </a:r>
          </a:p>
          <a:p>
            <a:pPr marL="263525" indent="269875" algn="just">
              <a:spcAft>
                <a:spcPts val="0"/>
              </a:spcAft>
            </a:pPr>
            <a:r>
              <a:rPr lang="x-none" altLang="zh-CN" sz="1100" kern="100" dirty="0" smtClean="0">
                <a:latin typeface="Times New Roman"/>
              </a:rPr>
              <a:t>4</a:t>
            </a:r>
            <a:r>
              <a:rPr lang="zh-CN" altLang="zh-CN" sz="1100" kern="100" dirty="0" smtClean="0">
                <a:latin typeface="Times New Roman"/>
              </a:rPr>
              <a:t>、</a:t>
            </a:r>
            <a:r>
              <a:rPr lang="x-none" altLang="zh-CN" sz="1100" kern="100" dirty="0" smtClean="0">
                <a:latin typeface="Times New Roman"/>
              </a:rPr>
              <a:t>DDR</a:t>
            </a:r>
            <a:r>
              <a:rPr lang="zh-CN" altLang="zh-CN" sz="1100" kern="100" dirty="0" smtClean="0">
                <a:latin typeface="Times New Roman"/>
              </a:rPr>
              <a:t>时序问题；</a:t>
            </a:r>
          </a:p>
          <a:p>
            <a:pPr marL="263525" indent="269875" algn="just">
              <a:spcAft>
                <a:spcPts val="0"/>
              </a:spcAft>
            </a:pPr>
            <a:r>
              <a:rPr lang="x-none" altLang="zh-CN" sz="1100" kern="100" dirty="0" smtClean="0">
                <a:latin typeface="Times New Roman"/>
              </a:rPr>
              <a:t>5</a:t>
            </a:r>
            <a:r>
              <a:rPr lang="zh-CN" altLang="zh-CN" sz="1100" kern="100" dirty="0" smtClean="0">
                <a:latin typeface="Times New Roman"/>
              </a:rPr>
              <a:t>、</a:t>
            </a:r>
            <a:r>
              <a:rPr lang="x-none" altLang="zh-CN" sz="1100" kern="100" dirty="0" smtClean="0">
                <a:latin typeface="Times New Roman"/>
              </a:rPr>
              <a:t>CPU</a:t>
            </a:r>
            <a:r>
              <a:rPr lang="zh-CN" altLang="zh-CN" sz="1100" kern="100" dirty="0" smtClean="0">
                <a:latin typeface="Times New Roman"/>
              </a:rPr>
              <a:t>电压不够；</a:t>
            </a:r>
          </a:p>
          <a:p>
            <a:pPr marL="263525" indent="269875" algn="just">
              <a:spcAft>
                <a:spcPts val="0"/>
              </a:spcAft>
            </a:pPr>
            <a:r>
              <a:rPr lang="x-none" altLang="zh-CN" sz="1100" kern="100" dirty="0" smtClean="0">
                <a:latin typeface="Times New Roman"/>
              </a:rPr>
              <a:t>6</a:t>
            </a:r>
            <a:r>
              <a:rPr lang="zh-CN" altLang="zh-CN" sz="1100" kern="100" dirty="0" smtClean="0">
                <a:latin typeface="Times New Roman"/>
              </a:rPr>
              <a:t>、</a:t>
            </a:r>
            <a:r>
              <a:rPr lang="x-none" altLang="zh-CN" sz="1100" kern="100" dirty="0" smtClean="0">
                <a:latin typeface="Times New Roman"/>
              </a:rPr>
              <a:t>eden tl420</a:t>
            </a:r>
            <a:r>
              <a:rPr lang="zh-CN" altLang="zh-CN" sz="1100" kern="100" dirty="0" smtClean="0">
                <a:latin typeface="Times New Roman"/>
              </a:rPr>
              <a:t>野指针踩内存问题；</a:t>
            </a:r>
          </a:p>
          <a:p>
            <a:pPr marL="263525" indent="269875" algn="just">
              <a:spcAft>
                <a:spcPts val="0"/>
              </a:spcAft>
            </a:pPr>
            <a:r>
              <a:rPr lang="x-none" altLang="zh-CN" sz="1100" kern="100" dirty="0" smtClean="0">
                <a:latin typeface="Times New Roman"/>
              </a:rPr>
              <a:t>7</a:t>
            </a:r>
            <a:r>
              <a:rPr lang="zh-CN" altLang="zh-CN" sz="1100" kern="100" dirty="0" smtClean="0">
                <a:latin typeface="Times New Roman"/>
              </a:rPr>
              <a:t>、睡眠唤醒</a:t>
            </a:r>
            <a:r>
              <a:rPr lang="x-none" altLang="zh-CN" sz="1100" kern="100" dirty="0" smtClean="0">
                <a:latin typeface="Times New Roman"/>
              </a:rPr>
              <a:t>DP550</a:t>
            </a:r>
            <a:r>
              <a:rPr lang="zh-CN" altLang="zh-CN" sz="1100" kern="100" dirty="0" smtClean="0">
                <a:latin typeface="Times New Roman"/>
              </a:rPr>
              <a:t>总线挂死；</a:t>
            </a:r>
          </a:p>
          <a:p>
            <a:pPr marL="263525" indent="269875" algn="just">
              <a:spcAft>
                <a:spcPts val="0"/>
              </a:spcAft>
            </a:pPr>
            <a:r>
              <a:rPr lang="x-none" altLang="zh-CN" sz="1100" kern="100" dirty="0" smtClean="0">
                <a:latin typeface="Times New Roman"/>
              </a:rPr>
              <a:t>8</a:t>
            </a:r>
            <a:r>
              <a:rPr lang="zh-CN" altLang="zh-CN" sz="1100" kern="100" dirty="0" smtClean="0">
                <a:latin typeface="Times New Roman"/>
              </a:rPr>
              <a:t>、唤醒时</a:t>
            </a:r>
            <a:r>
              <a:rPr lang="x-none" altLang="zh-CN" sz="1100" kern="100" dirty="0" smtClean="0">
                <a:latin typeface="Times New Roman"/>
              </a:rPr>
              <a:t>modem dump</a:t>
            </a:r>
            <a:r>
              <a:rPr lang="zh-CN" altLang="zh-CN" sz="1100" kern="100" dirty="0" smtClean="0">
                <a:latin typeface="Times New Roman"/>
              </a:rPr>
              <a:t>后初始化</a:t>
            </a:r>
            <a:r>
              <a:rPr lang="x-none" altLang="zh-CN" sz="1100" kern="100" dirty="0" smtClean="0">
                <a:latin typeface="Times New Roman"/>
              </a:rPr>
              <a:t>secure</a:t>
            </a:r>
            <a:r>
              <a:rPr lang="zh-CN" altLang="zh-CN" sz="1100" kern="100" dirty="0" smtClean="0">
                <a:latin typeface="Times New Roman"/>
              </a:rPr>
              <a:t>寄存器总线挂死；</a:t>
            </a:r>
          </a:p>
          <a:p>
            <a:pPr marL="263525" indent="269875" algn="just">
              <a:spcAft>
                <a:spcPts val="0"/>
              </a:spcAft>
            </a:pPr>
            <a:r>
              <a:rPr lang="x-none" altLang="zh-CN" sz="1100" kern="100" dirty="0" smtClean="0">
                <a:latin typeface="Times New Roman"/>
              </a:rPr>
              <a:t>9</a:t>
            </a:r>
            <a:r>
              <a:rPr lang="zh-CN" altLang="zh-CN" sz="1100" kern="100" dirty="0" smtClean="0">
                <a:latin typeface="Times New Roman"/>
              </a:rPr>
              <a:t>、睡眠不管</a:t>
            </a:r>
            <a:r>
              <a:rPr lang="x-none" altLang="zh-CN" sz="1100" kern="100" dirty="0" smtClean="0">
                <a:latin typeface="Times New Roman"/>
              </a:rPr>
              <a:t>wdt</a:t>
            </a:r>
            <a:r>
              <a:rPr lang="zh-CN" altLang="zh-CN" sz="1100" kern="100" dirty="0" smtClean="0">
                <a:latin typeface="Times New Roman"/>
              </a:rPr>
              <a:t>导致的</a:t>
            </a:r>
            <a:r>
              <a:rPr lang="x-none" altLang="zh-CN" sz="1100" kern="100" dirty="0" smtClean="0">
                <a:latin typeface="Times New Roman"/>
              </a:rPr>
              <a:t>wdt</a:t>
            </a:r>
            <a:r>
              <a:rPr lang="zh-CN" altLang="zh-CN" sz="1100" kern="100" dirty="0" smtClean="0">
                <a:latin typeface="Times New Roman"/>
              </a:rPr>
              <a:t>超时复位；</a:t>
            </a:r>
          </a:p>
          <a:p>
            <a:pPr marL="263525" indent="269875" algn="just">
              <a:spcAft>
                <a:spcPts val="0"/>
              </a:spcAft>
            </a:pPr>
            <a:r>
              <a:rPr lang="x-none" altLang="zh-CN" sz="1100" kern="100" dirty="0" smtClean="0">
                <a:latin typeface="Times New Roman"/>
              </a:rPr>
              <a:t>10</a:t>
            </a:r>
            <a:r>
              <a:rPr lang="zh-CN" altLang="zh-CN" sz="1100" kern="100" dirty="0" smtClean="0">
                <a:latin typeface="Times New Roman"/>
              </a:rPr>
              <a:t>、不开</a:t>
            </a:r>
            <a:r>
              <a:rPr lang="x-none" altLang="zh-CN" sz="1100" kern="100" dirty="0" smtClean="0">
                <a:latin typeface="Times New Roman"/>
              </a:rPr>
              <a:t>clock</a:t>
            </a:r>
            <a:r>
              <a:rPr lang="zh-CN" altLang="zh-CN" sz="1100" kern="100" dirty="0" smtClean="0">
                <a:latin typeface="Times New Roman"/>
              </a:rPr>
              <a:t>访问</a:t>
            </a:r>
            <a:r>
              <a:rPr lang="x-none" altLang="zh-CN" sz="1100" kern="100" dirty="0" smtClean="0">
                <a:latin typeface="Times New Roman"/>
              </a:rPr>
              <a:t>video</a:t>
            </a:r>
            <a:r>
              <a:rPr lang="zh-CN" altLang="zh-CN" sz="1100" kern="100" dirty="0" smtClean="0">
                <a:latin typeface="Times New Roman"/>
              </a:rPr>
              <a:t>寄存器导致的总线挂死；</a:t>
            </a:r>
          </a:p>
          <a:p>
            <a:pPr marL="263525" indent="269875" algn="just">
              <a:spcAft>
                <a:spcPts val="0"/>
              </a:spcAft>
            </a:pPr>
            <a:r>
              <a:rPr lang="x-none" altLang="zh-CN" sz="1100" kern="100" dirty="0" smtClean="0">
                <a:latin typeface="Times New Roman"/>
              </a:rPr>
              <a:t>11</a:t>
            </a:r>
            <a:r>
              <a:rPr lang="zh-CN" altLang="zh-CN" sz="1100" kern="100" dirty="0" smtClean="0">
                <a:latin typeface="Times New Roman"/>
              </a:rPr>
              <a:t>、</a:t>
            </a:r>
            <a:r>
              <a:rPr lang="x-none" altLang="zh-CN" sz="1100" kern="100" dirty="0" smtClean="0">
                <a:latin typeface="Times New Roman"/>
              </a:rPr>
              <a:t>audio</a:t>
            </a:r>
            <a:r>
              <a:rPr lang="zh-CN" altLang="zh-CN" sz="1100" kern="100" dirty="0" smtClean="0">
                <a:latin typeface="Times New Roman"/>
              </a:rPr>
              <a:t>、</a:t>
            </a:r>
            <a:r>
              <a:rPr lang="x-none" altLang="zh-CN" sz="1100" kern="100" dirty="0" smtClean="0">
                <a:latin typeface="Times New Roman"/>
              </a:rPr>
              <a:t>usb</a:t>
            </a:r>
            <a:r>
              <a:rPr lang="zh-CN" altLang="zh-CN" sz="1100" kern="100" dirty="0" smtClean="0">
                <a:latin typeface="Times New Roman"/>
              </a:rPr>
              <a:t>、</a:t>
            </a:r>
            <a:r>
              <a:rPr lang="x-none" altLang="zh-CN" sz="1100" kern="100" dirty="0" smtClean="0">
                <a:latin typeface="Times New Roman"/>
              </a:rPr>
              <a:t>video</a:t>
            </a:r>
            <a:r>
              <a:rPr lang="zh-CN" altLang="zh-CN" sz="1100" kern="100" dirty="0" smtClean="0">
                <a:latin typeface="Times New Roman"/>
              </a:rPr>
              <a:t>等软件逻辑导致的</a:t>
            </a:r>
            <a:r>
              <a:rPr lang="x-none" altLang="zh-CN" sz="1100" kern="100" dirty="0" smtClean="0">
                <a:latin typeface="Times New Roman"/>
              </a:rPr>
              <a:t>panic</a:t>
            </a:r>
            <a:r>
              <a:rPr lang="zh-CN" altLang="zh-CN" sz="1100" kern="100" dirty="0" smtClean="0">
                <a:latin typeface="Times New Roman"/>
              </a:rPr>
              <a:t>；</a:t>
            </a:r>
          </a:p>
          <a:p>
            <a:pPr marL="263525" indent="269875" algn="just">
              <a:spcAft>
                <a:spcPts val="0"/>
              </a:spcAft>
            </a:pPr>
            <a:r>
              <a:rPr lang="x-none" altLang="zh-CN" sz="1100" kern="100" dirty="0" smtClean="0">
                <a:latin typeface="Times New Roman"/>
              </a:rPr>
              <a:t>12</a:t>
            </a:r>
            <a:r>
              <a:rPr lang="zh-CN" altLang="zh-CN" sz="1100" kern="100" dirty="0" smtClean="0">
                <a:latin typeface="Times New Roman"/>
              </a:rPr>
              <a:t>、</a:t>
            </a:r>
            <a:r>
              <a:rPr lang="x-none" altLang="zh-CN" sz="1100" kern="100" dirty="0" smtClean="0">
                <a:latin typeface="Times New Roman"/>
              </a:rPr>
              <a:t>arm</a:t>
            </a:r>
            <a:r>
              <a:rPr lang="zh-CN" altLang="zh-CN" sz="1100" kern="100" dirty="0" smtClean="0">
                <a:latin typeface="Times New Roman"/>
              </a:rPr>
              <a:t>原生代码导致的</a:t>
            </a:r>
            <a:r>
              <a:rPr lang="x-none" altLang="zh-CN" sz="1100" kern="100" dirty="0" smtClean="0">
                <a:latin typeface="Times New Roman"/>
              </a:rPr>
              <a:t>bug_on;</a:t>
            </a:r>
            <a:endParaRPr lang="zh-CN" altLang="zh-CN" sz="1100" kern="100" dirty="0" smtClean="0">
              <a:latin typeface="Times New Roman"/>
            </a:endParaRPr>
          </a:p>
          <a:p>
            <a:pPr marL="263525" indent="269875" algn="just">
              <a:spcAft>
                <a:spcPts val="0"/>
              </a:spcAft>
            </a:pPr>
            <a:r>
              <a:rPr lang="x-none" altLang="zh-CN" sz="1100" kern="100" dirty="0" smtClean="0">
                <a:latin typeface="Times New Roman"/>
              </a:rPr>
              <a:t>13</a:t>
            </a:r>
            <a:r>
              <a:rPr lang="zh-CN" altLang="zh-CN" sz="1100" kern="100" dirty="0" smtClean="0">
                <a:latin typeface="Times New Roman"/>
              </a:rPr>
              <a:t>、</a:t>
            </a:r>
            <a:r>
              <a:rPr lang="x-none" altLang="zh-CN" sz="1100" kern="100" dirty="0" smtClean="0">
                <a:latin typeface="Times New Roman"/>
              </a:rPr>
              <a:t>modem ps</a:t>
            </a:r>
            <a:r>
              <a:rPr lang="zh-CN" altLang="zh-CN" sz="1100" kern="100" dirty="0" smtClean="0">
                <a:latin typeface="Times New Roman"/>
              </a:rPr>
              <a:t>测试</a:t>
            </a:r>
            <a:r>
              <a:rPr lang="x-none" altLang="zh-CN" sz="1100" kern="100" dirty="0" smtClean="0">
                <a:latin typeface="Times New Roman"/>
              </a:rPr>
              <a:t>harq</a:t>
            </a:r>
            <a:r>
              <a:rPr lang="zh-CN" altLang="zh-CN" sz="1100" kern="100" dirty="0" smtClean="0">
                <a:latin typeface="Times New Roman"/>
              </a:rPr>
              <a:t>挂死总线</a:t>
            </a:r>
          </a:p>
          <a:p>
            <a:endParaRPr lang="zh-CN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31470" y="4293096"/>
            <a:ext cx="45606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1200" dirty="0" smtClean="0"/>
              <a:t>  </a:t>
            </a:r>
            <a:r>
              <a:rPr lang="zh-CN" altLang="en-US" sz="1200" dirty="0" smtClean="0"/>
              <a:t>性能优化</a:t>
            </a:r>
            <a:endParaRPr lang="en-US" altLang="zh-CN" sz="1200" dirty="0" smtClean="0"/>
          </a:p>
          <a:p>
            <a:r>
              <a:rPr lang="en-US" altLang="zh-CN" sz="1100" dirty="0" smtClean="0"/>
              <a:t>      </a:t>
            </a:r>
            <a:r>
              <a:rPr lang="zh-CN" altLang="zh-CN" sz="1100" dirty="0" smtClean="0"/>
              <a:t>性能</a:t>
            </a:r>
            <a:r>
              <a:rPr lang="zh-CN" altLang="zh-CN" sz="1100" dirty="0" smtClean="0"/>
              <a:t>分析主要在系统级优化和对其他团队支持上。工作内容表现在：</a:t>
            </a:r>
          </a:p>
          <a:p>
            <a:pPr lvl="0"/>
            <a:r>
              <a:rPr lang="en-US" altLang="zh-CN" sz="1100" dirty="0" smtClean="0"/>
              <a:t>      </a:t>
            </a:r>
            <a:r>
              <a:rPr lang="zh-CN" altLang="zh-CN" sz="1100" dirty="0" smtClean="0"/>
              <a:t>开机</a:t>
            </a:r>
            <a:r>
              <a:rPr lang="zh-CN" altLang="zh-CN" sz="1100" dirty="0" smtClean="0"/>
              <a:t>时间从</a:t>
            </a:r>
            <a:r>
              <a:rPr lang="x-none" altLang="zh-CN" sz="1100" dirty="0" smtClean="0"/>
              <a:t>45s</a:t>
            </a:r>
            <a:r>
              <a:rPr lang="zh-CN" altLang="zh-CN" sz="1100" dirty="0" smtClean="0"/>
              <a:t>优化到</a:t>
            </a:r>
            <a:r>
              <a:rPr lang="x-none" altLang="zh-CN" sz="1100" dirty="0" smtClean="0"/>
              <a:t>25s</a:t>
            </a:r>
            <a:r>
              <a:rPr lang="zh-CN" altLang="zh-CN" sz="1100" dirty="0" smtClean="0"/>
              <a:t>；</a:t>
            </a:r>
          </a:p>
          <a:p>
            <a:pPr lvl="0"/>
            <a:r>
              <a:rPr lang="en-US" altLang="zh-CN" sz="1100" dirty="0" smtClean="0"/>
              <a:t>      </a:t>
            </a:r>
            <a:r>
              <a:rPr lang="zh-CN" altLang="zh-CN" sz="1100" dirty="0" smtClean="0"/>
              <a:t>跑</a:t>
            </a:r>
            <a:r>
              <a:rPr lang="zh-CN" altLang="zh-CN" sz="1100" dirty="0" smtClean="0"/>
              <a:t>分从</a:t>
            </a:r>
            <a:r>
              <a:rPr lang="x-none" altLang="zh-CN" sz="1100" dirty="0" smtClean="0"/>
              <a:t>25000</a:t>
            </a:r>
            <a:r>
              <a:rPr lang="zh-CN" altLang="zh-CN" sz="1100" dirty="0" smtClean="0"/>
              <a:t>优化到</a:t>
            </a:r>
            <a:r>
              <a:rPr lang="x-none" altLang="zh-CN" sz="1100" dirty="0" smtClean="0"/>
              <a:t>42000</a:t>
            </a:r>
            <a:r>
              <a:rPr lang="zh-CN" altLang="zh-CN" sz="1100" dirty="0" smtClean="0"/>
              <a:t>；</a:t>
            </a:r>
          </a:p>
          <a:p>
            <a:pPr lvl="0"/>
            <a:r>
              <a:rPr lang="en-US" altLang="zh-CN" sz="1100" dirty="0" smtClean="0"/>
              <a:t>      </a:t>
            </a:r>
            <a:r>
              <a:rPr lang="zh-CN" altLang="zh-CN" sz="1100" dirty="0" smtClean="0"/>
              <a:t>协助</a:t>
            </a:r>
            <a:r>
              <a:rPr lang="zh-CN" altLang="zh-CN" sz="1100" dirty="0" smtClean="0"/>
              <a:t>解决了</a:t>
            </a:r>
            <a:r>
              <a:rPr lang="x-none" altLang="zh-CN" sz="1100" dirty="0" smtClean="0"/>
              <a:t>USB3</a:t>
            </a:r>
            <a:r>
              <a:rPr lang="zh-CN" altLang="zh-CN" sz="1100" dirty="0" smtClean="0"/>
              <a:t>速率提升问题；</a:t>
            </a:r>
          </a:p>
          <a:p>
            <a:pPr lvl="0"/>
            <a:r>
              <a:rPr lang="en-US" altLang="zh-CN" sz="1100" dirty="0" smtClean="0"/>
              <a:t>      </a:t>
            </a:r>
            <a:r>
              <a:rPr lang="zh-CN" altLang="zh-CN" sz="1100" dirty="0" smtClean="0"/>
              <a:t>协助</a:t>
            </a:r>
            <a:r>
              <a:rPr lang="zh-CN" altLang="zh-CN" sz="1100" dirty="0" smtClean="0"/>
              <a:t>解决了</a:t>
            </a:r>
            <a:r>
              <a:rPr lang="x-none" altLang="zh-CN" sz="1100" dirty="0" smtClean="0"/>
              <a:t>PS</a:t>
            </a:r>
            <a:r>
              <a:rPr lang="zh-CN" altLang="zh-CN" sz="1100" dirty="0" smtClean="0"/>
              <a:t>下载丢包掉坑问题；</a:t>
            </a:r>
          </a:p>
          <a:p>
            <a:r>
              <a:rPr lang="en-US" altLang="zh-CN" sz="1100" dirty="0" smtClean="0"/>
              <a:t>      </a:t>
            </a:r>
            <a:r>
              <a:rPr lang="zh-CN" altLang="zh-CN" sz="1100" dirty="0" smtClean="0"/>
              <a:t>协助</a:t>
            </a:r>
            <a:r>
              <a:rPr lang="zh-CN" altLang="zh-CN" sz="1100" dirty="0" smtClean="0"/>
              <a:t>解决了</a:t>
            </a:r>
            <a:r>
              <a:rPr lang="en-US" altLang="zh-CN" sz="1100" dirty="0" err="1" smtClean="0"/>
              <a:t>wifi</a:t>
            </a:r>
            <a:r>
              <a:rPr lang="zh-CN" altLang="zh-CN" sz="1100" dirty="0" smtClean="0"/>
              <a:t>下载速率问题，同时发现了</a:t>
            </a:r>
            <a:r>
              <a:rPr lang="en-US" altLang="zh-CN" sz="1100" dirty="0" smtClean="0"/>
              <a:t>CPU</a:t>
            </a:r>
            <a:r>
              <a:rPr lang="zh-CN" altLang="zh-CN" sz="1100" dirty="0" smtClean="0"/>
              <a:t>调频的</a:t>
            </a:r>
            <a:r>
              <a:rPr lang="en-US" altLang="zh-CN" sz="1100" dirty="0" smtClean="0"/>
              <a:t>bug</a:t>
            </a:r>
            <a:endParaRPr lang="zh-CN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2708920"/>
            <a:ext cx="4277133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1200" dirty="0" smtClean="0"/>
              <a:t>   </a:t>
            </a:r>
            <a:r>
              <a:rPr lang="zh-CN" altLang="en-US" sz="1200" dirty="0" smtClean="0"/>
              <a:t>系统开机调试</a:t>
            </a:r>
            <a:endParaRPr lang="en-US" altLang="zh-CN" sz="1200" dirty="0" smtClean="0"/>
          </a:p>
          <a:p>
            <a:r>
              <a:rPr lang="en-US" altLang="zh-CN" sz="1100" dirty="0" smtClean="0"/>
              <a:t>       </a:t>
            </a:r>
            <a:r>
              <a:rPr lang="x-none" altLang="zh-CN" sz="1100" dirty="0" smtClean="0"/>
              <a:t>1881</a:t>
            </a:r>
            <a:r>
              <a:rPr lang="zh-CN" altLang="zh-CN" sz="1100" dirty="0" smtClean="0"/>
              <a:t>启动工作在</a:t>
            </a:r>
            <a:r>
              <a:rPr lang="x-none" altLang="zh-CN" sz="1100" dirty="0" smtClean="0"/>
              <a:t>3</a:t>
            </a:r>
            <a:r>
              <a:rPr lang="zh-CN" altLang="zh-CN" sz="1100" dirty="0" smtClean="0"/>
              <a:t>月</a:t>
            </a:r>
            <a:r>
              <a:rPr lang="x-none" altLang="zh-CN" sz="1100" dirty="0" smtClean="0"/>
              <a:t>9</a:t>
            </a:r>
            <a:r>
              <a:rPr lang="zh-CN" altLang="zh-CN" sz="1100" dirty="0" smtClean="0"/>
              <a:t>日到</a:t>
            </a:r>
            <a:r>
              <a:rPr lang="x-none" altLang="zh-CN" sz="1100" dirty="0" smtClean="0"/>
              <a:t>29</a:t>
            </a:r>
            <a:r>
              <a:rPr lang="zh-CN" altLang="zh-CN" sz="1100" dirty="0" smtClean="0"/>
              <a:t>号，</a:t>
            </a:r>
            <a:r>
              <a:rPr lang="x-none" altLang="zh-CN" sz="1100" dirty="0" smtClean="0"/>
              <a:t>BSP</a:t>
            </a:r>
            <a:r>
              <a:rPr lang="zh-CN" altLang="zh-CN" sz="1100" dirty="0" smtClean="0"/>
              <a:t>参与部分在</a:t>
            </a:r>
            <a:r>
              <a:rPr lang="x-none" altLang="zh-CN" sz="1100" dirty="0" smtClean="0"/>
              <a:t>3</a:t>
            </a:r>
            <a:r>
              <a:rPr lang="zh-CN" altLang="zh-CN" sz="1100" dirty="0" smtClean="0"/>
              <a:t>月</a:t>
            </a:r>
            <a:r>
              <a:rPr lang="x-none" altLang="zh-CN" sz="1100" dirty="0" smtClean="0"/>
              <a:t>9</a:t>
            </a:r>
            <a:r>
              <a:rPr lang="zh-CN" altLang="zh-CN" sz="1100" dirty="0" smtClean="0"/>
              <a:t>号到</a:t>
            </a:r>
            <a:r>
              <a:rPr lang="x-none" altLang="zh-CN" sz="1100" dirty="0" smtClean="0"/>
              <a:t>19</a:t>
            </a:r>
            <a:r>
              <a:rPr lang="zh-CN" altLang="zh-CN" sz="1100" dirty="0" smtClean="0"/>
              <a:t>号。</a:t>
            </a:r>
          </a:p>
          <a:p>
            <a:r>
              <a:rPr lang="en-US" altLang="zh-CN" sz="1100" dirty="0" smtClean="0"/>
              <a:t>       </a:t>
            </a:r>
            <a:r>
              <a:rPr lang="zh-CN" altLang="zh-CN" sz="1100" dirty="0" smtClean="0"/>
              <a:t>主要</a:t>
            </a:r>
            <a:r>
              <a:rPr lang="zh-CN" altLang="zh-CN" sz="1100" dirty="0" smtClean="0"/>
              <a:t>任务包括：</a:t>
            </a:r>
          </a:p>
          <a:p>
            <a:pPr lvl="0"/>
            <a:r>
              <a:rPr lang="en-US" altLang="zh-CN" sz="1100" dirty="0" smtClean="0"/>
              <a:t>       </a:t>
            </a:r>
            <a:r>
              <a:rPr lang="x-none" altLang="zh-CN" sz="1100" dirty="0" smtClean="0"/>
              <a:t>uart</a:t>
            </a:r>
            <a:r>
              <a:rPr lang="zh-CN" altLang="zh-CN" sz="1100" dirty="0" smtClean="0"/>
              <a:t>下载调试；</a:t>
            </a:r>
          </a:p>
          <a:p>
            <a:pPr lvl="0"/>
            <a:r>
              <a:rPr lang="en-US" altLang="zh-CN" sz="1100" dirty="0" smtClean="0"/>
              <a:t>       </a:t>
            </a:r>
            <a:r>
              <a:rPr lang="x-none" altLang="zh-CN" sz="1100" dirty="0" smtClean="0"/>
              <a:t>arm-trust-firmware</a:t>
            </a:r>
            <a:r>
              <a:rPr lang="zh-CN" altLang="zh-CN" sz="1100" dirty="0" smtClean="0"/>
              <a:t>调试；</a:t>
            </a:r>
          </a:p>
          <a:p>
            <a:pPr lvl="0"/>
            <a:r>
              <a:rPr lang="en-US" altLang="zh-CN" sz="1100" dirty="0" smtClean="0"/>
              <a:t>       </a:t>
            </a:r>
            <a:r>
              <a:rPr lang="x-none" altLang="zh-CN" sz="1100" dirty="0" smtClean="0"/>
              <a:t>uboot</a:t>
            </a:r>
            <a:r>
              <a:rPr lang="zh-CN" altLang="zh-CN" sz="1100" dirty="0" smtClean="0"/>
              <a:t>启动调试</a:t>
            </a:r>
          </a:p>
          <a:p>
            <a:pPr lvl="0"/>
            <a:r>
              <a:rPr lang="en-US" altLang="zh-CN" sz="1100" dirty="0" smtClean="0"/>
              <a:t>      </a:t>
            </a:r>
            <a:r>
              <a:rPr lang="zh-CN" altLang="zh-CN" sz="1100" dirty="0" smtClean="0"/>
              <a:t>内核</a:t>
            </a:r>
            <a:r>
              <a:rPr lang="zh-CN" altLang="zh-CN" sz="1100" dirty="0" smtClean="0"/>
              <a:t>启动挑时候</a:t>
            </a:r>
          </a:p>
          <a:p>
            <a:r>
              <a:rPr lang="en-US" altLang="zh-CN" sz="1100" dirty="0" smtClean="0"/>
              <a:t>      32</a:t>
            </a:r>
            <a:r>
              <a:rPr lang="zh-CN" altLang="zh-CN" sz="1100" dirty="0" smtClean="0"/>
              <a:t>位</a:t>
            </a:r>
            <a:r>
              <a:rPr lang="en-US" altLang="zh-CN" sz="1100" dirty="0" smtClean="0"/>
              <a:t>Android</a:t>
            </a:r>
            <a:r>
              <a:rPr lang="zh-CN" altLang="zh-CN" sz="1100" dirty="0" smtClean="0"/>
              <a:t>启动调试</a:t>
            </a:r>
            <a:endParaRPr lang="zh-CN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5301208"/>
            <a:ext cx="30075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altLang="zh-CN" sz="1200" dirty="0" smtClean="0"/>
              <a:t>    </a:t>
            </a:r>
            <a:r>
              <a:rPr lang="zh-CN" altLang="zh-CN" sz="1200" dirty="0" smtClean="0"/>
              <a:t>功耗</a:t>
            </a:r>
            <a:r>
              <a:rPr lang="zh-CN" altLang="zh-CN" sz="1200" dirty="0" smtClean="0"/>
              <a:t>工作</a:t>
            </a:r>
          </a:p>
          <a:p>
            <a:r>
              <a:rPr lang="en-US" altLang="zh-CN" sz="1100" dirty="0" smtClean="0"/>
              <a:t>        </a:t>
            </a:r>
            <a:r>
              <a:rPr lang="zh-CN" altLang="zh-CN" sz="1100" dirty="0" smtClean="0"/>
              <a:t>功耗</a:t>
            </a:r>
            <a:r>
              <a:rPr lang="zh-CN" altLang="zh-CN" sz="1100" dirty="0" smtClean="0"/>
              <a:t>方面主要开发了</a:t>
            </a:r>
            <a:r>
              <a:rPr lang="en-US" altLang="zh-CN" sz="1100" dirty="0" smtClean="0"/>
              <a:t>arm IPA</a:t>
            </a:r>
            <a:r>
              <a:rPr lang="zh-CN" altLang="zh-CN" sz="1100" dirty="0" smtClean="0"/>
              <a:t>智能温控</a:t>
            </a:r>
            <a:r>
              <a:rPr lang="zh-CN" altLang="zh-CN" sz="1100" dirty="0" smtClean="0"/>
              <a:t>方案</a:t>
            </a:r>
            <a:endParaRPr lang="en-US" altLang="zh-CN" sz="1100" dirty="0" smtClean="0"/>
          </a:p>
          <a:p>
            <a:r>
              <a:rPr lang="en-US" altLang="zh-CN" sz="1100" dirty="0" smtClean="0"/>
              <a:t>        </a:t>
            </a:r>
            <a:r>
              <a:rPr lang="zh-CN" altLang="zh-CN" sz="1100" dirty="0" smtClean="0"/>
              <a:t>开发</a:t>
            </a:r>
            <a:r>
              <a:rPr lang="zh-CN" altLang="zh-CN" sz="1100" dirty="0" smtClean="0"/>
              <a:t>了</a:t>
            </a:r>
            <a:r>
              <a:rPr lang="en-US" altLang="zh-CN" sz="1100" dirty="0" err="1" smtClean="0"/>
              <a:t>ddr</a:t>
            </a:r>
            <a:r>
              <a:rPr lang="zh-CN" altLang="zh-CN" sz="1100" dirty="0" smtClean="0"/>
              <a:t>动态</a:t>
            </a:r>
            <a:r>
              <a:rPr lang="zh-CN" altLang="zh-CN" sz="1100" dirty="0" smtClean="0"/>
              <a:t>调频</a:t>
            </a:r>
            <a:endParaRPr lang="en-US" altLang="zh-CN" sz="1100" dirty="0" smtClean="0"/>
          </a:p>
          <a:p>
            <a:r>
              <a:rPr lang="en-US" altLang="zh-CN" sz="1100" dirty="0" smtClean="0"/>
              <a:t>        </a:t>
            </a:r>
            <a:r>
              <a:rPr lang="zh-CN" altLang="zh-CN" sz="1100" dirty="0" smtClean="0"/>
              <a:t>其他</a:t>
            </a:r>
            <a:r>
              <a:rPr lang="zh-CN" altLang="zh-CN" sz="1100" dirty="0" smtClean="0"/>
              <a:t>为配合硬件进行修改测试。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技术建设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692696"/>
            <a:ext cx="7344816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400" dirty="0" smtClean="0"/>
              <a:t>  </a:t>
            </a:r>
            <a:r>
              <a:rPr lang="zh-CN" altLang="en-US" sz="1400" dirty="0" smtClean="0"/>
              <a:t>效率提升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1400" dirty="0" smtClean="0"/>
              <a:t> </a:t>
            </a:r>
            <a:r>
              <a:rPr lang="en-US" altLang="zh-CN" sz="1400" dirty="0" smtClean="0"/>
              <a:t> </a:t>
            </a:r>
            <a:r>
              <a:rPr lang="zh-CN" altLang="en-US" sz="1200" dirty="0" smtClean="0"/>
              <a:t>花费了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人月开发了</a:t>
            </a:r>
            <a:r>
              <a:rPr lang="en-US" altLang="zh-CN" sz="1200" dirty="0" err="1" smtClean="0"/>
              <a:t>ramdump</a:t>
            </a:r>
            <a:r>
              <a:rPr lang="zh-CN" altLang="en-US" sz="1200" dirty="0" smtClean="0"/>
              <a:t>工具</a:t>
            </a:r>
            <a:endParaRPr lang="en-US" altLang="zh-CN" sz="1200" dirty="0" smtClean="0"/>
          </a:p>
          <a:p>
            <a:r>
              <a:rPr lang="en-US" altLang="zh-CN" sz="1100" dirty="0" smtClean="0"/>
              <a:t> </a:t>
            </a:r>
            <a:r>
              <a:rPr lang="en-US" altLang="zh-CN" sz="1100" dirty="0" smtClean="0"/>
              <a:t>      </a:t>
            </a:r>
            <a:r>
              <a:rPr lang="zh-CN" altLang="zh-CN" sz="1100" dirty="0" smtClean="0"/>
              <a:t>工具</a:t>
            </a:r>
            <a:r>
              <a:rPr lang="zh-CN" altLang="zh-CN" sz="1100" dirty="0" smtClean="0"/>
              <a:t>可以离线分析死机情况，解决了方案历来的一个顽疾：除了</a:t>
            </a:r>
            <a:r>
              <a:rPr lang="x-none" altLang="zh-CN" sz="1100" dirty="0" smtClean="0"/>
              <a:t>panic</a:t>
            </a:r>
            <a:r>
              <a:rPr lang="zh-CN" altLang="zh-CN" sz="1100" dirty="0" smtClean="0"/>
              <a:t>外的死机，基本没有什么</a:t>
            </a:r>
            <a:r>
              <a:rPr lang="x-none" altLang="zh-CN" sz="1100" dirty="0" smtClean="0"/>
              <a:t>log</a:t>
            </a:r>
            <a:r>
              <a:rPr lang="zh-CN" altLang="zh-CN" sz="1100" dirty="0" smtClean="0"/>
              <a:t>可看，该工具可以分析总线挂死、</a:t>
            </a:r>
            <a:r>
              <a:rPr lang="x-none" altLang="zh-CN" sz="1100" dirty="0" smtClean="0"/>
              <a:t>DDR</a:t>
            </a:r>
            <a:r>
              <a:rPr lang="zh-CN" altLang="zh-CN" sz="1100" dirty="0" smtClean="0"/>
              <a:t>不稳、</a:t>
            </a:r>
            <a:r>
              <a:rPr lang="x-none" altLang="zh-CN" sz="1100" dirty="0" smtClean="0"/>
              <a:t>CPU</a:t>
            </a:r>
            <a:r>
              <a:rPr lang="zh-CN" altLang="zh-CN" sz="1100" dirty="0" smtClean="0"/>
              <a:t>不稳，分辨死机可能的方向，降低误判，极大的提升了分析效率。</a:t>
            </a:r>
          </a:p>
          <a:p>
            <a:r>
              <a:rPr lang="zh-CN" altLang="zh-CN" sz="1100" dirty="0" smtClean="0"/>
              <a:t>同时，通过工具对稳定性参与人员可以进行更专业的细分，流水线分工，对人员的系统能力要求降低，对专业能力要求提升，提升分析</a:t>
            </a:r>
            <a:r>
              <a:rPr lang="zh-CN" altLang="zh-CN" sz="1100" dirty="0" smtClean="0"/>
              <a:t>效率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   </a:t>
            </a:r>
            <a:r>
              <a:rPr lang="zh-CN" altLang="zh-CN" sz="1200" dirty="0" smtClean="0"/>
              <a:t>整理</a:t>
            </a:r>
            <a:r>
              <a:rPr lang="zh-CN" altLang="zh-CN" sz="1200" dirty="0" smtClean="0"/>
              <a:t>内核性能分析</a:t>
            </a:r>
            <a:r>
              <a:rPr lang="zh-CN" altLang="zh-CN" sz="1200" dirty="0" smtClean="0"/>
              <a:t>工具</a:t>
            </a:r>
            <a:endParaRPr lang="en-US" altLang="zh-CN" sz="1200" dirty="0" smtClean="0"/>
          </a:p>
          <a:p>
            <a:r>
              <a:rPr lang="en-US" altLang="zh-CN" sz="1200" dirty="0" smtClean="0"/>
              <a:t>      </a:t>
            </a:r>
            <a:r>
              <a:rPr lang="zh-CN" altLang="zh-CN" sz="1100" dirty="0" smtClean="0"/>
              <a:t>整理</a:t>
            </a:r>
            <a:r>
              <a:rPr lang="zh-CN" altLang="zh-CN" sz="1100" dirty="0" smtClean="0"/>
              <a:t>性能分析工具和方法，解决了之前内核性能分析的盲目性，通过工具，</a:t>
            </a:r>
            <a:r>
              <a:rPr lang="zh-CN" altLang="zh-CN" sz="1100" dirty="0" smtClean="0"/>
              <a:t>有章可循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100" dirty="0" smtClean="0"/>
              <a:t> 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培训分享</a:t>
            </a:r>
            <a:endParaRPr lang="en-US" altLang="zh-CN" sz="1400" dirty="0" smtClean="0"/>
          </a:p>
          <a:p>
            <a:r>
              <a:rPr lang="en-US" altLang="zh-CN" sz="1100" dirty="0" smtClean="0"/>
              <a:t>      </a:t>
            </a:r>
            <a:r>
              <a:rPr lang="zh-CN" altLang="en-US" sz="1100" dirty="0" smtClean="0"/>
              <a:t>第一季度</a:t>
            </a:r>
            <a:r>
              <a:rPr lang="zh-CN" altLang="zh-CN" sz="1100" dirty="0" smtClean="0"/>
              <a:t>开展</a:t>
            </a:r>
            <a:r>
              <a:rPr lang="zh-CN" altLang="zh-CN" sz="1100" dirty="0" smtClean="0"/>
              <a:t>“</a:t>
            </a:r>
            <a:r>
              <a:rPr lang="x-none" altLang="zh-CN" sz="1100" dirty="0" smtClean="0"/>
              <a:t>1881</a:t>
            </a:r>
            <a:r>
              <a:rPr lang="zh-CN" altLang="zh-CN" sz="1100" dirty="0" smtClean="0"/>
              <a:t>撕代码”活动，在芯片回片前对代码进行了系统性的</a:t>
            </a:r>
            <a:r>
              <a:rPr lang="x-none" altLang="zh-CN" sz="1100" dirty="0" smtClean="0"/>
              <a:t>review</a:t>
            </a:r>
            <a:r>
              <a:rPr lang="zh-CN" altLang="zh-CN" sz="1100" dirty="0" smtClean="0"/>
              <a:t>；</a:t>
            </a:r>
          </a:p>
          <a:p>
            <a:r>
              <a:rPr lang="zh-CN" altLang="en-US" sz="1100" dirty="0" smtClean="0"/>
              <a:t>      第二季度</a:t>
            </a:r>
            <a:r>
              <a:rPr lang="zh-CN" altLang="zh-CN" sz="1100" dirty="0" smtClean="0"/>
              <a:t>开展</a:t>
            </a:r>
            <a:r>
              <a:rPr lang="zh-CN" altLang="zh-CN" sz="1100" dirty="0" smtClean="0"/>
              <a:t>“内核干货分享”活动，包括</a:t>
            </a:r>
            <a:r>
              <a:rPr lang="en-US" altLang="zh-CN" sz="1100" dirty="0" smtClean="0"/>
              <a:t>GIC\</a:t>
            </a:r>
            <a:r>
              <a:rPr lang="zh-CN" altLang="zh-CN" sz="1100" dirty="0" smtClean="0"/>
              <a:t>内存管理</a:t>
            </a:r>
            <a:r>
              <a:rPr lang="en-US" altLang="zh-CN" sz="1100" dirty="0" smtClean="0"/>
              <a:t>\crash</a:t>
            </a:r>
            <a:r>
              <a:rPr lang="zh-CN" altLang="zh-CN" sz="1100" dirty="0" smtClean="0"/>
              <a:t>分析等内核较为深入，但工作不直接接触的内容进行交流</a:t>
            </a:r>
            <a:endParaRPr lang="en-US" altLang="zh-CN" sz="1100" dirty="0" smtClean="0"/>
          </a:p>
          <a:p>
            <a:r>
              <a:rPr lang="en-US" altLang="zh-CN" sz="1100" dirty="0" smtClean="0"/>
              <a:t>      </a:t>
            </a:r>
            <a:r>
              <a:rPr lang="zh-CN" altLang="en-US" sz="1100" dirty="0" smtClean="0"/>
              <a:t>第三季度开展北分、上海技术交流会，对芯片和系统设计深入交流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400" dirty="0" smtClean="0"/>
              <a:t>  </a:t>
            </a:r>
            <a:r>
              <a:rPr lang="zh-CN" altLang="en-US" sz="1400" dirty="0" smtClean="0"/>
              <a:t>专利输出</a:t>
            </a:r>
            <a:endParaRPr lang="en-US" altLang="zh-CN" sz="1400" dirty="0" smtClean="0"/>
          </a:p>
          <a:p>
            <a:r>
              <a:rPr lang="en-US" altLang="zh-CN" sz="1100" dirty="0" smtClean="0"/>
              <a:t> </a:t>
            </a:r>
            <a:r>
              <a:rPr lang="en-US" altLang="zh-CN" sz="1100" dirty="0" smtClean="0"/>
              <a:t>    </a:t>
            </a:r>
            <a:r>
              <a:rPr lang="zh-CN" altLang="en-US" sz="1100" dirty="0" smtClean="0"/>
              <a:t>通过了</a:t>
            </a:r>
            <a:r>
              <a:rPr lang="en-US" altLang="zh-CN" sz="1100" dirty="0" smtClean="0"/>
              <a:t>7</a:t>
            </a:r>
            <a:r>
              <a:rPr lang="zh-CN" altLang="en-US" sz="1100" dirty="0" smtClean="0"/>
              <a:t>篇专利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团队成长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3448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400" dirty="0" smtClean="0">
                <a:latin typeface="+mn-ea"/>
              </a:rPr>
              <a:t>2016</a:t>
            </a:r>
            <a:r>
              <a:rPr lang="zh-CN" altLang="zh-CN" sz="1400" dirty="0" smtClean="0">
                <a:latin typeface="+mn-ea"/>
              </a:rPr>
              <a:t>年初没有分</a:t>
            </a:r>
            <a:r>
              <a:rPr lang="x-none" altLang="zh-CN" sz="1400" dirty="0" smtClean="0">
                <a:latin typeface="+mn-ea"/>
              </a:rPr>
              <a:t>BSP</a:t>
            </a:r>
            <a:r>
              <a:rPr lang="zh-CN" altLang="zh-CN" sz="1400" dirty="0" smtClean="0">
                <a:latin typeface="+mn-ea"/>
              </a:rPr>
              <a:t>出来，</a:t>
            </a:r>
            <a:r>
              <a:rPr lang="x-none" altLang="zh-CN" sz="1400" dirty="0" smtClean="0">
                <a:latin typeface="+mn-ea"/>
              </a:rPr>
              <a:t>kernel</a:t>
            </a:r>
            <a:r>
              <a:rPr lang="zh-CN" altLang="zh-CN" sz="1400" dirty="0" smtClean="0">
                <a:latin typeface="+mn-ea"/>
              </a:rPr>
              <a:t>课题组除去</a:t>
            </a:r>
            <a:r>
              <a:rPr lang="x-none" altLang="zh-CN" sz="1400" dirty="0" smtClean="0">
                <a:latin typeface="+mn-ea"/>
              </a:rPr>
              <a:t>WCN/CAMERA</a:t>
            </a:r>
            <a:r>
              <a:rPr lang="zh-CN" altLang="zh-CN" sz="1400" dirty="0" smtClean="0">
                <a:latin typeface="+mn-ea"/>
              </a:rPr>
              <a:t>，余下大概有</a:t>
            </a:r>
            <a:r>
              <a:rPr lang="x-none" altLang="zh-CN" sz="1400" dirty="0" smtClean="0">
                <a:latin typeface="+mn-ea"/>
              </a:rPr>
              <a:t>12</a:t>
            </a:r>
            <a:r>
              <a:rPr lang="zh-CN" altLang="zh-CN" sz="1400" dirty="0" smtClean="0">
                <a:latin typeface="+mn-ea"/>
              </a:rPr>
              <a:t>人，包含了</a:t>
            </a:r>
            <a:r>
              <a:rPr lang="x-none" altLang="zh-CN" sz="1400" dirty="0" smtClean="0">
                <a:latin typeface="+mn-ea"/>
              </a:rPr>
              <a:t>bsp</a:t>
            </a:r>
            <a:r>
              <a:rPr lang="zh-CN" altLang="zh-CN" sz="1400" dirty="0" smtClean="0">
                <a:latin typeface="+mn-ea"/>
              </a:rPr>
              <a:t>和</a:t>
            </a:r>
            <a:r>
              <a:rPr lang="x-none" altLang="zh-CN" sz="1400" dirty="0" smtClean="0">
                <a:latin typeface="+mn-ea"/>
              </a:rPr>
              <a:t>driver</a:t>
            </a:r>
            <a:r>
              <a:rPr lang="zh-CN" altLang="zh-CN" sz="1400" dirty="0" smtClean="0">
                <a:latin typeface="+mn-ea"/>
              </a:rPr>
              <a:t>，现在的</a:t>
            </a:r>
            <a:r>
              <a:rPr lang="x-none" altLang="zh-CN" sz="1400" dirty="0" smtClean="0">
                <a:latin typeface="+mn-ea"/>
              </a:rPr>
              <a:t>bsp</a:t>
            </a:r>
            <a:r>
              <a:rPr lang="zh-CN" altLang="zh-CN" sz="1400" dirty="0" smtClean="0">
                <a:latin typeface="+mn-ea"/>
              </a:rPr>
              <a:t>工作由</a:t>
            </a:r>
            <a:r>
              <a:rPr lang="x-none" altLang="zh-CN" sz="1400" dirty="0" smtClean="0">
                <a:latin typeface="+mn-ea"/>
              </a:rPr>
              <a:t>kernel</a:t>
            </a:r>
            <a:r>
              <a:rPr lang="zh-CN" altLang="zh-CN" sz="1400" dirty="0" smtClean="0">
                <a:latin typeface="+mn-ea"/>
              </a:rPr>
              <a:t>和系统组共同承担。</a:t>
            </a:r>
          </a:p>
          <a:p>
            <a:r>
              <a:rPr lang="x-none" altLang="zh-CN" dirty="0" smtClean="0"/>
              <a:t> 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1484784"/>
          <a:ext cx="5904656" cy="1493520"/>
        </p:xfrm>
        <a:graphic>
          <a:graphicData uri="http://schemas.openxmlformats.org/drawingml/2006/table">
            <a:tbl>
              <a:tblPr/>
              <a:tblGrid>
                <a:gridCol w="1337187"/>
                <a:gridCol w="1697776"/>
                <a:gridCol w="2058366"/>
                <a:gridCol w="811327"/>
              </a:tblGrid>
              <a:tr h="2070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　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kernel</a:t>
                      </a:r>
                      <a:endParaRPr lang="zh-CN" sz="1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system</a:t>
                      </a:r>
                      <a:endParaRPr lang="zh-CN" sz="1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其他</a:t>
                      </a:r>
                      <a:endParaRPr lang="zh-CN" sz="1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9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2016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初人员构成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徐学锋、赵远、彭议民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孟卫国、涂志强、冷岩松</a:t>
                      </a:r>
                      <a:endParaRPr lang="zh-CN" sz="1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邹桥</a:t>
                      </a:r>
                      <a:endParaRPr lang="zh-CN" sz="1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2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2016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末人员构成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徐学锋、彭议民、杨正进、高熊、马皓、罗治松、刘娜、朱丙营、孙垒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　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　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1" y="3068960"/>
            <a:ext cx="7488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 smtClean="0"/>
              <a:t>可以看出人员数量有增加，另外一个特点是全部为专职人员，之前处理稳定性、性能等</a:t>
            </a:r>
            <a:r>
              <a:rPr lang="en-US" altLang="zh-CN" sz="1400" dirty="0" err="1" smtClean="0"/>
              <a:t>sytem</a:t>
            </a:r>
            <a:r>
              <a:rPr lang="zh-CN" altLang="zh-CN" sz="1400" dirty="0" smtClean="0"/>
              <a:t>组参与人员均为兼职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zh-CN" sz="1400" dirty="0" smtClean="0"/>
              <a:t>从</a:t>
            </a:r>
            <a:r>
              <a:rPr lang="zh-CN" altLang="zh-CN" sz="1400" dirty="0" smtClean="0"/>
              <a:t>人员特点来看，也更加专业，比如高熊（稳定性专家，专注稳定性工作</a:t>
            </a:r>
            <a:r>
              <a:rPr lang="en-US" altLang="zh-CN" sz="1400" dirty="0" smtClean="0"/>
              <a:t>4</a:t>
            </a:r>
            <a:r>
              <a:rPr lang="zh-CN" altLang="zh-CN" sz="1400" dirty="0" smtClean="0"/>
              <a:t>年</a:t>
            </a:r>
            <a:r>
              <a:rPr lang="zh-CN" altLang="zh-CN" sz="1400" dirty="0" smtClean="0"/>
              <a:t>），孙垒</a:t>
            </a:r>
            <a:r>
              <a:rPr lang="zh-CN" altLang="zh-CN" sz="1400" dirty="0" smtClean="0"/>
              <a:t>（性能问题专家，从事性能分析</a:t>
            </a:r>
            <a:r>
              <a:rPr lang="en-US" altLang="zh-CN" sz="1400" dirty="0" smtClean="0"/>
              <a:t>3</a:t>
            </a:r>
            <a:r>
              <a:rPr lang="zh-CN" altLang="zh-CN" sz="1400" dirty="0" smtClean="0"/>
              <a:t>年，深入研究内核超过</a:t>
            </a:r>
            <a:r>
              <a:rPr lang="en-US" altLang="zh-CN" sz="1400" dirty="0" smtClean="0"/>
              <a:t>8</a:t>
            </a:r>
            <a:r>
              <a:rPr lang="zh-CN" altLang="zh-CN" sz="1400" dirty="0" smtClean="0"/>
              <a:t>年</a:t>
            </a:r>
            <a:r>
              <a:rPr lang="zh-CN" altLang="zh-CN" sz="1400" dirty="0" smtClean="0"/>
              <a:t>）</a:t>
            </a:r>
            <a:endParaRPr lang="en-US" altLang="zh-CN" sz="1400" dirty="0" smtClean="0"/>
          </a:p>
          <a:p>
            <a:endParaRPr lang="zh-CN" altLang="zh-CN" sz="1400" dirty="0" smtClean="0"/>
          </a:p>
          <a:p>
            <a:r>
              <a:rPr lang="zh-CN" altLang="zh-CN" sz="1400" dirty="0" smtClean="0"/>
              <a:t>不足之处在于系统性经验不如以往，但通过专业的工具和流程分工，对人员的系统性依赖降低较多</a:t>
            </a:r>
            <a:r>
              <a:rPr lang="zh-CN" altLang="zh-CN" sz="1400" dirty="0" smtClean="0"/>
              <a:t>。</a:t>
            </a:r>
            <a:r>
              <a:rPr lang="zh-CN" altLang="en-US" sz="1400" dirty="0" smtClean="0"/>
              <a:t>从整体团队能力是高于以往的，这一点超出期望，</a:t>
            </a:r>
            <a:r>
              <a:rPr lang="en-US" altLang="zh-CN" sz="1400" dirty="0" smtClean="0"/>
              <a:t>1881</a:t>
            </a:r>
            <a:r>
              <a:rPr lang="zh-CN" altLang="en-US" sz="1400" dirty="0" smtClean="0"/>
              <a:t>年初的时候举步维艰，离职了绝对主力，新队伍经过一年锻炼，“后老孟”时代整体实力是超过了以往。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亮点及不足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908720"/>
            <a:ext cx="650049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sz="1400" dirty="0" smtClean="0"/>
              <a:t>亮点</a:t>
            </a:r>
            <a:endParaRPr lang="en-US" altLang="zh-CN" sz="1400" dirty="0" smtClean="0"/>
          </a:p>
          <a:p>
            <a:r>
              <a:rPr lang="en-US" altLang="zh-CN" sz="1400" dirty="0" smtClean="0"/>
              <a:t>   1</a:t>
            </a:r>
            <a:r>
              <a:rPr lang="zh-CN" altLang="en-US" sz="1400" dirty="0" smtClean="0"/>
              <a:t>、新队伍经受住了考验，</a:t>
            </a:r>
            <a:r>
              <a:rPr lang="en-US" altLang="zh-CN" sz="1400" dirty="0" smtClean="0"/>
              <a:t>1881</a:t>
            </a:r>
            <a:r>
              <a:rPr lang="zh-CN" altLang="en-US" sz="1400" dirty="0" smtClean="0"/>
              <a:t>特性更新较大的情况下按时完成了任务</a:t>
            </a:r>
            <a:endParaRPr lang="en-US" altLang="zh-CN" sz="1400" dirty="0" smtClean="0"/>
          </a:p>
          <a:p>
            <a:r>
              <a:rPr lang="en-US" altLang="zh-CN" sz="1400" dirty="0" smtClean="0"/>
              <a:t>   2</a:t>
            </a:r>
            <a:r>
              <a:rPr lang="zh-CN" altLang="en-US" sz="1400" dirty="0" smtClean="0"/>
              <a:t>、释放了创新的活力，开发</a:t>
            </a:r>
            <a:r>
              <a:rPr lang="en-US" altLang="zh-CN" sz="1400" dirty="0" err="1" smtClean="0"/>
              <a:t>ramdump</a:t>
            </a:r>
            <a:r>
              <a:rPr lang="zh-CN" altLang="en-US" sz="1400" dirty="0" smtClean="0"/>
              <a:t>工具，可以较快的定位稳定性问题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MTBF</a:t>
            </a:r>
            <a:r>
              <a:rPr lang="zh-CN" altLang="en-US" sz="1400" dirty="0" smtClean="0"/>
              <a:t>在递交整机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周内可以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死机通过测试，这也是个惊喜，是工具建设、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       </a:t>
            </a:r>
            <a:r>
              <a:rPr lang="zh-CN" altLang="en-US" sz="1400" dirty="0" smtClean="0"/>
              <a:t>团队能力、技术路线、策略等综合因素的结果。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3</a:t>
            </a:r>
            <a:r>
              <a:rPr lang="zh-CN" altLang="en-US" sz="1400" dirty="0" smtClean="0"/>
              <a:t>、人员增多，可以进行专业化建设，专业方向深耕细作，整体实力有所增强。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400" dirty="0" smtClean="0"/>
              <a:t>  </a:t>
            </a:r>
            <a:r>
              <a:rPr lang="zh-CN" altLang="en-US" sz="1400" dirty="0" smtClean="0"/>
              <a:t>不足</a:t>
            </a:r>
            <a:endParaRPr lang="en-US" altLang="zh-CN" sz="1400" dirty="0" smtClean="0"/>
          </a:p>
          <a:p>
            <a:r>
              <a:rPr lang="en-US" altLang="zh-CN" sz="1400" dirty="0" smtClean="0"/>
              <a:t>     </a:t>
            </a:r>
            <a:r>
              <a:rPr lang="zh-CN" altLang="en-US" sz="1400" dirty="0" smtClean="0"/>
              <a:t>无法形成</a:t>
            </a:r>
            <a:r>
              <a:rPr lang="zh-CN" altLang="zh-CN" sz="1400" dirty="0" smtClean="0"/>
              <a:t>梯队，</a:t>
            </a:r>
            <a:r>
              <a:rPr lang="zh-CN" altLang="en-US" sz="1400" dirty="0" smtClean="0"/>
              <a:t>人员</a:t>
            </a:r>
            <a:r>
              <a:rPr lang="zh-CN" altLang="zh-CN" sz="1400" dirty="0" smtClean="0"/>
              <a:t>有</a:t>
            </a:r>
            <a:r>
              <a:rPr lang="zh-CN" altLang="zh-CN" sz="1400" dirty="0" smtClean="0"/>
              <a:t>流失后会有一定影响；</a:t>
            </a:r>
          </a:p>
          <a:p>
            <a:r>
              <a:rPr lang="en-US" altLang="zh-CN" sz="1400" dirty="0" smtClean="0"/>
              <a:t>     </a:t>
            </a:r>
            <a:r>
              <a:rPr lang="zh-CN" altLang="zh-CN" sz="1400" dirty="0" smtClean="0"/>
              <a:t>性能</a:t>
            </a:r>
            <a:r>
              <a:rPr lang="zh-CN" altLang="zh-CN" sz="1400" dirty="0" smtClean="0"/>
              <a:t>分析</a:t>
            </a:r>
            <a:r>
              <a:rPr lang="zh-CN" altLang="zh-CN" sz="1400" dirty="0" smtClean="0"/>
              <a:t>人员不够</a:t>
            </a:r>
            <a:r>
              <a:rPr lang="zh-CN" altLang="zh-CN" sz="1400" dirty="0" smtClean="0"/>
              <a:t>；</a:t>
            </a:r>
          </a:p>
          <a:p>
            <a:r>
              <a:rPr lang="en-US" altLang="zh-CN" sz="1400" dirty="0" smtClean="0"/>
              <a:t>     </a:t>
            </a:r>
            <a:r>
              <a:rPr lang="zh-CN" altLang="zh-CN" sz="1400" dirty="0" smtClean="0"/>
              <a:t>内核</a:t>
            </a:r>
            <a:r>
              <a:rPr lang="zh-CN" altLang="zh-CN" sz="1400" dirty="0" smtClean="0"/>
              <a:t>能力建设仍需要</a:t>
            </a:r>
            <a:r>
              <a:rPr lang="zh-CN" altLang="zh-CN" sz="1400" dirty="0" smtClean="0"/>
              <a:t>加强</a:t>
            </a:r>
            <a:r>
              <a:rPr lang="zh-CN" altLang="en-US" sz="1400" dirty="0" smtClean="0"/>
              <a:t>，需要做到人人都是神枪手</a:t>
            </a:r>
            <a:r>
              <a:rPr lang="zh-CN" altLang="zh-CN" sz="1400" dirty="0" smtClean="0"/>
              <a:t>；</a:t>
            </a:r>
            <a:endParaRPr lang="zh-CN" altLang="zh-CN" sz="1400" dirty="0" smtClean="0"/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的思考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836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	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43608" y="908720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软件构架、流程建设、技术能力等距离行业一流有较大差距，如何借势而为，发掘价值，在低成本、</a:t>
            </a:r>
            <a:r>
              <a:rPr lang="en-US" altLang="zh-CN" dirty="0" smtClean="0"/>
              <a:t>turnkey</a:t>
            </a:r>
            <a:r>
              <a:rPr lang="zh-CN" altLang="en-US" dirty="0" smtClean="0"/>
              <a:t>中改造现有方案？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除了公网市场，在行业和专网上同样需要技术积累和建设，怎样不变应万变？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坚持技术、坚持专业；</a:t>
            </a:r>
            <a:endParaRPr lang="en-US" altLang="zh-CN" dirty="0" smtClean="0"/>
          </a:p>
          <a:p>
            <a:r>
              <a:rPr lang="zh-CN" altLang="en-US" dirty="0" smtClean="0"/>
              <a:t>严谨、深入，向一流看齐；</a:t>
            </a:r>
            <a:endParaRPr lang="en-US" altLang="zh-CN" dirty="0" smtClean="0"/>
          </a:p>
          <a:p>
            <a:r>
              <a:rPr lang="zh-CN" altLang="en-US" dirty="0" smtClean="0"/>
              <a:t>抓住机会进行自我改造、能力革新。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年更上一层楼。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043996"/>
            <a:ext cx="9144000" cy="4761268"/>
            <a:chOff x="0" y="1592676"/>
            <a:chExt cx="9144000" cy="4761268"/>
          </a:xfrm>
        </p:grpSpPr>
        <p:pic>
          <p:nvPicPr>
            <p:cNvPr id="1026" name="Picture 2" descr="C:\Users\jiangjing\Desktop\07358PICNvQ_1024.jpg"/>
            <p:cNvPicPr>
              <a:picLocks noChangeAspect="1" noChangeArrowheads="1"/>
            </p:cNvPicPr>
            <p:nvPr/>
          </p:nvPicPr>
          <p:blipFill>
            <a:blip r:embed="rId2" cstate="print">
              <a:lum bright="2000" contrast="5000"/>
            </a:blip>
            <a:srcRect t="11626" b="11024"/>
            <a:stretch>
              <a:fillRect/>
            </a:stretch>
          </p:blipFill>
          <p:spPr bwMode="auto">
            <a:xfrm>
              <a:off x="0" y="1592676"/>
              <a:ext cx="9144000" cy="4608512"/>
            </a:xfrm>
            <a:prstGeom prst="rect">
              <a:avLst/>
            </a:prstGeom>
            <a:noFill/>
          </p:spPr>
        </p:pic>
        <p:sp>
          <p:nvSpPr>
            <p:cNvPr id="4" name="矩形 3"/>
            <p:cNvSpPr/>
            <p:nvPr/>
          </p:nvSpPr>
          <p:spPr>
            <a:xfrm>
              <a:off x="0" y="1736692"/>
              <a:ext cx="9144000" cy="4617252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627784" y="1772816"/>
            <a:ext cx="548640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1500" dirty="0">
                <a:ln w="12700">
                  <a:solidFill>
                    <a:schemeClr val="bg1"/>
                  </a:solidFill>
                </a:ln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内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193</TotalTime>
  <Words>1105</Words>
  <Application>Microsoft Office PowerPoint</Application>
  <PresentationFormat>全屏显示(4:3)</PresentationFormat>
  <Paragraphs>132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自定义设计方案</vt:lpstr>
      <vt:lpstr>内容</vt:lpstr>
      <vt:lpstr>BSP 2016总结    徐学锋</vt:lpstr>
      <vt:lpstr>主要工作</vt:lpstr>
      <vt:lpstr>技术建设</vt:lpstr>
      <vt:lpstr>团队成长</vt:lpstr>
      <vt:lpstr>亮点及不足</vt:lpstr>
      <vt:lpstr>2017的思考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jiangjing</dc:creator>
  <cp:lastModifiedBy>xuxuefeng</cp:lastModifiedBy>
  <cp:revision>34</cp:revision>
  <dcterms:created xsi:type="dcterms:W3CDTF">2016-06-16T07:20:31Z</dcterms:created>
  <dcterms:modified xsi:type="dcterms:W3CDTF">2017-01-22T13:26:16Z</dcterms:modified>
</cp:coreProperties>
</file>