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7E59-5421-4A32-A098-EBE2E486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9FCF4-A965-495D-B1D4-9D6D3CA4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1B88-7808-4F63-A416-17FC154B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A28B-2CA5-4C46-807E-1FEB8B3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F847-BE78-42A6-B159-66035652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AF4-D4AB-4626-99BC-E55A620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561F-E140-4AA7-BE8E-7CFC47EB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BE05-19F0-4205-BE48-86D0B817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A501-673D-4E90-8806-8F339894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C8CC-4FF2-46C8-9071-ECA06A07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4A456-4F38-436D-AE01-783E59E2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0F540-3608-444B-8371-805EEDC8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327F-315E-4753-885E-15E7E71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5F26-8C5E-4AD4-81BB-0C1543C3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F926-0AC9-446F-8EB5-357E2C34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7075-DBB5-4A0D-A554-42A4CC0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54E1-DD75-477E-BC41-6A1BAE45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3CA9-05D5-4137-AFE2-B8AABFC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7DFE-43B8-48AF-BB8B-F15F1915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8780-E5AE-47E4-B86C-F465D99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EB32-DB6F-45AD-BC15-49A823D3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0774-5A87-43A3-913E-EAAA3AC4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EA8A-80A9-4E21-9705-89D64825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FA80-F551-4AC1-9652-4C12DBAE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B995-FC58-4CE4-B7CB-AB0CBC55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4ED0-ED8F-4CF7-AF18-1CC5999C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75DE-F03B-4462-8630-656FD4A2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436B-6C8C-4023-8FC8-FDC16B89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9F78-6DC0-4B3C-BD29-33C17C94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31351-D1EC-4B9F-9976-17663044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D355-BEC7-4208-882F-F78C8D57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6F3A-4F7F-4405-B327-7416605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56BC-544D-455D-A30D-4853AF22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DFCDA-2742-4EBD-8032-823E268B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6822A-2A0F-41E2-90BA-11D6B6AC8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EBC7C-8C17-4905-8F68-88168286C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06ACF-8C4F-4C58-B993-5957ADF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6032-43CF-4084-9DC1-88752DD0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C013D-5EDF-4900-8E07-3ABA9678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38F2-1670-4A9C-899C-BB75AB49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AF245-01DF-49E1-982E-CC8C3DE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EEF0-52D5-43F1-8F15-F5AC479E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6A4BC-E02F-437F-A40C-C9A92B1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26E53-709E-432F-9F0E-2FDDF669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1E1FA-16CA-4DA6-8EEF-5D9CE410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DD41-42C2-4232-8CDB-5CF9F0CD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C8E8-B1A8-46E4-8DDD-3DE6BE2A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FEC8-0339-4DB4-A0F3-E39DEDBB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325C5-D52B-4DFB-8449-2AF98D97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05F14-FB8C-4786-9BF1-B7D82D66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61EB-8AA6-4310-B9AE-F817F93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883F-80A7-4AA6-8179-CD5E6058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799D-335E-47AD-A786-6BD8B6D3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559B0-887A-46A2-B969-5B8B0AC20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F394C-826E-4DE7-9FF5-7CAA8373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6358-60D1-4C83-BD56-BFB591C3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3C28-921D-430A-8EB6-D1D6D13C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718C-1A6D-4A3C-9392-C2CCD9C4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02425-BE63-4044-B654-DA1A5C17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F446-4B41-4B27-AAC6-99BFABBE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0247-74EC-423A-9FA8-4B26E3AE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49BA-0D93-42D6-A6AE-33077ADFA9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3B59-4F78-424A-8742-02DAB2A83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E174-8B93-46BA-82DB-AFC9CF0C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0E1-D49C-47F3-9F34-C9DD6C5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5F8794-3422-4209-BBED-D3F5A193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49" y="3404476"/>
            <a:ext cx="3130728" cy="334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F8C19-207A-44C0-808A-F697C940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20" y="100732"/>
            <a:ext cx="4304129" cy="3328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23445-F61F-4FE2-A656-C4D5EFA2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84" y="352570"/>
            <a:ext cx="3047043" cy="19588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F77F1A-EF4C-44F3-AC65-EF5FD37ACA88}"/>
              </a:ext>
            </a:extLst>
          </p:cNvPr>
          <p:cNvCxnSpPr>
            <a:cxnSpLocks/>
          </p:cNvCxnSpPr>
          <p:nvPr/>
        </p:nvCxnSpPr>
        <p:spPr>
          <a:xfrm>
            <a:off x="6168980" y="643944"/>
            <a:ext cx="3129566" cy="43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D88BCF-499E-412E-B7E5-583476EA407F}"/>
              </a:ext>
            </a:extLst>
          </p:cNvPr>
          <p:cNvCxnSpPr>
            <a:cxnSpLocks/>
          </p:cNvCxnSpPr>
          <p:nvPr/>
        </p:nvCxnSpPr>
        <p:spPr>
          <a:xfrm flipV="1">
            <a:off x="5923827" y="2086377"/>
            <a:ext cx="3374719" cy="10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697B15-94FC-463D-B580-E6D7C3EDBEA4}"/>
              </a:ext>
            </a:extLst>
          </p:cNvPr>
          <p:cNvSpPr txBox="1"/>
          <p:nvPr/>
        </p:nvSpPr>
        <p:spPr>
          <a:xfrm>
            <a:off x="65169" y="229164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– Greenhouse gas pollution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3FA52-B50C-4ED7-9EE2-79B07F94BAB1}"/>
              </a:ext>
            </a:extLst>
          </p:cNvPr>
          <p:cNvSpPr txBox="1"/>
          <p:nvPr/>
        </p:nvSpPr>
        <p:spPr>
          <a:xfrm>
            <a:off x="199642" y="3589007"/>
            <a:ext cx="27242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Greenhouse gas emissions is leading to higher pollution causing poor air quality, smog, and clement change.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51747D-F8AD-4CDD-B8CC-E8690FE8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44" y="565860"/>
            <a:ext cx="2288050" cy="29409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C0E8DE-F98F-4A59-ADDE-4AC2F2CD2377}"/>
              </a:ext>
            </a:extLst>
          </p:cNvPr>
          <p:cNvCxnSpPr/>
          <p:nvPr/>
        </p:nvCxnSpPr>
        <p:spPr>
          <a:xfrm>
            <a:off x="9621805" y="2434432"/>
            <a:ext cx="0" cy="86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08B1E6-884B-4556-875E-CB019E5C7C6E}"/>
              </a:ext>
            </a:extLst>
          </p:cNvPr>
          <p:cNvSpPr txBox="1"/>
          <p:nvPr/>
        </p:nvSpPr>
        <p:spPr>
          <a:xfrm>
            <a:off x="7407951" y="1774173"/>
            <a:ext cx="16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largest source of CO2 emitted into the air is from Fossil Fuel Combustion.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7209E-9988-4DBB-A0E6-D1126439C107}"/>
              </a:ext>
            </a:extLst>
          </p:cNvPr>
          <p:cNvSpPr txBox="1"/>
          <p:nvPr/>
        </p:nvSpPr>
        <p:spPr>
          <a:xfrm>
            <a:off x="2619008" y="2120164"/>
            <a:ext cx="209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Carbon Dioxide is the largest contributor of Greenhouse gas so reducing CO2 should be a priority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2753D-F949-4621-BFD8-3B1C3C916542}"/>
              </a:ext>
            </a:extLst>
          </p:cNvPr>
          <p:cNvSpPr txBox="1"/>
          <p:nvPr/>
        </p:nvSpPr>
        <p:spPr>
          <a:xfrm>
            <a:off x="9621805" y="2590139"/>
            <a:ext cx="217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Transportation is the leading source of Fossil Fuel Combustion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07935F-D7E0-462A-A47E-2EE3A757622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570194" y="2011491"/>
            <a:ext cx="2174457" cy="2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422B58-A779-47D2-AB03-3D07EA146CC1}"/>
              </a:ext>
            </a:extLst>
          </p:cNvPr>
          <p:cNvCxnSpPr>
            <a:cxnSpLocks/>
          </p:cNvCxnSpPr>
          <p:nvPr/>
        </p:nvCxnSpPr>
        <p:spPr>
          <a:xfrm>
            <a:off x="7440111" y="1646350"/>
            <a:ext cx="1523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E32DD2-C032-4EF5-9A92-00F3DB550B62}"/>
              </a:ext>
            </a:extLst>
          </p:cNvPr>
          <p:cNvCxnSpPr/>
          <p:nvPr/>
        </p:nvCxnSpPr>
        <p:spPr>
          <a:xfrm flipH="1">
            <a:off x="6524553" y="5142625"/>
            <a:ext cx="1622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D84675-425A-42B1-BC8C-D22A615D3BE3}"/>
              </a:ext>
            </a:extLst>
          </p:cNvPr>
          <p:cNvGrpSpPr/>
          <p:nvPr/>
        </p:nvGrpSpPr>
        <p:grpSpPr>
          <a:xfrm>
            <a:off x="3432987" y="3898212"/>
            <a:ext cx="2945301" cy="2589649"/>
            <a:chOff x="3432987" y="3898212"/>
            <a:chExt cx="2945301" cy="25896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754184-E30B-4737-8302-8CC67945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725805" y="3898212"/>
              <a:ext cx="1421932" cy="131395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072148-A878-4EEE-B21C-92B7DD86416B}"/>
                </a:ext>
              </a:extLst>
            </p:cNvPr>
            <p:cNvSpPr txBox="1"/>
            <p:nvPr/>
          </p:nvSpPr>
          <p:spPr>
            <a:xfrm>
              <a:off x="3432987" y="4716079"/>
              <a:ext cx="8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1-gallon gas</a:t>
              </a:r>
            </a:p>
            <a:p>
              <a:r>
                <a:rPr lang="en-US" sz="1000" dirty="0"/>
                <a:t> (6.3lbs)</a:t>
              </a:r>
              <a:endParaRPr lang="en-US" sz="700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5B3A347-4F2E-446A-AD64-7D597CE5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570097" y="4368500"/>
              <a:ext cx="404061" cy="37337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57876A-51CA-4E07-BF8F-0B7D6306BD0A}"/>
                </a:ext>
              </a:extLst>
            </p:cNvPr>
            <p:cNvSpPr txBox="1"/>
            <p:nvPr/>
          </p:nvSpPr>
          <p:spPr>
            <a:xfrm>
              <a:off x="5419409" y="5006092"/>
              <a:ext cx="9588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20lbs of CO2</a:t>
              </a:r>
              <a:endParaRPr lang="en-US" sz="800" dirty="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36CD7338-CB68-464A-9955-A68F47031C4B}"/>
                </a:ext>
              </a:extLst>
            </p:cNvPr>
            <p:cNvSpPr/>
            <p:nvPr/>
          </p:nvSpPr>
          <p:spPr>
            <a:xfrm>
              <a:off x="4262595" y="5905229"/>
              <a:ext cx="640510" cy="166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F6944E-2587-40C3-BAB6-E3094DA40506}"/>
                </a:ext>
              </a:extLst>
            </p:cNvPr>
            <p:cNvSpPr/>
            <p:nvPr/>
          </p:nvSpPr>
          <p:spPr>
            <a:xfrm>
              <a:off x="5151452" y="5341191"/>
              <a:ext cx="1142550" cy="1146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C3C620-1885-473D-9777-FE9E20296604}"/>
                </a:ext>
              </a:extLst>
            </p:cNvPr>
            <p:cNvSpPr/>
            <p:nvPr/>
          </p:nvSpPr>
          <p:spPr>
            <a:xfrm>
              <a:off x="3727993" y="5811479"/>
              <a:ext cx="286254" cy="326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5BD00D4A-E178-41F1-BF67-74F95D56B1F0}"/>
                </a:ext>
              </a:extLst>
            </p:cNvPr>
            <p:cNvSpPr/>
            <p:nvPr/>
          </p:nvSpPr>
          <p:spPr>
            <a:xfrm>
              <a:off x="4241636" y="4560754"/>
              <a:ext cx="640510" cy="166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5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8DC94-DB30-4209-A428-4AA6741A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4" y="594494"/>
            <a:ext cx="2882816" cy="1585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7FC557-9599-48B2-BB28-4D3D8624170C}"/>
              </a:ext>
            </a:extLst>
          </p:cNvPr>
          <p:cNvSpPr txBox="1"/>
          <p:nvPr/>
        </p:nvSpPr>
        <p:spPr>
          <a:xfrm>
            <a:off x="233103" y="317495"/>
            <a:ext cx="344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Charging stations have increased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FC31-2CCD-4C21-9163-A083F0C8DCD3}"/>
              </a:ext>
            </a:extLst>
          </p:cNvPr>
          <p:cNvSpPr txBox="1"/>
          <p:nvPr/>
        </p:nvSpPr>
        <p:spPr>
          <a:xfrm>
            <a:off x="216307" y="2180201"/>
            <a:ext cx="302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Phone Apps allow the driver to find a charging station near them or on a specific route.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45705-6EC3-4F34-97BA-2664158D04B5}"/>
              </a:ext>
            </a:extLst>
          </p:cNvPr>
          <p:cNvSpPr txBox="1"/>
          <p:nvPr/>
        </p:nvSpPr>
        <p:spPr>
          <a:xfrm>
            <a:off x="6737172" y="2852185"/>
            <a:ext cx="344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1990: Most models got 60 miles to a charge</a:t>
            </a:r>
          </a:p>
          <a:p>
            <a:r>
              <a:rPr lang="en-US" sz="800" dirty="0"/>
              <a:t>2019: &gt; 8 models can that have a range of &gt; 200 miles per charge.  </a:t>
            </a:r>
          </a:p>
          <a:p>
            <a:r>
              <a:rPr lang="en-US" sz="800" dirty="0"/>
              <a:t>2020: expects several models to exceed 300 miles per charge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DC46B3-8EB0-488E-8543-EE37DBB38D06}"/>
              </a:ext>
            </a:extLst>
          </p:cNvPr>
          <p:cNvGrpSpPr/>
          <p:nvPr/>
        </p:nvGrpSpPr>
        <p:grpSpPr>
          <a:xfrm>
            <a:off x="6008545" y="205633"/>
            <a:ext cx="4727894" cy="2685527"/>
            <a:chOff x="5320951" y="2676074"/>
            <a:chExt cx="6048375" cy="37719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AA9D0B8-B6E1-4D63-92C7-D3C0D7E6B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0951" y="2676074"/>
              <a:ext cx="6048375" cy="3771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160E3E-63EA-4FD1-A6F0-5652C3844DD5}"/>
                </a:ext>
              </a:extLst>
            </p:cNvPr>
            <p:cNvSpPr txBox="1"/>
            <p:nvPr/>
          </p:nvSpPr>
          <p:spPr>
            <a:xfrm>
              <a:off x="7790791" y="4416110"/>
              <a:ext cx="746236" cy="2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200 Miles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0B868A-983E-4B69-B899-E14A513A78A1}"/>
                </a:ext>
              </a:extLst>
            </p:cNvPr>
            <p:cNvSpPr txBox="1"/>
            <p:nvPr/>
          </p:nvSpPr>
          <p:spPr>
            <a:xfrm>
              <a:off x="7790791" y="3822268"/>
              <a:ext cx="746236" cy="2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300 Miles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E88ECB-6F5F-4C54-B6A2-5A2DCE864775}"/>
                </a:ext>
              </a:extLst>
            </p:cNvPr>
            <p:cNvSpPr txBox="1"/>
            <p:nvPr/>
          </p:nvSpPr>
          <p:spPr>
            <a:xfrm>
              <a:off x="7790791" y="4782280"/>
              <a:ext cx="746236" cy="2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60 Miles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57F7F-7344-4475-B503-7377594D1606}"/>
              </a:ext>
            </a:extLst>
          </p:cNvPr>
          <p:cNvCxnSpPr/>
          <p:nvPr/>
        </p:nvCxnSpPr>
        <p:spPr>
          <a:xfrm>
            <a:off x="3533847" y="1444508"/>
            <a:ext cx="185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49EFE62-5465-4F11-97E2-6F32E570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3" y="3664260"/>
            <a:ext cx="2669619" cy="1732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22F5FE-F9C6-4AC3-8372-8CA66658E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97" y="3502870"/>
            <a:ext cx="1999050" cy="224153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722C8-DB3A-43C4-95CC-A89E97A99735}"/>
              </a:ext>
            </a:extLst>
          </p:cNvPr>
          <p:cNvCxnSpPr>
            <a:cxnSpLocks/>
          </p:cNvCxnSpPr>
          <p:nvPr/>
        </p:nvCxnSpPr>
        <p:spPr>
          <a:xfrm>
            <a:off x="2803477" y="4228422"/>
            <a:ext cx="730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BA7EDA-090D-453A-97FF-782FBE07346A}"/>
              </a:ext>
            </a:extLst>
          </p:cNvPr>
          <p:cNvSpPr txBox="1"/>
          <p:nvPr/>
        </p:nvSpPr>
        <p:spPr>
          <a:xfrm>
            <a:off x="65788" y="5588421"/>
            <a:ext cx="298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Large contributor to the cost of Electric vehicles is the battery cost.  Battery cost has dropped 87% in the last 10 years and it is expected to continue to decline.  $100 per kWh is a breakeven target for car manufactures.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F3D349-0C9D-45E9-B058-B8F552C2C946}"/>
              </a:ext>
            </a:extLst>
          </p:cNvPr>
          <p:cNvSpPr txBox="1"/>
          <p:nvPr/>
        </p:nvSpPr>
        <p:spPr>
          <a:xfrm>
            <a:off x="3472974" y="577286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annual cost of ownership of an electric car is significantly less then a gas vehicle.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CCB9FA-98E6-4DF6-B199-4743AEBC3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266" y="3631016"/>
            <a:ext cx="1945836" cy="220528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C77A7-63DE-4295-BD1B-882E20DB889D}"/>
              </a:ext>
            </a:extLst>
          </p:cNvPr>
          <p:cNvCxnSpPr>
            <a:cxnSpLocks/>
          </p:cNvCxnSpPr>
          <p:nvPr/>
        </p:nvCxnSpPr>
        <p:spPr>
          <a:xfrm>
            <a:off x="5643360" y="4157614"/>
            <a:ext cx="730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653BE6-74A4-464F-B01C-5ED3C20EC19B}"/>
              </a:ext>
            </a:extLst>
          </p:cNvPr>
          <p:cNvSpPr txBox="1"/>
          <p:nvPr/>
        </p:nvSpPr>
        <p:spPr>
          <a:xfrm>
            <a:off x="6569987" y="5941509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On avg, it is almost double the cost to drive 100 miles in a gas-powered vehicle then an electric-powered vehicle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51BE0-44A9-4B58-B0B7-34CD02451DEC}"/>
              </a:ext>
            </a:extLst>
          </p:cNvPr>
          <p:cNvSpPr txBox="1"/>
          <p:nvPr/>
        </p:nvSpPr>
        <p:spPr>
          <a:xfrm>
            <a:off x="9667000" y="5913906"/>
            <a:ext cx="232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With more models then ever to chose from big cars, small cars, luxury cars, economy  cars, and trucks, now is a great time to start thinking about how your next vehicle should be an electric vehicle.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C9530C-F941-4F4E-BD0A-BB1B18BF82D6}"/>
              </a:ext>
            </a:extLst>
          </p:cNvPr>
          <p:cNvCxnSpPr>
            <a:cxnSpLocks/>
          </p:cNvCxnSpPr>
          <p:nvPr/>
        </p:nvCxnSpPr>
        <p:spPr>
          <a:xfrm>
            <a:off x="8477102" y="4074384"/>
            <a:ext cx="730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5F9E22-62E1-4E8A-A7EF-B9B064E1262B}"/>
              </a:ext>
            </a:extLst>
          </p:cNvPr>
          <p:cNvSpPr txBox="1"/>
          <p:nvPr/>
        </p:nvSpPr>
        <p:spPr>
          <a:xfrm>
            <a:off x="107174" y="2130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 – Electric Vehicles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F29F56-1820-4B50-8F05-0F6698791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541" y="3917991"/>
            <a:ext cx="2698866" cy="16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Cassie L Howard</dc:creator>
  <cp:lastModifiedBy>Cassie L Howard</cp:lastModifiedBy>
  <cp:revision>25</cp:revision>
  <dcterms:created xsi:type="dcterms:W3CDTF">2020-10-04T16:34:25Z</dcterms:created>
  <dcterms:modified xsi:type="dcterms:W3CDTF">2020-10-06T00:00:05Z</dcterms:modified>
</cp:coreProperties>
</file>