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F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52" d="100"/>
          <a:sy n="52" d="100"/>
        </p:scale>
        <p:origin x="232" y="624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249611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hyperlink" Target="https://www.click-ap.com/" TargetMode="External"/><Relationship Id="rId2" Type="http://schemas.openxmlformats.org/officeDocument/2006/relationships/image" Target="../media/image1.png"/><Relationship Id="rId16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s://www.youtube.com/user/DrJamesLau" TargetMode="External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hyperlink" Target="https://line.me/R/ti/p/@esu9510q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"/>
          <p:cNvSpPr/>
          <p:nvPr/>
        </p:nvSpPr>
        <p:spPr>
          <a:xfrm>
            <a:off x="0" y="0"/>
            <a:ext cx="24384000" cy="7003434"/>
          </a:xfrm>
          <a:prstGeom prst="rect">
            <a:avLst/>
          </a:prstGeom>
          <a:solidFill>
            <a:schemeClr val="accent1">
              <a:lumMod val="20000"/>
              <a:lumOff val="80000"/>
              <a:alpha val="38000"/>
            </a:schemeClr>
          </a:solidFill>
          <a:ln w="12700">
            <a:solidFill>
              <a:schemeClr val="accent3">
                <a:lumMod val="20000"/>
                <a:lumOff val="80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0F70D7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0" name="Welcome To BigBlueButton"/>
          <p:cNvSpPr txBox="1"/>
          <p:nvPr/>
        </p:nvSpPr>
        <p:spPr>
          <a:xfrm>
            <a:off x="8037012" y="2326461"/>
            <a:ext cx="8309967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 b="0">
                <a:solidFill>
                  <a:srgbClr val="06172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zh-TW" altLang="en-US" dirty="0"/>
              <a:t>歡迎進入同步教室系統</a:t>
            </a:r>
            <a:endParaRPr dirty="0"/>
          </a:p>
        </p:txBody>
      </p:sp>
      <p:sp>
        <p:nvSpPr>
          <p:cNvPr id="123" name="t"/>
          <p:cNvSpPr/>
          <p:nvPr/>
        </p:nvSpPr>
        <p:spPr>
          <a:xfrm>
            <a:off x="1891498" y="5829799"/>
            <a:ext cx="21416864" cy="541935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228600" dist="25400" dir="5400000" rotWithShape="0">
              <a:srgbClr val="000000">
                <a:alpha val="5794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t</a:t>
            </a:r>
          </a:p>
        </p:txBody>
      </p:sp>
      <p:sp>
        <p:nvSpPr>
          <p:cNvPr id="124" name="Instant messaging"/>
          <p:cNvSpPr txBox="1"/>
          <p:nvPr/>
        </p:nvSpPr>
        <p:spPr>
          <a:xfrm>
            <a:off x="3549164" y="6546899"/>
            <a:ext cx="3320208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zh-CN" altLang="en-US" dirty="0"/>
              <a:t>聊天</a:t>
            </a:r>
            <a:r>
              <a:rPr lang="zh-TW" altLang="en-US" dirty="0"/>
              <a:t> </a:t>
            </a:r>
            <a:r>
              <a:rPr lang="en-US" dirty="0"/>
              <a:t>Chat</a:t>
            </a:r>
            <a:endParaRPr dirty="0"/>
          </a:p>
        </p:txBody>
      </p:sp>
      <p:sp>
        <p:nvSpPr>
          <p:cNvPr id="125" name="Send public and private messages."/>
          <p:cNvSpPr txBox="1"/>
          <p:nvPr/>
        </p:nvSpPr>
        <p:spPr>
          <a:xfrm>
            <a:off x="3549164" y="7016799"/>
            <a:ext cx="3320208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zh-TW" altLang="en-US" dirty="0"/>
              <a:t>可發送公開訊息或私聊。</a:t>
            </a:r>
            <a:endParaRPr dirty="0"/>
          </a:p>
        </p:txBody>
      </p:sp>
      <p:sp>
        <p:nvSpPr>
          <p:cNvPr id="126" name="Circle"/>
          <p:cNvSpPr/>
          <p:nvPr/>
        </p:nvSpPr>
        <p:spPr>
          <a:xfrm>
            <a:off x="2205020" y="65736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7" name="Shared Webcams"/>
          <p:cNvSpPr txBox="1"/>
          <p:nvPr/>
        </p:nvSpPr>
        <p:spPr>
          <a:xfrm>
            <a:off x="8541660" y="6546899"/>
            <a:ext cx="332020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zh-TW" altLang="en-US" dirty="0"/>
              <a:t>視訊 </a:t>
            </a:r>
            <a:r>
              <a:rPr dirty="0"/>
              <a:t>Webcams</a:t>
            </a:r>
          </a:p>
        </p:txBody>
      </p:sp>
      <p:sp>
        <p:nvSpPr>
          <p:cNvPr id="128" name="Hold visual meetings."/>
          <p:cNvSpPr txBox="1"/>
          <p:nvPr/>
        </p:nvSpPr>
        <p:spPr>
          <a:xfrm>
            <a:off x="8541660" y="7016799"/>
            <a:ext cx="33202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zh-TW" altLang="en-US" dirty="0"/>
              <a:t>可進行視訊會議。</a:t>
            </a:r>
            <a:endParaRPr dirty="0"/>
          </a:p>
        </p:txBody>
      </p:sp>
      <p:sp>
        <p:nvSpPr>
          <p:cNvPr id="129" name="Circle"/>
          <p:cNvSpPr/>
          <p:nvPr/>
        </p:nvSpPr>
        <p:spPr>
          <a:xfrm>
            <a:off x="7197515" y="65736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0" name="Audio conversations"/>
          <p:cNvSpPr txBox="1"/>
          <p:nvPr/>
        </p:nvSpPr>
        <p:spPr>
          <a:xfrm>
            <a:off x="13851655" y="6546899"/>
            <a:ext cx="332020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zh-TW" altLang="en-US" dirty="0"/>
              <a:t>語音 </a:t>
            </a:r>
            <a:r>
              <a:rPr dirty="0"/>
              <a:t>Audio</a:t>
            </a:r>
          </a:p>
        </p:txBody>
      </p:sp>
      <p:sp>
        <p:nvSpPr>
          <p:cNvPr id="131" name="Communicate using high quality audio."/>
          <p:cNvSpPr txBox="1"/>
          <p:nvPr/>
        </p:nvSpPr>
        <p:spPr>
          <a:xfrm>
            <a:off x="13851655" y="7016799"/>
            <a:ext cx="33202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zh-TW" altLang="en-US" dirty="0"/>
              <a:t>可進行語音溝通。</a:t>
            </a:r>
            <a:endParaRPr dirty="0"/>
          </a:p>
        </p:txBody>
      </p:sp>
      <p:sp>
        <p:nvSpPr>
          <p:cNvPr id="132" name="Circle"/>
          <p:cNvSpPr/>
          <p:nvPr/>
        </p:nvSpPr>
        <p:spPr>
          <a:xfrm>
            <a:off x="12507510" y="65736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3" name="Emojis"/>
          <p:cNvSpPr txBox="1"/>
          <p:nvPr/>
        </p:nvSpPr>
        <p:spPr>
          <a:xfrm>
            <a:off x="18844150" y="6546899"/>
            <a:ext cx="3320208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zh-CN" altLang="en-US" dirty="0"/>
              <a:t>表情符號</a:t>
            </a:r>
            <a:r>
              <a:rPr lang="zh-TW" altLang="en-US" dirty="0"/>
              <a:t> </a:t>
            </a:r>
            <a:r>
              <a:rPr dirty="0"/>
              <a:t>Emojis</a:t>
            </a:r>
          </a:p>
        </p:txBody>
      </p:sp>
      <p:sp>
        <p:nvSpPr>
          <p:cNvPr id="134" name="Express yourself."/>
          <p:cNvSpPr txBox="1"/>
          <p:nvPr/>
        </p:nvSpPr>
        <p:spPr>
          <a:xfrm>
            <a:off x="18844150" y="7016799"/>
            <a:ext cx="3648352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zh-TW" altLang="en-US" dirty="0"/>
              <a:t>可放置表情圖案表達自我。</a:t>
            </a:r>
            <a:endParaRPr dirty="0"/>
          </a:p>
        </p:txBody>
      </p:sp>
      <p:sp>
        <p:nvSpPr>
          <p:cNvPr id="135" name="Circle"/>
          <p:cNvSpPr/>
          <p:nvPr/>
        </p:nvSpPr>
        <p:spPr>
          <a:xfrm>
            <a:off x="17500006" y="65736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6" name="BREAKOUT ROOMS"/>
          <p:cNvSpPr txBox="1"/>
          <p:nvPr/>
        </p:nvSpPr>
        <p:spPr>
          <a:xfrm>
            <a:off x="3549164" y="8909099"/>
            <a:ext cx="4117877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zh-TW" altLang="en-US" dirty="0"/>
              <a:t>分組討論室 </a:t>
            </a:r>
            <a:endParaRPr lang="en-US" altLang="zh-TW" dirty="0"/>
          </a:p>
          <a:p>
            <a:r>
              <a:rPr dirty="0"/>
              <a:t>BREAKOUT ROOMS</a:t>
            </a:r>
          </a:p>
        </p:txBody>
      </p:sp>
      <p:sp>
        <p:nvSpPr>
          <p:cNvPr id="137" name="Group users into breakout rooms for team collaboration."/>
          <p:cNvSpPr txBox="1"/>
          <p:nvPr/>
        </p:nvSpPr>
        <p:spPr>
          <a:xfrm>
            <a:off x="3502389" y="9574119"/>
            <a:ext cx="3320208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zh-TW" altLang="en-US" dirty="0"/>
              <a:t>可分組到各組討論室，以進行團隊協作。</a:t>
            </a:r>
            <a:endParaRPr dirty="0"/>
          </a:p>
        </p:txBody>
      </p:sp>
      <p:sp>
        <p:nvSpPr>
          <p:cNvPr id="138" name="Circle"/>
          <p:cNvSpPr/>
          <p:nvPr/>
        </p:nvSpPr>
        <p:spPr>
          <a:xfrm>
            <a:off x="2205020" y="89358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9" name="Polling"/>
          <p:cNvSpPr txBox="1"/>
          <p:nvPr/>
        </p:nvSpPr>
        <p:spPr>
          <a:xfrm>
            <a:off x="8541660" y="8909099"/>
            <a:ext cx="3320207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zh-TW" altLang="en-US" dirty="0"/>
              <a:t>投票 </a:t>
            </a:r>
            <a:endParaRPr lang="en-US" altLang="zh-TW" dirty="0"/>
          </a:p>
          <a:p>
            <a:r>
              <a:rPr dirty="0"/>
              <a:t>Polling</a:t>
            </a:r>
          </a:p>
        </p:txBody>
      </p:sp>
      <p:sp>
        <p:nvSpPr>
          <p:cNvPr id="140" name="Poll your users anytime."/>
          <p:cNvSpPr txBox="1"/>
          <p:nvPr/>
        </p:nvSpPr>
        <p:spPr>
          <a:xfrm>
            <a:off x="8541660" y="9605778"/>
            <a:ext cx="33202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zh-TW" altLang="en-US" dirty="0"/>
              <a:t>隨時可進行線上投票。</a:t>
            </a:r>
            <a:endParaRPr dirty="0"/>
          </a:p>
        </p:txBody>
      </p:sp>
      <p:sp>
        <p:nvSpPr>
          <p:cNvPr id="141" name="Circle"/>
          <p:cNvSpPr/>
          <p:nvPr/>
        </p:nvSpPr>
        <p:spPr>
          <a:xfrm>
            <a:off x="7197515" y="89358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2" name="Screensharing"/>
          <p:cNvSpPr txBox="1"/>
          <p:nvPr/>
        </p:nvSpPr>
        <p:spPr>
          <a:xfrm>
            <a:off x="13851655" y="8909099"/>
            <a:ext cx="3320207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zh-CN" altLang="en-US" dirty="0"/>
              <a:t>螢幕共享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dirty="0"/>
              <a:t>Screen</a:t>
            </a:r>
            <a:r>
              <a:rPr lang="en-US" dirty="0"/>
              <a:t> </a:t>
            </a:r>
            <a:r>
              <a:rPr dirty="0"/>
              <a:t>sharing</a:t>
            </a:r>
          </a:p>
        </p:txBody>
      </p:sp>
      <p:sp>
        <p:nvSpPr>
          <p:cNvPr id="143" name="Share your screen."/>
          <p:cNvSpPr txBox="1"/>
          <p:nvPr/>
        </p:nvSpPr>
        <p:spPr>
          <a:xfrm>
            <a:off x="13804880" y="9586683"/>
            <a:ext cx="33202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zh-TW" altLang="en-US" dirty="0"/>
              <a:t>可分享您的螢幕操作。</a:t>
            </a:r>
            <a:endParaRPr dirty="0"/>
          </a:p>
        </p:txBody>
      </p:sp>
      <p:sp>
        <p:nvSpPr>
          <p:cNvPr id="144" name="Circle"/>
          <p:cNvSpPr/>
          <p:nvPr/>
        </p:nvSpPr>
        <p:spPr>
          <a:xfrm>
            <a:off x="12507510" y="89358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5" name="Multi-user whiteboard"/>
          <p:cNvSpPr txBox="1"/>
          <p:nvPr/>
        </p:nvSpPr>
        <p:spPr>
          <a:xfrm>
            <a:off x="18844150" y="8909099"/>
            <a:ext cx="3667461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zh-TW" altLang="en-US" dirty="0"/>
              <a:t>多用戶白板</a:t>
            </a:r>
            <a:endParaRPr lang="en-US" altLang="zh-TW" dirty="0"/>
          </a:p>
          <a:p>
            <a:r>
              <a:rPr dirty="0"/>
              <a:t>Multi-user whiteboard</a:t>
            </a:r>
          </a:p>
        </p:txBody>
      </p:sp>
      <p:sp>
        <p:nvSpPr>
          <p:cNvPr id="146" name="Draw together."/>
          <p:cNvSpPr txBox="1"/>
          <p:nvPr/>
        </p:nvSpPr>
        <p:spPr>
          <a:xfrm>
            <a:off x="18844150" y="9586683"/>
            <a:ext cx="3320208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zh-TW" altLang="en-US" dirty="0"/>
              <a:t>可共同使用白板。</a:t>
            </a:r>
            <a:endParaRPr dirty="0"/>
          </a:p>
        </p:txBody>
      </p:sp>
      <p:sp>
        <p:nvSpPr>
          <p:cNvPr id="147" name="Circle"/>
          <p:cNvSpPr/>
          <p:nvPr/>
        </p:nvSpPr>
        <p:spPr>
          <a:xfrm>
            <a:off x="17500006" y="89358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4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202" y="6853030"/>
            <a:ext cx="457637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482" y="6934299"/>
            <a:ext cx="494386" cy="294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9850" y="6853030"/>
            <a:ext cx="331321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92106" y="6856288"/>
            <a:ext cx="381001" cy="4506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71350" y="9231950"/>
            <a:ext cx="494386" cy="4237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5857" y="9300978"/>
            <a:ext cx="457636" cy="2857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78855" y="9231951"/>
            <a:ext cx="473312" cy="4237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Image" descr="Imag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65828" y="9197640"/>
            <a:ext cx="494385" cy="492381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圓角矩形 40">
            <a:extLst>
              <a:ext uri="{FF2B5EF4-FFF2-40B4-BE49-F238E27FC236}">
                <a16:creationId xmlns:a16="http://schemas.microsoft.com/office/drawing/2014/main" id="{2B07750E-4F62-D943-8A1D-DC1116ABAB1F}"/>
              </a:ext>
            </a:extLst>
          </p:cNvPr>
          <p:cNvSpPr/>
          <p:nvPr/>
        </p:nvSpPr>
        <p:spPr>
          <a:xfrm>
            <a:off x="6210188" y="3806313"/>
            <a:ext cx="11963614" cy="125606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tx1"/>
                </a:solidFill>
              </a:rPr>
              <a:t>歡迎進入同步教室，這是</a:t>
            </a:r>
            <a:r>
              <a:rPr lang="zh-TW" altLang="zh-TW" dirty="0">
                <a:solidFill>
                  <a:schemeClr val="tx1"/>
                </a:solidFill>
              </a:rPr>
              <a:t>一</a:t>
            </a:r>
            <a:r>
              <a:rPr lang="zh-TW" altLang="en-US" dirty="0">
                <a:solidFill>
                  <a:schemeClr val="tx1"/>
                </a:solidFill>
              </a:rPr>
              <a:t>個</a:t>
            </a:r>
            <a:r>
              <a:rPr lang="zh-TW" altLang="zh-TW" dirty="0">
                <a:solidFill>
                  <a:schemeClr val="tx1"/>
                </a:solidFill>
              </a:rPr>
              <a:t>即時線上</a:t>
            </a:r>
            <a:r>
              <a:rPr lang="en-US" altLang="zh-TW" dirty="0">
                <a:solidFill>
                  <a:schemeClr val="tx1"/>
                </a:solidFill>
              </a:rPr>
              <a:t>(on-line)</a:t>
            </a:r>
            <a:r>
              <a:rPr lang="zh-TW" altLang="zh-TW" dirty="0">
                <a:solidFill>
                  <a:schemeClr val="tx1"/>
                </a:solidFill>
              </a:rPr>
              <a:t>的視訊</a:t>
            </a:r>
            <a:r>
              <a:rPr lang="zh-TW" altLang="en-US" dirty="0">
                <a:solidFill>
                  <a:schemeClr val="tx1"/>
                </a:solidFill>
              </a:rPr>
              <a:t>教學</a:t>
            </a:r>
            <a:r>
              <a:rPr lang="zh-TW" altLang="zh-TW" dirty="0">
                <a:solidFill>
                  <a:schemeClr val="tx1"/>
                </a:solidFill>
              </a:rPr>
              <a:t>平台，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zh-TW" dirty="0">
                <a:solidFill>
                  <a:schemeClr val="tx1"/>
                </a:solidFill>
              </a:rPr>
              <a:t>提供</a:t>
            </a:r>
            <a:r>
              <a:rPr lang="zh-TW" altLang="en-US" dirty="0">
                <a:solidFill>
                  <a:schemeClr val="tx1"/>
                </a:solidFill>
              </a:rPr>
              <a:t>老師及同學</a:t>
            </a:r>
            <a:r>
              <a:rPr lang="zh-TW" altLang="zh-TW" dirty="0">
                <a:solidFill>
                  <a:schemeClr val="tx1"/>
                </a:solidFill>
              </a:rPr>
              <a:t>進行</a:t>
            </a:r>
            <a:r>
              <a:rPr lang="zh-TW" altLang="en-US" dirty="0">
                <a:solidFill>
                  <a:schemeClr val="tx1"/>
                </a:solidFill>
              </a:rPr>
              <a:t>同步</a:t>
            </a:r>
            <a:r>
              <a:rPr lang="zh-TW" altLang="zh-TW" dirty="0">
                <a:solidFill>
                  <a:schemeClr val="tx1"/>
                </a:solidFill>
              </a:rPr>
              <a:t>互動教學</a:t>
            </a:r>
            <a:r>
              <a:rPr lang="zh-TW" altLang="en-US" dirty="0">
                <a:solidFill>
                  <a:schemeClr val="tx1"/>
                </a:solidFill>
              </a:rPr>
              <a:t>，快來體驗吧！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4C44C8C-8EC5-4948-AFD4-49F169D03E9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192" y="718911"/>
            <a:ext cx="1555658" cy="1328150"/>
          </a:xfrm>
          <a:prstGeom prst="rect">
            <a:avLst/>
          </a:prstGeom>
        </p:spPr>
      </p:pic>
      <p:grpSp>
        <p:nvGrpSpPr>
          <p:cNvPr id="44" name="群組 43">
            <a:extLst>
              <a:ext uri="{FF2B5EF4-FFF2-40B4-BE49-F238E27FC236}">
                <a16:creationId xmlns:a16="http://schemas.microsoft.com/office/drawing/2014/main" id="{333CE9E9-17A8-7748-927D-C9947F387FAA}"/>
              </a:ext>
            </a:extLst>
          </p:cNvPr>
          <p:cNvGrpSpPr/>
          <p:nvPr/>
        </p:nvGrpSpPr>
        <p:grpSpPr>
          <a:xfrm>
            <a:off x="16298416" y="11840322"/>
            <a:ext cx="2515415" cy="1223665"/>
            <a:chOff x="6310039" y="6421517"/>
            <a:chExt cx="1737876" cy="968251"/>
          </a:xfrm>
        </p:grpSpPr>
        <p:pic>
          <p:nvPicPr>
            <p:cNvPr id="45" name="圖片 44">
              <a:hlinkClick r:id="rId11"/>
              <a:extLst>
                <a:ext uri="{FF2B5EF4-FFF2-40B4-BE49-F238E27FC236}">
                  <a16:creationId xmlns:a16="http://schemas.microsoft.com/office/drawing/2014/main" id="{3F23F2AC-7291-9C49-8239-E6666DFFC4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544" t="8492" r="1381" b="9728"/>
            <a:stretch/>
          </p:blipFill>
          <p:spPr>
            <a:xfrm>
              <a:off x="6745852" y="6825043"/>
              <a:ext cx="1302063" cy="564725"/>
            </a:xfrm>
            <a:prstGeom prst="rect">
              <a:avLst/>
            </a:prstGeom>
          </p:spPr>
        </p:pic>
        <p:sp>
          <p:nvSpPr>
            <p:cNvPr id="46" name="文字方塊 45">
              <a:hlinkClick r:id="rId11"/>
              <a:extLst>
                <a:ext uri="{FF2B5EF4-FFF2-40B4-BE49-F238E27FC236}">
                  <a16:creationId xmlns:a16="http://schemas.microsoft.com/office/drawing/2014/main" id="{D87680FC-2D6B-4E4C-8505-D3C41E135152}"/>
                </a:ext>
              </a:extLst>
            </p:cNvPr>
            <p:cNvSpPr txBox="1"/>
            <p:nvPr/>
          </p:nvSpPr>
          <p:spPr>
            <a:xfrm>
              <a:off x="6751388" y="6421517"/>
              <a:ext cx="1263405" cy="365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u="sng" dirty="0">
                  <a:solidFill>
                    <a:srgbClr val="286B9D"/>
                  </a:solidFill>
                </a:rPr>
                <a:t>Moodle TW</a:t>
              </a:r>
              <a:endParaRPr lang="zh-TW" altLang="en-US" sz="2400" u="sng" dirty="0">
                <a:solidFill>
                  <a:srgbClr val="286B9D"/>
                </a:solidFill>
              </a:endParaRPr>
            </a:p>
          </p:txBody>
        </p:sp>
        <p:pic>
          <p:nvPicPr>
            <p:cNvPr id="47" name="圖片 46">
              <a:hlinkClick r:id="rId11"/>
              <a:extLst>
                <a:ext uri="{FF2B5EF4-FFF2-40B4-BE49-F238E27FC236}">
                  <a16:creationId xmlns:a16="http://schemas.microsoft.com/office/drawing/2014/main" id="{3CF5A36D-2FAD-BE45-B54A-85A3264BC8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533" t="14479" r="20664" b="22318"/>
            <a:stretch/>
          </p:blipFill>
          <p:spPr>
            <a:xfrm>
              <a:off x="6310039" y="6449913"/>
              <a:ext cx="440240" cy="443679"/>
            </a:xfrm>
            <a:prstGeom prst="rect">
              <a:avLst/>
            </a:prstGeom>
          </p:spPr>
        </p:pic>
      </p:grp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3DC8442A-25A9-D749-85FE-7754A40D8CE6}"/>
              </a:ext>
            </a:extLst>
          </p:cNvPr>
          <p:cNvGrpSpPr/>
          <p:nvPr/>
        </p:nvGrpSpPr>
        <p:grpSpPr>
          <a:xfrm>
            <a:off x="19184950" y="11785742"/>
            <a:ext cx="3542094" cy="1434677"/>
            <a:chOff x="5104989" y="6371734"/>
            <a:chExt cx="3691185" cy="1571768"/>
          </a:xfrm>
        </p:grpSpPr>
        <p:pic>
          <p:nvPicPr>
            <p:cNvPr id="49" name="圖片 48">
              <a:hlinkClick r:id="rId14"/>
              <a:extLst>
                <a:ext uri="{FF2B5EF4-FFF2-40B4-BE49-F238E27FC236}">
                  <a16:creationId xmlns:a16="http://schemas.microsoft.com/office/drawing/2014/main" id="{B0DB96D0-8E77-B342-9236-1FAB3C9BC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3412" y="6420529"/>
              <a:ext cx="1532762" cy="1522972"/>
            </a:xfrm>
            <a:prstGeom prst="rect">
              <a:avLst/>
            </a:prstGeom>
          </p:spPr>
        </p:pic>
        <p:pic>
          <p:nvPicPr>
            <p:cNvPr id="50" name="圖片 49">
              <a:hlinkClick r:id="rId14"/>
              <a:extLst>
                <a:ext uri="{FF2B5EF4-FFF2-40B4-BE49-F238E27FC236}">
                  <a16:creationId xmlns:a16="http://schemas.microsoft.com/office/drawing/2014/main" id="{7F92A43A-277A-824D-9BF8-5395E2F047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44" t="6004" r="16945" b="9031"/>
            <a:stretch/>
          </p:blipFill>
          <p:spPr>
            <a:xfrm>
              <a:off x="5419695" y="6906452"/>
              <a:ext cx="1600664" cy="1037050"/>
            </a:xfrm>
            <a:prstGeom prst="rect">
              <a:avLst/>
            </a:prstGeom>
          </p:spPr>
        </p:pic>
        <p:sp>
          <p:nvSpPr>
            <p:cNvPr id="51" name="文字方塊 50">
              <a:hlinkClick r:id="rId11"/>
              <a:extLst>
                <a:ext uri="{FF2B5EF4-FFF2-40B4-BE49-F238E27FC236}">
                  <a16:creationId xmlns:a16="http://schemas.microsoft.com/office/drawing/2014/main" id="{4150CC4E-7450-9745-9836-692CF2219B0A}"/>
                </a:ext>
              </a:extLst>
            </p:cNvPr>
            <p:cNvSpPr txBox="1"/>
            <p:nvPr/>
          </p:nvSpPr>
          <p:spPr>
            <a:xfrm>
              <a:off x="5104989" y="6371734"/>
              <a:ext cx="2158423" cy="5057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rgbClr val="286B9D"/>
                  </a:solidFill>
                  <a:hlinkClick r:id="rId14"/>
                </a:rPr>
                <a:t>@</a:t>
              </a:r>
              <a:r>
                <a:rPr lang="en-US" altLang="zh-TW" sz="2400" dirty="0" err="1">
                  <a:solidFill>
                    <a:srgbClr val="286B9D"/>
                  </a:solidFill>
                  <a:hlinkClick r:id="rId14"/>
                </a:rPr>
                <a:t>moodle-tw</a:t>
              </a:r>
              <a:endParaRPr lang="zh-TW" altLang="en-US" sz="2400" dirty="0">
                <a:solidFill>
                  <a:srgbClr val="286B9D"/>
                </a:solidFill>
              </a:endParaRPr>
            </a:p>
          </p:txBody>
        </p:sp>
      </p:grpSp>
      <p:sp>
        <p:nvSpPr>
          <p:cNvPr id="4" name="文字方塊 3">
            <a:extLst>
              <a:ext uri="{FF2B5EF4-FFF2-40B4-BE49-F238E27FC236}">
                <a16:creationId xmlns:a16="http://schemas.microsoft.com/office/drawing/2014/main" id="{84BA55FF-EE3D-6D42-9936-51C5F69F50E5}"/>
              </a:ext>
            </a:extLst>
          </p:cNvPr>
          <p:cNvSpPr txBox="1"/>
          <p:nvPr/>
        </p:nvSpPr>
        <p:spPr>
          <a:xfrm>
            <a:off x="2676731" y="12068673"/>
            <a:ext cx="12822140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TW" altLang="en-US" sz="30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如想更了解同步教</a:t>
            </a:r>
            <a:r>
              <a:rPr lang="zh-CN" altLang="en-US" dirty="0">
                <a:solidFill>
                  <a:srgbClr val="002060"/>
                </a:solidFill>
              </a:rPr>
              <a:t>室</a:t>
            </a:r>
            <a:r>
              <a:rPr kumimoji="0" lang="zh-TW" altLang="en-US" sz="30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，請造網我們的網站 ⇢  </a:t>
            </a:r>
            <a:r>
              <a:rPr kumimoji="0" lang="en-US" altLang="zh-TW" sz="30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  <a:hlinkClick r:id="rId17"/>
              </a:rPr>
              <a:t>https://www.click-ap.com</a:t>
            </a:r>
            <a:r>
              <a:rPr kumimoji="0" lang="zh-TW" altLang="en-US" sz="30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這張投影片留白，可使用電子白板。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2773603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CN" altLang="en-US" dirty="0"/>
              <a:t>這張投影片留白，可使用電子白板。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7608809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CN" altLang="en-US" dirty="0"/>
              <a:t>這張投影片留白，可使用電子白板。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7608809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CN" altLang="en-US" dirty="0"/>
              <a:t>這張投影片留白，可使用電子白板。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7608809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CN" altLang="en-US" dirty="0"/>
              <a:t>這張投影片留白，可使用電子白板。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7608809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194</Words>
  <Application>Microsoft Macintosh PowerPoint</Application>
  <PresentationFormat>自訂</PresentationFormat>
  <Paragraphs>32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Helvetica</vt:lpstr>
      <vt:lpstr>Helvetica Neue</vt:lpstr>
      <vt:lpstr>Helvetica Neue Light</vt:lpstr>
      <vt:lpstr>Helvetica Neue Medium</vt:lpstr>
      <vt:lpstr>White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Isabel Chen</cp:lastModifiedBy>
  <cp:revision>8</cp:revision>
  <dcterms:modified xsi:type="dcterms:W3CDTF">2020-02-10T11:41:18Z</dcterms:modified>
</cp:coreProperties>
</file>