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6" r:id="rId8"/>
    <p:sldId id="263" r:id="rId9"/>
    <p:sldId id="269" r:id="rId10"/>
    <p:sldId id="264" r:id="rId11"/>
    <p:sldId id="265" r:id="rId12"/>
    <p:sldId id="268" r:id="rId13"/>
    <p:sldId id="27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5B1FD-48EB-1445-9F0E-F02C0DDCD43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1E2A5A-DFE2-4945-82C8-3AC657E9C9AC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producer</a:t>
          </a:r>
          <a:endParaRPr lang="zh-CN" altLang="en-US" dirty="0"/>
        </a:p>
      </dgm:t>
    </dgm:pt>
    <dgm:pt modelId="{91E7038A-6D61-3447-B7E3-9068290AE8C5}" type="parTrans" cxnId="{E158D1AC-0FF3-4E4E-9F7F-43CCB39A3BC6}">
      <dgm:prSet/>
      <dgm:spPr/>
      <dgm:t>
        <a:bodyPr/>
        <a:lstStyle/>
        <a:p>
          <a:endParaRPr lang="zh-CN" altLang="en-US"/>
        </a:p>
      </dgm:t>
    </dgm:pt>
    <dgm:pt modelId="{8CD562DF-4ABF-C34A-8689-40C949246474}" type="sibTrans" cxnId="{E158D1AC-0FF3-4E4E-9F7F-43CCB39A3BC6}">
      <dgm:prSet/>
      <dgm:spPr/>
      <dgm:t>
        <a:bodyPr/>
        <a:lstStyle/>
        <a:p>
          <a:endParaRPr lang="zh-CN" altLang="en-US"/>
        </a:p>
      </dgm:t>
    </dgm:pt>
    <dgm:pt modelId="{1E47F974-E73A-C844-B15B-0806DDEB07BF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、消息同步发送</a:t>
          </a:r>
          <a:endParaRPr lang="zh-CN" altLang="en-US" dirty="0"/>
        </a:p>
      </dgm:t>
    </dgm:pt>
    <dgm:pt modelId="{9A43E8BB-D604-7A4F-AF2B-611D9AFB0852}" type="parTrans" cxnId="{69DE556E-3391-6F4E-B5CF-0D44D197193E}">
      <dgm:prSet/>
      <dgm:spPr/>
      <dgm:t>
        <a:bodyPr/>
        <a:lstStyle/>
        <a:p>
          <a:endParaRPr lang="zh-CN" altLang="en-US"/>
        </a:p>
      </dgm:t>
    </dgm:pt>
    <dgm:pt modelId="{1BC6D2EF-5F5E-074E-AD7B-611E99E15A98}" type="sibTrans" cxnId="{69DE556E-3391-6F4E-B5CF-0D44D197193E}">
      <dgm:prSet/>
      <dgm:spPr/>
      <dgm:t>
        <a:bodyPr/>
        <a:lstStyle/>
        <a:p>
          <a:endParaRPr lang="zh-CN" altLang="en-US"/>
        </a:p>
      </dgm:t>
    </dgm:pt>
    <dgm:pt modelId="{BAB2EF5E-B5B9-4F47-AD57-D71A13BD9CE0}">
      <dgm:prSet phldrT="[文本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broker</a:t>
          </a:r>
          <a:endParaRPr lang="zh-CN" altLang="en-US" dirty="0"/>
        </a:p>
      </dgm:t>
    </dgm:pt>
    <dgm:pt modelId="{1C6762A4-CBBC-6444-B0CD-CF6BD0876BC6}" type="parTrans" cxnId="{27D375E9-C4D8-DB4F-9A0E-54AAEBDD8439}">
      <dgm:prSet/>
      <dgm:spPr/>
      <dgm:t>
        <a:bodyPr/>
        <a:lstStyle/>
        <a:p>
          <a:endParaRPr lang="zh-CN" altLang="en-US"/>
        </a:p>
      </dgm:t>
    </dgm:pt>
    <dgm:pt modelId="{40852FE0-B762-1F46-A547-10A7B6C2DB28}" type="sibTrans" cxnId="{27D375E9-C4D8-DB4F-9A0E-54AAEBDD8439}">
      <dgm:prSet/>
      <dgm:spPr/>
      <dgm:t>
        <a:bodyPr/>
        <a:lstStyle/>
        <a:p>
          <a:endParaRPr lang="zh-CN" altLang="en-US"/>
        </a:p>
      </dgm:t>
    </dgm:pt>
    <dgm:pt modelId="{FB8DBD41-9056-2249-9CF7-A5CACF4BF779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、消息不能分区存储</a:t>
          </a:r>
          <a:endParaRPr lang="zh-CN" altLang="en-US" dirty="0"/>
        </a:p>
      </dgm:t>
    </dgm:pt>
    <dgm:pt modelId="{32FE83BD-8D04-2047-85AD-03F3FE12DF0B}" type="parTrans" cxnId="{435257B9-2258-184B-B982-97F9497996BD}">
      <dgm:prSet/>
      <dgm:spPr/>
      <dgm:t>
        <a:bodyPr/>
        <a:lstStyle/>
        <a:p>
          <a:endParaRPr lang="zh-CN" altLang="en-US"/>
        </a:p>
      </dgm:t>
    </dgm:pt>
    <dgm:pt modelId="{B3885DDA-E9B1-8040-B6E8-B09EB6FC2F29}" type="sibTrans" cxnId="{435257B9-2258-184B-B982-97F9497996BD}">
      <dgm:prSet/>
      <dgm:spPr/>
      <dgm:t>
        <a:bodyPr/>
        <a:lstStyle/>
        <a:p>
          <a:endParaRPr lang="zh-CN" altLang="en-US"/>
        </a:p>
      </dgm:t>
    </dgm:pt>
    <dgm:pt modelId="{7F3808A6-0E39-1942-99A0-7115C3559E04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consumer</a:t>
          </a:r>
          <a:endParaRPr lang="zh-CN" altLang="en-US" dirty="0"/>
        </a:p>
      </dgm:t>
    </dgm:pt>
    <dgm:pt modelId="{1F6B26FE-42D2-6D48-A50E-35940CAAFE72}" type="parTrans" cxnId="{B9DC58F8-F4DF-0444-9B22-E47E08131C11}">
      <dgm:prSet/>
      <dgm:spPr/>
      <dgm:t>
        <a:bodyPr/>
        <a:lstStyle/>
        <a:p>
          <a:endParaRPr lang="zh-CN" altLang="en-US"/>
        </a:p>
      </dgm:t>
    </dgm:pt>
    <dgm:pt modelId="{AE83F478-4F3A-ED48-91B5-C9792747ABCF}" type="sibTrans" cxnId="{B9DC58F8-F4DF-0444-9B22-E47E08131C11}">
      <dgm:prSet/>
      <dgm:spPr/>
      <dgm:t>
        <a:bodyPr/>
        <a:lstStyle/>
        <a:p>
          <a:endParaRPr lang="zh-CN" altLang="en-US"/>
        </a:p>
      </dgm:t>
    </dgm:pt>
    <dgm:pt modelId="{B104A4D7-C074-D54E-99EE-6D763DC64174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、单线程消费</a:t>
          </a:r>
          <a:endParaRPr lang="zh-CN" altLang="en-US" dirty="0"/>
        </a:p>
      </dgm:t>
    </dgm:pt>
    <dgm:pt modelId="{64D54A0F-C948-9745-8CD1-77B174C63F68}" type="parTrans" cxnId="{038585AF-CCEC-534D-859F-48354AE61EA8}">
      <dgm:prSet/>
      <dgm:spPr/>
      <dgm:t>
        <a:bodyPr/>
        <a:lstStyle/>
        <a:p>
          <a:endParaRPr lang="zh-CN" altLang="en-US"/>
        </a:p>
      </dgm:t>
    </dgm:pt>
    <dgm:pt modelId="{B3E00FCD-94A4-6141-8CF1-99C1BBF5B17A}" type="sibTrans" cxnId="{038585AF-CCEC-534D-859F-48354AE61EA8}">
      <dgm:prSet/>
      <dgm:spPr/>
      <dgm:t>
        <a:bodyPr/>
        <a:lstStyle/>
        <a:p>
          <a:endParaRPr lang="zh-CN" altLang="en-US"/>
        </a:p>
      </dgm:t>
    </dgm:pt>
    <dgm:pt modelId="{752838DE-35EB-0E42-86FE-2E0EDC088054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、集群切换时，必须保证消息被消费</a:t>
          </a:r>
          <a:endParaRPr lang="zh-CN" altLang="en-US" dirty="0"/>
        </a:p>
      </dgm:t>
    </dgm:pt>
    <dgm:pt modelId="{DC3E86C3-15EF-8A4E-BB9C-EE9A928E63AC}" type="parTrans" cxnId="{4006D032-9544-1E4C-95DA-DFEA8DA8161D}">
      <dgm:prSet/>
      <dgm:spPr/>
      <dgm:t>
        <a:bodyPr/>
        <a:lstStyle/>
        <a:p>
          <a:endParaRPr lang="zh-CN" altLang="en-US"/>
        </a:p>
      </dgm:t>
    </dgm:pt>
    <dgm:pt modelId="{F18F121C-575A-E147-BB29-3B5C4E7F7327}" type="sibTrans" cxnId="{4006D032-9544-1E4C-95DA-DFEA8DA8161D}">
      <dgm:prSet/>
      <dgm:spPr/>
      <dgm:t>
        <a:bodyPr/>
        <a:lstStyle/>
        <a:p>
          <a:endParaRPr lang="zh-CN" altLang="en-US"/>
        </a:p>
      </dgm:t>
    </dgm:pt>
    <dgm:pt modelId="{0ECBA604-3954-5D4E-8842-9A7CEBF2CCFE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、幂等</a:t>
          </a:r>
          <a:endParaRPr lang="zh-CN" altLang="en-US" dirty="0"/>
        </a:p>
      </dgm:t>
    </dgm:pt>
    <dgm:pt modelId="{66477112-026F-5F4A-9C31-001C3A37DC8B}" type="parTrans" cxnId="{E7C0890E-C7B7-3C47-9768-2320BF7CC514}">
      <dgm:prSet/>
      <dgm:spPr/>
      <dgm:t>
        <a:bodyPr/>
        <a:lstStyle/>
        <a:p>
          <a:endParaRPr lang="zh-CN" altLang="en-US"/>
        </a:p>
      </dgm:t>
    </dgm:pt>
    <dgm:pt modelId="{076DD8C1-EA01-CD43-82EA-51ACF75E0E20}" type="sibTrans" cxnId="{E7C0890E-C7B7-3C47-9768-2320BF7CC514}">
      <dgm:prSet/>
      <dgm:spPr/>
      <dgm:t>
        <a:bodyPr/>
        <a:lstStyle/>
        <a:p>
          <a:endParaRPr lang="zh-CN" altLang="en-US"/>
        </a:p>
      </dgm:t>
    </dgm:pt>
    <dgm:pt modelId="{B59A2270-5B44-214D-913D-EC1B3246567C}" type="pres">
      <dgm:prSet presAssocID="{A155B1FD-48EB-1445-9F0E-F02C0DDCD43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0DFF9B-5C28-4142-A97F-1AD057A3A855}" type="pres">
      <dgm:prSet presAssocID="{951E2A5A-DFE2-4945-82C8-3AC657E9C9AC}" presName="composite" presStyleCnt="0"/>
      <dgm:spPr/>
    </dgm:pt>
    <dgm:pt modelId="{A65216C0-34EB-F143-8E4D-A2193F426A96}" type="pres">
      <dgm:prSet presAssocID="{951E2A5A-DFE2-4945-82C8-3AC657E9C9A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795893-DA7C-A340-AEB0-BCF5E5BEB5C7}" type="pres">
      <dgm:prSet presAssocID="{951E2A5A-DFE2-4945-82C8-3AC657E9C9AC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789BCA27-B499-C04B-8CD0-251A2FD37CDB}" type="pres">
      <dgm:prSet presAssocID="{951E2A5A-DFE2-4945-82C8-3AC657E9C9AC}" presName="desTx" presStyleLbl="fgAcc1" presStyleIdx="0" presStyleCnt="3" custScaleX="129341" custScaleY="436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6294C-3514-8440-BA8C-81E776DCFA4F}" type="pres">
      <dgm:prSet presAssocID="{8CD562DF-4ABF-C34A-8689-40C94924647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83D60DC-EA7C-C74F-ABF4-88EB03C9D946}" type="pres">
      <dgm:prSet presAssocID="{8CD562DF-4ABF-C34A-8689-40C949246474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B9CF707F-A4FF-E444-B374-C89A0CE6CA82}" type="pres">
      <dgm:prSet presAssocID="{BAB2EF5E-B5B9-4F47-AD57-D71A13BD9CE0}" presName="composite" presStyleCnt="0"/>
      <dgm:spPr/>
    </dgm:pt>
    <dgm:pt modelId="{44F4AFED-F824-AA4D-8CBA-BB54F20B8796}" type="pres">
      <dgm:prSet presAssocID="{BAB2EF5E-B5B9-4F47-AD57-D71A13BD9C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8F554-6D67-2E44-ADAE-0B61EE99FE31}" type="pres">
      <dgm:prSet presAssocID="{BAB2EF5E-B5B9-4F47-AD57-D71A13BD9CE0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47584D2E-7C70-964B-8DDF-E4682F686A82}" type="pres">
      <dgm:prSet presAssocID="{BAB2EF5E-B5B9-4F47-AD57-D71A13BD9CE0}" presName="desTx" presStyleLbl="fgAcc1" presStyleIdx="1" presStyleCnt="3" custScaleX="164208" custScaleY="602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825F7-1E74-1346-81EF-94B006AD7458}" type="pres">
      <dgm:prSet presAssocID="{40852FE0-B762-1F46-A547-10A7B6C2DB2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D86A770-60AA-1F4B-AB0A-9EBBA3F1933C}" type="pres">
      <dgm:prSet presAssocID="{40852FE0-B762-1F46-A547-10A7B6C2DB28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4CB67A24-BE9B-2947-991E-4301F1E4CD6D}" type="pres">
      <dgm:prSet presAssocID="{7F3808A6-0E39-1942-99A0-7115C3559E04}" presName="composite" presStyleCnt="0"/>
      <dgm:spPr/>
    </dgm:pt>
    <dgm:pt modelId="{784ECEAD-ACEF-A944-AFF1-3DCAA1B596B0}" type="pres">
      <dgm:prSet presAssocID="{7F3808A6-0E39-1942-99A0-7115C3559E0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E55B0-B5C2-6C4E-995B-F70245EAE8AB}" type="pres">
      <dgm:prSet presAssocID="{7F3808A6-0E39-1942-99A0-7115C3559E04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706479BD-6A69-E74C-BA9A-50CCBC01405D}" type="pres">
      <dgm:prSet presAssocID="{7F3808A6-0E39-1942-99A0-7115C3559E04}" presName="desTx" presStyleLbl="fgAcc1" presStyleIdx="2" presStyleCnt="3" custScaleX="145588" custScaleY="59828" custLinFactNeighborY="11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838F00-E18D-7944-94FC-BE7190C441C6}" type="presOf" srcId="{0ECBA604-3954-5D4E-8842-9A7CEBF2CCFE}" destId="{706479BD-6A69-E74C-BA9A-50CCBC01405D}" srcOrd="0" destOrd="1" presId="urn:microsoft.com/office/officeart/2005/8/layout/process3"/>
    <dgm:cxn modelId="{8B34C284-6A55-DA45-BA24-5AD8D390126E}" type="presOf" srcId="{7F3808A6-0E39-1942-99A0-7115C3559E04}" destId="{784ECEAD-ACEF-A944-AFF1-3DCAA1B596B0}" srcOrd="0" destOrd="0" presId="urn:microsoft.com/office/officeart/2005/8/layout/process3"/>
    <dgm:cxn modelId="{172050DB-4AEE-F846-84C4-44FCCFDEE1E4}" type="presOf" srcId="{7F3808A6-0E39-1942-99A0-7115C3559E04}" destId="{A0BE55B0-B5C2-6C4E-995B-F70245EAE8AB}" srcOrd="1" destOrd="0" presId="urn:microsoft.com/office/officeart/2005/8/layout/process3"/>
    <dgm:cxn modelId="{4006D032-9544-1E4C-95DA-DFEA8DA8161D}" srcId="{BAB2EF5E-B5B9-4F47-AD57-D71A13BD9CE0}" destId="{752838DE-35EB-0E42-86FE-2E0EDC088054}" srcOrd="1" destOrd="0" parTransId="{DC3E86C3-15EF-8A4E-BB9C-EE9A928E63AC}" sibTransId="{F18F121C-575A-E147-BB29-3B5C4E7F7327}"/>
    <dgm:cxn modelId="{DE697029-F165-0F45-A930-6F64661394CE}" type="presOf" srcId="{BAB2EF5E-B5B9-4F47-AD57-D71A13BD9CE0}" destId="{44F4AFED-F824-AA4D-8CBA-BB54F20B8796}" srcOrd="0" destOrd="0" presId="urn:microsoft.com/office/officeart/2005/8/layout/process3"/>
    <dgm:cxn modelId="{12484708-FC17-6A44-8B60-05BCA489EA1B}" type="presOf" srcId="{8CD562DF-4ABF-C34A-8689-40C949246474}" destId="{D83D60DC-EA7C-C74F-ABF4-88EB03C9D946}" srcOrd="1" destOrd="0" presId="urn:microsoft.com/office/officeart/2005/8/layout/process3"/>
    <dgm:cxn modelId="{27D375E9-C4D8-DB4F-9A0E-54AAEBDD8439}" srcId="{A155B1FD-48EB-1445-9F0E-F02C0DDCD43F}" destId="{BAB2EF5E-B5B9-4F47-AD57-D71A13BD9CE0}" srcOrd="1" destOrd="0" parTransId="{1C6762A4-CBBC-6444-B0CD-CF6BD0876BC6}" sibTransId="{40852FE0-B762-1F46-A547-10A7B6C2DB28}"/>
    <dgm:cxn modelId="{FBEF1EE0-142E-7A42-943A-4AB6B015458C}" type="presOf" srcId="{40852FE0-B762-1F46-A547-10A7B6C2DB28}" destId="{2D86A770-60AA-1F4B-AB0A-9EBBA3F1933C}" srcOrd="1" destOrd="0" presId="urn:microsoft.com/office/officeart/2005/8/layout/process3"/>
    <dgm:cxn modelId="{74681893-4536-C641-83D3-85450E5328D2}" type="presOf" srcId="{951E2A5A-DFE2-4945-82C8-3AC657E9C9AC}" destId="{35795893-DA7C-A340-AEB0-BCF5E5BEB5C7}" srcOrd="1" destOrd="0" presId="urn:microsoft.com/office/officeart/2005/8/layout/process3"/>
    <dgm:cxn modelId="{435257B9-2258-184B-B982-97F9497996BD}" srcId="{BAB2EF5E-B5B9-4F47-AD57-D71A13BD9CE0}" destId="{FB8DBD41-9056-2249-9CF7-A5CACF4BF779}" srcOrd="0" destOrd="0" parTransId="{32FE83BD-8D04-2047-85AD-03F3FE12DF0B}" sibTransId="{B3885DDA-E9B1-8040-B6E8-B09EB6FC2F29}"/>
    <dgm:cxn modelId="{1E58CE11-1537-E844-B46E-8A5DACD409D2}" type="presOf" srcId="{40852FE0-B762-1F46-A547-10A7B6C2DB28}" destId="{F1B825F7-1E74-1346-81EF-94B006AD7458}" srcOrd="0" destOrd="0" presId="urn:microsoft.com/office/officeart/2005/8/layout/process3"/>
    <dgm:cxn modelId="{97A375A5-B142-844A-95A4-70514B7872DE}" type="presOf" srcId="{BAB2EF5E-B5B9-4F47-AD57-D71A13BD9CE0}" destId="{5278F554-6D67-2E44-ADAE-0B61EE99FE31}" srcOrd="1" destOrd="0" presId="urn:microsoft.com/office/officeart/2005/8/layout/process3"/>
    <dgm:cxn modelId="{38AFA999-5E2A-4E49-9D82-8504CC6F7A5E}" type="presOf" srcId="{B104A4D7-C074-D54E-99EE-6D763DC64174}" destId="{706479BD-6A69-E74C-BA9A-50CCBC01405D}" srcOrd="0" destOrd="0" presId="urn:microsoft.com/office/officeart/2005/8/layout/process3"/>
    <dgm:cxn modelId="{1FC20746-A0D2-2D47-863E-BDCC8CF6A1CC}" type="presOf" srcId="{951E2A5A-DFE2-4945-82C8-3AC657E9C9AC}" destId="{A65216C0-34EB-F143-8E4D-A2193F426A96}" srcOrd="0" destOrd="0" presId="urn:microsoft.com/office/officeart/2005/8/layout/process3"/>
    <dgm:cxn modelId="{A08E0A9C-3EBB-B944-80D4-15C92933D5AE}" type="presOf" srcId="{752838DE-35EB-0E42-86FE-2E0EDC088054}" destId="{47584D2E-7C70-964B-8DDF-E4682F686A82}" srcOrd="0" destOrd="1" presId="urn:microsoft.com/office/officeart/2005/8/layout/process3"/>
    <dgm:cxn modelId="{E158D1AC-0FF3-4E4E-9F7F-43CCB39A3BC6}" srcId="{A155B1FD-48EB-1445-9F0E-F02C0DDCD43F}" destId="{951E2A5A-DFE2-4945-82C8-3AC657E9C9AC}" srcOrd="0" destOrd="0" parTransId="{91E7038A-6D61-3447-B7E3-9068290AE8C5}" sibTransId="{8CD562DF-4ABF-C34A-8689-40C949246474}"/>
    <dgm:cxn modelId="{610626FF-AC64-2F49-807D-CF0F5A122837}" type="presOf" srcId="{8CD562DF-4ABF-C34A-8689-40C949246474}" destId="{C966294C-3514-8440-BA8C-81E776DCFA4F}" srcOrd="0" destOrd="0" presId="urn:microsoft.com/office/officeart/2005/8/layout/process3"/>
    <dgm:cxn modelId="{038585AF-CCEC-534D-859F-48354AE61EA8}" srcId="{7F3808A6-0E39-1942-99A0-7115C3559E04}" destId="{B104A4D7-C074-D54E-99EE-6D763DC64174}" srcOrd="0" destOrd="0" parTransId="{64D54A0F-C948-9745-8CD1-77B174C63F68}" sibTransId="{B3E00FCD-94A4-6141-8CF1-99C1BBF5B17A}"/>
    <dgm:cxn modelId="{99577848-3A9F-404C-A54F-543BF2C8039E}" type="presOf" srcId="{1E47F974-E73A-C844-B15B-0806DDEB07BF}" destId="{789BCA27-B499-C04B-8CD0-251A2FD37CDB}" srcOrd="0" destOrd="0" presId="urn:microsoft.com/office/officeart/2005/8/layout/process3"/>
    <dgm:cxn modelId="{B9DC58F8-F4DF-0444-9B22-E47E08131C11}" srcId="{A155B1FD-48EB-1445-9F0E-F02C0DDCD43F}" destId="{7F3808A6-0E39-1942-99A0-7115C3559E04}" srcOrd="2" destOrd="0" parTransId="{1F6B26FE-42D2-6D48-A50E-35940CAAFE72}" sibTransId="{AE83F478-4F3A-ED48-91B5-C9792747ABCF}"/>
    <dgm:cxn modelId="{69DE556E-3391-6F4E-B5CF-0D44D197193E}" srcId="{951E2A5A-DFE2-4945-82C8-3AC657E9C9AC}" destId="{1E47F974-E73A-C844-B15B-0806DDEB07BF}" srcOrd="0" destOrd="0" parTransId="{9A43E8BB-D604-7A4F-AF2B-611D9AFB0852}" sibTransId="{1BC6D2EF-5F5E-074E-AD7B-611E99E15A98}"/>
    <dgm:cxn modelId="{E7C0890E-C7B7-3C47-9768-2320BF7CC514}" srcId="{7F3808A6-0E39-1942-99A0-7115C3559E04}" destId="{0ECBA604-3954-5D4E-8842-9A7CEBF2CCFE}" srcOrd="1" destOrd="0" parTransId="{66477112-026F-5F4A-9C31-001C3A37DC8B}" sibTransId="{076DD8C1-EA01-CD43-82EA-51ACF75E0E20}"/>
    <dgm:cxn modelId="{03435A10-E77E-9846-AB42-28862741BE18}" type="presOf" srcId="{FB8DBD41-9056-2249-9CF7-A5CACF4BF779}" destId="{47584D2E-7C70-964B-8DDF-E4682F686A82}" srcOrd="0" destOrd="0" presId="urn:microsoft.com/office/officeart/2005/8/layout/process3"/>
    <dgm:cxn modelId="{21ABB4EF-D9A5-904D-B765-4A043A96CB89}" type="presOf" srcId="{A155B1FD-48EB-1445-9F0E-F02C0DDCD43F}" destId="{B59A2270-5B44-214D-913D-EC1B3246567C}" srcOrd="0" destOrd="0" presId="urn:microsoft.com/office/officeart/2005/8/layout/process3"/>
    <dgm:cxn modelId="{37D592C4-121E-0444-8798-4A9F1399A3C9}" type="presParOf" srcId="{B59A2270-5B44-214D-913D-EC1B3246567C}" destId="{720DFF9B-5C28-4142-A97F-1AD057A3A855}" srcOrd="0" destOrd="0" presId="urn:microsoft.com/office/officeart/2005/8/layout/process3"/>
    <dgm:cxn modelId="{723F0CC0-6A88-D547-B725-FC5C7ECCDE57}" type="presParOf" srcId="{720DFF9B-5C28-4142-A97F-1AD057A3A855}" destId="{A65216C0-34EB-F143-8E4D-A2193F426A96}" srcOrd="0" destOrd="0" presId="urn:microsoft.com/office/officeart/2005/8/layout/process3"/>
    <dgm:cxn modelId="{FB7273AD-F962-5C4C-AB43-358B4EBDCEBD}" type="presParOf" srcId="{720DFF9B-5C28-4142-A97F-1AD057A3A855}" destId="{35795893-DA7C-A340-AEB0-BCF5E5BEB5C7}" srcOrd="1" destOrd="0" presId="urn:microsoft.com/office/officeart/2005/8/layout/process3"/>
    <dgm:cxn modelId="{D51D346F-342F-BF45-B917-FF27AEAF312D}" type="presParOf" srcId="{720DFF9B-5C28-4142-A97F-1AD057A3A855}" destId="{789BCA27-B499-C04B-8CD0-251A2FD37CDB}" srcOrd="2" destOrd="0" presId="urn:microsoft.com/office/officeart/2005/8/layout/process3"/>
    <dgm:cxn modelId="{B80216E6-B8CD-DA4A-8BFC-BD695287E4A8}" type="presParOf" srcId="{B59A2270-5B44-214D-913D-EC1B3246567C}" destId="{C966294C-3514-8440-BA8C-81E776DCFA4F}" srcOrd="1" destOrd="0" presId="urn:microsoft.com/office/officeart/2005/8/layout/process3"/>
    <dgm:cxn modelId="{D613343A-9E97-6648-B3C1-125B3C9E67E2}" type="presParOf" srcId="{C966294C-3514-8440-BA8C-81E776DCFA4F}" destId="{D83D60DC-EA7C-C74F-ABF4-88EB03C9D946}" srcOrd="0" destOrd="0" presId="urn:microsoft.com/office/officeart/2005/8/layout/process3"/>
    <dgm:cxn modelId="{0BBF0455-F86D-CD48-B253-9A8A4622F93D}" type="presParOf" srcId="{B59A2270-5B44-214D-913D-EC1B3246567C}" destId="{B9CF707F-A4FF-E444-B374-C89A0CE6CA82}" srcOrd="2" destOrd="0" presId="urn:microsoft.com/office/officeart/2005/8/layout/process3"/>
    <dgm:cxn modelId="{7B26C759-7A12-9B43-B6C4-66318DEA488E}" type="presParOf" srcId="{B9CF707F-A4FF-E444-B374-C89A0CE6CA82}" destId="{44F4AFED-F824-AA4D-8CBA-BB54F20B8796}" srcOrd="0" destOrd="0" presId="urn:microsoft.com/office/officeart/2005/8/layout/process3"/>
    <dgm:cxn modelId="{E11291DF-D977-DD47-8584-52B488F4019B}" type="presParOf" srcId="{B9CF707F-A4FF-E444-B374-C89A0CE6CA82}" destId="{5278F554-6D67-2E44-ADAE-0B61EE99FE31}" srcOrd="1" destOrd="0" presId="urn:microsoft.com/office/officeart/2005/8/layout/process3"/>
    <dgm:cxn modelId="{7467ABBE-F24C-DA4A-99F0-79CD154B56A0}" type="presParOf" srcId="{B9CF707F-A4FF-E444-B374-C89A0CE6CA82}" destId="{47584D2E-7C70-964B-8DDF-E4682F686A82}" srcOrd="2" destOrd="0" presId="urn:microsoft.com/office/officeart/2005/8/layout/process3"/>
    <dgm:cxn modelId="{55FB3AD5-F9C6-084E-AAE3-BDF266B2A045}" type="presParOf" srcId="{B59A2270-5B44-214D-913D-EC1B3246567C}" destId="{F1B825F7-1E74-1346-81EF-94B006AD7458}" srcOrd="3" destOrd="0" presId="urn:microsoft.com/office/officeart/2005/8/layout/process3"/>
    <dgm:cxn modelId="{5F9B76AC-E73B-1D42-B101-A6A4B5313A9D}" type="presParOf" srcId="{F1B825F7-1E74-1346-81EF-94B006AD7458}" destId="{2D86A770-60AA-1F4B-AB0A-9EBBA3F1933C}" srcOrd="0" destOrd="0" presId="urn:microsoft.com/office/officeart/2005/8/layout/process3"/>
    <dgm:cxn modelId="{E447E6CF-6CCC-7E43-9709-03E0ED01CE90}" type="presParOf" srcId="{B59A2270-5B44-214D-913D-EC1B3246567C}" destId="{4CB67A24-BE9B-2947-991E-4301F1E4CD6D}" srcOrd="4" destOrd="0" presId="urn:microsoft.com/office/officeart/2005/8/layout/process3"/>
    <dgm:cxn modelId="{A600F73F-69E1-704B-9402-7C0CA10FEDB2}" type="presParOf" srcId="{4CB67A24-BE9B-2947-991E-4301F1E4CD6D}" destId="{784ECEAD-ACEF-A944-AFF1-3DCAA1B596B0}" srcOrd="0" destOrd="0" presId="urn:microsoft.com/office/officeart/2005/8/layout/process3"/>
    <dgm:cxn modelId="{4C0BC982-C966-9140-9CB2-62D4C8B32A07}" type="presParOf" srcId="{4CB67A24-BE9B-2947-991E-4301F1E4CD6D}" destId="{A0BE55B0-B5C2-6C4E-995B-F70245EAE8AB}" srcOrd="1" destOrd="0" presId="urn:microsoft.com/office/officeart/2005/8/layout/process3"/>
    <dgm:cxn modelId="{1302ACEF-0AC6-6E45-8CB4-2176B250ECB9}" type="presParOf" srcId="{4CB67A24-BE9B-2947-991E-4301F1E4CD6D}" destId="{706479BD-6A69-E74C-BA9A-50CCBC01405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95893-DA7C-A340-AEB0-BCF5E5BEB5C7}">
      <dsp:nvSpPr>
        <dsp:cNvPr id="0" name=""/>
        <dsp:cNvSpPr/>
      </dsp:nvSpPr>
      <dsp:spPr>
        <a:xfrm>
          <a:off x="2930" y="521254"/>
          <a:ext cx="2013853" cy="1296000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producer</a:t>
          </a:r>
          <a:endParaRPr lang="zh-CN" altLang="en-US" sz="3000" kern="1200" dirty="0"/>
        </a:p>
      </dsp:txBody>
      <dsp:txXfrm>
        <a:off x="2930" y="521254"/>
        <a:ext cx="2013853" cy="805541"/>
      </dsp:txXfrm>
    </dsp:sp>
    <dsp:sp modelId="{789BCA27-B499-C04B-8CD0-251A2FD37CDB}">
      <dsp:nvSpPr>
        <dsp:cNvPr id="0" name=""/>
        <dsp:cNvSpPr/>
      </dsp:nvSpPr>
      <dsp:spPr>
        <a:xfrm>
          <a:off x="119963" y="2758824"/>
          <a:ext cx="2604738" cy="221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1</a:t>
          </a:r>
          <a:r>
            <a:rPr lang="zh-CN" altLang="en-US" sz="3000" kern="1200" dirty="0" smtClean="0"/>
            <a:t>、消息同步发送</a:t>
          </a:r>
          <a:endParaRPr lang="zh-CN" altLang="en-US" sz="3000" kern="1200" dirty="0"/>
        </a:p>
      </dsp:txBody>
      <dsp:txXfrm>
        <a:off x="184847" y="2823708"/>
        <a:ext cx="2474970" cy="2085550"/>
      </dsp:txXfrm>
    </dsp:sp>
    <dsp:sp modelId="{C966294C-3514-8440-BA8C-81E776DCFA4F}">
      <dsp:nvSpPr>
        <dsp:cNvPr id="0" name=""/>
        <dsp:cNvSpPr/>
      </dsp:nvSpPr>
      <dsp:spPr>
        <a:xfrm rot="21407496">
          <a:off x="2453721" y="566346"/>
          <a:ext cx="929309" cy="5013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453839" y="670833"/>
        <a:ext cx="778892" cy="300835"/>
      </dsp:txXfrm>
    </dsp:sp>
    <dsp:sp modelId="{5278F554-6D67-2E44-ADAE-0B61EE99FE31}">
      <dsp:nvSpPr>
        <dsp:cNvPr id="0" name=""/>
        <dsp:cNvSpPr/>
      </dsp:nvSpPr>
      <dsp:spPr>
        <a:xfrm>
          <a:off x="3767449" y="310231"/>
          <a:ext cx="2013853" cy="129600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broker</a:t>
          </a:r>
          <a:endParaRPr lang="zh-CN" altLang="en-US" sz="3000" kern="1200" dirty="0"/>
        </a:p>
      </dsp:txBody>
      <dsp:txXfrm>
        <a:off x="3767449" y="310231"/>
        <a:ext cx="2013853" cy="805541"/>
      </dsp:txXfrm>
    </dsp:sp>
    <dsp:sp modelId="{47584D2E-7C70-964B-8DDF-E4682F686A82}">
      <dsp:nvSpPr>
        <dsp:cNvPr id="0" name=""/>
        <dsp:cNvSpPr/>
      </dsp:nvSpPr>
      <dsp:spPr>
        <a:xfrm>
          <a:off x="3533398" y="2125756"/>
          <a:ext cx="3306908" cy="305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1</a:t>
          </a:r>
          <a:r>
            <a:rPr lang="zh-CN" altLang="en-US" sz="3000" kern="1200" dirty="0" smtClean="0"/>
            <a:t>、消息不能分区存储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2</a:t>
          </a:r>
          <a:r>
            <a:rPr lang="zh-CN" altLang="en-US" sz="3000" kern="1200" dirty="0" smtClean="0"/>
            <a:t>、集群切换时，必须保证消息被消费</a:t>
          </a:r>
          <a:endParaRPr lang="zh-CN" altLang="en-US" sz="3000" kern="1200" dirty="0"/>
        </a:p>
      </dsp:txBody>
      <dsp:txXfrm>
        <a:off x="3623005" y="2215363"/>
        <a:ext cx="3127694" cy="2880195"/>
      </dsp:txXfrm>
    </dsp:sp>
    <dsp:sp modelId="{F1B825F7-1E74-1346-81EF-94B006AD7458}">
      <dsp:nvSpPr>
        <dsp:cNvPr id="0" name=""/>
        <dsp:cNvSpPr/>
      </dsp:nvSpPr>
      <dsp:spPr>
        <a:xfrm rot="4490">
          <a:off x="6259868" y="464909"/>
          <a:ext cx="1014559" cy="5013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6259868" y="565089"/>
        <a:ext cx="864142" cy="300835"/>
      </dsp:txXfrm>
    </dsp:sp>
    <dsp:sp modelId="{A0BE55B0-B5C2-6C4E-995B-F70245EAE8AB}">
      <dsp:nvSpPr>
        <dsp:cNvPr id="0" name=""/>
        <dsp:cNvSpPr/>
      </dsp:nvSpPr>
      <dsp:spPr>
        <a:xfrm>
          <a:off x="7695564" y="315361"/>
          <a:ext cx="2013853" cy="129600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consumer</a:t>
          </a:r>
          <a:endParaRPr lang="zh-CN" altLang="en-US" sz="3000" kern="1200" dirty="0"/>
        </a:p>
      </dsp:txBody>
      <dsp:txXfrm>
        <a:off x="7695564" y="315361"/>
        <a:ext cx="2013853" cy="805541"/>
      </dsp:txXfrm>
    </dsp:sp>
    <dsp:sp modelId="{706479BD-6A69-E74C-BA9A-50CCBC01405D}">
      <dsp:nvSpPr>
        <dsp:cNvPr id="0" name=""/>
        <dsp:cNvSpPr/>
      </dsp:nvSpPr>
      <dsp:spPr>
        <a:xfrm>
          <a:off x="7649002" y="2201946"/>
          <a:ext cx="2931929" cy="3038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1</a:t>
          </a:r>
          <a:r>
            <a:rPr lang="zh-CN" altLang="en-US" sz="3000" kern="1200" dirty="0" smtClean="0"/>
            <a:t>、单线程消费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2</a:t>
          </a:r>
          <a:r>
            <a:rPr lang="zh-CN" altLang="en-US" sz="3000" kern="1200" dirty="0" smtClean="0"/>
            <a:t>、幂等</a:t>
          </a:r>
          <a:endParaRPr lang="zh-CN" altLang="en-US" sz="3000" kern="1200" dirty="0"/>
        </a:p>
      </dsp:txBody>
      <dsp:txXfrm>
        <a:off x="7734875" y="2287819"/>
        <a:ext cx="2760183" cy="286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dirty="0" err="1" smtClean="0"/>
              <a:t>Rocketmq</a:t>
            </a:r>
            <a:endParaRPr kumimoji="1"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2376" y="3800473"/>
            <a:ext cx="370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支付金融</a:t>
            </a:r>
            <a:r>
              <a:rPr kumimoji="1" lang="en-US" altLang="zh-CN" sz="3200" dirty="0" smtClean="0"/>
              <a:t>-</a:t>
            </a:r>
            <a:r>
              <a:rPr kumimoji="1" lang="zh-CN" altLang="en-US" sz="3200" dirty="0" smtClean="0"/>
              <a:t>巫瑞科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1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订阅模式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集群订阅</a:t>
            </a:r>
            <a:r>
              <a:rPr lang="en-US" altLang="zh-CN" dirty="0"/>
              <a:t>(</a:t>
            </a:r>
            <a:r>
              <a:rPr lang="en-US" altLang="zh-CN" dirty="0" err="1"/>
              <a:t>MessageModel.CLUSTERING</a:t>
            </a:r>
            <a:r>
              <a:rPr lang="en-US" altLang="zh-CN" dirty="0"/>
              <a:t>)</a:t>
            </a:r>
            <a:r>
              <a:rPr lang="zh-CN" altLang="en-US" dirty="0"/>
              <a:t>：同一个 </a:t>
            </a:r>
            <a:r>
              <a:rPr lang="en-US" altLang="zh-CN" dirty="0"/>
              <a:t>Consumer ID </a:t>
            </a:r>
            <a:r>
              <a:rPr lang="zh-CN" altLang="en-US" dirty="0"/>
              <a:t>所标识的所有 </a:t>
            </a:r>
            <a:r>
              <a:rPr lang="en-US" altLang="zh-CN" dirty="0"/>
              <a:t>Consumer </a:t>
            </a:r>
            <a:r>
              <a:rPr lang="zh-CN" altLang="en-US" dirty="0"/>
              <a:t>平均分摊消费消息。 例如某个 </a:t>
            </a:r>
            <a:r>
              <a:rPr lang="en-US" altLang="zh-CN" dirty="0"/>
              <a:t>Topic </a:t>
            </a:r>
            <a:r>
              <a:rPr lang="zh-CN" altLang="en-US" dirty="0"/>
              <a:t>有 </a:t>
            </a:r>
            <a:r>
              <a:rPr lang="en-US" altLang="zh-CN" dirty="0"/>
              <a:t>9 </a:t>
            </a:r>
            <a:r>
              <a:rPr lang="zh-CN" altLang="en-US" dirty="0"/>
              <a:t>条消息，一个 </a:t>
            </a:r>
            <a:r>
              <a:rPr lang="en-US" altLang="zh-CN" dirty="0"/>
              <a:t>Consumer ID </a:t>
            </a:r>
            <a:r>
              <a:rPr lang="zh-CN" altLang="en-US" dirty="0"/>
              <a:t>有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Consumer </a:t>
            </a:r>
            <a:r>
              <a:rPr lang="zh-CN" altLang="en-US" dirty="0"/>
              <a:t>实例，那么在集群消费模式下每个实例平均分摊，只消费其中的 </a:t>
            </a:r>
            <a:r>
              <a:rPr lang="en-US" altLang="zh-CN" dirty="0"/>
              <a:t>3 </a:t>
            </a:r>
            <a:r>
              <a:rPr lang="zh-CN" altLang="en-US" dirty="0"/>
              <a:t>条消息。</a:t>
            </a:r>
          </a:p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广播订阅</a:t>
            </a:r>
            <a:r>
              <a:rPr lang="en-US" altLang="zh-CN" dirty="0"/>
              <a:t>(</a:t>
            </a:r>
            <a:r>
              <a:rPr lang="en-US" altLang="zh-CN" dirty="0" err="1"/>
              <a:t>MessageModel.BROADCASTING</a:t>
            </a:r>
            <a:r>
              <a:rPr lang="en-US" altLang="zh-CN" dirty="0"/>
              <a:t>)</a:t>
            </a:r>
            <a:r>
              <a:rPr lang="zh-CN" altLang="en-US" dirty="0"/>
              <a:t>：同一个 </a:t>
            </a:r>
            <a:r>
              <a:rPr lang="en-US" altLang="zh-CN" dirty="0"/>
              <a:t>Consumer ID </a:t>
            </a:r>
            <a:r>
              <a:rPr lang="zh-CN" altLang="en-US" dirty="0"/>
              <a:t>所标识的所有 </a:t>
            </a:r>
            <a:r>
              <a:rPr lang="en-US" altLang="zh-CN" dirty="0"/>
              <a:t>Consumer </a:t>
            </a:r>
            <a:r>
              <a:rPr lang="zh-CN" altLang="en-US" dirty="0"/>
              <a:t>都会各自消费某条消息一次。 例如某个 </a:t>
            </a:r>
            <a:r>
              <a:rPr lang="en-US" altLang="zh-CN" dirty="0"/>
              <a:t>Topic </a:t>
            </a:r>
            <a:r>
              <a:rPr lang="zh-CN" altLang="en-US" dirty="0"/>
              <a:t>有 </a:t>
            </a:r>
            <a:r>
              <a:rPr lang="en-US" altLang="zh-CN" dirty="0"/>
              <a:t>9 </a:t>
            </a:r>
            <a:r>
              <a:rPr lang="zh-CN" altLang="en-US" dirty="0"/>
              <a:t>条消息，一个 </a:t>
            </a:r>
            <a:r>
              <a:rPr lang="en-US" altLang="zh-CN" dirty="0"/>
              <a:t>Consumer ID </a:t>
            </a:r>
            <a:r>
              <a:rPr lang="zh-CN" altLang="en-US" dirty="0"/>
              <a:t>有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Consumer </a:t>
            </a:r>
            <a:r>
              <a:rPr lang="zh-CN" altLang="en-US" dirty="0"/>
              <a:t>实例，那么在广播消费模式下每个实例都会各自消费 </a:t>
            </a:r>
            <a:r>
              <a:rPr lang="en-US" altLang="zh-CN" dirty="0"/>
              <a:t>9 </a:t>
            </a:r>
            <a:r>
              <a:rPr lang="zh-CN" altLang="en-US" dirty="0"/>
              <a:t>条消息。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1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0" y="0"/>
            <a:ext cx="9906000" cy="1477961"/>
          </a:xfrm>
        </p:spPr>
        <p:txBody>
          <a:bodyPr/>
          <a:lstStyle/>
          <a:p>
            <a:pPr algn="ctr"/>
            <a:r>
              <a:rPr kumimoji="1" lang="zh-CN" altLang="en-US" smtClean="0"/>
              <a:t>消费模式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7222" y="1089022"/>
            <a:ext cx="4649783" cy="149264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：</a:t>
            </a:r>
            <a:r>
              <a:rPr lang="zh-CN" altLang="en-US" b="1" dirty="0"/>
              <a:t>应用自己拉取，应用控制拉取效率（一次拉取的数目和速度），消息延时较大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222" y="3073397"/>
            <a:ext cx="4878391" cy="31988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消费端根据</a:t>
            </a:r>
            <a:r>
              <a:rPr lang="en-US" altLang="zh-CN" dirty="0" err="1"/>
              <a:t>mq</a:t>
            </a:r>
            <a:r>
              <a:rPr lang="zh-CN" altLang="en-US" dirty="0"/>
              <a:t>信息去找</a:t>
            </a:r>
            <a:r>
              <a:rPr lang="en-US" altLang="zh-CN" dirty="0"/>
              <a:t>broker</a:t>
            </a:r>
            <a:r>
              <a:rPr lang="zh-CN" altLang="en-US" dirty="0"/>
              <a:t>路由信息，如果找不到，重路由（重新负载均衡）。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根据相关参数构建请求头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委托</a:t>
            </a:r>
            <a:r>
              <a:rPr lang="en-US" altLang="zh-CN" dirty="0" err="1"/>
              <a:t>netty</a:t>
            </a:r>
            <a:r>
              <a:rPr lang="zh-CN" altLang="en-US" dirty="0"/>
              <a:t>去</a:t>
            </a:r>
            <a:r>
              <a:rPr lang="en-US" altLang="zh-CN" dirty="0"/>
              <a:t>broker</a:t>
            </a:r>
            <a:r>
              <a:rPr lang="zh-CN" altLang="en-US" dirty="0"/>
              <a:t>获取消息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7877" y="1089022"/>
            <a:ext cx="4646602" cy="172640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：</a:t>
            </a:r>
            <a:r>
              <a:rPr lang="zh-CN" altLang="en-US" b="1" dirty="0"/>
              <a:t>发送异步拉取消息的请求给</a:t>
            </a:r>
            <a:r>
              <a:rPr lang="en-US" altLang="zh-CN" b="1" dirty="0"/>
              <a:t>Broker</a:t>
            </a:r>
            <a:r>
              <a:rPr lang="zh-CN" altLang="en-US" b="1" dirty="0"/>
              <a:t>；如果当时有未消费的消息</a:t>
            </a:r>
            <a:r>
              <a:rPr lang="en-US" altLang="zh-CN" b="1" dirty="0"/>
              <a:t>Broker</a:t>
            </a:r>
            <a:r>
              <a:rPr lang="zh-CN" altLang="en-US" b="1" dirty="0"/>
              <a:t>立即返回未消费消息，如果没有未消费的消息，</a:t>
            </a:r>
            <a:r>
              <a:rPr lang="en-US" altLang="zh-CN" b="1" dirty="0"/>
              <a:t>Broker</a:t>
            </a:r>
            <a:r>
              <a:rPr lang="zh-CN" altLang="en-US" b="1" dirty="0"/>
              <a:t>在有新消息的时候返回新消息</a:t>
            </a:r>
            <a:r>
              <a:rPr lang="zh-CN" altLang="en-US" b="1" dirty="0" smtClean="0"/>
              <a:t>。</a:t>
            </a:r>
            <a:endParaRPr lang="en-US" altLang="zh-CN" b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29269" y="3073397"/>
            <a:ext cx="6019800" cy="3198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应用向</a:t>
            </a:r>
            <a:r>
              <a:rPr lang="en-US" altLang="zh-CN" dirty="0"/>
              <a:t>consumer</a:t>
            </a:r>
            <a:r>
              <a:rPr lang="zh-CN" altLang="en-US" dirty="0"/>
              <a:t>注册监听器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维护一个</a:t>
            </a:r>
            <a:r>
              <a:rPr lang="en-US" altLang="zh-CN" dirty="0" err="1"/>
              <a:t>pullRequestQueue</a:t>
            </a:r>
            <a:r>
              <a:rPr lang="en-US" altLang="zh-CN" dirty="0"/>
              <a:t>,</a:t>
            </a:r>
            <a:r>
              <a:rPr lang="zh-CN" altLang="en-US" dirty="0"/>
              <a:t>先放入一个</a:t>
            </a:r>
            <a:r>
              <a:rPr lang="en-US" altLang="zh-CN" dirty="0" err="1"/>
              <a:t>pullRequest</a:t>
            </a:r>
            <a:r>
              <a:rPr lang="en-US" altLang="zh-CN" dirty="0"/>
              <a:t>,</a:t>
            </a:r>
            <a:r>
              <a:rPr lang="zh-CN" altLang="en-US" dirty="0"/>
              <a:t>新启线程长轮训</a:t>
            </a:r>
            <a:r>
              <a:rPr lang="en-US" altLang="zh-CN" dirty="0" err="1"/>
              <a:t>pullRequestQueue</a:t>
            </a:r>
            <a:r>
              <a:rPr lang="zh-CN" altLang="en-US" dirty="0"/>
              <a:t>，当前不为空时</a:t>
            </a:r>
            <a:r>
              <a:rPr lang="en-US" altLang="zh-CN" dirty="0"/>
              <a:t>,</a:t>
            </a:r>
            <a:r>
              <a:rPr lang="zh-CN" altLang="en-US" dirty="0"/>
              <a:t>获取一个</a:t>
            </a:r>
            <a:r>
              <a:rPr lang="en-US" altLang="zh-CN" dirty="0" err="1"/>
              <a:t>pullResult</a:t>
            </a:r>
            <a:r>
              <a:rPr lang="zh-CN" altLang="en-US" dirty="0"/>
              <a:t>去</a:t>
            </a:r>
            <a:r>
              <a:rPr lang="en-US" altLang="zh-CN" dirty="0"/>
              <a:t>broker</a:t>
            </a:r>
            <a:r>
              <a:rPr lang="zh-CN" altLang="en-US" dirty="0"/>
              <a:t>拉消息。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3.pullResult</a:t>
            </a:r>
            <a:r>
              <a:rPr lang="zh-CN" altLang="en-US" dirty="0"/>
              <a:t>每次向</a:t>
            </a:r>
            <a:r>
              <a:rPr lang="en-US" altLang="zh-CN" dirty="0"/>
              <a:t>broker</a:t>
            </a:r>
            <a:r>
              <a:rPr lang="zh-CN" altLang="en-US" dirty="0"/>
              <a:t>拉取</a:t>
            </a:r>
            <a:r>
              <a:rPr lang="en-US" altLang="zh-CN" dirty="0" err="1"/>
              <a:t>pullBatchSize</a:t>
            </a:r>
            <a:r>
              <a:rPr lang="en-US" altLang="zh-CN" dirty="0"/>
              <a:t>= 32</a:t>
            </a:r>
            <a:r>
              <a:rPr lang="zh-CN" altLang="en-US" dirty="0"/>
              <a:t>个消息并存在在客户端</a:t>
            </a:r>
            <a:r>
              <a:rPr lang="en-US" altLang="zh-CN" dirty="0" err="1"/>
              <a:t>ProcessQueue</a:t>
            </a:r>
            <a:r>
              <a:rPr lang="zh-CN" altLang="en-US" dirty="0"/>
              <a:t>的</a:t>
            </a:r>
            <a:r>
              <a:rPr lang="en-US" altLang="zh-CN" dirty="0" err="1"/>
              <a:t>TreeMap</a:t>
            </a:r>
            <a:r>
              <a:rPr lang="zh-CN" altLang="en-US" dirty="0"/>
              <a:t>中。并构建新的</a:t>
            </a:r>
            <a:r>
              <a:rPr lang="en-US" altLang="zh-CN" dirty="0" err="1"/>
              <a:t>pullRequest</a:t>
            </a:r>
            <a:r>
              <a:rPr lang="zh-CN" altLang="en-US" dirty="0"/>
              <a:t>放入</a:t>
            </a:r>
            <a:r>
              <a:rPr lang="en-US" altLang="zh-CN" dirty="0" err="1"/>
              <a:t>pullRequestQueue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consumer</a:t>
            </a:r>
            <a:r>
              <a:rPr lang="zh-CN" altLang="en-US" dirty="0"/>
              <a:t>构建消费消息任务</a:t>
            </a:r>
            <a:r>
              <a:rPr lang="en-US" altLang="zh-CN" dirty="0" err="1"/>
              <a:t>ConsumeRequest</a:t>
            </a:r>
            <a:r>
              <a:rPr lang="zh-CN" altLang="en-US" dirty="0"/>
              <a:t>消费一批消息的个数是可配置的，默认</a:t>
            </a:r>
            <a:r>
              <a:rPr lang="en-US" altLang="zh-CN" dirty="0" err="1"/>
              <a:t>consumeMessageBatchMaxSize</a:t>
            </a:r>
            <a:r>
              <a:rPr lang="en-US" altLang="zh-CN" dirty="0"/>
              <a:t> = 1</a:t>
            </a:r>
            <a:r>
              <a:rPr lang="zh-CN" altLang="en-US" dirty="0"/>
              <a:t>，由</a:t>
            </a:r>
            <a:r>
              <a:rPr lang="en-US" altLang="zh-CN" dirty="0"/>
              <a:t>consumer</a:t>
            </a:r>
            <a:r>
              <a:rPr lang="zh-CN" altLang="en-US" dirty="0"/>
              <a:t>线程池去消费任务。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6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288" y="0"/>
            <a:ext cx="9905998" cy="1905000"/>
          </a:xfrm>
        </p:spPr>
        <p:txBody>
          <a:bodyPr/>
          <a:lstStyle/>
          <a:p>
            <a:r>
              <a:rPr kumimoji="1" lang="zh-CN" altLang="en-US" dirty="0" smtClean="0"/>
              <a:t>特性</a:t>
            </a:r>
            <a:r>
              <a:rPr kumimoji="1" lang="en-US" altLang="zh-CN" dirty="0" smtClean="0"/>
              <a:t>-</a:t>
            </a:r>
            <a:r>
              <a:rPr lang="zh-CN" altLang="en-US" dirty="0"/>
              <a:t>顺序消息</a:t>
            </a:r>
            <a:endParaRPr kumimoji="1" lang="zh-CN" altLang="en-US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71039715"/>
              </p:ext>
            </p:extLst>
          </p:nvPr>
        </p:nvGraphicFramePr>
        <p:xfrm>
          <a:off x="1060451" y="1362603"/>
          <a:ext cx="10583862" cy="549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9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Scenarios:</a:t>
            </a:r>
            <a:r>
              <a:rPr lang="zh-CN" altLang="en-US" dirty="0"/>
              <a:t>账户转账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00300" y="2097088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最终一致性：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扣钱，</a:t>
            </a:r>
            <a:r>
              <a:rPr lang="zh-CN" altLang="en-US" dirty="0"/>
              <a:t>然后发条消息给</a:t>
            </a:r>
            <a:r>
              <a:rPr lang="zh-CN" altLang="en-US" dirty="0" smtClean="0"/>
              <a:t>中间件</a:t>
            </a:r>
            <a:endParaRPr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/>
              <a:t>系统接收此消息，进行加钱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42458" y="4037323"/>
            <a:ext cx="8549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/>
              <a:t>是先</a:t>
            </a:r>
            <a:r>
              <a:rPr lang="en-US" altLang="zh-CN" dirty="0"/>
              <a:t>update DB</a:t>
            </a:r>
            <a:r>
              <a:rPr lang="zh-CN" altLang="en-US" dirty="0"/>
              <a:t>，后发送消息呢？还是先发送消息，后</a:t>
            </a:r>
            <a:r>
              <a:rPr lang="en-US" altLang="zh-CN" dirty="0"/>
              <a:t>update DB</a:t>
            </a:r>
            <a:r>
              <a:rPr lang="zh-CN" altLang="en-US" dirty="0"/>
              <a:t>？</a:t>
            </a:r>
            <a:br>
              <a:rPr lang="zh-CN" altLang="en-US" dirty="0"/>
            </a:br>
            <a:r>
              <a:rPr lang="zh-CN" altLang="en-US" dirty="0" smtClean="0"/>
              <a:t>假设</a:t>
            </a:r>
            <a:r>
              <a:rPr lang="zh-CN" altLang="en-US" dirty="0"/>
              <a:t>先</a:t>
            </a:r>
            <a:r>
              <a:rPr lang="en-US" altLang="zh-CN" dirty="0"/>
              <a:t>update DB</a:t>
            </a:r>
            <a:r>
              <a:rPr lang="zh-CN" altLang="en-US" dirty="0"/>
              <a:t>成功，发送消息网络失败，重发又失败，怎么办？ </a:t>
            </a:r>
            <a:br>
              <a:rPr lang="zh-CN" altLang="en-US" dirty="0"/>
            </a:br>
            <a:r>
              <a:rPr lang="zh-CN" altLang="en-US" dirty="0" smtClean="0"/>
              <a:t>假设</a:t>
            </a:r>
            <a:r>
              <a:rPr lang="zh-CN" altLang="en-US" dirty="0"/>
              <a:t>先发送消息成功，</a:t>
            </a:r>
            <a:r>
              <a:rPr lang="en-US" altLang="zh-CN" dirty="0"/>
              <a:t>update DB</a:t>
            </a:r>
            <a:r>
              <a:rPr lang="zh-CN" altLang="en-US" dirty="0"/>
              <a:t>失败。消息已经发出去了，又不能撤回，怎么办？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067" y="50192"/>
            <a:ext cx="9905998" cy="1135671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分布式事务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864"/>
            <a:ext cx="12192000" cy="56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8575" y="1804380"/>
            <a:ext cx="9905998" cy="1478570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Q&amp;A?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8" y="2533043"/>
            <a:ext cx="9905998" cy="1478570"/>
          </a:xfrm>
        </p:spPr>
        <p:txBody>
          <a:bodyPr/>
          <a:lstStyle/>
          <a:p>
            <a:pPr algn="ctr"/>
            <a:r>
              <a:rPr kumimoji="1" lang="zh-CN" altLang="en-US" smtClean="0"/>
              <a:t>谢谢！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8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0224" y="1671639"/>
            <a:ext cx="4584702" cy="411956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38" y="1671639"/>
            <a:ext cx="6215062" cy="41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1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4" y="132743"/>
            <a:ext cx="9905998" cy="781657"/>
          </a:xfrm>
        </p:spPr>
        <p:txBody>
          <a:bodyPr/>
          <a:lstStyle/>
          <a:p>
            <a:r>
              <a:rPr kumimoji="1" lang="zh-CN" altLang="en-US" dirty="0" smtClean="0"/>
              <a:t>横向对比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pic>
        <p:nvPicPr>
          <p:cNvPr id="3" name="Picture 2" descr="https://img-blog.csdnimg.cn/20190628181124830.png?x-oss-process=image/watermark,type_ZmFuZ3poZW5naGVpdGk,shadow_10,text_aHR0cHM6Ly9ibG9nLmNzZG4ubmV0L3N1cGVyaXQ0MDE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2192000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1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345864" y="9524"/>
            <a:ext cx="846136" cy="5181601"/>
          </a:xfrm>
        </p:spPr>
        <p:txBody>
          <a:bodyPr/>
          <a:lstStyle/>
          <a:p>
            <a:r>
              <a:rPr kumimoji="1" lang="zh-CN" altLang="en-US" dirty="0" smtClean="0"/>
              <a:t>部署架构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524"/>
            <a:ext cx="11215688" cy="68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6125" y="2186151"/>
            <a:ext cx="725214" cy="5181601"/>
          </a:xfrm>
        </p:spPr>
        <p:txBody>
          <a:bodyPr/>
          <a:lstStyle/>
          <a:p>
            <a:r>
              <a:rPr lang="zh-CN" altLang="en-US" b="1" dirty="0"/>
              <a:t>部署模式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75222"/>
              </p:ext>
            </p:extLst>
          </p:nvPr>
        </p:nvGraphicFramePr>
        <p:xfrm>
          <a:off x="851340" y="0"/>
          <a:ext cx="11340660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682"/>
                <a:gridCol w="1643670"/>
                <a:gridCol w="2435799"/>
                <a:gridCol w="3478771"/>
                <a:gridCol w="3280738"/>
              </a:tblGrid>
              <a:tr h="5275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集群模式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单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模式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 </a:t>
                      </a:r>
                      <a:r>
                        <a:rPr lang="it-IT" sz="1600" u="none" strike="noStrike" dirty="0" err="1">
                          <a:effectLst/>
                        </a:rPr>
                        <a:t>多</a:t>
                      </a:r>
                      <a:r>
                        <a:rPr lang="it-IT" sz="1600" u="none" strike="noStrike" dirty="0">
                          <a:effectLst/>
                        </a:rPr>
                        <a:t> master </a:t>
                      </a:r>
                      <a:r>
                        <a:rPr lang="it-IT" sz="1600" u="none" strike="noStrike" dirty="0" err="1">
                          <a:effectLst/>
                        </a:rPr>
                        <a:t>模式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多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多 </a:t>
                      </a:r>
                      <a:r>
                        <a:rPr lang="en-US" altLang="zh-CN" sz="1600" u="none" strike="noStrike" dirty="0">
                          <a:effectLst/>
                        </a:rPr>
                        <a:t>slave </a:t>
                      </a:r>
                      <a:r>
                        <a:rPr lang="zh-CN" altLang="en-US" sz="1600" u="none" strike="noStrike" dirty="0">
                          <a:effectLst/>
                        </a:rPr>
                        <a:t>异步复制模式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 dirty="0" err="1">
                          <a:effectLst/>
                        </a:rPr>
                        <a:t>多</a:t>
                      </a:r>
                      <a:r>
                        <a:rPr lang="hr-HR" sz="1600" u="none" strike="noStrike" dirty="0">
                          <a:effectLst/>
                        </a:rPr>
                        <a:t> </a:t>
                      </a:r>
                      <a:r>
                        <a:rPr lang="hr-HR" sz="1600" u="none" strike="noStrike" dirty="0" err="1">
                          <a:effectLst/>
                        </a:rPr>
                        <a:t>master</a:t>
                      </a:r>
                      <a:r>
                        <a:rPr lang="hr-HR" sz="1600" u="none" strike="noStrike" dirty="0">
                          <a:effectLst/>
                        </a:rPr>
                        <a:t> </a:t>
                      </a:r>
                      <a:r>
                        <a:rPr lang="hr-HR" sz="1600" u="none" strike="noStrike" dirty="0" err="1">
                          <a:effectLst/>
                        </a:rPr>
                        <a:t>多</a:t>
                      </a:r>
                      <a:r>
                        <a:rPr lang="hr-HR" sz="1600" u="none" strike="noStrike" dirty="0">
                          <a:effectLst/>
                        </a:rPr>
                        <a:t> slave </a:t>
                      </a:r>
                      <a:r>
                        <a:rPr lang="hr-HR" sz="1600" u="none" strike="noStrike" dirty="0" err="1">
                          <a:effectLst/>
                        </a:rPr>
                        <a:t>同步双写模式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6"/>
                    </a:solidFill>
                  </a:tcPr>
                </a:tc>
              </a:tr>
              <a:tr h="21101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概念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也就是只有一个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节点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多个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节点组成集群，单个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节点宕机或者重启对应用没有影响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在多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模式的基础上，每个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节点都有至少一个对应的 </a:t>
                      </a:r>
                      <a:r>
                        <a:rPr lang="en-US" altLang="zh-CN" sz="1600" u="none" strike="noStrike" dirty="0">
                          <a:effectLst/>
                        </a:rPr>
                        <a:t>slave</a:t>
                      </a:r>
                      <a:r>
                        <a:rPr lang="zh-CN" altLang="en-US" sz="1600" u="none" strike="noStrike" dirty="0">
                          <a:effectLst/>
                        </a:rPr>
                        <a:t>。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master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节点</a:t>
                      </a:r>
                      <a:r>
                        <a:rPr lang="zh-CN" altLang="en-US" sz="1600" u="none" strike="noStrike" dirty="0">
                          <a:effectLst/>
                        </a:rPr>
                        <a:t>可读可写，但是 </a:t>
                      </a:r>
                      <a:r>
                        <a:rPr lang="en-US" altLang="zh-CN" sz="1600" u="none" strike="noStrike" dirty="0">
                          <a:effectLst/>
                        </a:rPr>
                        <a:t>slave </a:t>
                      </a:r>
                      <a:r>
                        <a:rPr lang="zh-CN" altLang="en-US" sz="1600" u="none" strike="noStrike" dirty="0">
                          <a:effectLst/>
                        </a:rPr>
                        <a:t>只能读不能写，类似于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mysql</a:t>
                      </a:r>
                      <a:r>
                        <a:rPr lang="en-US" altLang="zh-CN" sz="1600" u="none" strike="noStrike" dirty="0">
                          <a:effectLst/>
                        </a:rPr>
                        <a:t> </a:t>
                      </a:r>
                      <a:r>
                        <a:rPr lang="zh-CN" altLang="en-US" sz="1600" u="none" strike="noStrike" dirty="0">
                          <a:effectLst/>
                        </a:rPr>
                        <a:t>的主备模式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同多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多 </a:t>
                      </a:r>
                      <a:r>
                        <a:rPr lang="en-US" altLang="zh-CN" sz="1600" u="none" strike="noStrike" dirty="0">
                          <a:effectLst/>
                        </a:rPr>
                        <a:t>slave </a:t>
                      </a:r>
                      <a:r>
                        <a:rPr lang="zh-CN" altLang="en-US" sz="1600" u="none" strike="noStrike" dirty="0">
                          <a:effectLst/>
                        </a:rPr>
                        <a:t>异步复制模式类似，区别在于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和 </a:t>
                      </a:r>
                      <a:r>
                        <a:rPr lang="en-US" altLang="zh-CN" sz="1600" u="none" strike="noStrike" dirty="0">
                          <a:effectLst/>
                        </a:rPr>
                        <a:t>slave </a:t>
                      </a:r>
                      <a:r>
                        <a:rPr lang="zh-CN" altLang="en-US" sz="1600" u="none" strike="noStrike" dirty="0">
                          <a:effectLst/>
                        </a:rPr>
                        <a:t>之间的数据同步方式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</a:tr>
              <a:tr h="10550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优点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所有模式中性能最高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在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宕机时，消费者可以从 </a:t>
                      </a:r>
                      <a:r>
                        <a:rPr lang="en-US" altLang="zh-CN" sz="1600" u="none" strike="noStrike" dirty="0">
                          <a:effectLst/>
                        </a:rPr>
                        <a:t>slave </a:t>
                      </a:r>
                      <a:r>
                        <a:rPr lang="zh-CN" altLang="en-US" sz="1600" u="none" strike="noStrike" dirty="0">
                          <a:effectLst/>
                        </a:rPr>
                        <a:t>读取消息，消息的实时性不会受影响，性能几乎和多 </a:t>
                      </a:r>
                      <a:r>
                        <a:rPr lang="en-US" altLang="zh-CN" sz="1600" u="none" strike="noStrike" dirty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>
                          <a:effectLst/>
                        </a:rPr>
                        <a:t>一样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同步双写的同步模式能保证数据不丢失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</a:tr>
              <a:tr h="10550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缺点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一旦这个 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master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节点宕机，那么整个服务就不可用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单个 </a:t>
                      </a:r>
                      <a:r>
                        <a:rPr lang="en-US" altLang="zh-CN" sz="1600" u="none" strike="noStrike">
                          <a:effectLst/>
                        </a:rPr>
                        <a:t>master </a:t>
                      </a:r>
                      <a:r>
                        <a:rPr lang="zh-CN" altLang="en-US" sz="1600" u="none" strike="noStrike">
                          <a:effectLst/>
                        </a:rPr>
                        <a:t>节点宕机期间，未被消费的消息在节点恢复之前不可用，消息的实时性就受到影响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使用异步复制的同步方式有可能会有消息丢失的问题。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发送单个消息 </a:t>
                      </a:r>
                      <a:r>
                        <a:rPr lang="en-US" altLang="zh-CN" sz="1600" u="none" strike="noStrike" dirty="0">
                          <a:effectLst/>
                        </a:rPr>
                        <a:t>RT </a:t>
                      </a:r>
                      <a:r>
                        <a:rPr lang="zh-CN" altLang="en-US" sz="1600" u="none" strike="noStrike" dirty="0">
                          <a:effectLst/>
                        </a:rPr>
                        <a:t>会略长，性能相比异步复制低</a:t>
                      </a:r>
                      <a:r>
                        <a:rPr lang="en-US" altLang="zh-CN" sz="1600" u="none" strike="noStrike" dirty="0">
                          <a:effectLst/>
                        </a:rPr>
                        <a:t>10%</a:t>
                      </a:r>
                      <a:r>
                        <a:rPr lang="zh-CN" altLang="en-US" sz="1600" u="none" strike="noStrike" dirty="0">
                          <a:effectLst/>
                        </a:rPr>
                        <a:t>左右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</a:tr>
              <a:tr h="21101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注意点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使用同步刷盘可以保证消息不丢失，同时 </a:t>
                      </a:r>
                      <a:r>
                        <a:rPr lang="en-US" altLang="zh-CN" sz="1600" u="none" strike="noStrike" dirty="0">
                          <a:effectLst/>
                        </a:rPr>
                        <a:t>Topic </a:t>
                      </a:r>
                      <a:r>
                        <a:rPr lang="zh-CN" altLang="en-US" sz="1600" u="none" strike="noStrike" dirty="0">
                          <a:effectLst/>
                        </a:rPr>
                        <a:t>相对应的 </a:t>
                      </a:r>
                      <a:r>
                        <a:rPr lang="en-US" altLang="zh-CN" sz="1600" u="none" strike="noStrike" dirty="0">
                          <a:effectLst/>
                        </a:rPr>
                        <a:t>queue </a:t>
                      </a:r>
                      <a:r>
                        <a:rPr lang="zh-CN" altLang="en-US" sz="1600" u="none" strike="noStrike" dirty="0">
                          <a:effectLst/>
                        </a:rPr>
                        <a:t>应该分布在集群中各个节点，而不是只在某各节点上，否则，该节点宕机会对订阅该 </a:t>
                      </a:r>
                      <a:r>
                        <a:rPr lang="en-US" altLang="zh-CN" sz="1600" u="none" strike="noStrike" dirty="0">
                          <a:effectLst/>
                        </a:rPr>
                        <a:t>topic </a:t>
                      </a:r>
                      <a:r>
                        <a:rPr lang="zh-CN" altLang="en-US" sz="1600" u="none" strike="noStrike" dirty="0">
                          <a:effectLst/>
                        </a:rPr>
                        <a:t>的应用造成影响。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要保证数据可靠，需采用同步刷盘和同步双写的方式，但性能会较其他方式低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43" marR="3843" marT="384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0" y="6072188"/>
            <a:ext cx="9904459" cy="785812"/>
          </a:xfrm>
        </p:spPr>
        <p:txBody>
          <a:bodyPr>
            <a:noAutofit/>
          </a:bodyPr>
          <a:lstStyle/>
          <a:p>
            <a:r>
              <a:rPr kumimoji="1" lang="en-US" altLang="zh-CN" sz="6000" dirty="0" smtClean="0"/>
              <a:t>where</a:t>
            </a:r>
            <a:endParaRPr kumimoji="1" lang="zh-CN" altLang="en-US" sz="6000" dirty="0"/>
          </a:p>
        </p:txBody>
      </p:sp>
      <p:sp>
        <p:nvSpPr>
          <p:cNvPr id="5" name="AutoShape 2" descr="https://upload-images.jianshu.io/upload_images/4325076-6021ce04990eef9e.jp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0" y="0"/>
            <a:ext cx="36147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-images.jianshu.io/upload_images/4325076-94e042e3b5db6f48.jp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85813"/>
          </a:xfrm>
        </p:spPr>
        <p:txBody>
          <a:bodyPr/>
          <a:lstStyle/>
          <a:p>
            <a:r>
              <a:rPr kumimoji="1" lang="en-US" altLang="zh-CN" dirty="0" smtClean="0"/>
              <a:t>broker</a:t>
            </a:r>
            <a:r>
              <a:rPr kumimoji="1" lang="zh-CN" altLang="en-US" dirty="0" smtClean="0"/>
              <a:t>刷盘策略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812"/>
            <a:ext cx="5589548" cy="60721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3" y="785812"/>
            <a:ext cx="5634036" cy="60721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49967" y="2943225"/>
            <a:ext cx="1107996" cy="1085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6000" dirty="0" smtClean="0"/>
              <a:t>VS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7531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702" y="0"/>
            <a:ext cx="9905998" cy="851338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发送方式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1678" y="1076575"/>
            <a:ext cx="3196899" cy="68580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同步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89925" y="1161463"/>
            <a:ext cx="3184385" cy="68580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异步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814234" y="1120148"/>
            <a:ext cx="3194968" cy="685800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oneway</a:t>
            </a:r>
            <a:endParaRPr kumimoji="1" lang="zh-CN" altLang="en-US" dirty="0"/>
          </a:p>
        </p:txBody>
      </p:sp>
      <p:pic>
        <p:nvPicPr>
          <p:cNvPr id="6150" name="Picture 6" descr="ync-s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6292"/>
            <a:ext cx="3560254" cy="490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docs-aliyun.cn-hangzhou.oss.aliyun-inc.com/assets/pic/29547/cn_zh/1470983214181/ascyn_s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67" y="1954385"/>
            <a:ext cx="3647088" cy="493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new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544" y="1925810"/>
            <a:ext cx="3510455" cy="493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0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2033</TotalTime>
  <Words>755</Words>
  <Application>Microsoft Macintosh PowerPoint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DengXian</vt:lpstr>
      <vt:lpstr>Trebuchet MS</vt:lpstr>
      <vt:lpstr>Tw Cen MT</vt:lpstr>
      <vt:lpstr>宋体</vt:lpstr>
      <vt:lpstr>Arial</vt:lpstr>
      <vt:lpstr>电路</vt:lpstr>
      <vt:lpstr>Rocketmq</vt:lpstr>
      <vt:lpstr>What？</vt:lpstr>
      <vt:lpstr>横向对比:</vt:lpstr>
      <vt:lpstr>部署架构</vt:lpstr>
      <vt:lpstr>部署模式</vt:lpstr>
      <vt:lpstr>PowerPoint 演示文稿</vt:lpstr>
      <vt:lpstr>PowerPoint 演示文稿</vt:lpstr>
      <vt:lpstr>broker刷盘策略</vt:lpstr>
      <vt:lpstr>发送方式</vt:lpstr>
      <vt:lpstr>订阅模式</vt:lpstr>
      <vt:lpstr>消费模式</vt:lpstr>
      <vt:lpstr>特性-顺序消息</vt:lpstr>
      <vt:lpstr>Scenarios:账户转账</vt:lpstr>
      <vt:lpstr>分布式事务</vt:lpstr>
      <vt:lpstr>Q&amp;A?</vt:lpstr>
      <vt:lpstr>谢谢！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</dc:title>
  <dc:creator>Microsoft Office 用户</dc:creator>
  <cp:lastModifiedBy>Microsoft Office 用户</cp:lastModifiedBy>
  <cp:revision>51</cp:revision>
  <dcterms:created xsi:type="dcterms:W3CDTF">2019-08-19T01:30:04Z</dcterms:created>
  <dcterms:modified xsi:type="dcterms:W3CDTF">2019-08-23T01:32:50Z</dcterms:modified>
</cp:coreProperties>
</file>