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56" r:id="rId6"/>
    <p:sldId id="257" r:id="rId7"/>
    <p:sldId id="259" r:id="rId8"/>
    <p:sldId id="261" r:id="rId9"/>
    <p:sldId id="260" r:id="rId10"/>
    <p:sldId id="268" r:id="rId11"/>
    <p:sldId id="263" r:id="rId12"/>
    <p:sldId id="262" r:id="rId13"/>
    <p:sldId id="264" r:id="rId14"/>
    <p:sldId id="258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68DE-B953-4433-B2B4-17A9DD71AB57}" type="datetimeFigureOut">
              <a:rPr lang="en-US" smtClean="0"/>
              <a:t>29-Jun-13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308A-E8BE-4ACA-B32E-97ED9A4C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229600" cy="2209800"/>
          </a:xfrm>
        </p:spPr>
        <p:txBody>
          <a:bodyPr/>
          <a:lstStyle/>
          <a:p>
            <a:r>
              <a:rPr lang="en-US" dirty="0" smtClean="0">
                <a:solidFill>
                  <a:srgbClr val="F40CB7"/>
                </a:solidFill>
              </a:rPr>
              <a:t>AVCRIOA User Manual</a:t>
            </a:r>
            <a:endParaRPr lang="en-US" dirty="0">
              <a:solidFill>
                <a:srgbClr val="F40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8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INSTRUCTOR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0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nacij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25856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Login page for instructor where instructor can give credentials to login.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762000"/>
            <a:ext cx="9130144" cy="6096000"/>
            <a:chOff x="0" y="-34636"/>
            <a:chExt cx="9130144" cy="6892636"/>
          </a:xfrm>
        </p:grpSpPr>
        <p:pic>
          <p:nvPicPr>
            <p:cNvPr id="7171" name="Picture 3" descr="C:\Users\Anacij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34636"/>
              <a:ext cx="9130144" cy="6892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ular Callout 5"/>
            <p:cNvSpPr/>
            <p:nvPr/>
          </p:nvSpPr>
          <p:spPr>
            <a:xfrm>
              <a:off x="658091" y="3810000"/>
              <a:ext cx="1378527" cy="990600"/>
            </a:xfrm>
            <a:prstGeom prst="wedgeRectCallout">
              <a:avLst>
                <a:gd name="adj1" fmla="val -17528"/>
                <a:gd name="adj2" fmla="val -8435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List of Video Requests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9400" y="2209800"/>
              <a:ext cx="4114799" cy="3352800"/>
            </a:xfrm>
            <a:prstGeom prst="roundRect">
              <a:avLst/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Student’s Video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17418" y="2289464"/>
              <a:ext cx="1066800" cy="381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3401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7418" y="2822864"/>
              <a:ext cx="1066800" cy="381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4267200" y="1361209"/>
              <a:ext cx="1905000" cy="533400"/>
            </a:xfrm>
            <a:prstGeom prst="wedgeRoundRectCallout">
              <a:avLst>
                <a:gd name="adj1" fmla="val 77237"/>
                <a:gd name="adj2" fmla="val 7954"/>
                <a:gd name="adj3" fmla="val 1666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Disable  Video Requests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7467600" y="3044537"/>
              <a:ext cx="1295400" cy="533400"/>
            </a:xfrm>
            <a:prstGeom prst="wedgeRoundRectCallout">
              <a:avLst>
                <a:gd name="adj1" fmla="val -56710"/>
                <a:gd name="adj2" fmla="val -186851"/>
                <a:gd name="adj3" fmla="val 1666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Disconnect a student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" y="152400"/>
            <a:ext cx="905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Video Request view for instructor. In the left pane you can see list of video requests sent by the students. You can choose, switch  and disconnect the student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2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34636" y="685800"/>
            <a:ext cx="9178636" cy="6172199"/>
            <a:chOff x="-34636" y="27708"/>
            <a:chExt cx="9178636" cy="6830291"/>
          </a:xfrm>
        </p:grpSpPr>
        <p:pic>
          <p:nvPicPr>
            <p:cNvPr id="8194" name="Picture 2" descr="C:\Users\Anacij\Desktop\student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636" y="27708"/>
              <a:ext cx="9178636" cy="683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ular Callout 3"/>
            <p:cNvSpPr/>
            <p:nvPr/>
          </p:nvSpPr>
          <p:spPr>
            <a:xfrm>
              <a:off x="2209800" y="3463633"/>
              <a:ext cx="2819400" cy="533400"/>
            </a:xfrm>
            <a:prstGeom prst="wedgeRoundRectCallout">
              <a:avLst>
                <a:gd name="adj1" fmla="val -23290"/>
                <a:gd name="adj2" fmla="val -177760"/>
                <a:gd name="adj3" fmla="val 1666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List of Text Questions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486399" y="3321621"/>
              <a:ext cx="2348345" cy="533400"/>
            </a:xfrm>
            <a:prstGeom prst="wedgeRoundRectCallout">
              <a:avLst>
                <a:gd name="adj1" fmla="val -36859"/>
                <a:gd name="adj2" fmla="val -177760"/>
                <a:gd name="adj3" fmla="val 1666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Delete Question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You can see the textual doubts posted by students with their information like student ID , date and time. Once you press the Done button the question will not be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856" y="838200"/>
            <a:ext cx="9144001" cy="6019800"/>
            <a:chOff x="-13856" y="0"/>
            <a:chExt cx="9144001" cy="6858000"/>
          </a:xfrm>
        </p:grpSpPr>
        <p:pic>
          <p:nvPicPr>
            <p:cNvPr id="3074" name="Picture 2" descr="C:\Users\Anacij\Desktop\student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56" y="0"/>
              <a:ext cx="914400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ight Brace 5"/>
            <p:cNvSpPr/>
            <p:nvPr/>
          </p:nvSpPr>
          <p:spPr>
            <a:xfrm>
              <a:off x="6629400" y="2362200"/>
              <a:ext cx="533400" cy="1219200"/>
            </a:xfrm>
            <a:prstGeom prst="rightBrace">
              <a:avLst/>
            </a:prstGeom>
            <a:ln w="38100">
              <a:solidFill>
                <a:srgbClr val="F40C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39000" y="2667000"/>
              <a:ext cx="1676400" cy="914400"/>
            </a:xfrm>
            <a:prstGeom prst="roundRect">
              <a:avLst/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List of Audio Doubts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152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In this page List of audio doubts will be available with the duration. You can listen a audio doubt and its status will be displayed under “Status”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0783" y="990600"/>
            <a:ext cx="9164781" cy="5895109"/>
            <a:chOff x="-20783" y="34636"/>
            <a:chExt cx="9164781" cy="6851073"/>
          </a:xfrm>
        </p:grpSpPr>
        <p:pic>
          <p:nvPicPr>
            <p:cNvPr id="9218" name="Picture 2" descr="C:\Users\Anacij\Desktop\student\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83" y="34636"/>
              <a:ext cx="9164781" cy="685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2362200" y="2438400"/>
              <a:ext cx="3276600" cy="2590800"/>
            </a:xfrm>
            <a:prstGeom prst="roundRect">
              <a:avLst/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Video of Broadcaster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6324600" y="2133600"/>
              <a:ext cx="2362200" cy="609600"/>
            </a:xfrm>
            <a:prstGeom prst="wedgeRectCallout">
              <a:avLst>
                <a:gd name="adj1" fmla="val 7932"/>
                <a:gd name="adj2" fmla="val -143561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Go back to Video Request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228600" y="4114800"/>
              <a:ext cx="1447800" cy="609600"/>
            </a:xfrm>
            <a:prstGeom prst="wedgeRectCallout">
              <a:avLst>
                <a:gd name="adj1" fmla="val -5944"/>
                <a:gd name="adj2" fmla="val -13674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Status of Broadcaster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1066800" y="2133600"/>
              <a:ext cx="1219200" cy="609600"/>
            </a:xfrm>
            <a:prstGeom prst="wedgeRectCallout">
              <a:avLst>
                <a:gd name="adj1" fmla="val -49093"/>
                <a:gd name="adj2" fmla="val 101894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Stop the Broadcast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This is the broadcast page for instructor where he can start a broadcast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STUDENT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nacij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599"/>
            <a:ext cx="9144000" cy="6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AVCRIOA application on </a:t>
            </a:r>
            <a:r>
              <a:rPr lang="en-US" dirty="0" err="1" smtClean="0"/>
              <a:t>aakash</a:t>
            </a:r>
            <a:r>
              <a:rPr lang="en-US" dirty="0" smtClean="0"/>
              <a:t> tablet.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2133600"/>
            <a:ext cx="1295400" cy="1295400"/>
          </a:xfrm>
          <a:prstGeom prst="ellipse">
            <a:avLst/>
          </a:prstGeom>
          <a:noFill/>
          <a:ln w="76200">
            <a:solidFill>
              <a:srgbClr val="F40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acij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524"/>
            <a:ext cx="9143999" cy="54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Student Login screen on </a:t>
            </a:r>
            <a:r>
              <a:rPr lang="en-US" dirty="0" err="1" smtClean="0"/>
              <a:t>aakash</a:t>
            </a:r>
            <a:r>
              <a:rPr lang="en-US" dirty="0" smtClean="0"/>
              <a:t> tablet. Once the student successfully logs in, he will be prompted to open the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6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838200"/>
            <a:ext cx="9143999" cy="6019800"/>
            <a:chOff x="-228600" y="-100446"/>
            <a:chExt cx="9372599" cy="6958446"/>
          </a:xfrm>
        </p:grpSpPr>
        <p:grpSp>
          <p:nvGrpSpPr>
            <p:cNvPr id="9" name="Group 8"/>
            <p:cNvGrpSpPr/>
            <p:nvPr/>
          </p:nvGrpSpPr>
          <p:grpSpPr>
            <a:xfrm>
              <a:off x="-228600" y="-100446"/>
              <a:ext cx="9372599" cy="6958446"/>
              <a:chOff x="-228600" y="-100446"/>
              <a:chExt cx="10363201" cy="6858000"/>
            </a:xfrm>
          </p:grpSpPr>
          <p:pic>
            <p:nvPicPr>
              <p:cNvPr id="1026" name="Picture 2" descr="C:\Users\Anacij\Desktop\student\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8600" y="-100446"/>
                <a:ext cx="10363201" cy="6858000"/>
              </a:xfrm>
              <a:prstGeom prst="rect">
                <a:avLst/>
              </a:prstGeom>
              <a:noFill/>
              <a:ln>
                <a:solidFill>
                  <a:srgbClr val="F40CB7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ounded Rectangle 3"/>
              <p:cNvSpPr/>
              <p:nvPr/>
            </p:nvSpPr>
            <p:spPr>
              <a:xfrm>
                <a:off x="613065" y="2604654"/>
                <a:ext cx="5029200" cy="1447800"/>
              </a:xfrm>
              <a:prstGeom prst="roundRect">
                <a:avLst/>
              </a:prstGeom>
              <a:ln>
                <a:solidFill>
                  <a:srgbClr val="F40CB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This is the homepage view of AVCRIOA visible to student on the browser. He can choose a course from a list of his registered courses.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95402" y="990600"/>
                <a:ext cx="2514600" cy="914400"/>
              </a:xfrm>
              <a:prstGeom prst="ellipse">
                <a:avLst/>
              </a:prstGeom>
              <a:noFill/>
              <a:ln>
                <a:solidFill>
                  <a:srgbClr val="F40CB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531920" y="1905000"/>
                <a:ext cx="0" cy="699654"/>
              </a:xfrm>
              <a:prstGeom prst="straightConnector1">
                <a:avLst/>
              </a:prstGeom>
              <a:ln>
                <a:solidFill>
                  <a:srgbClr val="F40CB7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ular Callout 10"/>
            <p:cNvSpPr/>
            <p:nvPr/>
          </p:nvSpPr>
          <p:spPr>
            <a:xfrm>
              <a:off x="6644640" y="1633443"/>
              <a:ext cx="1327785" cy="509583"/>
            </a:xfrm>
            <a:prstGeom prst="wedgeRectCallout">
              <a:avLst>
                <a:gd name="adj1" fmla="val 24621"/>
                <a:gd name="adj2" fmla="val -11119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End session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After login from the AVCRIOA </a:t>
            </a:r>
            <a:r>
              <a:rPr lang="en-US" dirty="0" err="1"/>
              <a:t>apk</a:t>
            </a:r>
            <a:r>
              <a:rPr lang="en-US" dirty="0"/>
              <a:t> this page will be shown to the student in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6883" y="1143421"/>
            <a:ext cx="9147629" cy="5714579"/>
            <a:chOff x="-6883" y="-31069"/>
            <a:chExt cx="9147629" cy="6889069"/>
          </a:xfrm>
        </p:grpSpPr>
        <p:pic>
          <p:nvPicPr>
            <p:cNvPr id="2050" name="Picture 2" descr="C:\Users\Anacij\Desktop\student\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83" y="-31069"/>
              <a:ext cx="9147629" cy="688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ular Callout 4"/>
            <p:cNvSpPr/>
            <p:nvPr/>
          </p:nvSpPr>
          <p:spPr>
            <a:xfrm>
              <a:off x="304799" y="1877291"/>
              <a:ext cx="4265385" cy="777536"/>
            </a:xfrm>
            <a:prstGeom prst="wedgeRoundRectCallout">
              <a:avLst>
                <a:gd name="adj1" fmla="val -22782"/>
                <a:gd name="adj2" fmla="val 124865"/>
                <a:gd name="adj3" fmla="val 1666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The student can send a video request by clicking this button.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ular Callout 5"/>
            <p:cNvSpPr/>
            <p:nvPr/>
          </p:nvSpPr>
          <p:spPr>
            <a:xfrm rot="5400000">
              <a:off x="3986645" y="585776"/>
              <a:ext cx="609179" cy="1724470"/>
            </a:xfrm>
            <a:prstGeom prst="wedgeRectCallout">
              <a:avLst>
                <a:gd name="adj1" fmla="val -17057"/>
                <a:gd name="adj2" fmla="val 9624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5926" y="12633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Chosen Course</a:t>
              </a:r>
              <a:endParaRPr lang="en-US" dirty="0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304799" y="5029200"/>
              <a:ext cx="1676401" cy="990600"/>
            </a:xfrm>
            <a:prstGeom prst="wedgeRectCallout">
              <a:avLst>
                <a:gd name="adj1" fmla="val -16702"/>
                <a:gd name="adj2" fmla="val -87150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Video request 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6324600" y="1806339"/>
              <a:ext cx="1676401" cy="990600"/>
            </a:xfrm>
            <a:prstGeom prst="wedgeRectCallout">
              <a:avLst>
                <a:gd name="adj1" fmla="val 88257"/>
                <a:gd name="adj2" fmla="val -2001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Shows audio doubt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6400800" y="2971800"/>
              <a:ext cx="1676401" cy="990600"/>
            </a:xfrm>
            <a:prstGeom prst="wedgeRectCallout">
              <a:avLst>
                <a:gd name="adj1" fmla="val 88257"/>
                <a:gd name="adj2" fmla="val -2001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Navigates to broadcasting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6477000" y="4495800"/>
              <a:ext cx="1676401" cy="990600"/>
            </a:xfrm>
            <a:prstGeom prst="wedgeRectCallout">
              <a:avLst>
                <a:gd name="adj1" fmla="val 88257"/>
                <a:gd name="adj2" fmla="val -20017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Navigates to text doubt 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131" y="2971800"/>
              <a:ext cx="2895600" cy="2362200"/>
            </a:xfrm>
            <a:prstGeom prst="roundRect">
              <a:avLst/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Local Video of the student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" y="228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After </a:t>
            </a:r>
            <a:r>
              <a:rPr lang="en-US" dirty="0"/>
              <a:t>choosing the course from the list of registered courses student will navigate to the Video Request interface where he can send a video request to instructor. After clicking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855" y="1447800"/>
            <a:ext cx="9157855" cy="5444836"/>
            <a:chOff x="-13855" y="34636"/>
            <a:chExt cx="9157855" cy="6858000"/>
          </a:xfrm>
        </p:grpSpPr>
        <p:pic>
          <p:nvPicPr>
            <p:cNvPr id="4098" name="Picture 2" descr="C:\Users\Anacij\Desktop\student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55" y="34636"/>
              <a:ext cx="915785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ular Callout 8"/>
            <p:cNvSpPr/>
            <p:nvPr/>
          </p:nvSpPr>
          <p:spPr>
            <a:xfrm>
              <a:off x="4038601" y="5029200"/>
              <a:ext cx="1981200" cy="990600"/>
            </a:xfrm>
            <a:prstGeom prst="wedgeRectCallout">
              <a:avLst>
                <a:gd name="adj1" fmla="val -18227"/>
                <a:gd name="adj2" fmla="val -78759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Shows preview of audio doubt before submitting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6095999" y="5105400"/>
              <a:ext cx="1676401" cy="914400"/>
            </a:xfrm>
            <a:prstGeom prst="wedgeRectCallout">
              <a:avLst>
                <a:gd name="adj1" fmla="val -17528"/>
                <a:gd name="adj2" fmla="val -8435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Submits the audio doubt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077199" y="4457700"/>
              <a:ext cx="909331" cy="1333500"/>
            </a:xfrm>
            <a:prstGeom prst="roundRect">
              <a:avLst/>
            </a:prstGeom>
            <a:noFill/>
            <a:ln w="1143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" y="304800"/>
            <a:ext cx="8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Interface for sending Audio GUI where he can record his doubt for 5 minutes and also preview (listen) his doubt and then forward (submit)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90600"/>
            <a:ext cx="9143999" cy="5867400"/>
            <a:chOff x="0" y="14514"/>
            <a:chExt cx="9143999" cy="6843486"/>
          </a:xfrm>
        </p:grpSpPr>
        <p:pic>
          <p:nvPicPr>
            <p:cNvPr id="6146" name="Picture 2" descr="C:\Users\Anacij\Desktop\student\Tex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514"/>
              <a:ext cx="9143999" cy="684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ular Callout 5"/>
            <p:cNvSpPr/>
            <p:nvPr/>
          </p:nvSpPr>
          <p:spPr>
            <a:xfrm>
              <a:off x="4419600" y="5105400"/>
              <a:ext cx="2133600" cy="990600"/>
            </a:xfrm>
            <a:prstGeom prst="wedgeRectCallout">
              <a:avLst>
                <a:gd name="adj1" fmla="val -80338"/>
                <a:gd name="adj2" fmla="val -32605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Click this button to submit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8600" y="76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Form for submitting textual question enter your question in text area and then press “</a:t>
            </a:r>
            <a:r>
              <a:rPr lang="en-US" i="1" dirty="0" smtClean="0"/>
              <a:t>Ask this doubt” </a:t>
            </a:r>
            <a:r>
              <a:rPr lang="en-US" dirty="0" smtClean="0"/>
              <a:t> for submitting your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990600"/>
            <a:ext cx="9144000" cy="6248400"/>
            <a:chOff x="0" y="0"/>
            <a:chExt cx="9144000" cy="7239000"/>
          </a:xfrm>
        </p:grpSpPr>
        <p:pic>
          <p:nvPicPr>
            <p:cNvPr id="5122" name="Picture 2" descr="C:\Users\Anacij\Desktop\student\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23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ular Callout 4"/>
            <p:cNvSpPr/>
            <p:nvPr/>
          </p:nvSpPr>
          <p:spPr>
            <a:xfrm>
              <a:off x="311726" y="3619500"/>
              <a:ext cx="1676401" cy="990600"/>
            </a:xfrm>
            <a:prstGeom prst="wedgeRectCallout">
              <a:avLst>
                <a:gd name="adj1" fmla="val -17528"/>
                <a:gd name="adj2" fmla="val -84353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 of available broadcasters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1371600"/>
              <a:ext cx="1149926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7467600" y="2057400"/>
              <a:ext cx="1600200" cy="685800"/>
            </a:xfrm>
            <a:prstGeom prst="wedgeRectCallout">
              <a:avLst>
                <a:gd name="adj1" fmla="val 25829"/>
                <a:gd name="adj2" fmla="val 77884"/>
              </a:avLst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Go back to video requests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19400" y="1905000"/>
              <a:ext cx="4114799" cy="3810000"/>
            </a:xfrm>
            <a:prstGeom prst="roundRect">
              <a:avLst/>
            </a:prstGeom>
            <a:noFill/>
            <a:ln>
              <a:solidFill>
                <a:srgbClr val="F40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Broadcaster’s Video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1726" y="304800"/>
            <a:ext cx="86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This is the student page where he can see the broadcaster list and then he can select.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433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AVCRIOA User Manual</vt:lpstr>
      <vt:lpstr>STUDENT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INSTRUCTOR MANUAL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Anacij</dc:creator>
  <cp:lastModifiedBy>Anacij</cp:lastModifiedBy>
  <cp:revision>82</cp:revision>
  <dcterms:created xsi:type="dcterms:W3CDTF">2013-06-29T13:03:21Z</dcterms:created>
  <dcterms:modified xsi:type="dcterms:W3CDTF">2013-06-29T16:55:17Z</dcterms:modified>
</cp:coreProperties>
</file>