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erif"/>
      <p:regular r:id="rId17"/>
      <p:bold r:id="rId18"/>
      <p:italic r:id="rId19"/>
      <p:boldItalic r:id="rId20"/>
    </p:embeddedFon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Italic.fntdata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-regular.fntdata"/><Relationship Id="rId16" Type="http://schemas.openxmlformats.org/officeDocument/2006/relationships/slide" Target="slides/slide11.xml"/><Relationship Id="rId19" Type="http://schemas.openxmlformats.org/officeDocument/2006/relationships/font" Target="fonts/RobotoSerif-italic.fntdata"/><Relationship Id="rId18" Type="http://schemas.openxmlformats.org/officeDocument/2006/relationships/font" Target="fonts/Roboto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f18f1a80_0_10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f18f1a80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f18f1a80_0_8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f18f1a80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7afa950c_0_6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47afa950c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51bc7d24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51bc7d2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5f18f1a80_0_8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5f18f1a8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5f18f1a80_0_9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5f18f1a80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8015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IAM </a:t>
            </a:r>
            <a:r>
              <a:rPr lang="en" sz="4000"/>
              <a:t>PLATFORM </a:t>
            </a:r>
            <a:r>
              <a:rPr lang="en" sz="4000"/>
              <a:t>IMPLEMENTATION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Securing Digital Transformation with Robust Identity and Access Management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5" y="75125"/>
            <a:ext cx="116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TECHCORP</a:t>
            </a:r>
            <a:endParaRPr sz="19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77000" y="588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PHASE</a:t>
            </a:r>
            <a:endParaRPr/>
          </a:p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4924125" y="160150"/>
            <a:ext cx="3837000" cy="41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Objectives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 and address security threats and performance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 areas for improvement and 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 compliance with policies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Monitoring Tools &amp; Processes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Splunk for security monitoring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 system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Conduct regular security audits and penetration 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Gather user feedback and make necessary changes</a:t>
            </a:r>
            <a:endParaRPr sz="1400"/>
          </a:p>
        </p:txBody>
      </p:sp>
      <p:sp>
        <p:nvSpPr>
          <p:cNvPr id="229" name="Google Shape;229;p22"/>
          <p:cNvSpPr txBox="1"/>
          <p:nvPr/>
        </p:nvSpPr>
        <p:spPr>
          <a:xfrm>
            <a:off x="177000" y="2264650"/>
            <a:ext cx="4299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Ongoing Monitoring &amp; Optimization</a:t>
            </a:r>
            <a:endParaRPr b="1"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/>
        </p:nvSpPr>
        <p:spPr>
          <a:xfrm>
            <a:off x="656850" y="1903825"/>
            <a:ext cx="7830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lang="en" sz="1800">
                <a:solidFill>
                  <a:srgbClr val="1A1C1E"/>
                </a:solidFill>
                <a:latin typeface="Average"/>
                <a:ea typeface="Average"/>
                <a:cs typeface="Average"/>
                <a:sym typeface="Average"/>
              </a:rPr>
              <a:t>While there will be adjustments, these transitions will ultimately benefit everyone. TechCorp will be a stronger, more competitive company in the long run</a:t>
            </a:r>
            <a:r>
              <a:rPr lang="en" sz="1800">
                <a:solidFill>
                  <a:srgbClr val="A7291E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 sz="1800">
              <a:solidFill>
                <a:srgbClr val="A7291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675575" y="291725"/>
            <a:ext cx="30477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verage"/>
                <a:ea typeface="Average"/>
                <a:cs typeface="Average"/>
                <a:sym typeface="Average"/>
              </a:rPr>
              <a:t>Final Thoughts</a:t>
            </a:r>
            <a:endParaRPr sz="2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Goals:</a:t>
            </a:r>
            <a:endParaRPr/>
          </a:p>
          <a:p>
            <a:pPr indent="-320675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E2E2E5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Enhance user lifecycle management for efficient onboarding and offboarding</a:t>
            </a:r>
            <a:endParaRPr sz="14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Strengthen access control mechanisms to safeguard critical data and systems</a:t>
            </a:r>
            <a:endParaRPr sz="14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Automate key processes to improve efficiency and reduce errors</a:t>
            </a:r>
            <a:endParaRPr sz="14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Align with TechCorp's digital transformation initiatives</a:t>
            </a:r>
            <a:endParaRPr sz="14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Ensure compliance with industry regulations and best practices</a:t>
            </a:r>
            <a:endParaRPr sz="14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with Business Goals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2715250" y="1535572"/>
            <a:ext cx="2406443" cy="2702223"/>
            <a:chOff x="3071457" y="2013875"/>
            <a:chExt cx="1944600" cy="1569600"/>
          </a:xfrm>
        </p:grpSpPr>
        <p:sp>
          <p:nvSpPr>
            <p:cNvPr id="74" name="Google Shape;74;p1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317850" y="2185040"/>
              <a:ext cx="14517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Streamlined Operations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316103" y="2615744"/>
              <a:ext cx="1451700" cy="8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Automated user lifecycle management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mproved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user experience with self-service portal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Reduced administrative burden for IT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11762" y="1535572"/>
            <a:ext cx="2406443" cy="2702223"/>
            <a:chOff x="1126863" y="2013875"/>
            <a:chExt cx="1944600" cy="1569600"/>
          </a:xfrm>
        </p:grpSpPr>
        <p:sp>
          <p:nvSpPr>
            <p:cNvPr id="78" name="Google Shape;78;p1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351621" y="2193956"/>
              <a:ext cx="14517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Enhanced Cybersecurity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351621" y="2636074"/>
              <a:ext cx="14517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Strengthened access controls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reduced risks of unauthorized access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improved data protection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Real-time monitoring and auditing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5118599" y="1535572"/>
            <a:ext cx="3713985" cy="2702223"/>
            <a:chOff x="5015938" y="2013875"/>
            <a:chExt cx="3001200" cy="1569600"/>
          </a:xfrm>
        </p:grpSpPr>
        <p:sp>
          <p:nvSpPr>
            <p:cNvPr id="82" name="Google Shape;82;p1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5360221" y="2256384"/>
              <a:ext cx="24171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Competitive</a:t>
              </a: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Advantage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Increased customer trust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Improved efficiency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Reduced costs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Adaptability to changing business needs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956546" y="2718739"/>
            <a:ext cx="323656" cy="448245"/>
            <a:chOff x="4858109" y="2631368"/>
            <a:chExt cx="316442" cy="315000"/>
          </a:xfrm>
        </p:grpSpPr>
        <p:sp>
          <p:nvSpPr>
            <p:cNvPr id="86" name="Google Shape;86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559629" y="2718663"/>
            <a:ext cx="322177" cy="448197"/>
            <a:chOff x="3157188" y="909150"/>
            <a:chExt cx="470400" cy="470400"/>
          </a:xfrm>
        </p:grpSpPr>
        <p:sp>
          <p:nvSpPr>
            <p:cNvPr id="89" name="Google Shape;89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>
            <a:off x="6325875" y="1136212"/>
            <a:ext cx="2709745" cy="2732901"/>
            <a:chOff x="6254516" y="1318143"/>
            <a:chExt cx="2604522" cy="2460300"/>
          </a:xfrm>
        </p:grpSpPr>
        <p:sp>
          <p:nvSpPr>
            <p:cNvPr id="96" name="Google Shape;96;p16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Integration Points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HR Systems (</a:t>
              </a: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Workday</a:t>
              </a: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Enterprise Application (Salesforce)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Cloud Platforms (AWS)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772455" y="1136212"/>
            <a:ext cx="2709745" cy="2732901"/>
            <a:chOff x="4761418" y="1318143"/>
            <a:chExt cx="2604522" cy="2460300"/>
          </a:xfrm>
        </p:grpSpPr>
        <p:sp>
          <p:nvSpPr>
            <p:cNvPr id="101" name="Google Shape;101;p16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Access Monitoring &amp; Auditing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Real-time tracking of user activity and access events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Splunk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3220525" y="1136212"/>
            <a:ext cx="2709745" cy="2732901"/>
            <a:chOff x="3269751" y="1318143"/>
            <a:chExt cx="2604522" cy="2460300"/>
          </a:xfrm>
        </p:grpSpPr>
        <p:sp>
          <p:nvSpPr>
            <p:cNvPr id="106" name="Google Shape;106;p16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Multi-Factor Authentication (MFA)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Mandatory MFA for all users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Duo Security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1667078" y="1136212"/>
            <a:ext cx="2941349" cy="2732901"/>
            <a:chOff x="1776626" y="1318143"/>
            <a:chExt cx="2827132" cy="246030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1776626" y="1318143"/>
              <a:ext cx="2827132" cy="2460300"/>
              <a:chOff x="1776626" y="1318143"/>
              <a:chExt cx="2827132" cy="2460300"/>
            </a:xfrm>
          </p:grpSpPr>
          <p:sp>
            <p:nvSpPr>
              <p:cNvPr id="112" name="Google Shape;112;p16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Role-Based Access Control (RBAC)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 rot="-2700000">
                <a:off x="2264376" y="2459751"/>
                <a:ext cx="2557464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A4C2F4"/>
                  </a:buClr>
                  <a:buSzPts val="800"/>
                  <a:buFont typeface="Roboto"/>
                  <a:buChar char="●"/>
                </a:pPr>
                <a:r>
                  <a:rPr b="1" lang="en" sz="800">
                    <a:solidFill>
                      <a:srgbClr val="A4C2F4"/>
                    </a:solidFill>
                    <a:latin typeface="Roboto"/>
                    <a:ea typeface="Roboto"/>
                    <a:cs typeface="Roboto"/>
                    <a:sym typeface="Roboto"/>
                  </a:rPr>
                  <a:t>Clearly defined roles —&gt; access permissions</a:t>
                </a:r>
                <a:endParaRPr b="1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A4C2F4"/>
                  </a:buClr>
                  <a:buSzPts val="800"/>
                  <a:buFont typeface="Roboto"/>
                  <a:buChar char="●"/>
                </a:pPr>
                <a:r>
                  <a:rPr b="1" lang="en" sz="800">
                    <a:solidFill>
                      <a:srgbClr val="A4C2F4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Least privilege enforced </a:t>
                </a:r>
                <a:endParaRPr b="1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15148" y="1136212"/>
            <a:ext cx="3139835" cy="2775344"/>
            <a:chOff x="284959" y="1318143"/>
            <a:chExt cx="3017911" cy="2498509"/>
          </a:xfrm>
        </p:grpSpPr>
        <p:sp>
          <p:nvSpPr>
            <p:cNvPr id="117" name="Google Shape;117;p16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Centralized IdM (SailPoint IdIQ)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 rot="-2700000">
              <a:off x="786206" y="2386315"/>
              <a:ext cx="2721230" cy="548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User repository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Automated provisioning and deprovisioning 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4C2F4"/>
                </a:buClr>
                <a:buSzPts val="800"/>
                <a:buFont typeface="Roboto"/>
                <a:buChar char="●"/>
              </a:pPr>
              <a:r>
                <a:rPr b="1" lang="en" sz="8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Self-service portal</a:t>
              </a:r>
              <a:endParaRPr b="1" sz="8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1485738" y="470525"/>
            <a:ext cx="2486754" cy="3711155"/>
            <a:chOff x="1118287" y="283725"/>
            <a:chExt cx="2090763" cy="4076400"/>
          </a:xfrm>
        </p:grpSpPr>
        <p:sp>
          <p:nvSpPr>
            <p:cNvPr id="126" name="Google Shape;126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118287" y="324888"/>
              <a:ext cx="2030400" cy="157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233923" y="462131"/>
              <a:ext cx="18150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1D7E75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TEAM</a:t>
              </a:r>
              <a:endParaRPr sz="4600">
                <a:solidFill>
                  <a:srgbClr val="1D7E75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5400000">
              <a:off x="1938935" y="1888642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118297" y="2389365"/>
              <a:ext cx="2030400" cy="18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Project Manager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IAM Solution Architects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IAM Developers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Security Engineers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Integration Specialists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QA Engineers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Business Analysts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4962225" y="470525"/>
            <a:ext cx="2486741" cy="3772782"/>
            <a:chOff x="1118297" y="283725"/>
            <a:chExt cx="2090753" cy="4144093"/>
          </a:xfrm>
        </p:grpSpPr>
        <p:sp>
          <p:nvSpPr>
            <p:cNvPr id="132" name="Google Shape;132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118297" y="326069"/>
              <a:ext cx="2030400" cy="1262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233923" y="462131"/>
              <a:ext cx="18150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1D7E75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SOFTWARE</a:t>
              </a:r>
              <a:endParaRPr sz="2500">
                <a:solidFill>
                  <a:srgbClr val="1D7E75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5400000">
              <a:off x="1938945" y="160991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126211" y="1943518"/>
              <a:ext cx="2030400" cy="24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SailPoint IdentityIQ platform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Duo Security MFA solution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Splunk SIEM solution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Integration middleware (MuleSoft, Boomi)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n" sz="1300">
                  <a:solidFill>
                    <a:srgbClr val="FFFFFF"/>
                  </a:solidFill>
                </a:rPr>
                <a:t>Testing tools (Selenium)</a:t>
              </a:r>
              <a:endParaRPr sz="1300">
                <a:solidFill>
                  <a:srgbClr val="FFFFFF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573750" y="4391175"/>
            <a:ext cx="5875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</a:rPr>
              <a:t>Budget can be discussed over with the Finance department.</a:t>
            </a:r>
            <a:endParaRPr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51192" y="506676"/>
            <a:ext cx="2170125" cy="2507576"/>
            <a:chOff x="466173" y="1202012"/>
            <a:chExt cx="2094715" cy="2385442"/>
          </a:xfrm>
        </p:grpSpPr>
        <p:sp>
          <p:nvSpPr>
            <p:cNvPr id="143" name="Google Shape;143;p18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4 wks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146" name="Google Shape;146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8"/>
            <p:cNvSpPr txBox="1"/>
            <p:nvPr/>
          </p:nvSpPr>
          <p:spPr>
            <a:xfrm>
              <a:off x="779188" y="1202012"/>
              <a:ext cx="1781700" cy="15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Preparation &amp; Planning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Define detailed requirements and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scope of work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Develop project plan and timelines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Secure necessary resources (personnel, hardware, software)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Conduct initial risk assessments and mitigation planning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1814523" y="2084920"/>
            <a:ext cx="2205692" cy="2444373"/>
            <a:chOff x="2071705" y="2703387"/>
            <a:chExt cx="2129047" cy="2325317"/>
          </a:xfrm>
        </p:grpSpPr>
        <p:sp>
          <p:nvSpPr>
            <p:cNvPr id="150" name="Google Shape;150;p18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2323951" y="3492703"/>
              <a:ext cx="1876800" cy="15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System Configuration &amp; Integration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Install and configure the SailPoint IdentityIQ platform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Integrate with HR systems and enterprise applications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Configure RBAC roles and access permissions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Set up MFA mechanisms using Duo Security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Configure access monitoring and auditing using Splunk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2071705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8 wks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" name="Google Shape;153;p18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154" name="Google Shape;154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5" name="Google Shape;155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" name="Google Shape;156;p18"/>
          <p:cNvGrpSpPr/>
          <p:nvPr/>
        </p:nvGrpSpPr>
        <p:grpSpPr>
          <a:xfrm>
            <a:off x="3442288" y="506674"/>
            <a:ext cx="2081878" cy="2507567"/>
            <a:chOff x="3642907" y="1202010"/>
            <a:chExt cx="2009535" cy="2385433"/>
          </a:xfrm>
        </p:grpSpPr>
        <p:sp>
          <p:nvSpPr>
            <p:cNvPr id="157" name="Google Shape;157;p18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8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159" name="Google Shape;159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0" name="Google Shape;160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18"/>
            <p:cNvSpPr txBox="1"/>
            <p:nvPr/>
          </p:nvSpPr>
          <p:spPr>
            <a:xfrm>
              <a:off x="3642907" y="321604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6 wks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3870742" y="1202010"/>
              <a:ext cx="178170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Testing &amp; Quality Assurance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Conduct thorough functional and security testing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Verify system performance, scalability, and reliability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Implement penetration testing to identify vulnerabilities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Address any identified issues and defects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4984252" y="2084920"/>
            <a:ext cx="2093614" cy="2444368"/>
            <a:chOff x="5131289" y="2703387"/>
            <a:chExt cx="2020863" cy="2325312"/>
          </a:xfrm>
        </p:grpSpPr>
        <p:sp>
          <p:nvSpPr>
            <p:cNvPr id="164" name="Google Shape;164;p18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8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66" name="Google Shape;166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7" name="Google Shape;167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18"/>
            <p:cNvSpPr txBox="1"/>
            <p:nvPr/>
          </p:nvSpPr>
          <p:spPr>
            <a:xfrm>
              <a:off x="5131289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4 wks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5370452" y="3492698"/>
              <a:ext cx="1781700" cy="15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Deployment &amp; Go-Live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Deploy the IAM platform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Train users on the new IAM system and self-service capabilities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Monitor system performance and address any initial issues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Gather feedback and implement necessary improvements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6579419" y="506676"/>
            <a:ext cx="2564574" cy="2507572"/>
            <a:chOff x="6671025" y="1202013"/>
            <a:chExt cx="2475457" cy="2385437"/>
          </a:xfrm>
        </p:grpSpPr>
        <p:sp>
          <p:nvSpPr>
            <p:cNvPr id="171" name="Google Shape;171;p18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8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73" name="Google Shape;173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" name="Google Shape;174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18"/>
            <p:cNvSpPr txBox="1"/>
            <p:nvPr/>
          </p:nvSpPr>
          <p:spPr>
            <a:xfrm>
              <a:off x="6671025" y="3216050"/>
              <a:ext cx="8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Ongoing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6939733" y="1202013"/>
              <a:ext cx="1781700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Ongoing Monitoring &amp; Optimization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Implement c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ontinuous monitoring identify and address potential threats and performance issues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Conduct regular access reviews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and certification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to ensure compliance with security policies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* Optimize system performance and efficiency based on ongoing monitoring data and user feedback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 &amp; Mitigation Strategies</a:t>
            </a:r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>
            <a:off x="311659" y="3770338"/>
            <a:ext cx="8470453" cy="1058300"/>
            <a:chOff x="1593000" y="2322568"/>
            <a:chExt cx="5957975" cy="643500"/>
          </a:xfrm>
        </p:grpSpPr>
        <p:sp>
          <p:nvSpPr>
            <p:cNvPr id="183" name="Google Shape;18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User Adoption and Training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Conduct hands-on training for different user groups</a:t>
              </a:r>
              <a:endParaRPr sz="1100">
                <a:solidFill>
                  <a:srgbClr val="A7291E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Offer ongoing support to address user concerns</a:t>
              </a:r>
              <a:endParaRPr sz="1100">
                <a:solidFill>
                  <a:srgbClr val="A7291E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Provide users with training materials and documentation</a:t>
              </a:r>
              <a:endParaRPr sz="1100">
                <a:solidFill>
                  <a:srgbClr val="A7291E"/>
                </a:solidFill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311659" y="2554732"/>
            <a:ext cx="8470453" cy="1058300"/>
            <a:chOff x="1593000" y="2322568"/>
            <a:chExt cx="5957975" cy="643500"/>
          </a:xfrm>
        </p:grpSpPr>
        <p:sp>
          <p:nvSpPr>
            <p:cNvPr id="191" name="Google Shape;191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Data Migration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Define clear data migration processes and data mapping rules</a:t>
              </a:r>
              <a:endParaRPr sz="1100">
                <a:solidFill>
                  <a:srgbClr val="A7291E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Use tools to automate the process</a:t>
              </a:r>
              <a:endParaRPr sz="1100">
                <a:solidFill>
                  <a:srgbClr val="A7291E"/>
                </a:solidFill>
              </a:endParaRPr>
            </a:p>
          </p:txBody>
        </p:sp>
      </p:grpSp>
      <p:grpSp>
        <p:nvGrpSpPr>
          <p:cNvPr id="198" name="Google Shape;198;p19"/>
          <p:cNvGrpSpPr/>
          <p:nvPr/>
        </p:nvGrpSpPr>
        <p:grpSpPr>
          <a:xfrm>
            <a:off x="311659" y="1377486"/>
            <a:ext cx="8470453" cy="1058300"/>
            <a:chOff x="1593000" y="2322568"/>
            <a:chExt cx="5957975" cy="643500"/>
          </a:xfrm>
        </p:grpSpPr>
        <p:sp>
          <p:nvSpPr>
            <p:cNvPr id="199" name="Google Shape;199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Integration with Legacy Systems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Use integration middleware (MuleSoft, Boomi) </a:t>
              </a:r>
              <a:endParaRPr sz="1100">
                <a:solidFill>
                  <a:srgbClr val="A7291E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Develop custom integration scripts or APIs for data</a:t>
              </a:r>
              <a:r>
                <a:rPr lang="en" sz="1100">
                  <a:solidFill>
                    <a:srgbClr val="A7291E"/>
                  </a:solidFill>
                </a:rPr>
                <a:t> </a:t>
              </a:r>
              <a:r>
                <a:rPr lang="en" sz="1100">
                  <a:solidFill>
                    <a:srgbClr val="A7291E"/>
                  </a:solidFill>
                </a:rPr>
                <a:t>exchange</a:t>
              </a:r>
              <a:endParaRPr sz="1100">
                <a:solidFill>
                  <a:srgbClr val="A7291E"/>
                </a:solidFill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Char char="●"/>
              </a:pPr>
              <a:r>
                <a:rPr lang="en" sz="1100">
                  <a:solidFill>
                    <a:srgbClr val="A7291E"/>
                  </a:solidFill>
                </a:rPr>
                <a:t>T</a:t>
              </a:r>
              <a:r>
                <a:rPr lang="en" sz="1100">
                  <a:solidFill>
                    <a:srgbClr val="A7291E"/>
                  </a:solidFill>
                </a:rPr>
                <a:t>esting and validation for smooth and reliable integration</a:t>
              </a:r>
              <a:endParaRPr sz="1100">
                <a:solidFill>
                  <a:srgbClr val="A7291E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QA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Objectives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Verify functionality and security of the IAM platform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and address any performance issues, vulnerabilities, or defects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 seamless integration with existing systems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Validate user experience and self-service capabilities</a:t>
            </a:r>
            <a:endParaRPr sz="1600"/>
          </a:p>
        </p:txBody>
      </p:sp>
      <p:sp>
        <p:nvSpPr>
          <p:cNvPr id="212" name="Google Shape;21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Testing Procedures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Functionality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Security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Acceptance Testing (UAT)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218750" y="668079"/>
            <a:ext cx="4877342" cy="3643743"/>
            <a:chOff x="0" y="1189989"/>
            <a:chExt cx="3546900" cy="3482836"/>
          </a:xfrm>
        </p:grpSpPr>
        <p:sp>
          <p:nvSpPr>
            <p:cNvPr id="218" name="Google Shape;21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 Strategy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Phased deployment: Deploy the IAM platform to specific user groups or departments first, followed by gradual rollout across the organization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Big bang deployment: Deploy the IAM platform across the entire organization at once (requires careful planning and risk assessment)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4267325" y="667855"/>
            <a:ext cx="4545668" cy="3643967"/>
            <a:chOff x="2944204" y="1189775"/>
            <a:chExt cx="3305700" cy="3483050"/>
          </a:xfrm>
        </p:grpSpPr>
        <p:sp>
          <p:nvSpPr>
            <p:cNvPr id="221" name="Google Shape;22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Go-Live Activities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User communication and training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System monitoring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Performance optimization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Post-implementation support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Ongoing maintenance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