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1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lution" id="{B9B51309-D148-4332-87C2-07BE32FBCA3B}">
          <p14:sldIdLst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Solution (1/2)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802748" cy="245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here we need to test does both performing equally or not.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here set the hypothesis as below: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µ1 = mean score of Arielle.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µ2 = mean score of Boris.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A4F30-3468-4272-B69C-1EB03424AFA7}"/>
              </a:ext>
            </a:extLst>
          </p:cNvPr>
          <p:cNvSpPr txBox="1"/>
          <p:nvPr/>
        </p:nvSpPr>
        <p:spPr>
          <a:xfrm>
            <a:off x="521207" y="4199138"/>
            <a:ext cx="4761007" cy="2921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IN" sz="1400" dirty="0"/>
              <a:t>Step 2:</a:t>
            </a:r>
          </a:p>
          <a:p>
            <a:r>
              <a:rPr lang="en-IN" sz="1200" b="0" dirty="0"/>
              <a:t>Hypothesis testing. </a:t>
            </a:r>
          </a:p>
          <a:p>
            <a:r>
              <a:rPr lang="en-IN" sz="1200" b="0" dirty="0"/>
              <a:t>Null hypothesis (Ho): µ1 = µ2   Vs  </a:t>
            </a:r>
          </a:p>
          <a:p>
            <a:r>
              <a:rPr lang="en-IN" sz="1200" b="0" dirty="0"/>
              <a:t>Alternate hypothesis (H1): µ1 ≠ µ2.</a:t>
            </a:r>
          </a:p>
          <a:p>
            <a:r>
              <a:rPr lang="en-IN" sz="1200" b="0" dirty="0"/>
              <a:t>For this we need to perform 2 Sample t test. (Assuming equal variances) 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0BAA8-BD54-4C85-823B-A88818FD7EA8}"/>
              </a:ext>
            </a:extLst>
          </p:cNvPr>
          <p:cNvSpPr txBox="1"/>
          <p:nvPr/>
        </p:nvSpPr>
        <p:spPr>
          <a:xfrm>
            <a:off x="6096000" y="1524707"/>
            <a:ext cx="5320683" cy="10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Here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Var(B) &gt; Var(A) therefore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Var(B)/Var(A) = 1.132740998 &lt; 2 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 use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pooled test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( Assuming equal variances )   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A8FF5-554F-4FB8-9C11-63835A4AB9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5778" y="3603459"/>
            <a:ext cx="4456430" cy="299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19371-6116-4219-88A5-E49AE27F792E}"/>
              </a:ext>
            </a:extLst>
          </p:cNvPr>
          <p:cNvSpPr txBox="1"/>
          <p:nvPr/>
        </p:nvSpPr>
        <p:spPr>
          <a:xfrm>
            <a:off x="6193735" y="2747327"/>
            <a:ext cx="5622444" cy="85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</a:p>
          <a:p>
            <a:r>
              <a:rPr lang="en-IN" sz="1400" dirty="0" err="1"/>
              <a:t>Usig</a:t>
            </a:r>
            <a:r>
              <a:rPr lang="en-IN" sz="1400" dirty="0"/>
              <a:t> excel data analysis I performed 2 sample t test(Assuming equal variance) and results are as follows: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Solution (2/2)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802748" cy="245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rule: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81800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Suppose level of significance (α) = 0.05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p value ≤ 0.05   then we reject null hypothesis.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p value &gt; 0.05   then we fail to reject null hypothesis</a:t>
            </a:r>
          </a:p>
          <a:p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performed test below are the results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65470E-4023-4803-9395-CB4B96FC0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91994"/>
              </p:ext>
            </p:extLst>
          </p:nvPr>
        </p:nvGraphicFramePr>
        <p:xfrm>
          <a:off x="1305466" y="4250873"/>
          <a:ext cx="2654300" cy="459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66504631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61805455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t test statistics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0.117531382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76217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P value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0.906679524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53785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8D36E4-C17C-4D83-9FD8-2A688F19E18F}"/>
              </a:ext>
            </a:extLst>
          </p:cNvPr>
          <p:cNvSpPr txBox="1"/>
          <p:nvPr/>
        </p:nvSpPr>
        <p:spPr>
          <a:xfrm>
            <a:off x="515101" y="4785064"/>
            <a:ext cx="4823151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value &gt; 0.05</a:t>
            </a:r>
            <a:r>
              <a:rPr lang="en-IN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fail to reject null hypothesis.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means we accept null.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Therefore, µ1 = µ2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this we can say that mean score of both participants are statistically equal.</a:t>
            </a:r>
            <a:endParaRPr lang="en-IN" sz="12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5C71D-AF5E-4738-827F-754FD4984F42}"/>
              </a:ext>
            </a:extLst>
          </p:cNvPr>
          <p:cNvSpPr txBox="1"/>
          <p:nvPr/>
        </p:nvSpPr>
        <p:spPr>
          <a:xfrm>
            <a:off x="6019060" y="1367161"/>
            <a:ext cx="5814874" cy="177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6: CASE II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above test gets rejected then we can say that,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µ1≠ µ2 is true.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there exists 2 cases.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6906EB-2D8F-4A25-811A-97617D304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08519"/>
              </p:ext>
            </p:extLst>
          </p:nvPr>
        </p:nvGraphicFramePr>
        <p:xfrm>
          <a:off x="5533675" y="2954301"/>
          <a:ext cx="6116715" cy="9324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4527">
                  <a:extLst>
                    <a:ext uri="{9D8B030D-6E8A-4147-A177-3AD203B41FA5}">
                      <a16:colId xmlns:a16="http://schemas.microsoft.com/office/drawing/2014/main" val="2295095618"/>
                    </a:ext>
                  </a:extLst>
                </a:gridCol>
                <a:gridCol w="2381094">
                  <a:extLst>
                    <a:ext uri="{9D8B030D-6E8A-4147-A177-3AD203B41FA5}">
                      <a16:colId xmlns:a16="http://schemas.microsoft.com/office/drawing/2014/main" val="2872787806"/>
                    </a:ext>
                  </a:extLst>
                </a:gridCol>
                <a:gridCol w="2381094">
                  <a:extLst>
                    <a:ext uri="{9D8B030D-6E8A-4147-A177-3AD203B41FA5}">
                      <a16:colId xmlns:a16="http://schemas.microsoft.com/office/drawing/2014/main" val="4049892501"/>
                    </a:ext>
                  </a:extLst>
                </a:gridCol>
              </a:tblGrid>
              <a:tr h="333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(a) µ1 &gt; µ2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35" marR="4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P value = 0.453339762  &gt; 0.05</a:t>
                      </a:r>
                      <a:endParaRPr lang="en-IN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35" marR="4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We fail to reject null hypothesis.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35" marR="48935" marT="0" marB="0"/>
                </a:tc>
                <a:extLst>
                  <a:ext uri="{0D108BD9-81ED-4DB2-BD59-A6C34878D82A}">
                    <a16:rowId xmlns:a16="http://schemas.microsoft.com/office/drawing/2014/main" val="3908006890"/>
                  </a:ext>
                </a:extLst>
              </a:tr>
              <a:tr h="4296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(b) µ1&lt; µ2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35" marR="4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P value =0.546660238  &gt; 0.05</a:t>
                      </a:r>
                      <a:endParaRPr lang="en-IN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35" marR="489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</a:rPr>
                        <a:t>We fail to reject null hypothesis.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35" marR="48935" marT="0" marB="0"/>
                </a:tc>
                <a:extLst>
                  <a:ext uri="{0D108BD9-81ED-4DB2-BD59-A6C34878D82A}">
                    <a16:rowId xmlns:a16="http://schemas.microsoft.com/office/drawing/2014/main" val="15422229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9204724-C7BA-451C-AF4A-C6EFA364B074}"/>
              </a:ext>
            </a:extLst>
          </p:cNvPr>
          <p:cNvSpPr txBox="1"/>
          <p:nvPr/>
        </p:nvSpPr>
        <p:spPr>
          <a:xfrm>
            <a:off x="5533675" y="3977196"/>
            <a:ext cx="57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This means both sides have case here</a:t>
            </a:r>
          </a:p>
        </p:txBody>
      </p:sp>
    </p:spTree>
    <p:extLst>
      <p:ext uri="{BB962C8B-B14F-4D97-AF65-F5344CB8AC3E}">
        <p14:creationId xmlns:p14="http://schemas.microsoft.com/office/powerpoint/2010/main" val="37130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{CE794378-C9DC-4671-9F46-B8E0F86A86BC}tf10001108_win32</Template>
  <TotalTime>36</TotalTime>
  <Words>316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Times New Roman</vt:lpstr>
      <vt:lpstr>WelcomeDoc</vt:lpstr>
      <vt:lpstr>Solution (1/2)</vt:lpstr>
      <vt:lpstr>Solution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Gaurav Wani</dc:creator>
  <cp:keywords/>
  <cp:lastModifiedBy>Gaurav</cp:lastModifiedBy>
  <cp:revision>7</cp:revision>
  <dcterms:created xsi:type="dcterms:W3CDTF">2021-07-25T13:32:40Z</dcterms:created>
  <dcterms:modified xsi:type="dcterms:W3CDTF">2021-07-25T14:09:29Z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