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89"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D399E2-5352-4FDF-A7DE-DD59082572A3}" type="doc">
      <dgm:prSet loTypeId="urn:microsoft.com/office/officeart/2018/5/layout/IconLeaf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D73B30E9-97EC-47AB-A791-36C315B4D01F}">
      <dgm:prSet/>
      <dgm:spPr/>
      <dgm:t>
        <a:bodyPr/>
        <a:lstStyle/>
        <a:p>
          <a:pPr>
            <a:lnSpc>
              <a:spcPct val="100000"/>
            </a:lnSpc>
            <a:defRPr cap="all"/>
          </a:pPr>
          <a:r>
            <a:rPr lang="en-US"/>
            <a:t>Design the Program</a:t>
          </a:r>
        </a:p>
      </dgm:t>
    </dgm:pt>
    <dgm:pt modelId="{7F4B32A8-DC7F-4ACF-9FA7-2A1D36403D0A}" type="parTrans" cxnId="{BFC8405B-C47D-4B36-B6F1-81B6530124F1}">
      <dgm:prSet/>
      <dgm:spPr/>
      <dgm:t>
        <a:bodyPr/>
        <a:lstStyle/>
        <a:p>
          <a:endParaRPr lang="en-US"/>
        </a:p>
      </dgm:t>
    </dgm:pt>
    <dgm:pt modelId="{8549B4CA-929D-4F57-9694-85BD17EBD1D6}" type="sibTrans" cxnId="{BFC8405B-C47D-4B36-B6F1-81B6530124F1}">
      <dgm:prSet/>
      <dgm:spPr/>
      <dgm:t>
        <a:bodyPr/>
        <a:lstStyle/>
        <a:p>
          <a:endParaRPr lang="en-US"/>
        </a:p>
      </dgm:t>
    </dgm:pt>
    <dgm:pt modelId="{51148FAA-27C2-4F1D-831B-F1550EC6A76A}">
      <dgm:prSet/>
      <dgm:spPr/>
      <dgm:t>
        <a:bodyPr/>
        <a:lstStyle/>
        <a:p>
          <a:pPr>
            <a:lnSpc>
              <a:spcPct val="100000"/>
            </a:lnSpc>
            <a:defRPr cap="all"/>
          </a:pPr>
          <a:r>
            <a:rPr lang="en-US"/>
            <a:t>Write the Code</a:t>
          </a:r>
        </a:p>
      </dgm:t>
    </dgm:pt>
    <dgm:pt modelId="{307BD560-2595-40A8-9268-D64AD7B91894}" type="parTrans" cxnId="{0972B445-ACFB-4B23-93E2-44E0B4574C17}">
      <dgm:prSet/>
      <dgm:spPr/>
      <dgm:t>
        <a:bodyPr/>
        <a:lstStyle/>
        <a:p>
          <a:endParaRPr lang="en-US"/>
        </a:p>
      </dgm:t>
    </dgm:pt>
    <dgm:pt modelId="{78F15CEA-C776-4862-B8E1-B232D5B24DFD}" type="sibTrans" cxnId="{0972B445-ACFB-4B23-93E2-44E0B4574C17}">
      <dgm:prSet/>
      <dgm:spPr/>
      <dgm:t>
        <a:bodyPr/>
        <a:lstStyle/>
        <a:p>
          <a:endParaRPr lang="en-US"/>
        </a:p>
      </dgm:t>
    </dgm:pt>
    <dgm:pt modelId="{755A57A4-85C7-451E-A19B-8167526B5958}">
      <dgm:prSet/>
      <dgm:spPr/>
      <dgm:t>
        <a:bodyPr/>
        <a:lstStyle/>
        <a:p>
          <a:pPr>
            <a:lnSpc>
              <a:spcPct val="100000"/>
            </a:lnSpc>
            <a:defRPr cap="all"/>
          </a:pPr>
          <a:r>
            <a:rPr lang="en-US"/>
            <a:t>Correct Syntax Errors</a:t>
          </a:r>
        </a:p>
      </dgm:t>
    </dgm:pt>
    <dgm:pt modelId="{30DFF652-2B85-444B-A08C-CF0DCABF6E36}" type="parTrans" cxnId="{8C994B90-1D95-4F1A-BD7E-9F0A67B236B4}">
      <dgm:prSet/>
      <dgm:spPr/>
      <dgm:t>
        <a:bodyPr/>
        <a:lstStyle/>
        <a:p>
          <a:endParaRPr lang="en-US"/>
        </a:p>
      </dgm:t>
    </dgm:pt>
    <dgm:pt modelId="{23F50F62-CF63-4406-82EB-96A0EB4A4130}" type="sibTrans" cxnId="{8C994B90-1D95-4F1A-BD7E-9F0A67B236B4}">
      <dgm:prSet/>
      <dgm:spPr/>
      <dgm:t>
        <a:bodyPr/>
        <a:lstStyle/>
        <a:p>
          <a:endParaRPr lang="en-US"/>
        </a:p>
      </dgm:t>
    </dgm:pt>
    <dgm:pt modelId="{FFE56576-B771-4678-97EB-67A5D8D34F96}">
      <dgm:prSet/>
      <dgm:spPr/>
      <dgm:t>
        <a:bodyPr/>
        <a:lstStyle/>
        <a:p>
          <a:pPr>
            <a:lnSpc>
              <a:spcPct val="100000"/>
            </a:lnSpc>
            <a:defRPr cap="all"/>
          </a:pPr>
          <a:r>
            <a:rPr lang="en-US"/>
            <a:t>Test the Program</a:t>
          </a:r>
        </a:p>
      </dgm:t>
    </dgm:pt>
    <dgm:pt modelId="{0170252F-7259-427E-8E98-A0C83B83DCC6}" type="parTrans" cxnId="{F682E686-34B2-4D1F-918A-D5AA9A42C59E}">
      <dgm:prSet/>
      <dgm:spPr/>
      <dgm:t>
        <a:bodyPr/>
        <a:lstStyle/>
        <a:p>
          <a:endParaRPr lang="en-US"/>
        </a:p>
      </dgm:t>
    </dgm:pt>
    <dgm:pt modelId="{EA6F1DA4-49FC-498A-B273-E44B5E4FC3E4}" type="sibTrans" cxnId="{F682E686-34B2-4D1F-918A-D5AA9A42C59E}">
      <dgm:prSet/>
      <dgm:spPr/>
      <dgm:t>
        <a:bodyPr/>
        <a:lstStyle/>
        <a:p>
          <a:endParaRPr lang="en-US"/>
        </a:p>
      </dgm:t>
    </dgm:pt>
    <dgm:pt modelId="{CDB2BD6D-C036-4829-920F-CBC0225E2B13}">
      <dgm:prSet/>
      <dgm:spPr/>
      <dgm:t>
        <a:bodyPr/>
        <a:lstStyle/>
        <a:p>
          <a:pPr>
            <a:lnSpc>
              <a:spcPct val="100000"/>
            </a:lnSpc>
            <a:defRPr cap="all"/>
          </a:pPr>
          <a:r>
            <a:rPr lang="en-US"/>
            <a:t>Correct Logic Errors</a:t>
          </a:r>
        </a:p>
      </dgm:t>
    </dgm:pt>
    <dgm:pt modelId="{2AA59961-2A17-4EAD-9F41-A031E4886E70}" type="parTrans" cxnId="{579BBB8E-B08D-47BD-95C0-4645E9575849}">
      <dgm:prSet/>
      <dgm:spPr/>
      <dgm:t>
        <a:bodyPr/>
        <a:lstStyle/>
        <a:p>
          <a:endParaRPr lang="en-US"/>
        </a:p>
      </dgm:t>
    </dgm:pt>
    <dgm:pt modelId="{DC5101F1-FC8E-4639-8E31-C1B414062D6E}" type="sibTrans" cxnId="{579BBB8E-B08D-47BD-95C0-4645E9575849}">
      <dgm:prSet/>
      <dgm:spPr/>
      <dgm:t>
        <a:bodyPr/>
        <a:lstStyle/>
        <a:p>
          <a:endParaRPr lang="en-US"/>
        </a:p>
      </dgm:t>
    </dgm:pt>
    <dgm:pt modelId="{706B521A-85EC-4A40-B047-D20C6B6E3A32}" type="pres">
      <dgm:prSet presAssocID="{A4D399E2-5352-4FDF-A7DE-DD59082572A3}" presName="root" presStyleCnt="0">
        <dgm:presLayoutVars>
          <dgm:dir/>
          <dgm:resizeHandles val="exact"/>
        </dgm:presLayoutVars>
      </dgm:prSet>
      <dgm:spPr/>
    </dgm:pt>
    <dgm:pt modelId="{52F683DD-00AD-4E42-AE59-8F00D6BCC9AC}" type="pres">
      <dgm:prSet presAssocID="{D73B30E9-97EC-47AB-A791-36C315B4D01F}" presName="compNode" presStyleCnt="0"/>
      <dgm:spPr/>
    </dgm:pt>
    <dgm:pt modelId="{B5CD0B5C-AB09-4BF8-AECD-6F4A2221D8F4}" type="pres">
      <dgm:prSet presAssocID="{D73B30E9-97EC-47AB-A791-36C315B4D01F}" presName="iconBgRect" presStyleLbl="bgShp" presStyleIdx="0" presStyleCnt="5"/>
      <dgm:spPr>
        <a:prstGeom prst="round2DiagRect">
          <a:avLst>
            <a:gd name="adj1" fmla="val 29727"/>
            <a:gd name="adj2" fmla="val 0"/>
          </a:avLst>
        </a:prstGeom>
      </dgm:spPr>
    </dgm:pt>
    <dgm:pt modelId="{48670B99-9AA0-46FA-BF53-BBE5842D599F}" type="pres">
      <dgm:prSet presAssocID="{D73B30E9-97EC-47AB-A791-36C315B4D01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int"/>
        </a:ext>
      </dgm:extLst>
    </dgm:pt>
    <dgm:pt modelId="{7800F97D-C3CE-4152-8FFC-992D9A74D55A}" type="pres">
      <dgm:prSet presAssocID="{D73B30E9-97EC-47AB-A791-36C315B4D01F}" presName="spaceRect" presStyleCnt="0"/>
      <dgm:spPr/>
    </dgm:pt>
    <dgm:pt modelId="{6694AC5F-BC5C-49A6-9BE6-B83AA5B2F27B}" type="pres">
      <dgm:prSet presAssocID="{D73B30E9-97EC-47AB-A791-36C315B4D01F}" presName="textRect" presStyleLbl="revTx" presStyleIdx="0" presStyleCnt="5">
        <dgm:presLayoutVars>
          <dgm:chMax val="1"/>
          <dgm:chPref val="1"/>
        </dgm:presLayoutVars>
      </dgm:prSet>
      <dgm:spPr/>
    </dgm:pt>
    <dgm:pt modelId="{5E4B517B-C546-49BB-8F9B-3DDBC6F1631F}" type="pres">
      <dgm:prSet presAssocID="{8549B4CA-929D-4F57-9694-85BD17EBD1D6}" presName="sibTrans" presStyleCnt="0"/>
      <dgm:spPr/>
    </dgm:pt>
    <dgm:pt modelId="{E048FE2C-79D3-4D04-8F99-7EBF28A8A8B1}" type="pres">
      <dgm:prSet presAssocID="{51148FAA-27C2-4F1D-831B-F1550EC6A76A}" presName="compNode" presStyleCnt="0"/>
      <dgm:spPr/>
    </dgm:pt>
    <dgm:pt modelId="{6062D287-7C5C-4028-B913-3F0BDA02AFB5}" type="pres">
      <dgm:prSet presAssocID="{51148FAA-27C2-4F1D-831B-F1550EC6A76A}" presName="iconBgRect" presStyleLbl="bgShp" presStyleIdx="1" presStyleCnt="5"/>
      <dgm:spPr>
        <a:prstGeom prst="round2DiagRect">
          <a:avLst>
            <a:gd name="adj1" fmla="val 29727"/>
            <a:gd name="adj2" fmla="val 0"/>
          </a:avLst>
        </a:prstGeom>
      </dgm:spPr>
    </dgm:pt>
    <dgm:pt modelId="{E96DB4AC-5621-4C25-9B54-70A9120AB501}" type="pres">
      <dgm:prSet presAssocID="{51148FAA-27C2-4F1D-831B-F1550EC6A76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529C2115-47ED-40B5-A3BB-FCBD9D0F5CA2}" type="pres">
      <dgm:prSet presAssocID="{51148FAA-27C2-4F1D-831B-F1550EC6A76A}" presName="spaceRect" presStyleCnt="0"/>
      <dgm:spPr/>
    </dgm:pt>
    <dgm:pt modelId="{0B368439-8F72-4A80-B668-0783241B2BA8}" type="pres">
      <dgm:prSet presAssocID="{51148FAA-27C2-4F1D-831B-F1550EC6A76A}" presName="textRect" presStyleLbl="revTx" presStyleIdx="1" presStyleCnt="5">
        <dgm:presLayoutVars>
          <dgm:chMax val="1"/>
          <dgm:chPref val="1"/>
        </dgm:presLayoutVars>
      </dgm:prSet>
      <dgm:spPr/>
    </dgm:pt>
    <dgm:pt modelId="{FC9DEC74-0C90-4D4E-A67D-86B1DD8E3C55}" type="pres">
      <dgm:prSet presAssocID="{78F15CEA-C776-4862-B8E1-B232D5B24DFD}" presName="sibTrans" presStyleCnt="0"/>
      <dgm:spPr/>
    </dgm:pt>
    <dgm:pt modelId="{FC093281-0A2C-4FA4-AF58-BF71A6D06B35}" type="pres">
      <dgm:prSet presAssocID="{755A57A4-85C7-451E-A19B-8167526B5958}" presName="compNode" presStyleCnt="0"/>
      <dgm:spPr/>
    </dgm:pt>
    <dgm:pt modelId="{33F99BC7-BB98-4A06-BEB4-D6CDE41D8355}" type="pres">
      <dgm:prSet presAssocID="{755A57A4-85C7-451E-A19B-8167526B5958}" presName="iconBgRect" presStyleLbl="bgShp" presStyleIdx="2" presStyleCnt="5"/>
      <dgm:spPr>
        <a:prstGeom prst="round2DiagRect">
          <a:avLst>
            <a:gd name="adj1" fmla="val 29727"/>
            <a:gd name="adj2" fmla="val 0"/>
          </a:avLst>
        </a:prstGeom>
      </dgm:spPr>
    </dgm:pt>
    <dgm:pt modelId="{C0C529EB-3CD6-4B40-BE2A-1434403E448E}" type="pres">
      <dgm:prSet presAssocID="{755A57A4-85C7-451E-A19B-8167526B595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9E36B3F-D451-478A-9559-FD8BAAC3513C}" type="pres">
      <dgm:prSet presAssocID="{755A57A4-85C7-451E-A19B-8167526B5958}" presName="spaceRect" presStyleCnt="0"/>
      <dgm:spPr/>
    </dgm:pt>
    <dgm:pt modelId="{99C97461-6ACC-4FBA-AF79-E5A11C60190F}" type="pres">
      <dgm:prSet presAssocID="{755A57A4-85C7-451E-A19B-8167526B5958}" presName="textRect" presStyleLbl="revTx" presStyleIdx="2" presStyleCnt="5">
        <dgm:presLayoutVars>
          <dgm:chMax val="1"/>
          <dgm:chPref val="1"/>
        </dgm:presLayoutVars>
      </dgm:prSet>
      <dgm:spPr/>
    </dgm:pt>
    <dgm:pt modelId="{FBA7BFD5-F539-4C1A-8B7F-8DBF6F8D5BB3}" type="pres">
      <dgm:prSet presAssocID="{23F50F62-CF63-4406-82EB-96A0EB4A4130}" presName="sibTrans" presStyleCnt="0"/>
      <dgm:spPr/>
    </dgm:pt>
    <dgm:pt modelId="{AC14A210-A997-4E0B-AA54-0F4750D1B28B}" type="pres">
      <dgm:prSet presAssocID="{FFE56576-B771-4678-97EB-67A5D8D34F96}" presName="compNode" presStyleCnt="0"/>
      <dgm:spPr/>
    </dgm:pt>
    <dgm:pt modelId="{EF816000-09A6-446F-8D43-4AED5255ED42}" type="pres">
      <dgm:prSet presAssocID="{FFE56576-B771-4678-97EB-67A5D8D34F96}" presName="iconBgRect" presStyleLbl="bgShp" presStyleIdx="3" presStyleCnt="5"/>
      <dgm:spPr>
        <a:prstGeom prst="round2DiagRect">
          <a:avLst>
            <a:gd name="adj1" fmla="val 29727"/>
            <a:gd name="adj2" fmla="val 0"/>
          </a:avLst>
        </a:prstGeom>
      </dgm:spPr>
    </dgm:pt>
    <dgm:pt modelId="{DA472F58-EA22-4420-82E8-17E00EAF5CD7}" type="pres">
      <dgm:prSet presAssocID="{FFE56576-B771-4678-97EB-67A5D8D34F9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D7839C6D-F63A-44FB-A9A4-E8E8639EB4FA}" type="pres">
      <dgm:prSet presAssocID="{FFE56576-B771-4678-97EB-67A5D8D34F96}" presName="spaceRect" presStyleCnt="0"/>
      <dgm:spPr/>
    </dgm:pt>
    <dgm:pt modelId="{F0BF9DBE-4991-42DE-BE6D-F1690538CB49}" type="pres">
      <dgm:prSet presAssocID="{FFE56576-B771-4678-97EB-67A5D8D34F96}" presName="textRect" presStyleLbl="revTx" presStyleIdx="3" presStyleCnt="5">
        <dgm:presLayoutVars>
          <dgm:chMax val="1"/>
          <dgm:chPref val="1"/>
        </dgm:presLayoutVars>
      </dgm:prSet>
      <dgm:spPr/>
    </dgm:pt>
    <dgm:pt modelId="{0AE9F552-D8DA-4642-858E-19C47698DB28}" type="pres">
      <dgm:prSet presAssocID="{EA6F1DA4-49FC-498A-B273-E44B5E4FC3E4}" presName="sibTrans" presStyleCnt="0"/>
      <dgm:spPr/>
    </dgm:pt>
    <dgm:pt modelId="{506D0990-C5BF-4672-8479-EED286916024}" type="pres">
      <dgm:prSet presAssocID="{CDB2BD6D-C036-4829-920F-CBC0225E2B13}" presName="compNode" presStyleCnt="0"/>
      <dgm:spPr/>
    </dgm:pt>
    <dgm:pt modelId="{38C92769-51D7-4320-A445-C36390734A6F}" type="pres">
      <dgm:prSet presAssocID="{CDB2BD6D-C036-4829-920F-CBC0225E2B13}" presName="iconBgRect" presStyleLbl="bgShp" presStyleIdx="4" presStyleCnt="5"/>
      <dgm:spPr>
        <a:prstGeom prst="round2DiagRect">
          <a:avLst>
            <a:gd name="adj1" fmla="val 29727"/>
            <a:gd name="adj2" fmla="val 0"/>
          </a:avLst>
        </a:prstGeom>
      </dgm:spPr>
    </dgm:pt>
    <dgm:pt modelId="{3096A372-502F-4A30-8EFE-FC61C90621A3}" type="pres">
      <dgm:prSet presAssocID="{CDB2BD6D-C036-4829-920F-CBC0225E2B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
        </a:ext>
      </dgm:extLst>
    </dgm:pt>
    <dgm:pt modelId="{D95FD8A2-D829-4C94-AE3C-8B4C5AB47540}" type="pres">
      <dgm:prSet presAssocID="{CDB2BD6D-C036-4829-920F-CBC0225E2B13}" presName="spaceRect" presStyleCnt="0"/>
      <dgm:spPr/>
    </dgm:pt>
    <dgm:pt modelId="{5565E565-D5EA-463D-8371-E10886A92CBA}" type="pres">
      <dgm:prSet presAssocID="{CDB2BD6D-C036-4829-920F-CBC0225E2B13}" presName="textRect" presStyleLbl="revTx" presStyleIdx="4" presStyleCnt="5">
        <dgm:presLayoutVars>
          <dgm:chMax val="1"/>
          <dgm:chPref val="1"/>
        </dgm:presLayoutVars>
      </dgm:prSet>
      <dgm:spPr/>
    </dgm:pt>
  </dgm:ptLst>
  <dgm:cxnLst>
    <dgm:cxn modelId="{4908910F-47E2-4DCA-BF1E-4F1A4840485F}" type="presOf" srcId="{51148FAA-27C2-4F1D-831B-F1550EC6A76A}" destId="{0B368439-8F72-4A80-B668-0783241B2BA8}" srcOrd="0" destOrd="0" presId="urn:microsoft.com/office/officeart/2018/5/layout/IconLeafLabelList"/>
    <dgm:cxn modelId="{772C9713-11ED-4437-A441-1BA44178C460}" type="presOf" srcId="{CDB2BD6D-C036-4829-920F-CBC0225E2B13}" destId="{5565E565-D5EA-463D-8371-E10886A92CBA}" srcOrd="0" destOrd="0" presId="urn:microsoft.com/office/officeart/2018/5/layout/IconLeafLabelList"/>
    <dgm:cxn modelId="{2278DE1B-AD8A-4CB3-A8A6-B3C91F6FF287}" type="presOf" srcId="{755A57A4-85C7-451E-A19B-8167526B5958}" destId="{99C97461-6ACC-4FBA-AF79-E5A11C60190F}" srcOrd="0" destOrd="0" presId="urn:microsoft.com/office/officeart/2018/5/layout/IconLeafLabelList"/>
    <dgm:cxn modelId="{BFC8405B-C47D-4B36-B6F1-81B6530124F1}" srcId="{A4D399E2-5352-4FDF-A7DE-DD59082572A3}" destId="{D73B30E9-97EC-47AB-A791-36C315B4D01F}" srcOrd="0" destOrd="0" parTransId="{7F4B32A8-DC7F-4ACF-9FA7-2A1D36403D0A}" sibTransId="{8549B4CA-929D-4F57-9694-85BD17EBD1D6}"/>
    <dgm:cxn modelId="{0972B445-ACFB-4B23-93E2-44E0B4574C17}" srcId="{A4D399E2-5352-4FDF-A7DE-DD59082572A3}" destId="{51148FAA-27C2-4F1D-831B-F1550EC6A76A}" srcOrd="1" destOrd="0" parTransId="{307BD560-2595-40A8-9268-D64AD7B91894}" sibTransId="{78F15CEA-C776-4862-B8E1-B232D5B24DFD}"/>
    <dgm:cxn modelId="{C33C1257-613C-4523-A3D6-2955B66B66C0}" type="presOf" srcId="{A4D399E2-5352-4FDF-A7DE-DD59082572A3}" destId="{706B521A-85EC-4A40-B047-D20C6B6E3A32}" srcOrd="0" destOrd="0" presId="urn:microsoft.com/office/officeart/2018/5/layout/IconLeafLabelList"/>
    <dgm:cxn modelId="{F682E686-34B2-4D1F-918A-D5AA9A42C59E}" srcId="{A4D399E2-5352-4FDF-A7DE-DD59082572A3}" destId="{FFE56576-B771-4678-97EB-67A5D8D34F96}" srcOrd="3" destOrd="0" parTransId="{0170252F-7259-427E-8E98-A0C83B83DCC6}" sibTransId="{EA6F1DA4-49FC-498A-B273-E44B5E4FC3E4}"/>
    <dgm:cxn modelId="{579BBB8E-B08D-47BD-95C0-4645E9575849}" srcId="{A4D399E2-5352-4FDF-A7DE-DD59082572A3}" destId="{CDB2BD6D-C036-4829-920F-CBC0225E2B13}" srcOrd="4" destOrd="0" parTransId="{2AA59961-2A17-4EAD-9F41-A031E4886E70}" sibTransId="{DC5101F1-FC8E-4639-8E31-C1B414062D6E}"/>
    <dgm:cxn modelId="{8C994B90-1D95-4F1A-BD7E-9F0A67B236B4}" srcId="{A4D399E2-5352-4FDF-A7DE-DD59082572A3}" destId="{755A57A4-85C7-451E-A19B-8167526B5958}" srcOrd="2" destOrd="0" parTransId="{30DFF652-2B85-444B-A08C-CF0DCABF6E36}" sibTransId="{23F50F62-CF63-4406-82EB-96A0EB4A4130}"/>
    <dgm:cxn modelId="{1045CEA3-1AB2-44A0-8DA3-94A1FFB0DF5C}" type="presOf" srcId="{D73B30E9-97EC-47AB-A791-36C315B4D01F}" destId="{6694AC5F-BC5C-49A6-9BE6-B83AA5B2F27B}" srcOrd="0" destOrd="0" presId="urn:microsoft.com/office/officeart/2018/5/layout/IconLeafLabelList"/>
    <dgm:cxn modelId="{4669EDAB-7E6E-4604-9310-CC64DE4CCA5D}" type="presOf" srcId="{FFE56576-B771-4678-97EB-67A5D8D34F96}" destId="{F0BF9DBE-4991-42DE-BE6D-F1690538CB49}" srcOrd="0" destOrd="0" presId="urn:microsoft.com/office/officeart/2018/5/layout/IconLeafLabelList"/>
    <dgm:cxn modelId="{8D5F526A-FF77-4187-AF3E-F7226607EADD}" type="presParOf" srcId="{706B521A-85EC-4A40-B047-D20C6B6E3A32}" destId="{52F683DD-00AD-4E42-AE59-8F00D6BCC9AC}" srcOrd="0" destOrd="0" presId="urn:microsoft.com/office/officeart/2018/5/layout/IconLeafLabelList"/>
    <dgm:cxn modelId="{EA7CAB1D-A4DC-4E3F-A363-D6F23C0B5064}" type="presParOf" srcId="{52F683DD-00AD-4E42-AE59-8F00D6BCC9AC}" destId="{B5CD0B5C-AB09-4BF8-AECD-6F4A2221D8F4}" srcOrd="0" destOrd="0" presId="urn:microsoft.com/office/officeart/2018/5/layout/IconLeafLabelList"/>
    <dgm:cxn modelId="{60BB3FF1-648B-41FE-9889-1B07EAFFA5E6}" type="presParOf" srcId="{52F683DD-00AD-4E42-AE59-8F00D6BCC9AC}" destId="{48670B99-9AA0-46FA-BF53-BBE5842D599F}" srcOrd="1" destOrd="0" presId="urn:microsoft.com/office/officeart/2018/5/layout/IconLeafLabelList"/>
    <dgm:cxn modelId="{B7E54F08-AFED-4E87-B6F7-DB97D69BE648}" type="presParOf" srcId="{52F683DD-00AD-4E42-AE59-8F00D6BCC9AC}" destId="{7800F97D-C3CE-4152-8FFC-992D9A74D55A}" srcOrd="2" destOrd="0" presId="urn:microsoft.com/office/officeart/2018/5/layout/IconLeafLabelList"/>
    <dgm:cxn modelId="{AA54E8EB-47F1-4B77-9E21-459B2D60C8ED}" type="presParOf" srcId="{52F683DD-00AD-4E42-AE59-8F00D6BCC9AC}" destId="{6694AC5F-BC5C-49A6-9BE6-B83AA5B2F27B}" srcOrd="3" destOrd="0" presId="urn:microsoft.com/office/officeart/2018/5/layout/IconLeafLabelList"/>
    <dgm:cxn modelId="{7CEE9390-7ED6-4862-80C0-6E896F0F1C3D}" type="presParOf" srcId="{706B521A-85EC-4A40-B047-D20C6B6E3A32}" destId="{5E4B517B-C546-49BB-8F9B-3DDBC6F1631F}" srcOrd="1" destOrd="0" presId="urn:microsoft.com/office/officeart/2018/5/layout/IconLeafLabelList"/>
    <dgm:cxn modelId="{E50C93FB-B470-4D78-A1B5-C179A95FB990}" type="presParOf" srcId="{706B521A-85EC-4A40-B047-D20C6B6E3A32}" destId="{E048FE2C-79D3-4D04-8F99-7EBF28A8A8B1}" srcOrd="2" destOrd="0" presId="urn:microsoft.com/office/officeart/2018/5/layout/IconLeafLabelList"/>
    <dgm:cxn modelId="{7DCA84BE-F267-4278-B8BF-8554BBF3AD92}" type="presParOf" srcId="{E048FE2C-79D3-4D04-8F99-7EBF28A8A8B1}" destId="{6062D287-7C5C-4028-B913-3F0BDA02AFB5}" srcOrd="0" destOrd="0" presId="urn:microsoft.com/office/officeart/2018/5/layout/IconLeafLabelList"/>
    <dgm:cxn modelId="{643F7DA5-2BEA-4F45-B442-C450B5ECAFA6}" type="presParOf" srcId="{E048FE2C-79D3-4D04-8F99-7EBF28A8A8B1}" destId="{E96DB4AC-5621-4C25-9B54-70A9120AB501}" srcOrd="1" destOrd="0" presId="urn:microsoft.com/office/officeart/2018/5/layout/IconLeafLabelList"/>
    <dgm:cxn modelId="{56E86559-4492-4F19-B032-AB5C4BCFF92B}" type="presParOf" srcId="{E048FE2C-79D3-4D04-8F99-7EBF28A8A8B1}" destId="{529C2115-47ED-40B5-A3BB-FCBD9D0F5CA2}" srcOrd="2" destOrd="0" presId="urn:microsoft.com/office/officeart/2018/5/layout/IconLeafLabelList"/>
    <dgm:cxn modelId="{E1333B31-3423-46D6-9526-C5F756389487}" type="presParOf" srcId="{E048FE2C-79D3-4D04-8F99-7EBF28A8A8B1}" destId="{0B368439-8F72-4A80-B668-0783241B2BA8}" srcOrd="3" destOrd="0" presId="urn:microsoft.com/office/officeart/2018/5/layout/IconLeafLabelList"/>
    <dgm:cxn modelId="{AA987310-2418-404D-8539-F0FD37378361}" type="presParOf" srcId="{706B521A-85EC-4A40-B047-D20C6B6E3A32}" destId="{FC9DEC74-0C90-4D4E-A67D-86B1DD8E3C55}" srcOrd="3" destOrd="0" presId="urn:microsoft.com/office/officeart/2018/5/layout/IconLeafLabelList"/>
    <dgm:cxn modelId="{D8CE0806-B9A5-4577-AAE6-627046A67A66}" type="presParOf" srcId="{706B521A-85EC-4A40-B047-D20C6B6E3A32}" destId="{FC093281-0A2C-4FA4-AF58-BF71A6D06B35}" srcOrd="4" destOrd="0" presId="urn:microsoft.com/office/officeart/2018/5/layout/IconLeafLabelList"/>
    <dgm:cxn modelId="{75DB45E4-F673-4C79-9BC3-9F096CBF3B3E}" type="presParOf" srcId="{FC093281-0A2C-4FA4-AF58-BF71A6D06B35}" destId="{33F99BC7-BB98-4A06-BEB4-D6CDE41D8355}" srcOrd="0" destOrd="0" presId="urn:microsoft.com/office/officeart/2018/5/layout/IconLeafLabelList"/>
    <dgm:cxn modelId="{5CFBAE1A-692B-4216-86A9-E416517A0658}" type="presParOf" srcId="{FC093281-0A2C-4FA4-AF58-BF71A6D06B35}" destId="{C0C529EB-3CD6-4B40-BE2A-1434403E448E}" srcOrd="1" destOrd="0" presId="urn:microsoft.com/office/officeart/2018/5/layout/IconLeafLabelList"/>
    <dgm:cxn modelId="{3A3F909C-D5D7-48BD-983B-28518263FFF9}" type="presParOf" srcId="{FC093281-0A2C-4FA4-AF58-BF71A6D06B35}" destId="{09E36B3F-D451-478A-9559-FD8BAAC3513C}" srcOrd="2" destOrd="0" presId="urn:microsoft.com/office/officeart/2018/5/layout/IconLeafLabelList"/>
    <dgm:cxn modelId="{0B37D217-7BB5-488F-A03A-54B69EF64972}" type="presParOf" srcId="{FC093281-0A2C-4FA4-AF58-BF71A6D06B35}" destId="{99C97461-6ACC-4FBA-AF79-E5A11C60190F}" srcOrd="3" destOrd="0" presId="urn:microsoft.com/office/officeart/2018/5/layout/IconLeafLabelList"/>
    <dgm:cxn modelId="{698AFB81-A06B-46D9-AB42-8E8B8A5832F7}" type="presParOf" srcId="{706B521A-85EC-4A40-B047-D20C6B6E3A32}" destId="{FBA7BFD5-F539-4C1A-8B7F-8DBF6F8D5BB3}" srcOrd="5" destOrd="0" presId="urn:microsoft.com/office/officeart/2018/5/layout/IconLeafLabelList"/>
    <dgm:cxn modelId="{27D128D9-9BCC-47BF-A0DF-3637BEAEBDA7}" type="presParOf" srcId="{706B521A-85EC-4A40-B047-D20C6B6E3A32}" destId="{AC14A210-A997-4E0B-AA54-0F4750D1B28B}" srcOrd="6" destOrd="0" presId="urn:microsoft.com/office/officeart/2018/5/layout/IconLeafLabelList"/>
    <dgm:cxn modelId="{BF5BD8A3-D0BC-490B-8705-C60E53C2EC23}" type="presParOf" srcId="{AC14A210-A997-4E0B-AA54-0F4750D1B28B}" destId="{EF816000-09A6-446F-8D43-4AED5255ED42}" srcOrd="0" destOrd="0" presId="urn:microsoft.com/office/officeart/2018/5/layout/IconLeafLabelList"/>
    <dgm:cxn modelId="{9EF1D659-2FF7-4DA7-BE4A-23FA0E6F04CE}" type="presParOf" srcId="{AC14A210-A997-4E0B-AA54-0F4750D1B28B}" destId="{DA472F58-EA22-4420-82E8-17E00EAF5CD7}" srcOrd="1" destOrd="0" presId="urn:microsoft.com/office/officeart/2018/5/layout/IconLeafLabelList"/>
    <dgm:cxn modelId="{400AE933-0940-4E8F-9E2C-8C97995E8198}" type="presParOf" srcId="{AC14A210-A997-4E0B-AA54-0F4750D1B28B}" destId="{D7839C6D-F63A-44FB-A9A4-E8E8639EB4FA}" srcOrd="2" destOrd="0" presId="urn:microsoft.com/office/officeart/2018/5/layout/IconLeafLabelList"/>
    <dgm:cxn modelId="{00813F73-BDDC-46E7-9964-D22CB3D1069F}" type="presParOf" srcId="{AC14A210-A997-4E0B-AA54-0F4750D1B28B}" destId="{F0BF9DBE-4991-42DE-BE6D-F1690538CB49}" srcOrd="3" destOrd="0" presId="urn:microsoft.com/office/officeart/2018/5/layout/IconLeafLabelList"/>
    <dgm:cxn modelId="{2C47EFF4-51B6-420C-AF22-6E2D270EEC30}" type="presParOf" srcId="{706B521A-85EC-4A40-B047-D20C6B6E3A32}" destId="{0AE9F552-D8DA-4642-858E-19C47698DB28}" srcOrd="7" destOrd="0" presId="urn:microsoft.com/office/officeart/2018/5/layout/IconLeafLabelList"/>
    <dgm:cxn modelId="{95BF35CA-DF1E-40E3-B991-666EE40304BE}" type="presParOf" srcId="{706B521A-85EC-4A40-B047-D20C6B6E3A32}" destId="{506D0990-C5BF-4672-8479-EED286916024}" srcOrd="8" destOrd="0" presId="urn:microsoft.com/office/officeart/2018/5/layout/IconLeafLabelList"/>
    <dgm:cxn modelId="{8A470E01-F75A-48E4-A83B-61CB1149ACC2}" type="presParOf" srcId="{506D0990-C5BF-4672-8479-EED286916024}" destId="{38C92769-51D7-4320-A445-C36390734A6F}" srcOrd="0" destOrd="0" presId="urn:microsoft.com/office/officeart/2018/5/layout/IconLeafLabelList"/>
    <dgm:cxn modelId="{E9F7C189-D0F6-40AC-B4F7-F749269A7B25}" type="presParOf" srcId="{506D0990-C5BF-4672-8479-EED286916024}" destId="{3096A372-502F-4A30-8EFE-FC61C90621A3}" srcOrd="1" destOrd="0" presId="urn:microsoft.com/office/officeart/2018/5/layout/IconLeafLabelList"/>
    <dgm:cxn modelId="{8DE84562-FDBC-4065-9034-9CD6BC08BED0}" type="presParOf" srcId="{506D0990-C5BF-4672-8479-EED286916024}" destId="{D95FD8A2-D829-4C94-AE3C-8B4C5AB47540}" srcOrd="2" destOrd="0" presId="urn:microsoft.com/office/officeart/2018/5/layout/IconLeafLabelList"/>
    <dgm:cxn modelId="{FF2FCFBE-9F60-47BB-8AAE-86B070167BA1}" type="presParOf" srcId="{506D0990-C5BF-4672-8479-EED286916024}" destId="{5565E565-D5EA-463D-8371-E10886A92CB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B38D6-49EE-4785-B814-438D798FD1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36D33D-447E-450A-B86E-1D783C36E591}">
      <dgm:prSet/>
      <dgm:spPr/>
      <dgm:t>
        <a:bodyPr/>
        <a:lstStyle/>
        <a:p>
          <a:pPr>
            <a:lnSpc>
              <a:spcPct val="100000"/>
            </a:lnSpc>
          </a:pPr>
          <a:r>
            <a:rPr lang="en-US"/>
            <a:t>In programming terms, a sequence of characters that is used as data is called a </a:t>
          </a:r>
          <a:r>
            <a:rPr lang="en-US" i="1"/>
            <a:t>string</a:t>
          </a:r>
          <a:endParaRPr lang="en-US"/>
        </a:p>
      </dgm:t>
    </dgm:pt>
    <dgm:pt modelId="{036234C1-96BD-4230-AFFE-184F2BF55F2D}" type="parTrans" cxnId="{46A68392-E610-44E5-A7DA-2D3FA3AD90D4}">
      <dgm:prSet/>
      <dgm:spPr/>
      <dgm:t>
        <a:bodyPr/>
        <a:lstStyle/>
        <a:p>
          <a:endParaRPr lang="en-US"/>
        </a:p>
      </dgm:t>
    </dgm:pt>
    <dgm:pt modelId="{2F701983-21D0-459B-8156-3BFEA839C888}" type="sibTrans" cxnId="{46A68392-E610-44E5-A7DA-2D3FA3AD90D4}">
      <dgm:prSet/>
      <dgm:spPr/>
      <dgm:t>
        <a:bodyPr/>
        <a:lstStyle/>
        <a:p>
          <a:endParaRPr lang="en-US"/>
        </a:p>
      </dgm:t>
    </dgm:pt>
    <dgm:pt modelId="{F6D2DF14-B056-4397-AE71-F77035953FBF}">
      <dgm:prSet/>
      <dgm:spPr/>
      <dgm:t>
        <a:bodyPr/>
        <a:lstStyle/>
        <a:p>
          <a:pPr>
            <a:lnSpc>
              <a:spcPct val="100000"/>
            </a:lnSpc>
          </a:pPr>
          <a:r>
            <a:rPr lang="en-US"/>
            <a:t>When a string appears in the actual code of a program it is called a string literal</a:t>
          </a:r>
        </a:p>
      </dgm:t>
    </dgm:pt>
    <dgm:pt modelId="{F426C068-D838-4A6D-A024-CA2A5422E03B}" type="parTrans" cxnId="{3AE8BF26-09D3-44DB-A94B-2E6EA7D94BA3}">
      <dgm:prSet/>
      <dgm:spPr/>
      <dgm:t>
        <a:bodyPr/>
        <a:lstStyle/>
        <a:p>
          <a:endParaRPr lang="en-US"/>
        </a:p>
      </dgm:t>
    </dgm:pt>
    <dgm:pt modelId="{4EB70A24-2562-4C81-B395-476F53C72A88}" type="sibTrans" cxnId="{3AE8BF26-09D3-44DB-A94B-2E6EA7D94BA3}">
      <dgm:prSet/>
      <dgm:spPr/>
      <dgm:t>
        <a:bodyPr/>
        <a:lstStyle/>
        <a:p>
          <a:endParaRPr lang="en-US"/>
        </a:p>
      </dgm:t>
    </dgm:pt>
    <dgm:pt modelId="{21854BD4-12BF-4CA1-AB62-7DA9B8A9A75B}">
      <dgm:prSet/>
      <dgm:spPr/>
      <dgm:t>
        <a:bodyPr/>
        <a:lstStyle/>
        <a:p>
          <a:pPr>
            <a:lnSpc>
              <a:spcPct val="100000"/>
            </a:lnSpc>
          </a:pPr>
          <a:r>
            <a:rPr lang="en-US"/>
            <a:t>In Python code, string literals must be enclosed in quote marks.</a:t>
          </a:r>
        </a:p>
      </dgm:t>
    </dgm:pt>
    <dgm:pt modelId="{81D4187C-1A78-4469-AC6B-58FF598C0893}" type="parTrans" cxnId="{FEC083B2-5BC7-4634-9448-64E18832E045}">
      <dgm:prSet/>
      <dgm:spPr/>
      <dgm:t>
        <a:bodyPr/>
        <a:lstStyle/>
        <a:p>
          <a:endParaRPr lang="en-US"/>
        </a:p>
      </dgm:t>
    </dgm:pt>
    <dgm:pt modelId="{EC7CCF4B-39F8-48D0-A420-7EED9EE6BA09}" type="sibTrans" cxnId="{FEC083B2-5BC7-4634-9448-64E18832E045}">
      <dgm:prSet/>
      <dgm:spPr/>
      <dgm:t>
        <a:bodyPr/>
        <a:lstStyle/>
        <a:p>
          <a:endParaRPr lang="en-US"/>
        </a:p>
      </dgm:t>
    </dgm:pt>
    <dgm:pt modelId="{7C13C1A9-E868-4447-BA06-1535F7E8D3C7}">
      <dgm:prSet/>
      <dgm:spPr/>
      <dgm:t>
        <a:bodyPr/>
        <a:lstStyle/>
        <a:p>
          <a:pPr>
            <a:lnSpc>
              <a:spcPct val="100000"/>
            </a:lnSpc>
          </a:pPr>
          <a:r>
            <a:rPr lang="en-US"/>
            <a:t>In Python you can enclose string literals in a set of single-quote marks (') or a set of double quote marks (").</a:t>
          </a:r>
        </a:p>
      </dgm:t>
    </dgm:pt>
    <dgm:pt modelId="{224CAC57-55C3-4971-876D-09A472BF909C}" type="parTrans" cxnId="{C09FE546-42AC-4302-9852-94816BDCB1EA}">
      <dgm:prSet/>
      <dgm:spPr/>
      <dgm:t>
        <a:bodyPr/>
        <a:lstStyle/>
        <a:p>
          <a:endParaRPr lang="en-US"/>
        </a:p>
      </dgm:t>
    </dgm:pt>
    <dgm:pt modelId="{C4368C6D-BB51-4CFE-9F4D-F42A041E238E}" type="sibTrans" cxnId="{C09FE546-42AC-4302-9852-94816BDCB1EA}">
      <dgm:prSet/>
      <dgm:spPr/>
      <dgm:t>
        <a:bodyPr/>
        <a:lstStyle/>
        <a:p>
          <a:endParaRPr lang="en-US"/>
        </a:p>
      </dgm:t>
    </dgm:pt>
    <dgm:pt modelId="{EFB7841B-5026-41D0-A5ED-1C7D14E71950}" type="pres">
      <dgm:prSet presAssocID="{E57B38D6-49EE-4785-B814-438D798FD1F4}" presName="root" presStyleCnt="0">
        <dgm:presLayoutVars>
          <dgm:dir/>
          <dgm:resizeHandles val="exact"/>
        </dgm:presLayoutVars>
      </dgm:prSet>
      <dgm:spPr/>
    </dgm:pt>
    <dgm:pt modelId="{1F93C21E-1A1D-42DC-A26C-FB5545FD6C45}" type="pres">
      <dgm:prSet presAssocID="{0E36D33D-447E-450A-B86E-1D783C36E591}" presName="compNode" presStyleCnt="0"/>
      <dgm:spPr/>
    </dgm:pt>
    <dgm:pt modelId="{1B832B06-563A-4B3C-9475-B7DBBB226266}" type="pres">
      <dgm:prSet presAssocID="{0E36D33D-447E-450A-B86E-1D783C36E591}" presName="bgRect" presStyleLbl="bgShp" presStyleIdx="0" presStyleCnt="4"/>
      <dgm:spPr/>
    </dgm:pt>
    <dgm:pt modelId="{36B48A67-8432-4488-A6A9-1B6E78FD8648}" type="pres">
      <dgm:prSet presAssocID="{0E36D33D-447E-450A-B86E-1D783C36E59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8445529-F257-437D-BD14-8F58C655EB13}" type="pres">
      <dgm:prSet presAssocID="{0E36D33D-447E-450A-B86E-1D783C36E591}" presName="spaceRect" presStyleCnt="0"/>
      <dgm:spPr/>
    </dgm:pt>
    <dgm:pt modelId="{0B4B1DF3-FC09-4FF5-8E2F-21A40722F1C9}" type="pres">
      <dgm:prSet presAssocID="{0E36D33D-447E-450A-B86E-1D783C36E591}" presName="parTx" presStyleLbl="revTx" presStyleIdx="0" presStyleCnt="4">
        <dgm:presLayoutVars>
          <dgm:chMax val="0"/>
          <dgm:chPref val="0"/>
        </dgm:presLayoutVars>
      </dgm:prSet>
      <dgm:spPr/>
    </dgm:pt>
    <dgm:pt modelId="{F934D48F-873C-45BF-9573-E1EA7547AA99}" type="pres">
      <dgm:prSet presAssocID="{2F701983-21D0-459B-8156-3BFEA839C888}" presName="sibTrans" presStyleCnt="0"/>
      <dgm:spPr/>
    </dgm:pt>
    <dgm:pt modelId="{873B9B80-D052-4CA5-B7D4-C3AD38D5C09B}" type="pres">
      <dgm:prSet presAssocID="{F6D2DF14-B056-4397-AE71-F77035953FBF}" presName="compNode" presStyleCnt="0"/>
      <dgm:spPr/>
    </dgm:pt>
    <dgm:pt modelId="{A2F1AA63-D9A1-43FD-BE1A-51DE81D15451}" type="pres">
      <dgm:prSet presAssocID="{F6D2DF14-B056-4397-AE71-F77035953FBF}" presName="bgRect" presStyleLbl="bgShp" presStyleIdx="1" presStyleCnt="4"/>
      <dgm:spPr/>
    </dgm:pt>
    <dgm:pt modelId="{2F80B01D-6F90-41D6-961A-8450B8522821}" type="pres">
      <dgm:prSet presAssocID="{F6D2DF14-B056-4397-AE71-F77035953F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B31F4DAD-595E-47FA-A554-8B71201509CB}" type="pres">
      <dgm:prSet presAssocID="{F6D2DF14-B056-4397-AE71-F77035953FBF}" presName="spaceRect" presStyleCnt="0"/>
      <dgm:spPr/>
    </dgm:pt>
    <dgm:pt modelId="{9771425A-13CD-4AC9-B946-E32A9BE0B6F5}" type="pres">
      <dgm:prSet presAssocID="{F6D2DF14-B056-4397-AE71-F77035953FBF}" presName="parTx" presStyleLbl="revTx" presStyleIdx="1" presStyleCnt="4">
        <dgm:presLayoutVars>
          <dgm:chMax val="0"/>
          <dgm:chPref val="0"/>
        </dgm:presLayoutVars>
      </dgm:prSet>
      <dgm:spPr/>
    </dgm:pt>
    <dgm:pt modelId="{86264AA4-85DA-4A23-8D25-7C755C450385}" type="pres">
      <dgm:prSet presAssocID="{4EB70A24-2562-4C81-B395-476F53C72A88}" presName="sibTrans" presStyleCnt="0"/>
      <dgm:spPr/>
    </dgm:pt>
    <dgm:pt modelId="{1E2E1B3B-7899-436E-820C-A9B8CEFBD582}" type="pres">
      <dgm:prSet presAssocID="{21854BD4-12BF-4CA1-AB62-7DA9B8A9A75B}" presName="compNode" presStyleCnt="0"/>
      <dgm:spPr/>
    </dgm:pt>
    <dgm:pt modelId="{1F325856-4E58-4073-A719-DE86A2BC9DE0}" type="pres">
      <dgm:prSet presAssocID="{21854BD4-12BF-4CA1-AB62-7DA9B8A9A75B}" presName="bgRect" presStyleLbl="bgShp" presStyleIdx="2" presStyleCnt="4"/>
      <dgm:spPr/>
    </dgm:pt>
    <dgm:pt modelId="{E8DE476B-A1AC-4FA3-9B40-13A0A9775494}" type="pres">
      <dgm:prSet presAssocID="{21854BD4-12BF-4CA1-AB62-7DA9B8A9A7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Quotation Mark"/>
        </a:ext>
      </dgm:extLst>
    </dgm:pt>
    <dgm:pt modelId="{D6CCFFC1-E269-4FCD-B0F8-1D9B20E001B6}" type="pres">
      <dgm:prSet presAssocID="{21854BD4-12BF-4CA1-AB62-7DA9B8A9A75B}" presName="spaceRect" presStyleCnt="0"/>
      <dgm:spPr/>
    </dgm:pt>
    <dgm:pt modelId="{24356006-EEE1-4F97-B896-118072C2577D}" type="pres">
      <dgm:prSet presAssocID="{21854BD4-12BF-4CA1-AB62-7DA9B8A9A75B}" presName="parTx" presStyleLbl="revTx" presStyleIdx="2" presStyleCnt="4">
        <dgm:presLayoutVars>
          <dgm:chMax val="0"/>
          <dgm:chPref val="0"/>
        </dgm:presLayoutVars>
      </dgm:prSet>
      <dgm:spPr/>
    </dgm:pt>
    <dgm:pt modelId="{B042B698-53B3-45AA-A8D0-AAAE48956394}" type="pres">
      <dgm:prSet presAssocID="{EC7CCF4B-39F8-48D0-A420-7EED9EE6BA09}" presName="sibTrans" presStyleCnt="0"/>
      <dgm:spPr/>
    </dgm:pt>
    <dgm:pt modelId="{5A1E8F65-4EE5-46B7-B7C8-C74889261B1E}" type="pres">
      <dgm:prSet presAssocID="{7C13C1A9-E868-4447-BA06-1535F7E8D3C7}" presName="compNode" presStyleCnt="0"/>
      <dgm:spPr/>
    </dgm:pt>
    <dgm:pt modelId="{DBBB444D-D025-411E-9036-A95381F51DF8}" type="pres">
      <dgm:prSet presAssocID="{7C13C1A9-E868-4447-BA06-1535F7E8D3C7}" presName="bgRect" presStyleLbl="bgShp" presStyleIdx="3" presStyleCnt="4"/>
      <dgm:spPr/>
    </dgm:pt>
    <dgm:pt modelId="{57CF0929-9852-472A-AADA-F7A610DEA495}" type="pres">
      <dgm:prSet presAssocID="{7C13C1A9-E868-4447-BA06-1535F7E8D3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67A8EB30-32CE-443F-82D1-177D82A2E381}" type="pres">
      <dgm:prSet presAssocID="{7C13C1A9-E868-4447-BA06-1535F7E8D3C7}" presName="spaceRect" presStyleCnt="0"/>
      <dgm:spPr/>
    </dgm:pt>
    <dgm:pt modelId="{68B29FFB-EDD3-4C0F-B5E9-506556F4529F}" type="pres">
      <dgm:prSet presAssocID="{7C13C1A9-E868-4447-BA06-1535F7E8D3C7}" presName="parTx" presStyleLbl="revTx" presStyleIdx="3" presStyleCnt="4">
        <dgm:presLayoutVars>
          <dgm:chMax val="0"/>
          <dgm:chPref val="0"/>
        </dgm:presLayoutVars>
      </dgm:prSet>
      <dgm:spPr/>
    </dgm:pt>
  </dgm:ptLst>
  <dgm:cxnLst>
    <dgm:cxn modelId="{FD71C80C-0AC8-43DA-8BD3-029FAF8B9A7E}" type="presOf" srcId="{7C13C1A9-E868-4447-BA06-1535F7E8D3C7}" destId="{68B29FFB-EDD3-4C0F-B5E9-506556F4529F}" srcOrd="0" destOrd="0" presId="urn:microsoft.com/office/officeart/2018/2/layout/IconVerticalSolidList"/>
    <dgm:cxn modelId="{3AE8BF26-09D3-44DB-A94B-2E6EA7D94BA3}" srcId="{E57B38D6-49EE-4785-B814-438D798FD1F4}" destId="{F6D2DF14-B056-4397-AE71-F77035953FBF}" srcOrd="1" destOrd="0" parTransId="{F426C068-D838-4A6D-A024-CA2A5422E03B}" sibTransId="{4EB70A24-2562-4C81-B395-476F53C72A88}"/>
    <dgm:cxn modelId="{C09FE546-42AC-4302-9852-94816BDCB1EA}" srcId="{E57B38D6-49EE-4785-B814-438D798FD1F4}" destId="{7C13C1A9-E868-4447-BA06-1535F7E8D3C7}" srcOrd="3" destOrd="0" parTransId="{224CAC57-55C3-4971-876D-09A472BF909C}" sibTransId="{C4368C6D-BB51-4CFE-9F4D-F42A041E238E}"/>
    <dgm:cxn modelId="{C6CAEF6D-F299-449E-996C-8DF13C38B8A2}" type="presOf" srcId="{F6D2DF14-B056-4397-AE71-F77035953FBF}" destId="{9771425A-13CD-4AC9-B946-E32A9BE0B6F5}" srcOrd="0" destOrd="0" presId="urn:microsoft.com/office/officeart/2018/2/layout/IconVerticalSolidList"/>
    <dgm:cxn modelId="{33123050-C4BE-406A-8296-F69F23008596}" type="presOf" srcId="{0E36D33D-447E-450A-B86E-1D783C36E591}" destId="{0B4B1DF3-FC09-4FF5-8E2F-21A40722F1C9}" srcOrd="0" destOrd="0" presId="urn:microsoft.com/office/officeart/2018/2/layout/IconVerticalSolidList"/>
    <dgm:cxn modelId="{46A68392-E610-44E5-A7DA-2D3FA3AD90D4}" srcId="{E57B38D6-49EE-4785-B814-438D798FD1F4}" destId="{0E36D33D-447E-450A-B86E-1D783C36E591}" srcOrd="0" destOrd="0" parTransId="{036234C1-96BD-4230-AFFE-184F2BF55F2D}" sibTransId="{2F701983-21D0-459B-8156-3BFEA839C888}"/>
    <dgm:cxn modelId="{FEC083B2-5BC7-4634-9448-64E18832E045}" srcId="{E57B38D6-49EE-4785-B814-438D798FD1F4}" destId="{21854BD4-12BF-4CA1-AB62-7DA9B8A9A75B}" srcOrd="2" destOrd="0" parTransId="{81D4187C-1A78-4469-AC6B-58FF598C0893}" sibTransId="{EC7CCF4B-39F8-48D0-A420-7EED9EE6BA09}"/>
    <dgm:cxn modelId="{9373CFE5-F9C1-47E2-A4A7-DB852DEA206A}" type="presOf" srcId="{21854BD4-12BF-4CA1-AB62-7DA9B8A9A75B}" destId="{24356006-EEE1-4F97-B896-118072C2577D}" srcOrd="0" destOrd="0" presId="urn:microsoft.com/office/officeart/2018/2/layout/IconVerticalSolidList"/>
    <dgm:cxn modelId="{2EC856F0-78BC-4E0B-A58D-2E14B4078ABE}" type="presOf" srcId="{E57B38D6-49EE-4785-B814-438D798FD1F4}" destId="{EFB7841B-5026-41D0-A5ED-1C7D14E71950}" srcOrd="0" destOrd="0" presId="urn:microsoft.com/office/officeart/2018/2/layout/IconVerticalSolidList"/>
    <dgm:cxn modelId="{A0D78083-CD91-40C0-A118-C5A9BF098F58}" type="presParOf" srcId="{EFB7841B-5026-41D0-A5ED-1C7D14E71950}" destId="{1F93C21E-1A1D-42DC-A26C-FB5545FD6C45}" srcOrd="0" destOrd="0" presId="urn:microsoft.com/office/officeart/2018/2/layout/IconVerticalSolidList"/>
    <dgm:cxn modelId="{4506D8BB-5B93-477A-9DED-31B93EB6079D}" type="presParOf" srcId="{1F93C21E-1A1D-42DC-A26C-FB5545FD6C45}" destId="{1B832B06-563A-4B3C-9475-B7DBBB226266}" srcOrd="0" destOrd="0" presId="urn:microsoft.com/office/officeart/2018/2/layout/IconVerticalSolidList"/>
    <dgm:cxn modelId="{1D10C95D-0506-4DC8-AED8-AB09CB5970E1}" type="presParOf" srcId="{1F93C21E-1A1D-42DC-A26C-FB5545FD6C45}" destId="{36B48A67-8432-4488-A6A9-1B6E78FD8648}" srcOrd="1" destOrd="0" presId="urn:microsoft.com/office/officeart/2018/2/layout/IconVerticalSolidList"/>
    <dgm:cxn modelId="{D8196ED8-0815-4A20-A65E-E5E4322B6BBF}" type="presParOf" srcId="{1F93C21E-1A1D-42DC-A26C-FB5545FD6C45}" destId="{68445529-F257-437D-BD14-8F58C655EB13}" srcOrd="2" destOrd="0" presId="urn:microsoft.com/office/officeart/2018/2/layout/IconVerticalSolidList"/>
    <dgm:cxn modelId="{BD95C7CB-47E6-43A3-8335-D468C53765E1}" type="presParOf" srcId="{1F93C21E-1A1D-42DC-A26C-FB5545FD6C45}" destId="{0B4B1DF3-FC09-4FF5-8E2F-21A40722F1C9}" srcOrd="3" destOrd="0" presId="urn:microsoft.com/office/officeart/2018/2/layout/IconVerticalSolidList"/>
    <dgm:cxn modelId="{E406BF28-35B5-44A8-9F16-30E825522B1F}" type="presParOf" srcId="{EFB7841B-5026-41D0-A5ED-1C7D14E71950}" destId="{F934D48F-873C-45BF-9573-E1EA7547AA99}" srcOrd="1" destOrd="0" presId="urn:microsoft.com/office/officeart/2018/2/layout/IconVerticalSolidList"/>
    <dgm:cxn modelId="{894DD7F8-88F2-4634-9728-659BE49F822B}" type="presParOf" srcId="{EFB7841B-5026-41D0-A5ED-1C7D14E71950}" destId="{873B9B80-D052-4CA5-B7D4-C3AD38D5C09B}" srcOrd="2" destOrd="0" presId="urn:microsoft.com/office/officeart/2018/2/layout/IconVerticalSolidList"/>
    <dgm:cxn modelId="{9C1A2762-F9C6-41ED-89C8-9D4893A33695}" type="presParOf" srcId="{873B9B80-D052-4CA5-B7D4-C3AD38D5C09B}" destId="{A2F1AA63-D9A1-43FD-BE1A-51DE81D15451}" srcOrd="0" destOrd="0" presId="urn:microsoft.com/office/officeart/2018/2/layout/IconVerticalSolidList"/>
    <dgm:cxn modelId="{C2E2CF1E-E209-44F7-9296-D01080CBFCA6}" type="presParOf" srcId="{873B9B80-D052-4CA5-B7D4-C3AD38D5C09B}" destId="{2F80B01D-6F90-41D6-961A-8450B8522821}" srcOrd="1" destOrd="0" presId="urn:microsoft.com/office/officeart/2018/2/layout/IconVerticalSolidList"/>
    <dgm:cxn modelId="{B7E6310A-C302-450E-96A2-7DBC305DCF16}" type="presParOf" srcId="{873B9B80-D052-4CA5-B7D4-C3AD38D5C09B}" destId="{B31F4DAD-595E-47FA-A554-8B71201509CB}" srcOrd="2" destOrd="0" presId="urn:microsoft.com/office/officeart/2018/2/layout/IconVerticalSolidList"/>
    <dgm:cxn modelId="{B1650AA9-435F-4195-8AB8-02D498249ABA}" type="presParOf" srcId="{873B9B80-D052-4CA5-B7D4-C3AD38D5C09B}" destId="{9771425A-13CD-4AC9-B946-E32A9BE0B6F5}" srcOrd="3" destOrd="0" presId="urn:microsoft.com/office/officeart/2018/2/layout/IconVerticalSolidList"/>
    <dgm:cxn modelId="{500B3E77-DD06-4CD8-87C2-04C3679AD65D}" type="presParOf" srcId="{EFB7841B-5026-41D0-A5ED-1C7D14E71950}" destId="{86264AA4-85DA-4A23-8D25-7C755C450385}" srcOrd="3" destOrd="0" presId="urn:microsoft.com/office/officeart/2018/2/layout/IconVerticalSolidList"/>
    <dgm:cxn modelId="{88EE3DDD-DEC2-4AF8-88BA-0C6E649E27F4}" type="presParOf" srcId="{EFB7841B-5026-41D0-A5ED-1C7D14E71950}" destId="{1E2E1B3B-7899-436E-820C-A9B8CEFBD582}" srcOrd="4" destOrd="0" presId="urn:microsoft.com/office/officeart/2018/2/layout/IconVerticalSolidList"/>
    <dgm:cxn modelId="{183BD735-DDB1-43E5-827B-F6E2EA53245B}" type="presParOf" srcId="{1E2E1B3B-7899-436E-820C-A9B8CEFBD582}" destId="{1F325856-4E58-4073-A719-DE86A2BC9DE0}" srcOrd="0" destOrd="0" presId="urn:microsoft.com/office/officeart/2018/2/layout/IconVerticalSolidList"/>
    <dgm:cxn modelId="{98643606-4AC2-4717-8B14-10792A596297}" type="presParOf" srcId="{1E2E1B3B-7899-436E-820C-A9B8CEFBD582}" destId="{E8DE476B-A1AC-4FA3-9B40-13A0A9775494}" srcOrd="1" destOrd="0" presId="urn:microsoft.com/office/officeart/2018/2/layout/IconVerticalSolidList"/>
    <dgm:cxn modelId="{A8307E90-711D-42E3-8EFB-A43232A57D19}" type="presParOf" srcId="{1E2E1B3B-7899-436E-820C-A9B8CEFBD582}" destId="{D6CCFFC1-E269-4FCD-B0F8-1D9B20E001B6}" srcOrd="2" destOrd="0" presId="urn:microsoft.com/office/officeart/2018/2/layout/IconVerticalSolidList"/>
    <dgm:cxn modelId="{9A3F8E6E-DEF6-49F4-9C5E-6DC2B809FE6C}" type="presParOf" srcId="{1E2E1B3B-7899-436E-820C-A9B8CEFBD582}" destId="{24356006-EEE1-4F97-B896-118072C2577D}" srcOrd="3" destOrd="0" presId="urn:microsoft.com/office/officeart/2018/2/layout/IconVerticalSolidList"/>
    <dgm:cxn modelId="{DC6A3133-85A8-4B7D-90CE-2500B524860A}" type="presParOf" srcId="{EFB7841B-5026-41D0-A5ED-1C7D14E71950}" destId="{B042B698-53B3-45AA-A8D0-AAAE48956394}" srcOrd="5" destOrd="0" presId="urn:microsoft.com/office/officeart/2018/2/layout/IconVerticalSolidList"/>
    <dgm:cxn modelId="{FD101824-B6EF-4269-BC99-DE79C614A94E}" type="presParOf" srcId="{EFB7841B-5026-41D0-A5ED-1C7D14E71950}" destId="{5A1E8F65-4EE5-46B7-B7C8-C74889261B1E}" srcOrd="6" destOrd="0" presId="urn:microsoft.com/office/officeart/2018/2/layout/IconVerticalSolidList"/>
    <dgm:cxn modelId="{14EE0566-DFD1-49BF-9EE3-88370F0F7FD5}" type="presParOf" srcId="{5A1E8F65-4EE5-46B7-B7C8-C74889261B1E}" destId="{DBBB444D-D025-411E-9036-A95381F51DF8}" srcOrd="0" destOrd="0" presId="urn:microsoft.com/office/officeart/2018/2/layout/IconVerticalSolidList"/>
    <dgm:cxn modelId="{CB7B6D5E-1C24-4679-88BD-59F7CB8A64CB}" type="presParOf" srcId="{5A1E8F65-4EE5-46B7-B7C8-C74889261B1E}" destId="{57CF0929-9852-472A-AADA-F7A610DEA495}" srcOrd="1" destOrd="0" presId="urn:microsoft.com/office/officeart/2018/2/layout/IconVerticalSolidList"/>
    <dgm:cxn modelId="{B2918674-39F6-4CC5-9C5E-EC7D1E6FABA0}" type="presParOf" srcId="{5A1E8F65-4EE5-46B7-B7C8-C74889261B1E}" destId="{67A8EB30-32CE-443F-82D1-177D82A2E381}" srcOrd="2" destOrd="0" presId="urn:microsoft.com/office/officeart/2018/2/layout/IconVerticalSolidList"/>
    <dgm:cxn modelId="{5F4AE5DE-6FCA-4D5E-97B4-3BB06ABACCA5}" type="presParOf" srcId="{5A1E8F65-4EE5-46B7-B7C8-C74889261B1E}" destId="{68B29FFB-EDD3-4C0F-B5E9-506556F452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D0B5C-AB09-4BF8-AECD-6F4A2221D8F4}">
      <dsp:nvSpPr>
        <dsp:cNvPr id="0" name=""/>
        <dsp:cNvSpPr/>
      </dsp:nvSpPr>
      <dsp:spPr>
        <a:xfrm>
          <a:off x="452817" y="248869"/>
          <a:ext cx="1305401" cy="130540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70B99-9AA0-46FA-BF53-BBE5842D599F}">
      <dsp:nvSpPr>
        <dsp:cNvPr id="0" name=""/>
        <dsp:cNvSpPr/>
      </dsp:nvSpPr>
      <dsp:spPr>
        <a:xfrm>
          <a:off x="731017" y="527069"/>
          <a:ext cx="749000" cy="749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4AC5F-BC5C-49A6-9BE6-B83AA5B2F27B}">
      <dsp:nvSpPr>
        <dsp:cNvPr id="0" name=""/>
        <dsp:cNvSpPr/>
      </dsp:nvSpPr>
      <dsp:spPr>
        <a:xfrm>
          <a:off x="35516" y="1960871"/>
          <a:ext cx="21400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Design the Program</a:t>
          </a:r>
        </a:p>
      </dsp:txBody>
      <dsp:txXfrm>
        <a:off x="35516" y="1960871"/>
        <a:ext cx="2140002" cy="720000"/>
      </dsp:txXfrm>
    </dsp:sp>
    <dsp:sp modelId="{6062D287-7C5C-4028-B913-3F0BDA02AFB5}">
      <dsp:nvSpPr>
        <dsp:cNvPr id="0" name=""/>
        <dsp:cNvSpPr/>
      </dsp:nvSpPr>
      <dsp:spPr>
        <a:xfrm>
          <a:off x="2967320" y="248869"/>
          <a:ext cx="1305401" cy="130540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6DB4AC-5621-4C25-9B54-70A9120AB501}">
      <dsp:nvSpPr>
        <dsp:cNvPr id="0" name=""/>
        <dsp:cNvSpPr/>
      </dsp:nvSpPr>
      <dsp:spPr>
        <a:xfrm>
          <a:off x="3245521" y="527069"/>
          <a:ext cx="749000" cy="749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368439-8F72-4A80-B668-0783241B2BA8}">
      <dsp:nvSpPr>
        <dsp:cNvPr id="0" name=""/>
        <dsp:cNvSpPr/>
      </dsp:nvSpPr>
      <dsp:spPr>
        <a:xfrm>
          <a:off x="2550020" y="1960871"/>
          <a:ext cx="21400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Write the Code</a:t>
          </a:r>
        </a:p>
      </dsp:txBody>
      <dsp:txXfrm>
        <a:off x="2550020" y="1960871"/>
        <a:ext cx="2140002" cy="720000"/>
      </dsp:txXfrm>
    </dsp:sp>
    <dsp:sp modelId="{33F99BC7-BB98-4A06-BEB4-D6CDE41D8355}">
      <dsp:nvSpPr>
        <dsp:cNvPr id="0" name=""/>
        <dsp:cNvSpPr/>
      </dsp:nvSpPr>
      <dsp:spPr>
        <a:xfrm>
          <a:off x="5481823" y="248869"/>
          <a:ext cx="1305401" cy="130540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C529EB-3CD6-4B40-BE2A-1434403E448E}">
      <dsp:nvSpPr>
        <dsp:cNvPr id="0" name=""/>
        <dsp:cNvSpPr/>
      </dsp:nvSpPr>
      <dsp:spPr>
        <a:xfrm>
          <a:off x="5760024" y="527069"/>
          <a:ext cx="749000" cy="749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97461-6ACC-4FBA-AF79-E5A11C60190F}">
      <dsp:nvSpPr>
        <dsp:cNvPr id="0" name=""/>
        <dsp:cNvSpPr/>
      </dsp:nvSpPr>
      <dsp:spPr>
        <a:xfrm>
          <a:off x="5064523" y="1960871"/>
          <a:ext cx="21400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Correct Syntax Errors</a:t>
          </a:r>
        </a:p>
      </dsp:txBody>
      <dsp:txXfrm>
        <a:off x="5064523" y="1960871"/>
        <a:ext cx="2140002" cy="720000"/>
      </dsp:txXfrm>
    </dsp:sp>
    <dsp:sp modelId="{EF816000-09A6-446F-8D43-4AED5255ED42}">
      <dsp:nvSpPr>
        <dsp:cNvPr id="0" name=""/>
        <dsp:cNvSpPr/>
      </dsp:nvSpPr>
      <dsp:spPr>
        <a:xfrm>
          <a:off x="1710069" y="3215871"/>
          <a:ext cx="1305401" cy="130540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472F58-EA22-4420-82E8-17E00EAF5CD7}">
      <dsp:nvSpPr>
        <dsp:cNvPr id="0" name=""/>
        <dsp:cNvSpPr/>
      </dsp:nvSpPr>
      <dsp:spPr>
        <a:xfrm>
          <a:off x="1988269" y="3494072"/>
          <a:ext cx="749000" cy="749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BF9DBE-4991-42DE-BE6D-F1690538CB49}">
      <dsp:nvSpPr>
        <dsp:cNvPr id="0" name=""/>
        <dsp:cNvSpPr/>
      </dsp:nvSpPr>
      <dsp:spPr>
        <a:xfrm>
          <a:off x="1292768" y="4927873"/>
          <a:ext cx="21400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Test the Program</a:t>
          </a:r>
        </a:p>
      </dsp:txBody>
      <dsp:txXfrm>
        <a:off x="1292768" y="4927873"/>
        <a:ext cx="2140002" cy="720000"/>
      </dsp:txXfrm>
    </dsp:sp>
    <dsp:sp modelId="{38C92769-51D7-4320-A445-C36390734A6F}">
      <dsp:nvSpPr>
        <dsp:cNvPr id="0" name=""/>
        <dsp:cNvSpPr/>
      </dsp:nvSpPr>
      <dsp:spPr>
        <a:xfrm>
          <a:off x="4224572" y="3215871"/>
          <a:ext cx="1305401" cy="130540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6A372-502F-4A30-8EFE-FC61C90621A3}">
      <dsp:nvSpPr>
        <dsp:cNvPr id="0" name=""/>
        <dsp:cNvSpPr/>
      </dsp:nvSpPr>
      <dsp:spPr>
        <a:xfrm>
          <a:off x="4502772" y="3494072"/>
          <a:ext cx="749000" cy="749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65E565-D5EA-463D-8371-E10886A92CBA}">
      <dsp:nvSpPr>
        <dsp:cNvPr id="0" name=""/>
        <dsp:cNvSpPr/>
      </dsp:nvSpPr>
      <dsp:spPr>
        <a:xfrm>
          <a:off x="3807271" y="4927873"/>
          <a:ext cx="21400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Correct Logic Errors</a:t>
          </a:r>
        </a:p>
      </dsp:txBody>
      <dsp:txXfrm>
        <a:off x="3807271" y="4927873"/>
        <a:ext cx="214000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32B06-563A-4B3C-9475-B7DBBB226266}">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48A67-8432-4488-A6A9-1B6E78FD8648}">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B1DF3-FC09-4FF5-8E2F-21A40722F1C9}">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In programming terms, a sequence of characters that is used as data is called a </a:t>
          </a:r>
          <a:r>
            <a:rPr lang="en-US" sz="2000" i="1" kern="1200"/>
            <a:t>string</a:t>
          </a:r>
          <a:endParaRPr lang="en-US" sz="2000" kern="1200"/>
        </a:p>
      </dsp:txBody>
      <dsp:txXfrm>
        <a:off x="1429899" y="2442"/>
        <a:ext cx="5083704" cy="1238008"/>
      </dsp:txXfrm>
    </dsp:sp>
    <dsp:sp modelId="{A2F1AA63-D9A1-43FD-BE1A-51DE81D15451}">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0B01D-6F90-41D6-961A-8450B8522821}">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1425A-13CD-4AC9-B946-E32A9BE0B6F5}">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When a string appears in the actual code of a program it is called a string literal</a:t>
          </a:r>
        </a:p>
      </dsp:txBody>
      <dsp:txXfrm>
        <a:off x="1429899" y="1549953"/>
        <a:ext cx="5083704" cy="1238008"/>
      </dsp:txXfrm>
    </dsp:sp>
    <dsp:sp modelId="{1F325856-4E58-4073-A719-DE86A2BC9DE0}">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E476B-A1AC-4FA3-9B40-13A0A9775494}">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356006-EEE1-4F97-B896-118072C2577D}">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In Python code, string literals must be enclosed in quote marks.</a:t>
          </a:r>
        </a:p>
      </dsp:txBody>
      <dsp:txXfrm>
        <a:off x="1429899" y="3097464"/>
        <a:ext cx="5083704" cy="1238008"/>
      </dsp:txXfrm>
    </dsp:sp>
    <dsp:sp modelId="{DBBB444D-D025-411E-9036-A95381F51DF8}">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F0929-9852-472A-AADA-F7A610DEA495}">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B29FFB-EDD3-4C0F-B5E9-506556F4529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In Python you can enclose string literals in a set of single-quote marks (') or a set of double quote marks (").</a:t>
          </a:r>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29A7B-2EE3-4F09-8263-DF0D9A6041F3}"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74B36-7773-4864-859F-C396B288B002}" type="slidenum">
              <a:rPr lang="en-US" smtClean="0"/>
              <a:t>‹#›</a:t>
            </a:fld>
            <a:endParaRPr lang="en-US"/>
          </a:p>
        </p:txBody>
      </p:sp>
    </p:spTree>
    <p:extLst>
      <p:ext uri="{BB962C8B-B14F-4D97-AF65-F5344CB8AC3E}">
        <p14:creationId xmlns:p14="http://schemas.microsoft.com/office/powerpoint/2010/main" val="61252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this course of Python from scratch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7377F8-F4CE-45A3-8CDD-1696DF5D76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72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 of designing a program can be summarized in the following two steps:</a:t>
            </a:r>
          </a:p>
          <a:p>
            <a:endParaRPr lang="en-US" dirty="0"/>
          </a:p>
        </p:txBody>
      </p:sp>
      <p:sp>
        <p:nvSpPr>
          <p:cNvPr id="4" name="Slide Number Placeholder 3"/>
          <p:cNvSpPr>
            <a:spLocks noGrp="1"/>
          </p:cNvSpPr>
          <p:nvPr>
            <p:ph type="sldNum" sz="quarter" idx="5"/>
          </p:nvPr>
        </p:nvSpPr>
        <p:spPr/>
        <p:txBody>
          <a:bodyPr/>
          <a:lstStyle/>
          <a:p>
            <a:fld id="{A1974B36-7773-4864-859F-C396B288B002}" type="slidenum">
              <a:rPr lang="en-US" smtClean="0"/>
              <a:t>5</a:t>
            </a:fld>
            <a:endParaRPr lang="en-US"/>
          </a:p>
        </p:txBody>
      </p:sp>
    </p:spTree>
    <p:extLst>
      <p:ext uri="{BB962C8B-B14F-4D97-AF65-F5344CB8AC3E}">
        <p14:creationId xmlns:p14="http://schemas.microsoft.com/office/powerpoint/2010/main" val="320711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Of course, this algorithm isn’t ready to be executed on the computer.</a:t>
            </a:r>
          </a:p>
          <a:p>
            <a:r>
              <a:rPr lang="en-US" sz="1200" b="0" i="0" u="none" strike="noStrike" kern="1200" baseline="0" dirty="0">
                <a:solidFill>
                  <a:schemeClr val="tx1"/>
                </a:solidFill>
                <a:latin typeface="+mn-lt"/>
                <a:ea typeface="+mn-ea"/>
                <a:cs typeface="+mn-cs"/>
              </a:rPr>
              <a:t>The steps in this list have to be translated into code. Programmers commonly use two tools to help them accomplish this: pseudocode and flowcharts. Let’s look at each of these in more detail</a:t>
            </a:r>
            <a:endParaRPr lang="en-US" dirty="0"/>
          </a:p>
        </p:txBody>
      </p:sp>
      <p:sp>
        <p:nvSpPr>
          <p:cNvPr id="4" name="Slide Number Placeholder 3"/>
          <p:cNvSpPr>
            <a:spLocks noGrp="1"/>
          </p:cNvSpPr>
          <p:nvPr>
            <p:ph type="sldNum" sz="quarter" idx="5"/>
          </p:nvPr>
        </p:nvSpPr>
        <p:spPr/>
        <p:txBody>
          <a:bodyPr/>
          <a:lstStyle/>
          <a:p>
            <a:fld id="{A1974B36-7773-4864-859F-C396B288B002}" type="slidenum">
              <a:rPr lang="en-US" smtClean="0"/>
              <a:t>6</a:t>
            </a:fld>
            <a:endParaRPr lang="en-US"/>
          </a:p>
        </p:txBody>
      </p:sp>
    </p:spTree>
    <p:extLst>
      <p:ext uri="{BB962C8B-B14F-4D97-AF65-F5344CB8AC3E}">
        <p14:creationId xmlns:p14="http://schemas.microsoft.com/office/powerpoint/2010/main" val="281531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Calling function</a:t>
            </a:r>
          </a:p>
          <a:p>
            <a:r>
              <a:rPr lang="en-US" sz="1200" b="0" i="0" u="none" strike="noStrike" kern="1200" baseline="0" dirty="0">
                <a:solidFill>
                  <a:schemeClr val="tx1"/>
                </a:solidFill>
                <a:latin typeface="+mn-lt"/>
                <a:ea typeface="+mn-ea"/>
                <a:cs typeface="+mn-cs"/>
              </a:rPr>
              <a:t>When you call the print function, you type the word print, followed by a set of parentheses. Inside the parentheses, you type an </a:t>
            </a:r>
            <a:r>
              <a:rPr lang="en-US" sz="1200" b="0" i="1" u="none" strike="noStrike" kern="1200" baseline="0" dirty="0">
                <a:solidFill>
                  <a:schemeClr val="tx1"/>
                </a:solidFill>
                <a:latin typeface="+mn-lt"/>
                <a:ea typeface="+mn-ea"/>
                <a:cs typeface="+mn-cs"/>
              </a:rPr>
              <a:t>argument</a:t>
            </a:r>
            <a:r>
              <a:rPr lang="en-US" sz="1200" b="0" i="0" u="none" strike="noStrike" kern="1200" baseline="0" dirty="0">
                <a:solidFill>
                  <a:schemeClr val="tx1"/>
                </a:solidFill>
                <a:latin typeface="+mn-lt"/>
                <a:ea typeface="+mn-ea"/>
                <a:cs typeface="+mn-cs"/>
              </a:rPr>
              <a:t>, which is the data that you want displayed on the screen.</a:t>
            </a:r>
            <a:endParaRPr lang="en-US" dirty="0"/>
          </a:p>
        </p:txBody>
      </p:sp>
      <p:sp>
        <p:nvSpPr>
          <p:cNvPr id="4" name="Slide Number Placeholder 3"/>
          <p:cNvSpPr>
            <a:spLocks noGrp="1"/>
          </p:cNvSpPr>
          <p:nvPr>
            <p:ph type="sldNum" sz="quarter" idx="5"/>
          </p:nvPr>
        </p:nvSpPr>
        <p:spPr/>
        <p:txBody>
          <a:bodyPr/>
          <a:lstStyle/>
          <a:p>
            <a:fld id="{A1974B36-7773-4864-859F-C396B288B002}" type="slidenum">
              <a:rPr lang="en-US" smtClean="0"/>
              <a:t>9</a:t>
            </a:fld>
            <a:endParaRPr lang="en-US"/>
          </a:p>
        </p:txBody>
      </p:sp>
    </p:spTree>
    <p:extLst>
      <p:ext uri="{BB962C8B-B14F-4D97-AF65-F5344CB8AC3E}">
        <p14:creationId xmlns:p14="http://schemas.microsoft.com/office/powerpoint/2010/main" val="253165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3FFC-D8EC-4E7E-99FF-64E9F983D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B2E3A-F63C-45E2-A3DF-C908B981B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2D4D74-8037-46A5-BC67-C214504D9DB5}"/>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5" name="Footer Placeholder 4">
            <a:extLst>
              <a:ext uri="{FF2B5EF4-FFF2-40B4-BE49-F238E27FC236}">
                <a16:creationId xmlns:a16="http://schemas.microsoft.com/office/drawing/2014/main" id="{0664D2D8-3244-4A2A-BE6A-CDD68F42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BC442-4DC7-4F24-B8B7-610A1C83C517}"/>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1891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AC01-4B4E-4A8C-9F69-894D51D14C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A2372F-BCCC-48F7-B42D-5D2FECF63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4D41A-1222-484B-9801-0E8C5EB39EBA}"/>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5" name="Footer Placeholder 4">
            <a:extLst>
              <a:ext uri="{FF2B5EF4-FFF2-40B4-BE49-F238E27FC236}">
                <a16:creationId xmlns:a16="http://schemas.microsoft.com/office/drawing/2014/main" id="{26DD5DE0-197E-4957-B5F3-F91DA0E9D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6B585-9A12-49A0-99A3-0A186DEE2731}"/>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376061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2F13F1-0C44-4EDD-90EF-F8463C34C5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11C3A2-7B55-4864-9FD2-125FC8F3F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062C8-F5EC-4302-8F19-6F9FD58221CC}"/>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5" name="Footer Placeholder 4">
            <a:extLst>
              <a:ext uri="{FF2B5EF4-FFF2-40B4-BE49-F238E27FC236}">
                <a16:creationId xmlns:a16="http://schemas.microsoft.com/office/drawing/2014/main" id="{979BBCC8-DEDC-4504-8934-5951BF598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32918-D365-4AB2-89B4-79C741B9B6E6}"/>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962388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2553-D446-4DD7-AD1A-42739CB19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FC6997-B29F-4BCF-B77F-CB018D917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2F2471-9161-46DB-8EED-46D2D737F73F}"/>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5" name="Footer Placeholder 4">
            <a:extLst>
              <a:ext uri="{FF2B5EF4-FFF2-40B4-BE49-F238E27FC236}">
                <a16:creationId xmlns:a16="http://schemas.microsoft.com/office/drawing/2014/main" id="{FEF402FA-090F-4F0A-BE3C-09A262D31F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D9CE3D-9F2D-46A0-A583-DD2B69AD070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303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49DD-A1D6-4E78-903B-9AEA15DB3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E3CDD-B444-44B4-BE50-98574D863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0FD95-6DF2-48FA-9B73-345B0DBB38DD}"/>
              </a:ext>
            </a:extLst>
          </p:cNvPr>
          <p:cNvSpPr>
            <a:spLocks noGrp="1"/>
          </p:cNvSpPr>
          <p:nvPr>
            <p:ph type="dt" sz="half" idx="10"/>
          </p:nvPr>
        </p:nvSpPr>
        <p:spPr/>
        <p:txBody>
          <a:bodyPr/>
          <a:lstStyle/>
          <a:p>
            <a:fld id="{00A18D36-A52A-4570-98C2-9C284767AD38}" type="datetimeFigureOut">
              <a:rPr lang="en-US" smtClean="0"/>
              <a:t>2/26/2020</a:t>
            </a:fld>
            <a:endParaRPr lang="en-US"/>
          </a:p>
        </p:txBody>
      </p:sp>
      <p:sp>
        <p:nvSpPr>
          <p:cNvPr id="5" name="Footer Placeholder 4">
            <a:extLst>
              <a:ext uri="{FF2B5EF4-FFF2-40B4-BE49-F238E27FC236}">
                <a16:creationId xmlns:a16="http://schemas.microsoft.com/office/drawing/2014/main" id="{C1E303A8-94C4-49E7-AAEB-E329B5CC2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6EDC2-F44F-4445-8C3F-86E268AA1513}"/>
              </a:ext>
            </a:extLst>
          </p:cNvPr>
          <p:cNvSpPr>
            <a:spLocks noGrp="1"/>
          </p:cNvSpPr>
          <p:nvPr>
            <p:ph type="sldNum" sz="quarter" idx="12"/>
          </p:nvPr>
        </p:nvSpPr>
        <p:spPr/>
        <p:txBody>
          <a:bodyPr/>
          <a:lstStyle/>
          <a:p>
            <a:fld id="{A286E6AB-BE31-441E-A4E0-133FF5FFEC43}" type="slidenum">
              <a:rPr lang="en-US" smtClean="0"/>
              <a:t>‹#›</a:t>
            </a:fld>
            <a:endParaRPr lang="en-US"/>
          </a:p>
        </p:txBody>
      </p:sp>
    </p:spTree>
    <p:extLst>
      <p:ext uri="{BB962C8B-B14F-4D97-AF65-F5344CB8AC3E}">
        <p14:creationId xmlns:p14="http://schemas.microsoft.com/office/powerpoint/2010/main" val="1304099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A187-7AFA-4B8F-A767-114FEBBFB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474D1E-F0D9-4BF5-9C38-AD4F877C86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94AC58-4922-474B-8E43-90EB9BEEC9E7}"/>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5" name="Footer Placeholder 4">
            <a:extLst>
              <a:ext uri="{FF2B5EF4-FFF2-40B4-BE49-F238E27FC236}">
                <a16:creationId xmlns:a16="http://schemas.microsoft.com/office/drawing/2014/main" id="{F606011D-CA19-49AE-B28A-B9DB577A83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B374EF-77D2-4970-9829-00DA49267F5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20741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C896-0393-409E-85D6-0D7C65BF12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CA57E-B1E9-4736-B4D4-EEC6E3156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8D45DF-7261-4A33-B9D0-773F377D7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46FA1A-CAAD-4769-B7E1-72CE40DB43DF}"/>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6" name="Footer Placeholder 5">
            <a:extLst>
              <a:ext uri="{FF2B5EF4-FFF2-40B4-BE49-F238E27FC236}">
                <a16:creationId xmlns:a16="http://schemas.microsoft.com/office/drawing/2014/main" id="{F8B9E7FC-1DC3-4ED2-9023-BEC84CD48C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43530A-BE11-43FA-8E4F-457D40800F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80099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5468-511C-48D0-A59A-3A2909B3E1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F90E18-58F1-48C2-9DED-7BAD28A59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BE67F-C569-4D51-B246-EBB2FF87A9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BEDCBB-BBD2-4C49-BED8-A12F95876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0F3DD6-7777-44CF-9CA0-5D760FD14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B05544-AB3D-4386-9A29-E2E287C41F1A}"/>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8" name="Footer Placeholder 7">
            <a:extLst>
              <a:ext uri="{FF2B5EF4-FFF2-40B4-BE49-F238E27FC236}">
                <a16:creationId xmlns:a16="http://schemas.microsoft.com/office/drawing/2014/main" id="{416B1B27-8802-4783-A46B-B300FB1E5D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E9DA16-A6D6-42DA-98B5-93BA024AB2D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464285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8725-1F3B-41D2-A1C0-C46FBB361F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EEE800-6128-43ED-B24F-0F4136854BBC}"/>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4" name="Footer Placeholder 3">
            <a:extLst>
              <a:ext uri="{FF2B5EF4-FFF2-40B4-BE49-F238E27FC236}">
                <a16:creationId xmlns:a16="http://schemas.microsoft.com/office/drawing/2014/main" id="{3EB57C2B-82D4-4C47-8FCF-1B769B294A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C05AB5-5399-4C7B-9434-383CD5E9663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871524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29D1C-EFEF-4B2F-9D66-EDA9879019ED}"/>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3" name="Footer Placeholder 2">
            <a:extLst>
              <a:ext uri="{FF2B5EF4-FFF2-40B4-BE49-F238E27FC236}">
                <a16:creationId xmlns:a16="http://schemas.microsoft.com/office/drawing/2014/main" id="{866282D9-1CC7-492D-B967-4770B8C64AA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3539529-6EA6-4E2A-95CF-3CE1F5759F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131737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A9BA-5556-4CF4-B535-6D2E39B567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F0CDD-2AB5-4B6B-9D37-B1414B702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2260C-2B35-433C-8493-5A07F2115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15642-FDCA-435E-B6B7-FE4FEC381FFD}"/>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6" name="Footer Placeholder 5">
            <a:extLst>
              <a:ext uri="{FF2B5EF4-FFF2-40B4-BE49-F238E27FC236}">
                <a16:creationId xmlns:a16="http://schemas.microsoft.com/office/drawing/2014/main" id="{1298F010-B5BE-4FDB-9DEA-DD210F2325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F207A2-0393-4F8E-9230-1A13F143F37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46781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7404-2A28-4EC1-B6AE-6AF48FA8E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B1AB9-DEF9-4AB2-B7BE-9D2B8C9F63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9740E-9866-434E-ACCA-AA3674CDF220}"/>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5" name="Footer Placeholder 4">
            <a:extLst>
              <a:ext uri="{FF2B5EF4-FFF2-40B4-BE49-F238E27FC236}">
                <a16:creationId xmlns:a16="http://schemas.microsoft.com/office/drawing/2014/main" id="{BFCD09B1-CF33-4587-818D-C6F4E4A4A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B9EA8-2390-4ED4-8440-940EF0D85C91}"/>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3400668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3BAD-D50E-444E-A69E-5F864F1CC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F4BF65-02B7-4CB9-9E6E-B0FC249AB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09FCE0-3971-4EC9-8E21-F26279201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8385D-5B3D-4DE6-8588-CBEDDB31B711}"/>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6" name="Footer Placeholder 5">
            <a:extLst>
              <a:ext uri="{FF2B5EF4-FFF2-40B4-BE49-F238E27FC236}">
                <a16:creationId xmlns:a16="http://schemas.microsoft.com/office/drawing/2014/main" id="{A93824E6-B946-451C-B78B-E3CA63119F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041574-8CBE-4E42-AEC4-1D284BA324A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85324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6EC7-2C3C-400B-8E39-908F6316E4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271AD2-294B-4F8D-88FF-D7741B102A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966B3-30A9-41F5-9C5D-089FF3714ED0}"/>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5" name="Footer Placeholder 4">
            <a:extLst>
              <a:ext uri="{FF2B5EF4-FFF2-40B4-BE49-F238E27FC236}">
                <a16:creationId xmlns:a16="http://schemas.microsoft.com/office/drawing/2014/main" id="{4D3DCAF8-B3D0-48AC-ABFE-71E5256E23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F670C9-5D4D-4F77-AB8A-27A398F02B3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750402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52991A-DA05-45B5-BD78-43CC070449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540D0D-9170-488E-887B-B6451668E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B98D5-2B13-4AD0-B96B-B4BED310F854}"/>
              </a:ext>
            </a:extLst>
          </p:cNvPr>
          <p:cNvSpPr>
            <a:spLocks noGrp="1"/>
          </p:cNvSpPr>
          <p:nvPr>
            <p:ph type="dt" sz="half" idx="10"/>
          </p:nvPr>
        </p:nvSpPr>
        <p:spPr/>
        <p:txBody>
          <a:bodyPr/>
          <a:lstStyle/>
          <a:p>
            <a:fld id="{ED291B17-9318-49DB-B28B-6E5994AE9581}" type="datetime1">
              <a:rPr lang="en-US" smtClean="0"/>
              <a:t>2/26/2020</a:t>
            </a:fld>
            <a:endParaRPr lang="en-US" dirty="0"/>
          </a:p>
        </p:txBody>
      </p:sp>
      <p:sp>
        <p:nvSpPr>
          <p:cNvPr id="5" name="Footer Placeholder 4">
            <a:extLst>
              <a:ext uri="{FF2B5EF4-FFF2-40B4-BE49-F238E27FC236}">
                <a16:creationId xmlns:a16="http://schemas.microsoft.com/office/drawing/2014/main" id="{50319868-E573-4DBB-B909-CA1A65C2E1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8DD3CC-0DCF-4688-9729-A0330C2F426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55987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D0B5-0117-4EC4-B62D-23D91F8822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FFE085-B254-44AE-89F9-76A9BEFF21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11CD3-E202-438C-9B42-8963FC42EA2B}"/>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5" name="Footer Placeholder 4">
            <a:extLst>
              <a:ext uri="{FF2B5EF4-FFF2-40B4-BE49-F238E27FC236}">
                <a16:creationId xmlns:a16="http://schemas.microsoft.com/office/drawing/2014/main" id="{97647955-11F7-4C51-9851-9080D4F7D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A5D46-C4B1-4E99-9DEE-57293121F214}"/>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158520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3E0E-C92C-42AE-8DD9-A43E5970CE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00384-5A00-433B-BF76-30FD33B76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7F6776-0294-4BE8-9944-AE775AD6AE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E1186E-5BE9-4672-B721-002250DE80E5}"/>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6" name="Footer Placeholder 5">
            <a:extLst>
              <a:ext uri="{FF2B5EF4-FFF2-40B4-BE49-F238E27FC236}">
                <a16:creationId xmlns:a16="http://schemas.microsoft.com/office/drawing/2014/main" id="{65BD94BE-8631-4544-B1D1-222F78673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EE4B6-3EAC-4937-81BC-B1FAD643830A}"/>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336237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FC70-21B5-4865-BBAC-68285EFBC5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E2EBE2-CC37-40EB-956D-1F57E7186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3894CE-4667-460A-8BAB-2BF462B795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9BB592-39E5-4139-A0DC-AD28117F5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6E4BD-6B93-4739-97B9-CF11948BC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246020-9271-419D-9572-43EE8DA5432A}"/>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8" name="Footer Placeholder 7">
            <a:extLst>
              <a:ext uri="{FF2B5EF4-FFF2-40B4-BE49-F238E27FC236}">
                <a16:creationId xmlns:a16="http://schemas.microsoft.com/office/drawing/2014/main" id="{E97381B2-D8BD-4E13-A010-E861B49F4E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112034-C337-4423-9118-68400A96E1F0}"/>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33762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F7B6-37E7-4C84-8953-09CD38F46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6B749-0B70-418F-BEB7-8B86EDE409A3}"/>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4" name="Footer Placeholder 3">
            <a:extLst>
              <a:ext uri="{FF2B5EF4-FFF2-40B4-BE49-F238E27FC236}">
                <a16:creationId xmlns:a16="http://schemas.microsoft.com/office/drawing/2014/main" id="{486372A0-D9A9-49CA-AB42-45F8F89EB1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2C9D36-9856-411C-8C68-FF42884BEE4D}"/>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277224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1E7B4-8557-4368-89D7-B612DD528754}"/>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3" name="Footer Placeholder 2">
            <a:extLst>
              <a:ext uri="{FF2B5EF4-FFF2-40B4-BE49-F238E27FC236}">
                <a16:creationId xmlns:a16="http://schemas.microsoft.com/office/drawing/2014/main" id="{2149F521-0FD1-479E-9208-86E8499F9F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67C100-74E2-46EA-B269-B9A639013685}"/>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413948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C01D-5DA1-4C8D-95DE-2DCA15834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0D8E27-EC89-4ADA-A2A8-E63CD5005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4B89E1-5CFE-432E-B83B-1C1FC3FCD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8CAF9-FDAC-4C76-A603-94B31D2AFDCC}"/>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6" name="Footer Placeholder 5">
            <a:extLst>
              <a:ext uri="{FF2B5EF4-FFF2-40B4-BE49-F238E27FC236}">
                <a16:creationId xmlns:a16="http://schemas.microsoft.com/office/drawing/2014/main" id="{F70A1332-54FE-4A76-AF23-6B51610C5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A1812-D4EE-431E-870E-7F7231911038}"/>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330636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4C33-5959-454C-AF80-5A0591D5A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B52ECC-CB64-4E79-B463-46D8E6E8D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3ADC7D-1BB4-4C7B-B618-F08AF1EA6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EE0F8-7BA3-49F4-AB84-C254175ECA07}"/>
              </a:ext>
            </a:extLst>
          </p:cNvPr>
          <p:cNvSpPr>
            <a:spLocks noGrp="1"/>
          </p:cNvSpPr>
          <p:nvPr>
            <p:ph type="dt" sz="half" idx="10"/>
          </p:nvPr>
        </p:nvSpPr>
        <p:spPr/>
        <p:txBody>
          <a:bodyPr/>
          <a:lstStyle/>
          <a:p>
            <a:fld id="{2C1EAAF9-5132-491C-9DB7-5E8A35645443}" type="datetimeFigureOut">
              <a:rPr lang="en-US" smtClean="0"/>
              <a:t>2/25/2020</a:t>
            </a:fld>
            <a:endParaRPr lang="en-US"/>
          </a:p>
        </p:txBody>
      </p:sp>
      <p:sp>
        <p:nvSpPr>
          <p:cNvPr id="6" name="Footer Placeholder 5">
            <a:extLst>
              <a:ext uri="{FF2B5EF4-FFF2-40B4-BE49-F238E27FC236}">
                <a16:creationId xmlns:a16="http://schemas.microsoft.com/office/drawing/2014/main" id="{B81F1257-F79B-47B8-888F-B55F99B53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C0D4A-1AF4-4568-967B-02C2618ABE0D}"/>
              </a:ext>
            </a:extLst>
          </p:cNvPr>
          <p:cNvSpPr>
            <a:spLocks noGrp="1"/>
          </p:cNvSpPr>
          <p:nvPr>
            <p:ph type="sldNum" sz="quarter" idx="12"/>
          </p:nvPr>
        </p:nvSpPr>
        <p:spPr/>
        <p:txBody>
          <a:bodyPr/>
          <a:lstStyle/>
          <a:p>
            <a:fld id="{7EFF170B-7568-4C00-A2FE-804AAEA81BEE}" type="slidenum">
              <a:rPr lang="en-US" smtClean="0"/>
              <a:t>‹#›</a:t>
            </a:fld>
            <a:endParaRPr lang="en-US"/>
          </a:p>
        </p:txBody>
      </p:sp>
    </p:spTree>
    <p:extLst>
      <p:ext uri="{BB962C8B-B14F-4D97-AF65-F5344CB8AC3E}">
        <p14:creationId xmlns:p14="http://schemas.microsoft.com/office/powerpoint/2010/main" val="99774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E74CF-0407-48FA-88AE-3A6FA002F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5A4415-A5EF-4682-88DB-8F0C18A02A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E1D4E-2D52-4594-BD4F-503531782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EAAF9-5132-491C-9DB7-5E8A35645443}" type="datetimeFigureOut">
              <a:rPr lang="en-US" smtClean="0"/>
              <a:t>2/25/2020</a:t>
            </a:fld>
            <a:endParaRPr lang="en-US"/>
          </a:p>
        </p:txBody>
      </p:sp>
      <p:sp>
        <p:nvSpPr>
          <p:cNvPr id="5" name="Footer Placeholder 4">
            <a:extLst>
              <a:ext uri="{FF2B5EF4-FFF2-40B4-BE49-F238E27FC236}">
                <a16:creationId xmlns:a16="http://schemas.microsoft.com/office/drawing/2014/main" id="{B8A5C12C-B161-439F-BFA0-244115D91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F4B428-B786-47A5-9200-78112AB37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F170B-7568-4C00-A2FE-804AAEA81BEE}" type="slidenum">
              <a:rPr lang="en-US" smtClean="0"/>
              <a:t>‹#›</a:t>
            </a:fld>
            <a:endParaRPr lang="en-US"/>
          </a:p>
        </p:txBody>
      </p:sp>
    </p:spTree>
    <p:extLst>
      <p:ext uri="{BB962C8B-B14F-4D97-AF65-F5344CB8AC3E}">
        <p14:creationId xmlns:p14="http://schemas.microsoft.com/office/powerpoint/2010/main" val="217235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0BF08B-71B5-4BB8-84D0-5E51285AA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7E6E1C-0E62-4539-85F2-97047983D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AEDB7-3701-4839-894E-BF6918008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2/26/2020</a:t>
            </a:fld>
            <a:endParaRPr lang="en-US" dirty="0"/>
          </a:p>
        </p:txBody>
      </p:sp>
      <p:sp>
        <p:nvSpPr>
          <p:cNvPr id="5" name="Footer Placeholder 4">
            <a:extLst>
              <a:ext uri="{FF2B5EF4-FFF2-40B4-BE49-F238E27FC236}">
                <a16:creationId xmlns:a16="http://schemas.microsoft.com/office/drawing/2014/main" id="{D82D76B4-74E6-435E-9B6F-D28673EDD5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739A1AA-3BB5-472C-A9B2-4144D0EBE1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49611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en.wikiversity.org/wiki/Python_Concept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a:extLst>
              <a:ext uri="{FF2B5EF4-FFF2-40B4-BE49-F238E27FC236}">
                <a16:creationId xmlns:a16="http://schemas.microsoft.com/office/drawing/2014/main" id="{A4DC59FE-95C7-4792-8613-8387631B1D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7" name="Oval 96">
              <a:extLst>
                <a:ext uri="{FF2B5EF4-FFF2-40B4-BE49-F238E27FC236}">
                  <a16:creationId xmlns:a16="http://schemas.microsoft.com/office/drawing/2014/main" id="{185A6740-C8AC-4AF4-8DED-DF2AE7C5C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Oval 97">
              <a:extLst>
                <a:ext uri="{FF2B5EF4-FFF2-40B4-BE49-F238E27FC236}">
                  <a16:creationId xmlns:a16="http://schemas.microsoft.com/office/drawing/2014/main" id="{B0287ED7-11F5-4988-9536-ED300C63D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6F435B82-54F0-40A8-98AC-308BBE400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Oval 99">
              <a:extLst>
                <a:ext uri="{FF2B5EF4-FFF2-40B4-BE49-F238E27FC236}">
                  <a16:creationId xmlns:a16="http://schemas.microsoft.com/office/drawing/2014/main" id="{63E91545-5C3B-46A8-84FE-3866AC17D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id="{8E118785-E32F-4098-BA19-715FB4D32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218661B7-47E9-4CFA-9D23-D94826CD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5710A2EE-27D7-4C69-8357-A1AEB98C9ADE}"/>
              </a:ext>
            </a:extLst>
          </p:cNvPr>
          <p:cNvSpPr>
            <a:spLocks noGrp="1"/>
          </p:cNvSpPr>
          <p:nvPr>
            <p:ph type="ctrTitle"/>
          </p:nvPr>
        </p:nvSpPr>
        <p:spPr>
          <a:xfrm>
            <a:off x="629640" y="630936"/>
            <a:ext cx="5895058" cy="2702018"/>
          </a:xfrm>
          <a:noFill/>
        </p:spPr>
        <p:txBody>
          <a:bodyPr anchor="b">
            <a:normAutofit/>
          </a:bodyPr>
          <a:lstStyle/>
          <a:p>
            <a:pPr algn="l"/>
            <a:r>
              <a:rPr lang="en-US" sz="4800" dirty="0">
                <a:solidFill>
                  <a:schemeClr val="bg1"/>
                </a:solidFill>
              </a:rPr>
              <a:t>Python</a:t>
            </a:r>
          </a:p>
        </p:txBody>
      </p:sp>
      <p:sp>
        <p:nvSpPr>
          <p:cNvPr id="104" name="Rectangle 103">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6" name="Group 105">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7" name="Straight Connector 106">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12" name="Rectangle 111">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4" name="Group 113">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5" name="Straight Connector 114">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ADF18AE5-6D92-4317-8376-B29E267A36F3}"/>
              </a:ext>
            </a:extLst>
          </p:cNvPr>
          <p:cNvSpPr>
            <a:spLocks noGrp="1"/>
          </p:cNvSpPr>
          <p:nvPr>
            <p:ph type="subTitle" idx="1"/>
          </p:nvPr>
        </p:nvSpPr>
        <p:spPr>
          <a:xfrm>
            <a:off x="629641" y="3447101"/>
            <a:ext cx="5895058" cy="2682406"/>
          </a:xfrm>
          <a:noFill/>
        </p:spPr>
        <p:txBody>
          <a:bodyPr anchor="t">
            <a:normAutofit/>
          </a:bodyPr>
          <a:lstStyle/>
          <a:p>
            <a:pPr algn="l"/>
            <a:r>
              <a:rPr lang="en-US" dirty="0">
                <a:solidFill>
                  <a:schemeClr val="bg1"/>
                </a:solidFill>
              </a:rPr>
              <a:t>Introduction to Python</a:t>
            </a:r>
          </a:p>
        </p:txBody>
      </p:sp>
      <p:pic>
        <p:nvPicPr>
          <p:cNvPr id="8" name="Picture 7" descr="A picture containing clock&#10;&#10;Description automatically generated">
            <a:extLst>
              <a:ext uri="{FF2B5EF4-FFF2-40B4-BE49-F238E27FC236}">
                <a16:creationId xmlns:a16="http://schemas.microsoft.com/office/drawing/2014/main" id="{8F3C368F-89A3-43FB-9460-8CABE4D9F92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6795973" y="969893"/>
            <a:ext cx="4684777" cy="4684777"/>
          </a:xfrm>
          <a:prstGeom prst="rect">
            <a:avLst/>
          </a:prstGeom>
        </p:spPr>
      </p:pic>
      <p:grpSp>
        <p:nvGrpSpPr>
          <p:cNvPr id="120" name="Group 119">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2" y="1116028"/>
            <a:ext cx="304800" cy="429768"/>
            <a:chOff x="215328" y="-46937"/>
            <a:chExt cx="304800" cy="2773841"/>
          </a:xfrm>
        </p:grpSpPr>
        <p:cxnSp>
          <p:nvCxnSpPr>
            <p:cNvPr id="121" name="Straight Connector 120">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121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7B1AC2B-D22B-4593-9CDE-D15D40320B8F}"/>
              </a:ext>
            </a:extLst>
          </p:cNvPr>
          <p:cNvSpPr>
            <a:spLocks noGrp="1"/>
          </p:cNvSpPr>
          <p:nvPr>
            <p:ph type="title"/>
          </p:nvPr>
        </p:nvSpPr>
        <p:spPr>
          <a:xfrm>
            <a:off x="838200" y="365125"/>
            <a:ext cx="5393361" cy="1325563"/>
          </a:xfrm>
        </p:spPr>
        <p:txBody>
          <a:bodyPr>
            <a:normAutofit/>
          </a:bodyPr>
          <a:lstStyle/>
          <a:p>
            <a:r>
              <a:rPr lang="en-US" dirty="0"/>
              <a:t>Example</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DC6DF30-74F2-409E-872F-1C5D2C9682F5}"/>
              </a:ext>
            </a:extLst>
          </p:cNvPr>
          <p:cNvSpPr>
            <a:spLocks noGrp="1"/>
          </p:cNvSpPr>
          <p:nvPr>
            <p:ph idx="1"/>
          </p:nvPr>
        </p:nvSpPr>
        <p:spPr>
          <a:xfrm>
            <a:off x="838200" y="1825625"/>
            <a:ext cx="5393361" cy="4351338"/>
          </a:xfrm>
        </p:spPr>
        <p:txBody>
          <a:bodyPr>
            <a:normAutofit/>
          </a:bodyPr>
          <a:lstStyle/>
          <a:p>
            <a:r>
              <a:rPr lang="en-US" dirty="0"/>
              <a:t>write a program that displays your name and address on the computer screen.</a:t>
            </a:r>
          </a:p>
          <a:p>
            <a:pPr marL="971550" lvl="1" indent="-514350">
              <a:buFont typeface="+mj-lt"/>
              <a:buAutoNum type="arabicPeriod"/>
            </a:pPr>
            <a:r>
              <a:rPr lang="en-US" dirty="0">
                <a:latin typeface="Adobe Garamond Pro" panose="02020502060506020403" pitchFamily="18" charset="0"/>
              </a:rPr>
              <a:t>print(‘Name’)</a:t>
            </a:r>
          </a:p>
          <a:p>
            <a:pPr marL="971550" lvl="1" indent="-514350">
              <a:buFont typeface="+mj-lt"/>
              <a:buAutoNum type="arabicPeriod"/>
            </a:pPr>
            <a:r>
              <a:rPr lang="en-US" dirty="0">
                <a:latin typeface="Adobe Garamond Pro" panose="02020502060506020403" pitchFamily="18" charset="0"/>
              </a:rPr>
              <a:t>print(‘123 Address’)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inter">
            <a:extLst>
              <a:ext uri="{FF2B5EF4-FFF2-40B4-BE49-F238E27FC236}">
                <a16:creationId xmlns:a16="http://schemas.microsoft.com/office/drawing/2014/main" id="{CBAAFF01-BDEB-427E-B20E-EBE2F628F8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5369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0C12B8-FFC0-4E23-A60C-A14558F95A87}"/>
              </a:ext>
            </a:extLst>
          </p:cNvPr>
          <p:cNvSpPr>
            <a:spLocks noGrp="1"/>
          </p:cNvSpPr>
          <p:nvPr>
            <p:ph type="title"/>
          </p:nvPr>
        </p:nvSpPr>
        <p:spPr>
          <a:xfrm>
            <a:off x="863029" y="1012004"/>
            <a:ext cx="3416158" cy="4795408"/>
          </a:xfrm>
        </p:spPr>
        <p:txBody>
          <a:bodyPr>
            <a:normAutofit/>
          </a:bodyPr>
          <a:lstStyle/>
          <a:p>
            <a:r>
              <a:rPr lang="en-US">
                <a:solidFill>
                  <a:srgbClr val="FFFFFF"/>
                </a:solidFill>
              </a:rPr>
              <a:t>Strings and String Literals</a:t>
            </a:r>
          </a:p>
        </p:txBody>
      </p:sp>
      <p:graphicFrame>
        <p:nvGraphicFramePr>
          <p:cNvPr id="5" name="Content Placeholder 2">
            <a:extLst>
              <a:ext uri="{FF2B5EF4-FFF2-40B4-BE49-F238E27FC236}">
                <a16:creationId xmlns:a16="http://schemas.microsoft.com/office/drawing/2014/main" id="{84CD28A5-AA12-491D-BDFF-107B299C0B0B}"/>
              </a:ext>
            </a:extLst>
          </p:cNvPr>
          <p:cNvGraphicFramePr>
            <a:graphicFrameLocks noGrp="1"/>
          </p:cNvGraphicFramePr>
          <p:nvPr>
            <p:ph idx="1"/>
            <p:extLst>
              <p:ext uri="{D42A27DB-BD31-4B8C-83A1-F6EECF244321}">
                <p14:modId xmlns:p14="http://schemas.microsoft.com/office/powerpoint/2010/main" val="55663888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426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4EC3-B37A-487C-8243-1969AFE6AA4E}"/>
              </a:ext>
            </a:extLst>
          </p:cNvPr>
          <p:cNvSpPr>
            <a:spLocks noGrp="1"/>
          </p:cNvSpPr>
          <p:nvPr>
            <p:ph type="title"/>
          </p:nvPr>
        </p:nvSpPr>
        <p:spPr>
          <a:xfrm>
            <a:off x="1136428" y="627564"/>
            <a:ext cx="7474172" cy="1325563"/>
          </a:xfrm>
        </p:spPr>
        <p:txBody>
          <a:bodyPr>
            <a:normAutofit/>
          </a:bodyPr>
          <a:lstStyle/>
          <a:p>
            <a:r>
              <a:rPr lang="en-US"/>
              <a:t>Note</a:t>
            </a:r>
          </a:p>
        </p:txBody>
      </p:sp>
      <p:sp>
        <p:nvSpPr>
          <p:cNvPr id="3" name="Content Placeholder 2">
            <a:extLst>
              <a:ext uri="{FF2B5EF4-FFF2-40B4-BE49-F238E27FC236}">
                <a16:creationId xmlns:a16="http://schemas.microsoft.com/office/drawing/2014/main" id="{2DFAE542-ED34-46E3-A4CC-741977E3F32C}"/>
              </a:ext>
            </a:extLst>
          </p:cNvPr>
          <p:cNvSpPr>
            <a:spLocks noGrp="1"/>
          </p:cNvSpPr>
          <p:nvPr>
            <p:ph idx="1"/>
          </p:nvPr>
        </p:nvSpPr>
        <p:spPr>
          <a:xfrm>
            <a:off x="1136429" y="2278173"/>
            <a:ext cx="6467867" cy="3450613"/>
          </a:xfrm>
        </p:spPr>
        <p:txBody>
          <a:bodyPr anchor="ctr">
            <a:normAutofit/>
          </a:bodyPr>
          <a:lstStyle/>
          <a:p>
            <a:r>
              <a:rPr lang="en-US" sz="2200"/>
              <a:t>If you want a string literal to contain either a single-quote or an apostrophe as part of the string, you can enclose the string literal in double-quote marks.</a:t>
            </a:r>
          </a:p>
          <a:p>
            <a:pPr marL="971550" lvl="1" indent="-514350">
              <a:buFont typeface="+mj-lt"/>
              <a:buAutoNum type="arabicPeriod"/>
            </a:pPr>
            <a:r>
              <a:rPr lang="en-US" sz="2200"/>
              <a:t>print("Don't fear!")</a:t>
            </a:r>
          </a:p>
          <a:p>
            <a:pPr marL="971550" lvl="1" indent="-514350">
              <a:buFont typeface="+mj-lt"/>
              <a:buAutoNum type="arabicPeriod"/>
            </a:pPr>
            <a:r>
              <a:rPr lang="en-US" sz="2200"/>
              <a:t>print("I'm here!")</a:t>
            </a:r>
          </a:p>
          <a:p>
            <a:r>
              <a:rPr lang="en-US" sz="2200"/>
              <a:t>Likewise, you can use single-quote marks to enclose a string literal that contains double quotes as part of the string.</a:t>
            </a:r>
          </a:p>
          <a:p>
            <a:pPr marL="914400" lvl="1" indent="-457200">
              <a:buFont typeface="+mj-lt"/>
              <a:buAutoNum type="arabicPeriod"/>
            </a:pPr>
            <a:r>
              <a:rPr lang="en-US" sz="2200"/>
              <a:t>print('Your assignment is to read "Hamlet" by tomorrow.’)</a:t>
            </a:r>
          </a:p>
          <a:p>
            <a:endParaRPr lang="en-US" sz="220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otes">
            <a:extLst>
              <a:ext uri="{FF2B5EF4-FFF2-40B4-BE49-F238E27FC236}">
                <a16:creationId xmlns:a16="http://schemas.microsoft.com/office/drawing/2014/main" id="{FAD87788-B037-4FEB-BA6B-ECEA070515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9778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4EC3-B37A-487C-8243-1969AFE6AA4E}"/>
              </a:ext>
            </a:extLst>
          </p:cNvPr>
          <p:cNvSpPr>
            <a:spLocks noGrp="1"/>
          </p:cNvSpPr>
          <p:nvPr>
            <p:ph type="title"/>
          </p:nvPr>
        </p:nvSpPr>
        <p:spPr>
          <a:xfrm>
            <a:off x="1136428" y="627564"/>
            <a:ext cx="7474172" cy="1325563"/>
          </a:xfrm>
        </p:spPr>
        <p:txBody>
          <a:bodyPr>
            <a:normAutofit/>
          </a:bodyPr>
          <a:lstStyle/>
          <a:p>
            <a:r>
              <a:rPr lang="en-US"/>
              <a:t>Note</a:t>
            </a:r>
          </a:p>
        </p:txBody>
      </p:sp>
      <p:sp>
        <p:nvSpPr>
          <p:cNvPr id="3" name="Content Placeholder 2">
            <a:extLst>
              <a:ext uri="{FF2B5EF4-FFF2-40B4-BE49-F238E27FC236}">
                <a16:creationId xmlns:a16="http://schemas.microsoft.com/office/drawing/2014/main" id="{2DFAE542-ED34-46E3-A4CC-741977E3F32C}"/>
              </a:ext>
            </a:extLst>
          </p:cNvPr>
          <p:cNvSpPr>
            <a:spLocks noGrp="1"/>
          </p:cNvSpPr>
          <p:nvPr>
            <p:ph idx="1"/>
          </p:nvPr>
        </p:nvSpPr>
        <p:spPr>
          <a:xfrm>
            <a:off x="1136429" y="2278173"/>
            <a:ext cx="6467867" cy="3450613"/>
          </a:xfrm>
        </p:spPr>
        <p:txBody>
          <a:bodyPr anchor="ctr">
            <a:normAutofit fontScale="85000" lnSpcReduction="20000"/>
          </a:bodyPr>
          <a:lstStyle/>
          <a:p>
            <a:r>
              <a:rPr lang="en-US" dirty="0"/>
              <a:t>Python also allows you to enclose string literals in triple quotes (either """ or '''). Triple quoted strings can contain both single quotes and double quotes as part of the string.</a:t>
            </a:r>
          </a:p>
          <a:p>
            <a:pPr marL="914400" lvl="1" indent="-457200">
              <a:buFont typeface="+mj-lt"/>
              <a:buAutoNum type="arabicPeriod"/>
            </a:pPr>
            <a:r>
              <a:rPr lang="en-US" dirty="0"/>
              <a:t>print("""I'm reading "Hamlet" tonight.""")</a:t>
            </a:r>
          </a:p>
          <a:p>
            <a:r>
              <a:rPr lang="en-US" dirty="0"/>
              <a:t>Triple quotes can also be used to surround multiline strings, something for which single and double quotes cannot be used.</a:t>
            </a:r>
          </a:p>
          <a:p>
            <a:pPr marL="971550" lvl="1" indent="-514350">
              <a:buFont typeface="+mj-lt"/>
              <a:buAutoNum type="arabicPeriod"/>
            </a:pPr>
            <a:r>
              <a:rPr lang="en-US" dirty="0"/>
              <a:t>print("""One</a:t>
            </a:r>
          </a:p>
          <a:p>
            <a:pPr marL="971550" lvl="1" indent="-514350">
              <a:buFont typeface="+mj-lt"/>
              <a:buAutoNum type="arabicPeriod"/>
            </a:pPr>
            <a:r>
              <a:rPr lang="en-US" dirty="0"/>
              <a:t>Two</a:t>
            </a:r>
          </a:p>
          <a:p>
            <a:pPr marL="971550" lvl="1" indent="-514350">
              <a:buFont typeface="+mj-lt"/>
              <a:buAutoNum type="arabicPeriod"/>
            </a:pPr>
            <a:r>
              <a:rPr lang="en-US" dirty="0"/>
              <a:t>Three""")</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otes">
            <a:extLst>
              <a:ext uri="{FF2B5EF4-FFF2-40B4-BE49-F238E27FC236}">
                <a16:creationId xmlns:a16="http://schemas.microsoft.com/office/drawing/2014/main" id="{FAD87788-B037-4FEB-BA6B-ECEA070515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8704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025C5-B121-48C8-B599-33B8920DF0C5}"/>
              </a:ext>
            </a:extLst>
          </p:cNvPr>
          <p:cNvSpPr>
            <a:spLocks noGrp="1"/>
          </p:cNvSpPr>
          <p:nvPr>
            <p:ph type="title"/>
          </p:nvPr>
        </p:nvSpPr>
        <p:spPr>
          <a:xfrm>
            <a:off x="643467" y="321734"/>
            <a:ext cx="6901193" cy="1135737"/>
          </a:xfrm>
        </p:spPr>
        <p:txBody>
          <a:bodyPr>
            <a:normAutofit/>
          </a:bodyPr>
          <a:lstStyle/>
          <a:p>
            <a:r>
              <a:rPr lang="en-US" sz="3600"/>
              <a:t>Checkpoint</a:t>
            </a:r>
          </a:p>
        </p:txBody>
      </p:sp>
      <p:sp>
        <p:nvSpPr>
          <p:cNvPr id="3" name="Content Placeholder 2">
            <a:extLst>
              <a:ext uri="{FF2B5EF4-FFF2-40B4-BE49-F238E27FC236}">
                <a16:creationId xmlns:a16="http://schemas.microsoft.com/office/drawing/2014/main" id="{036C7F42-CF7E-454A-AF93-03DE4F5157B4}"/>
              </a:ext>
            </a:extLst>
          </p:cNvPr>
          <p:cNvSpPr>
            <a:spLocks noGrp="1"/>
          </p:cNvSpPr>
          <p:nvPr>
            <p:ph idx="1"/>
          </p:nvPr>
        </p:nvSpPr>
        <p:spPr>
          <a:xfrm>
            <a:off x="643468" y="1782981"/>
            <a:ext cx="7797147" cy="4393982"/>
          </a:xfrm>
        </p:spPr>
        <p:txBody>
          <a:bodyPr>
            <a:normAutofit/>
          </a:bodyPr>
          <a:lstStyle/>
          <a:p>
            <a:r>
              <a:rPr lang="en-US" dirty="0"/>
              <a:t>Write a statement that displays the following text:</a:t>
            </a:r>
          </a:p>
          <a:p>
            <a:pPr marL="0" indent="0">
              <a:buNone/>
            </a:pPr>
            <a:r>
              <a:rPr lang="en-US" dirty="0"/>
              <a:t>	Python's the best!</a:t>
            </a:r>
          </a:p>
          <a:p>
            <a:r>
              <a:rPr lang="en-US" dirty="0"/>
              <a:t>Write a statement that displays the following text:</a:t>
            </a:r>
          </a:p>
          <a:p>
            <a:pPr marL="0" indent="0">
              <a:buNone/>
            </a:pPr>
            <a:r>
              <a:rPr lang="en-US" dirty="0"/>
              <a:t>	The dog can’t say "meow."</a:t>
            </a:r>
          </a:p>
        </p:txBody>
      </p:sp>
      <p:sp>
        <p:nvSpPr>
          <p:cNvPr id="47" name="Isosceles Triangle 4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6" descr="Pencil">
            <a:extLst>
              <a:ext uri="{FF2B5EF4-FFF2-40B4-BE49-F238E27FC236}">
                <a16:creationId xmlns:a16="http://schemas.microsoft.com/office/drawing/2014/main" id="{A0116AAC-B28E-465B-A808-9B8D762AE0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69" y="1714668"/>
            <a:ext cx="3428663" cy="3428663"/>
          </a:xfrm>
          <a:prstGeom prst="rect">
            <a:avLst/>
          </a:prstGeom>
        </p:spPr>
      </p:pic>
      <p:grpSp>
        <p:nvGrpSpPr>
          <p:cNvPr id="51" name="Group 50">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52" name="Isosceles Triangle 5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011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3B6404B-8A4D-4F90-83ED-D25BB6864FA1}"/>
              </a:ext>
            </a:extLst>
          </p:cNvPr>
          <p:cNvSpPr>
            <a:spLocks noGrp="1"/>
          </p:cNvSpPr>
          <p:nvPr>
            <p:ph type="title"/>
          </p:nvPr>
        </p:nvSpPr>
        <p:spPr>
          <a:xfrm>
            <a:off x="838200" y="365125"/>
            <a:ext cx="5393361" cy="1325563"/>
          </a:xfrm>
        </p:spPr>
        <p:txBody>
          <a:bodyPr>
            <a:normAutofit/>
          </a:bodyPr>
          <a:lstStyle/>
          <a:p>
            <a:r>
              <a:rPr lang="en-US"/>
              <a:t>Comments</a:t>
            </a:r>
            <a:endParaRPr lang="en-US" dirty="0"/>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C5A8338-287A-4517-9E70-9ABD44DD39DA}"/>
              </a:ext>
            </a:extLst>
          </p:cNvPr>
          <p:cNvSpPr>
            <a:spLocks noGrp="1"/>
          </p:cNvSpPr>
          <p:nvPr>
            <p:ph idx="1"/>
          </p:nvPr>
        </p:nvSpPr>
        <p:spPr>
          <a:xfrm>
            <a:off x="838200" y="1825625"/>
            <a:ext cx="5393361" cy="4351338"/>
          </a:xfrm>
        </p:spPr>
        <p:txBody>
          <a:bodyPr>
            <a:normAutofit/>
          </a:bodyPr>
          <a:lstStyle/>
          <a:p>
            <a:r>
              <a:rPr lang="en-US"/>
              <a:t>Comments are notes of explanation that document lines or sections of a program. Comments are part of the program, but the Python interpreter ignores them. They are intended for people who may be reading the source code.</a:t>
            </a:r>
          </a:p>
          <a:p>
            <a:r>
              <a:rPr lang="en-US"/>
              <a:t>In Python you begin a comment with the # character.</a:t>
            </a:r>
            <a:endParaRPr lang="en-US" dirty="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Graphic 6" descr="Open Book">
            <a:extLst>
              <a:ext uri="{FF2B5EF4-FFF2-40B4-BE49-F238E27FC236}">
                <a16:creationId xmlns:a16="http://schemas.microsoft.com/office/drawing/2014/main" id="{5CA99BAA-B51D-44C6-A96E-41B96DCA93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5"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6"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67"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66922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C2BA-CBD5-4BB3-9EC9-F16B3DB473D3}"/>
              </a:ext>
            </a:extLst>
          </p:cNvPr>
          <p:cNvSpPr>
            <a:spLocks noGrp="1"/>
          </p:cNvSpPr>
          <p:nvPr>
            <p:ph type="title"/>
          </p:nvPr>
        </p:nvSpPr>
        <p:spPr>
          <a:xfrm>
            <a:off x="1136428" y="627564"/>
            <a:ext cx="7474172" cy="1325563"/>
          </a:xfrm>
        </p:spPr>
        <p:txBody>
          <a:bodyPr>
            <a:normAutofit/>
          </a:bodyPr>
          <a:lstStyle/>
          <a:p>
            <a:r>
              <a:rPr lang="en-US"/>
              <a:t>Variables</a:t>
            </a:r>
            <a:endParaRPr lang="en-US" dirty="0"/>
          </a:p>
        </p:txBody>
      </p:sp>
      <p:sp>
        <p:nvSpPr>
          <p:cNvPr id="3" name="Content Placeholder 2">
            <a:extLst>
              <a:ext uri="{FF2B5EF4-FFF2-40B4-BE49-F238E27FC236}">
                <a16:creationId xmlns:a16="http://schemas.microsoft.com/office/drawing/2014/main" id="{54890850-83E8-43E0-BAA0-5678CD24FB38}"/>
              </a:ext>
            </a:extLst>
          </p:cNvPr>
          <p:cNvSpPr>
            <a:spLocks noGrp="1"/>
          </p:cNvSpPr>
          <p:nvPr>
            <p:ph idx="1"/>
          </p:nvPr>
        </p:nvSpPr>
        <p:spPr>
          <a:xfrm>
            <a:off x="1136429" y="2278173"/>
            <a:ext cx="6467867" cy="3450613"/>
          </a:xfrm>
        </p:spPr>
        <p:txBody>
          <a:bodyPr anchor="ctr">
            <a:normAutofit/>
          </a:bodyPr>
          <a:lstStyle/>
          <a:p>
            <a:r>
              <a:rPr lang="en-US" sz="2400"/>
              <a:t>A variable is a name that represents a value stored in the computer’s memory.</a:t>
            </a:r>
          </a:p>
          <a:p>
            <a:r>
              <a:rPr lang="en-US" sz="2400"/>
              <a:t>Programs use variables to access and manipulate data that is stored in memory.</a:t>
            </a:r>
          </a:p>
          <a:p>
            <a:r>
              <a:rPr lang="en-US" sz="2400"/>
              <a:t>A </a:t>
            </a:r>
            <a:r>
              <a:rPr lang="en-US" sz="2400" i="1"/>
              <a:t>variable </a:t>
            </a:r>
            <a:r>
              <a:rPr lang="en-US" sz="2400"/>
              <a:t>is a name that represents a value in the computer’s memory.</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cessor">
            <a:extLst>
              <a:ext uri="{FF2B5EF4-FFF2-40B4-BE49-F238E27FC236}">
                <a16:creationId xmlns:a16="http://schemas.microsoft.com/office/drawing/2014/main" id="{26F83BA3-5635-438B-A042-220BAF6F19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59299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8">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BB369-8BB2-498F-B3C8-3B8418F5ED7A}"/>
              </a:ext>
            </a:extLst>
          </p:cNvPr>
          <p:cNvSpPr>
            <a:spLocks noGrp="1"/>
          </p:cNvSpPr>
          <p:nvPr>
            <p:ph type="title"/>
          </p:nvPr>
        </p:nvSpPr>
        <p:spPr>
          <a:xfrm>
            <a:off x="1523984" y="1054121"/>
            <a:ext cx="9465131" cy="1184111"/>
          </a:xfrm>
        </p:spPr>
        <p:txBody>
          <a:bodyPr>
            <a:normAutofit/>
          </a:bodyPr>
          <a:lstStyle/>
          <a:p>
            <a:r>
              <a:rPr lang="en-US" sz="3700"/>
              <a:t>Creating Variables with Assignment Statements</a:t>
            </a:r>
          </a:p>
        </p:txBody>
      </p:sp>
      <p:sp>
        <p:nvSpPr>
          <p:cNvPr id="3" name="Content Placeholder 2">
            <a:extLst>
              <a:ext uri="{FF2B5EF4-FFF2-40B4-BE49-F238E27FC236}">
                <a16:creationId xmlns:a16="http://schemas.microsoft.com/office/drawing/2014/main" id="{DD99BB53-297A-4AF5-81F4-98B728ABC51A}"/>
              </a:ext>
            </a:extLst>
          </p:cNvPr>
          <p:cNvSpPr>
            <a:spLocks noGrp="1"/>
          </p:cNvSpPr>
          <p:nvPr>
            <p:ph idx="1"/>
          </p:nvPr>
        </p:nvSpPr>
        <p:spPr>
          <a:xfrm>
            <a:off x="1524000" y="2399099"/>
            <a:ext cx="9465564" cy="3400969"/>
          </a:xfrm>
        </p:spPr>
        <p:txBody>
          <a:bodyPr>
            <a:normAutofit/>
          </a:bodyPr>
          <a:lstStyle/>
          <a:p>
            <a:r>
              <a:rPr lang="en-US" sz="2400"/>
              <a:t>An assignment statement is written in the following general format:</a:t>
            </a:r>
          </a:p>
          <a:p>
            <a:pPr marL="457200" lvl="1" indent="0">
              <a:buNone/>
            </a:pPr>
            <a:r>
              <a:rPr lang="en-US" i="1"/>
              <a:t>		variable </a:t>
            </a:r>
            <a:r>
              <a:rPr lang="en-US"/>
              <a:t>= </a:t>
            </a:r>
            <a:r>
              <a:rPr lang="en-US" i="1"/>
              <a:t>expression</a:t>
            </a:r>
            <a:endParaRPr lang="en-US"/>
          </a:p>
          <a:p>
            <a:r>
              <a:rPr lang="en-US" sz="2400"/>
              <a:t>You use an assignment statement to create a variable and make it reference a piece of data.</a:t>
            </a:r>
          </a:p>
          <a:p>
            <a:pPr marL="457200" lvl="1" indent="0">
              <a:buNone/>
            </a:pPr>
            <a:r>
              <a:rPr lang="en-US"/>
              <a:t>		age = 25</a:t>
            </a:r>
          </a:p>
          <a:p>
            <a:r>
              <a:rPr lang="en-US" sz="2400"/>
              <a:t>The equal sign (=) is known as the </a:t>
            </a:r>
            <a:r>
              <a:rPr lang="en-US" sz="2400" i="1"/>
              <a:t>assignment operator</a:t>
            </a:r>
          </a:p>
          <a:p>
            <a:r>
              <a:rPr lang="en-US" sz="2400" i="1"/>
              <a:t>variable </a:t>
            </a:r>
            <a:r>
              <a:rPr lang="en-US" sz="2400"/>
              <a:t>is the name of a variable</a:t>
            </a:r>
          </a:p>
          <a:p>
            <a:r>
              <a:rPr lang="en-US" sz="2400" i="1"/>
              <a:t>expression </a:t>
            </a:r>
            <a:r>
              <a:rPr lang="en-US" sz="2400"/>
              <a:t>is a value</a:t>
            </a:r>
          </a:p>
        </p:txBody>
      </p:sp>
    </p:spTree>
    <p:extLst>
      <p:ext uri="{BB962C8B-B14F-4D97-AF65-F5344CB8AC3E}">
        <p14:creationId xmlns:p14="http://schemas.microsoft.com/office/powerpoint/2010/main" val="137827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2667-DED6-48D4-B209-B011D76894EE}"/>
              </a:ext>
            </a:extLst>
          </p:cNvPr>
          <p:cNvSpPr>
            <a:spLocks noGrp="1"/>
          </p:cNvSpPr>
          <p:nvPr>
            <p:ph type="title"/>
          </p:nvPr>
        </p:nvSpPr>
        <p:spPr>
          <a:xfrm>
            <a:off x="1136428" y="627564"/>
            <a:ext cx="7474172" cy="1325563"/>
          </a:xfrm>
        </p:spPr>
        <p:txBody>
          <a:bodyPr>
            <a:normAutofit/>
          </a:bodyPr>
          <a:lstStyle/>
          <a:p>
            <a:r>
              <a:rPr lang="en-US" dirty="0"/>
              <a:t>Example</a:t>
            </a:r>
          </a:p>
        </p:txBody>
      </p:sp>
      <p:sp>
        <p:nvSpPr>
          <p:cNvPr id="3" name="Content Placeholder 2">
            <a:extLst>
              <a:ext uri="{FF2B5EF4-FFF2-40B4-BE49-F238E27FC236}">
                <a16:creationId xmlns:a16="http://schemas.microsoft.com/office/drawing/2014/main" id="{26C537B9-F3B0-4CE4-A7C6-695CADA07E03}"/>
              </a:ext>
            </a:extLst>
          </p:cNvPr>
          <p:cNvSpPr>
            <a:spLocks noGrp="1"/>
          </p:cNvSpPr>
          <p:nvPr>
            <p:ph idx="1"/>
          </p:nvPr>
        </p:nvSpPr>
        <p:spPr>
          <a:xfrm>
            <a:off x="1136429" y="2278173"/>
            <a:ext cx="6467867" cy="3450613"/>
          </a:xfrm>
        </p:spPr>
        <p:txBody>
          <a:bodyPr anchor="ctr">
            <a:normAutofit/>
          </a:bodyPr>
          <a:lstStyle/>
          <a:p>
            <a:pPr marL="0" indent="0">
              <a:buNone/>
            </a:pPr>
            <a:r>
              <a:rPr lang="en-US" sz="1700">
                <a:latin typeface="Courier10PitchBT-Roman"/>
              </a:rPr>
              <a:t># Create two variables: top_speed and distance.</a:t>
            </a:r>
          </a:p>
          <a:p>
            <a:pPr marL="0" indent="0">
              <a:buNone/>
            </a:pPr>
            <a:r>
              <a:rPr lang="en-US" sz="1700">
                <a:latin typeface="Courier10PitchBT-Roman"/>
              </a:rPr>
              <a:t>top_speed = 160</a:t>
            </a:r>
          </a:p>
          <a:p>
            <a:pPr marL="0" indent="0">
              <a:buNone/>
            </a:pPr>
            <a:r>
              <a:rPr lang="en-US" sz="1700">
                <a:latin typeface="Courier10PitchBT-Roman"/>
              </a:rPr>
              <a:t>distance = 300</a:t>
            </a:r>
          </a:p>
          <a:p>
            <a:pPr marL="0" indent="0">
              <a:buNone/>
            </a:pPr>
            <a:endParaRPr lang="en-US" sz="1700">
              <a:latin typeface="Courier10PitchBT-Roman"/>
            </a:endParaRPr>
          </a:p>
          <a:p>
            <a:pPr marL="0" indent="0">
              <a:buNone/>
            </a:pPr>
            <a:r>
              <a:rPr lang="en-US" sz="1700">
                <a:latin typeface="Courier10PitchBT-Roman"/>
              </a:rPr>
              <a:t># Display the values referenced by the variables.</a:t>
            </a:r>
          </a:p>
          <a:p>
            <a:pPr marL="0" indent="0">
              <a:buNone/>
            </a:pPr>
            <a:r>
              <a:rPr lang="en-US" sz="1700">
                <a:latin typeface="Courier10PitchBT-Roman"/>
              </a:rPr>
              <a:t>print('The top speed is')</a:t>
            </a:r>
          </a:p>
          <a:p>
            <a:pPr marL="0" indent="0">
              <a:buNone/>
            </a:pPr>
            <a:r>
              <a:rPr lang="en-US" sz="1700">
                <a:latin typeface="Courier10PitchBT-Roman"/>
              </a:rPr>
              <a:t>print(top_speed)</a:t>
            </a:r>
          </a:p>
          <a:p>
            <a:pPr marL="0" indent="0">
              <a:buNone/>
            </a:pPr>
            <a:r>
              <a:rPr lang="en-US" sz="1700">
                <a:latin typeface="Courier10PitchBT-Roman"/>
              </a:rPr>
              <a:t>print('The distance traveled is')</a:t>
            </a:r>
          </a:p>
          <a:p>
            <a:pPr marL="0" indent="0">
              <a:buNone/>
            </a:pPr>
            <a:r>
              <a:rPr lang="en-US" sz="1700">
                <a:latin typeface="Courier10PitchBT-Roman"/>
              </a:rPr>
              <a:t>print(distance)</a:t>
            </a:r>
            <a:endParaRPr lang="en-US" sz="17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vron Arrows">
            <a:extLst>
              <a:ext uri="{FF2B5EF4-FFF2-40B4-BE49-F238E27FC236}">
                <a16:creationId xmlns:a16="http://schemas.microsoft.com/office/drawing/2014/main" id="{677B356E-D837-41A3-B085-73447BC940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53991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85CC-ECF8-4541-9E98-63229FBFF750}"/>
              </a:ext>
            </a:extLst>
          </p:cNvPr>
          <p:cNvSpPr>
            <a:spLocks noGrp="1"/>
          </p:cNvSpPr>
          <p:nvPr>
            <p:ph type="title"/>
          </p:nvPr>
        </p:nvSpPr>
        <p:spPr>
          <a:xfrm>
            <a:off x="1913468" y="365125"/>
            <a:ext cx="9440332" cy="1325563"/>
          </a:xfrm>
        </p:spPr>
        <p:txBody>
          <a:bodyPr>
            <a:normAutofit/>
          </a:bodyPr>
          <a:lstStyle/>
          <a:p>
            <a:r>
              <a:rPr lang="en-US" sz="5400">
                <a:solidFill>
                  <a:schemeClr val="accent1"/>
                </a:solidFill>
              </a:rPr>
              <a:t>WARNING!</a:t>
            </a:r>
          </a:p>
        </p:txBody>
      </p:sp>
      <p:pic>
        <p:nvPicPr>
          <p:cNvPr id="7" name="Graphic 6" descr="Irritant">
            <a:extLst>
              <a:ext uri="{FF2B5EF4-FFF2-40B4-BE49-F238E27FC236}">
                <a16:creationId xmlns:a16="http://schemas.microsoft.com/office/drawing/2014/main" id="{8B63BE6E-1A3F-4244-BF4A-9D18453871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D9D69BDE-E979-4FDC-87E1-5827E714EDD6}"/>
              </a:ext>
            </a:extLst>
          </p:cNvPr>
          <p:cNvSpPr>
            <a:spLocks noGrp="1"/>
          </p:cNvSpPr>
          <p:nvPr>
            <p:ph idx="1"/>
          </p:nvPr>
        </p:nvSpPr>
        <p:spPr>
          <a:xfrm>
            <a:off x="838200" y="1825625"/>
            <a:ext cx="10515600" cy="4351338"/>
          </a:xfrm>
        </p:spPr>
        <p:txBody>
          <a:bodyPr>
            <a:normAutofit/>
          </a:bodyPr>
          <a:lstStyle/>
          <a:p>
            <a:r>
              <a:rPr lang="en-US"/>
              <a:t>You cannot use a variable until you have assigned a value to it</a:t>
            </a:r>
          </a:p>
          <a:p>
            <a:r>
              <a:rPr lang="en-US">
                <a:latin typeface="Sabon-Roman"/>
              </a:rPr>
              <a:t>Sometimes a simple typing mistake will cause this error. One example is a misspelled variable name, as shown here:</a:t>
            </a:r>
          </a:p>
          <a:p>
            <a:pPr marL="457200" lvl="1" indent="0">
              <a:buNone/>
            </a:pPr>
            <a:r>
              <a:rPr lang="en-US">
                <a:latin typeface="Courier10PitchBT-Roman"/>
              </a:rPr>
              <a:t>temperature = 74.5 # Create a variable</a:t>
            </a:r>
          </a:p>
          <a:p>
            <a:pPr marL="457200" lvl="1" indent="0">
              <a:buNone/>
            </a:pPr>
            <a:r>
              <a:rPr lang="en-US">
                <a:latin typeface="Courier10PitchBT-Roman"/>
              </a:rPr>
              <a:t>print(tempereture) # Error! Misspelled variable name</a:t>
            </a:r>
            <a:endParaRPr lang="en-US"/>
          </a:p>
        </p:txBody>
      </p:sp>
    </p:spTree>
    <p:extLst>
      <p:ext uri="{BB962C8B-B14F-4D97-AF65-F5344CB8AC3E}">
        <p14:creationId xmlns:p14="http://schemas.microsoft.com/office/powerpoint/2010/main" val="52290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1444-2DCD-4B79-AFB8-9043BE86B89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Key Words</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379E4E73-E19B-48AE-B477-D5E3E183574C}"/>
              </a:ext>
            </a:extLst>
          </p:cNvPr>
          <p:cNvGraphicFramePr>
            <a:graphicFrameLocks noGrp="1"/>
          </p:cNvGraphicFramePr>
          <p:nvPr>
            <p:ph idx="1"/>
            <p:extLst>
              <p:ext uri="{D42A27DB-BD31-4B8C-83A1-F6EECF244321}">
                <p14:modId xmlns:p14="http://schemas.microsoft.com/office/powerpoint/2010/main" val="4105192819"/>
              </p:ext>
            </p:extLst>
          </p:nvPr>
        </p:nvGraphicFramePr>
        <p:xfrm>
          <a:off x="1327192" y="2518232"/>
          <a:ext cx="9482517" cy="3816260"/>
        </p:xfrm>
        <a:graphic>
          <a:graphicData uri="http://schemas.openxmlformats.org/drawingml/2006/table">
            <a:tbl>
              <a:tblPr>
                <a:tableStyleId>{5FD0F851-EC5A-4D38-B0AD-8093EC10F338}</a:tableStyleId>
              </a:tblPr>
              <a:tblGrid>
                <a:gridCol w="1927860">
                  <a:extLst>
                    <a:ext uri="{9D8B030D-6E8A-4147-A177-3AD203B41FA5}">
                      <a16:colId xmlns:a16="http://schemas.microsoft.com/office/drawing/2014/main" val="3470708570"/>
                    </a:ext>
                  </a:extLst>
                </a:gridCol>
                <a:gridCol w="1927860">
                  <a:extLst>
                    <a:ext uri="{9D8B030D-6E8A-4147-A177-3AD203B41FA5}">
                      <a16:colId xmlns:a16="http://schemas.microsoft.com/office/drawing/2014/main" val="2776831789"/>
                    </a:ext>
                  </a:extLst>
                </a:gridCol>
                <a:gridCol w="1927860">
                  <a:extLst>
                    <a:ext uri="{9D8B030D-6E8A-4147-A177-3AD203B41FA5}">
                      <a16:colId xmlns:a16="http://schemas.microsoft.com/office/drawing/2014/main" val="3948160473"/>
                    </a:ext>
                  </a:extLst>
                </a:gridCol>
                <a:gridCol w="1927860">
                  <a:extLst>
                    <a:ext uri="{9D8B030D-6E8A-4147-A177-3AD203B41FA5}">
                      <a16:colId xmlns:a16="http://schemas.microsoft.com/office/drawing/2014/main" val="1421583488"/>
                    </a:ext>
                  </a:extLst>
                </a:gridCol>
                <a:gridCol w="1771077">
                  <a:extLst>
                    <a:ext uri="{9D8B030D-6E8A-4147-A177-3AD203B41FA5}">
                      <a16:colId xmlns:a16="http://schemas.microsoft.com/office/drawing/2014/main" val="585787167"/>
                    </a:ext>
                  </a:extLst>
                </a:gridCol>
              </a:tblGrid>
              <a:tr h="545180">
                <a:tc>
                  <a:txBody>
                    <a:bodyPr/>
                    <a:lstStyle/>
                    <a:p>
                      <a:pPr algn="ctr" fontAlgn="b"/>
                      <a:r>
                        <a:rPr lang="en-US" sz="3300" u="none" strike="noStrike">
                          <a:effectLst/>
                        </a:rPr>
                        <a:t>and</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del</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from</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None</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TRUE</a:t>
                      </a:r>
                      <a:endParaRPr lang="en-US" sz="3300" b="0" i="0" u="none" strike="noStrike">
                        <a:solidFill>
                          <a:srgbClr val="000000"/>
                        </a:solidFill>
                        <a:effectLst/>
                        <a:latin typeface="+mj-lt"/>
                      </a:endParaRPr>
                    </a:p>
                  </a:txBody>
                  <a:tcPr marL="8731" marR="8731" marT="8731" marB="0" anchor="b"/>
                </a:tc>
                <a:extLst>
                  <a:ext uri="{0D108BD9-81ED-4DB2-BD59-A6C34878D82A}">
                    <a16:rowId xmlns:a16="http://schemas.microsoft.com/office/drawing/2014/main" val="3579671372"/>
                  </a:ext>
                </a:extLst>
              </a:tr>
              <a:tr h="545180">
                <a:tc>
                  <a:txBody>
                    <a:bodyPr/>
                    <a:lstStyle/>
                    <a:p>
                      <a:pPr algn="ctr" fontAlgn="b"/>
                      <a:r>
                        <a:rPr lang="en-US" sz="3300" u="none" strike="noStrike">
                          <a:effectLst/>
                        </a:rPr>
                        <a:t>as</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elif</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dirty="0">
                          <a:effectLst/>
                        </a:rPr>
                        <a:t>global</a:t>
                      </a:r>
                      <a:endParaRPr lang="en-US" sz="3300" b="0" i="0" u="none" strike="noStrike" dirty="0">
                        <a:solidFill>
                          <a:srgbClr val="000000"/>
                        </a:solidFill>
                        <a:effectLst/>
                        <a:latin typeface="+mj-lt"/>
                      </a:endParaRPr>
                    </a:p>
                  </a:txBody>
                  <a:tcPr marL="8731" marR="8731" marT="8731" marB="0" anchor="b"/>
                </a:tc>
                <a:tc>
                  <a:txBody>
                    <a:bodyPr/>
                    <a:lstStyle/>
                    <a:p>
                      <a:pPr algn="ctr" fontAlgn="b"/>
                      <a:r>
                        <a:rPr lang="en-US" sz="3300" u="none" strike="noStrike">
                          <a:effectLst/>
                        </a:rPr>
                        <a:t>nonlocal</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try</a:t>
                      </a:r>
                      <a:endParaRPr lang="en-US" sz="3300" b="0" i="0" u="none" strike="noStrike">
                        <a:solidFill>
                          <a:srgbClr val="000000"/>
                        </a:solidFill>
                        <a:effectLst/>
                        <a:latin typeface="+mj-lt"/>
                      </a:endParaRPr>
                    </a:p>
                  </a:txBody>
                  <a:tcPr marL="8731" marR="8731" marT="8731" marB="0" anchor="b"/>
                </a:tc>
                <a:extLst>
                  <a:ext uri="{0D108BD9-81ED-4DB2-BD59-A6C34878D82A}">
                    <a16:rowId xmlns:a16="http://schemas.microsoft.com/office/drawing/2014/main" val="4120065348"/>
                  </a:ext>
                </a:extLst>
              </a:tr>
              <a:tr h="545180">
                <a:tc>
                  <a:txBody>
                    <a:bodyPr/>
                    <a:lstStyle/>
                    <a:p>
                      <a:pPr algn="ctr" fontAlgn="b"/>
                      <a:r>
                        <a:rPr lang="en-US" sz="3300" u="none" strike="noStrike">
                          <a:effectLst/>
                        </a:rPr>
                        <a:t>assert</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else</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if</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not</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while</a:t>
                      </a:r>
                      <a:endParaRPr lang="en-US" sz="3300" b="0" i="0" u="none" strike="noStrike">
                        <a:solidFill>
                          <a:srgbClr val="000000"/>
                        </a:solidFill>
                        <a:effectLst/>
                        <a:latin typeface="+mj-lt"/>
                      </a:endParaRPr>
                    </a:p>
                  </a:txBody>
                  <a:tcPr marL="8731" marR="8731" marT="8731" marB="0" anchor="b"/>
                </a:tc>
                <a:extLst>
                  <a:ext uri="{0D108BD9-81ED-4DB2-BD59-A6C34878D82A}">
                    <a16:rowId xmlns:a16="http://schemas.microsoft.com/office/drawing/2014/main" val="3006130163"/>
                  </a:ext>
                </a:extLst>
              </a:tr>
              <a:tr h="545180">
                <a:tc>
                  <a:txBody>
                    <a:bodyPr/>
                    <a:lstStyle/>
                    <a:p>
                      <a:pPr algn="ctr" fontAlgn="b"/>
                      <a:r>
                        <a:rPr lang="en-US" sz="3300" u="none" strike="noStrike">
                          <a:effectLst/>
                        </a:rPr>
                        <a:t>break</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except</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import</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or</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with</a:t>
                      </a:r>
                      <a:endParaRPr lang="en-US" sz="3300" b="0" i="0" u="none" strike="noStrike">
                        <a:solidFill>
                          <a:srgbClr val="000000"/>
                        </a:solidFill>
                        <a:effectLst/>
                        <a:latin typeface="+mj-lt"/>
                      </a:endParaRPr>
                    </a:p>
                  </a:txBody>
                  <a:tcPr marL="8731" marR="8731" marT="8731" marB="0" anchor="b"/>
                </a:tc>
                <a:extLst>
                  <a:ext uri="{0D108BD9-81ED-4DB2-BD59-A6C34878D82A}">
                    <a16:rowId xmlns:a16="http://schemas.microsoft.com/office/drawing/2014/main" val="2442054782"/>
                  </a:ext>
                </a:extLst>
              </a:tr>
              <a:tr h="545180">
                <a:tc>
                  <a:txBody>
                    <a:bodyPr/>
                    <a:lstStyle/>
                    <a:p>
                      <a:pPr algn="ctr" fontAlgn="b"/>
                      <a:r>
                        <a:rPr lang="en-US" sz="3300" u="none" strike="noStrike">
                          <a:effectLst/>
                        </a:rPr>
                        <a:t>class</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FALSE</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in</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pass</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yield</a:t>
                      </a:r>
                      <a:endParaRPr lang="en-US" sz="3300" b="0" i="0" u="none" strike="noStrike">
                        <a:solidFill>
                          <a:srgbClr val="000000"/>
                        </a:solidFill>
                        <a:effectLst/>
                        <a:latin typeface="+mj-lt"/>
                      </a:endParaRPr>
                    </a:p>
                  </a:txBody>
                  <a:tcPr marL="8731" marR="8731" marT="8731" marB="0" anchor="b"/>
                </a:tc>
                <a:extLst>
                  <a:ext uri="{0D108BD9-81ED-4DB2-BD59-A6C34878D82A}">
                    <a16:rowId xmlns:a16="http://schemas.microsoft.com/office/drawing/2014/main" val="3552154086"/>
                  </a:ext>
                </a:extLst>
              </a:tr>
              <a:tr h="545180">
                <a:tc>
                  <a:txBody>
                    <a:bodyPr/>
                    <a:lstStyle/>
                    <a:p>
                      <a:pPr algn="ctr" fontAlgn="b"/>
                      <a:r>
                        <a:rPr lang="en-US" sz="3300" u="none" strike="noStrike">
                          <a:effectLst/>
                        </a:rPr>
                        <a:t>continue</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finally</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is</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raise</a:t>
                      </a:r>
                      <a:endParaRPr lang="en-US" sz="3300" b="0" i="0" u="none" strike="noStrike">
                        <a:solidFill>
                          <a:srgbClr val="000000"/>
                        </a:solidFill>
                        <a:effectLst/>
                        <a:latin typeface="+mj-lt"/>
                      </a:endParaRPr>
                    </a:p>
                  </a:txBody>
                  <a:tcPr marL="8731" marR="8731" marT="8731" marB="0" anchor="b"/>
                </a:tc>
                <a:tc>
                  <a:txBody>
                    <a:bodyPr/>
                    <a:lstStyle/>
                    <a:p>
                      <a:pPr algn="ctr" fontAlgn="b"/>
                      <a:endParaRPr lang="en-US" sz="3300" b="0" i="0" u="none" strike="noStrike">
                        <a:solidFill>
                          <a:srgbClr val="000000"/>
                        </a:solidFill>
                        <a:effectLst/>
                        <a:latin typeface="+mj-lt"/>
                      </a:endParaRPr>
                    </a:p>
                  </a:txBody>
                  <a:tcPr marL="8731" marR="8731" marT="8731" marB="0" anchor="b"/>
                </a:tc>
                <a:extLst>
                  <a:ext uri="{0D108BD9-81ED-4DB2-BD59-A6C34878D82A}">
                    <a16:rowId xmlns:a16="http://schemas.microsoft.com/office/drawing/2014/main" val="503385580"/>
                  </a:ext>
                </a:extLst>
              </a:tr>
              <a:tr h="545180">
                <a:tc>
                  <a:txBody>
                    <a:bodyPr/>
                    <a:lstStyle/>
                    <a:p>
                      <a:pPr algn="ctr" fontAlgn="b"/>
                      <a:r>
                        <a:rPr lang="en-US" sz="3300" u="none" strike="noStrike">
                          <a:effectLst/>
                        </a:rPr>
                        <a:t>def</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for</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lambda</a:t>
                      </a:r>
                      <a:endParaRPr lang="en-US" sz="3300" b="0" i="0" u="none" strike="noStrike">
                        <a:solidFill>
                          <a:srgbClr val="000000"/>
                        </a:solidFill>
                        <a:effectLst/>
                        <a:latin typeface="+mj-lt"/>
                      </a:endParaRPr>
                    </a:p>
                  </a:txBody>
                  <a:tcPr marL="8731" marR="8731" marT="8731" marB="0" anchor="b"/>
                </a:tc>
                <a:tc>
                  <a:txBody>
                    <a:bodyPr/>
                    <a:lstStyle/>
                    <a:p>
                      <a:pPr algn="ctr" fontAlgn="b"/>
                      <a:r>
                        <a:rPr lang="en-US" sz="3300" u="none" strike="noStrike">
                          <a:effectLst/>
                        </a:rPr>
                        <a:t>return</a:t>
                      </a:r>
                      <a:endParaRPr lang="en-US" sz="3300" b="0" i="0" u="none" strike="noStrike">
                        <a:solidFill>
                          <a:srgbClr val="000000"/>
                        </a:solidFill>
                        <a:effectLst/>
                        <a:latin typeface="+mj-lt"/>
                      </a:endParaRPr>
                    </a:p>
                  </a:txBody>
                  <a:tcPr marL="8731" marR="8731" marT="8731" marB="0" anchor="b"/>
                </a:tc>
                <a:tc>
                  <a:txBody>
                    <a:bodyPr/>
                    <a:lstStyle/>
                    <a:p>
                      <a:pPr algn="ctr" fontAlgn="b"/>
                      <a:endParaRPr lang="en-US" sz="3300" b="0" i="0" u="none" strike="noStrike" dirty="0">
                        <a:solidFill>
                          <a:srgbClr val="000000"/>
                        </a:solidFill>
                        <a:effectLst/>
                        <a:latin typeface="+mj-lt"/>
                      </a:endParaRPr>
                    </a:p>
                  </a:txBody>
                  <a:tcPr marL="8731" marR="8731" marT="8731" marB="0" anchor="b"/>
                </a:tc>
                <a:extLst>
                  <a:ext uri="{0D108BD9-81ED-4DB2-BD59-A6C34878D82A}">
                    <a16:rowId xmlns:a16="http://schemas.microsoft.com/office/drawing/2014/main" val="3099930731"/>
                  </a:ext>
                </a:extLst>
              </a:tr>
            </a:tbl>
          </a:graphicData>
        </a:graphic>
      </p:graphicFrame>
    </p:spTree>
    <p:extLst>
      <p:ext uri="{BB962C8B-B14F-4D97-AF65-F5344CB8AC3E}">
        <p14:creationId xmlns:p14="http://schemas.microsoft.com/office/powerpoint/2010/main" val="78295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36EC0F-367C-4B5C-9A1E-5EC23C7F0D91}"/>
              </a:ext>
            </a:extLst>
          </p:cNvPr>
          <p:cNvSpPr>
            <a:spLocks noGrp="1"/>
          </p:cNvSpPr>
          <p:nvPr>
            <p:ph type="title"/>
          </p:nvPr>
        </p:nvSpPr>
        <p:spPr>
          <a:xfrm>
            <a:off x="1115568" y="548640"/>
            <a:ext cx="10168128" cy="1179576"/>
          </a:xfrm>
        </p:spPr>
        <p:txBody>
          <a:bodyPr>
            <a:normAutofit/>
          </a:bodyPr>
          <a:lstStyle/>
          <a:p>
            <a:r>
              <a:rPr lang="en-US" sz="4000"/>
              <a:t>Variable Naming Rules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D22691C-B81A-4176-9135-0012D98316FB}"/>
              </a:ext>
            </a:extLst>
          </p:cNvPr>
          <p:cNvSpPr>
            <a:spLocks noGrp="1"/>
          </p:cNvSpPr>
          <p:nvPr>
            <p:ph idx="1"/>
          </p:nvPr>
        </p:nvSpPr>
        <p:spPr>
          <a:xfrm>
            <a:off x="1115568" y="2481943"/>
            <a:ext cx="10168128" cy="3695020"/>
          </a:xfrm>
        </p:spPr>
        <p:txBody>
          <a:bodyPr>
            <a:normAutofit fontScale="92500" lnSpcReduction="20000"/>
          </a:bodyPr>
          <a:lstStyle/>
          <a:p>
            <a:r>
              <a:rPr lang="en-US" sz="3600" dirty="0"/>
              <a:t>You cannot use one of Python’s key words as a variable name.</a:t>
            </a:r>
          </a:p>
          <a:p>
            <a:r>
              <a:rPr lang="en-US" sz="3600" dirty="0"/>
              <a:t>A variable name cannot contain spaces.</a:t>
            </a:r>
          </a:p>
          <a:p>
            <a:r>
              <a:rPr lang="en-US" sz="3600" dirty="0"/>
              <a:t>The first character must be one of the letters a through z, A through Z, or an underscore character (_).</a:t>
            </a:r>
          </a:p>
          <a:p>
            <a:r>
              <a:rPr lang="en-US" sz="3600" dirty="0"/>
              <a:t>Uppercase and lowercase characters are distinct. This means the variable name </a:t>
            </a:r>
            <a:r>
              <a:rPr lang="en-US" sz="3600" i="1" dirty="0" err="1"/>
              <a:t>ItemsOrdered</a:t>
            </a:r>
            <a:r>
              <a:rPr lang="en-US" sz="3600" dirty="0"/>
              <a:t> is not the same as </a:t>
            </a:r>
            <a:r>
              <a:rPr lang="en-US" sz="3600" i="1" dirty="0" err="1"/>
              <a:t>itemsordered</a:t>
            </a:r>
            <a:r>
              <a:rPr lang="en-US" sz="3600" i="1" dirty="0"/>
              <a:t>.</a:t>
            </a:r>
          </a:p>
        </p:txBody>
      </p:sp>
    </p:spTree>
    <p:extLst>
      <p:ext uri="{BB962C8B-B14F-4D97-AF65-F5344CB8AC3E}">
        <p14:creationId xmlns:p14="http://schemas.microsoft.com/office/powerpoint/2010/main" val="319809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C3AF-321F-482E-9C7A-E3EC0A7EAC72}"/>
              </a:ext>
            </a:extLst>
          </p:cNvPr>
          <p:cNvSpPr>
            <a:spLocks noGrp="1"/>
          </p:cNvSpPr>
          <p:nvPr>
            <p:ph type="title"/>
          </p:nvPr>
        </p:nvSpPr>
        <p:spPr/>
        <p:txBody>
          <a:bodyPr/>
          <a:lstStyle/>
          <a:p>
            <a:r>
              <a:rPr lang="en-US" dirty="0"/>
              <a:t>Displaying Multiple Items with the </a:t>
            </a:r>
            <a:r>
              <a:rPr lang="en-US" b="1" dirty="0"/>
              <a:t>print</a:t>
            </a:r>
            <a:r>
              <a:rPr lang="en-US" dirty="0"/>
              <a:t> Function</a:t>
            </a:r>
          </a:p>
        </p:txBody>
      </p:sp>
      <p:sp>
        <p:nvSpPr>
          <p:cNvPr id="3" name="Content Placeholder 2">
            <a:extLst>
              <a:ext uri="{FF2B5EF4-FFF2-40B4-BE49-F238E27FC236}">
                <a16:creationId xmlns:a16="http://schemas.microsoft.com/office/drawing/2014/main" id="{FC1B9749-5F2A-4B33-98D7-38CE7FC3C8EA}"/>
              </a:ext>
            </a:extLst>
          </p:cNvPr>
          <p:cNvSpPr>
            <a:spLocks noGrp="1"/>
          </p:cNvSpPr>
          <p:nvPr>
            <p:ph idx="1"/>
          </p:nvPr>
        </p:nvSpPr>
        <p:spPr/>
        <p:txBody>
          <a:bodyPr/>
          <a:lstStyle/>
          <a:p>
            <a:pPr marL="0" indent="0">
              <a:buNone/>
            </a:pPr>
            <a:r>
              <a:rPr lang="en-US" dirty="0">
                <a:latin typeface="Courier10PitchBT-Roman"/>
              </a:rPr>
              <a:t># This program demonstrates a variable.</a:t>
            </a:r>
          </a:p>
          <a:p>
            <a:pPr marL="0" indent="0">
              <a:buNone/>
            </a:pPr>
            <a:r>
              <a:rPr lang="en-US" dirty="0">
                <a:latin typeface="Courier10PitchBT-Roman"/>
              </a:rPr>
              <a:t>room = 503</a:t>
            </a:r>
          </a:p>
          <a:p>
            <a:pPr marL="0" indent="0">
              <a:buNone/>
            </a:pPr>
            <a:r>
              <a:rPr lang="en-US" dirty="0">
                <a:latin typeface="Courier10PitchBT-Roman"/>
              </a:rPr>
              <a:t>print('I am staying in room number', room)</a:t>
            </a:r>
            <a:endParaRPr lang="en-US" dirty="0"/>
          </a:p>
        </p:txBody>
      </p:sp>
    </p:spTree>
    <p:extLst>
      <p:ext uri="{BB962C8B-B14F-4D97-AF65-F5344CB8AC3E}">
        <p14:creationId xmlns:p14="http://schemas.microsoft.com/office/powerpoint/2010/main" val="3153954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4B3A-BF6E-4CD2-BD4A-F710927D836D}"/>
              </a:ext>
            </a:extLst>
          </p:cNvPr>
          <p:cNvSpPr>
            <a:spLocks noGrp="1"/>
          </p:cNvSpPr>
          <p:nvPr>
            <p:ph type="title"/>
          </p:nvPr>
        </p:nvSpPr>
        <p:spPr/>
        <p:txBody>
          <a:bodyPr/>
          <a:lstStyle/>
          <a:p>
            <a:r>
              <a:rPr lang="en-US" dirty="0"/>
              <a:t>Variable Reassignment</a:t>
            </a:r>
          </a:p>
        </p:txBody>
      </p:sp>
      <p:sp>
        <p:nvSpPr>
          <p:cNvPr id="3" name="Content Placeholder 2">
            <a:extLst>
              <a:ext uri="{FF2B5EF4-FFF2-40B4-BE49-F238E27FC236}">
                <a16:creationId xmlns:a16="http://schemas.microsoft.com/office/drawing/2014/main" id="{6684370B-53BA-404F-A068-56ADBB38C387}"/>
              </a:ext>
            </a:extLst>
          </p:cNvPr>
          <p:cNvSpPr>
            <a:spLocks noGrp="1"/>
          </p:cNvSpPr>
          <p:nvPr>
            <p:ph idx="1"/>
          </p:nvPr>
        </p:nvSpPr>
        <p:spPr/>
        <p:txBody>
          <a:bodyPr>
            <a:normAutofit fontScale="85000" lnSpcReduction="20000"/>
          </a:bodyPr>
          <a:lstStyle/>
          <a:p>
            <a:r>
              <a:rPr lang="en-US" dirty="0"/>
              <a:t>Variables are called “variable” because they can reference different values while a program is running.</a:t>
            </a:r>
          </a:p>
          <a:p>
            <a:r>
              <a:rPr lang="en-US" dirty="0"/>
              <a:t>When you assign a value to a variable, the variable will reference that value until you assign it a different value.</a:t>
            </a:r>
          </a:p>
          <a:p>
            <a:pPr marL="0" indent="0">
              <a:buNone/>
            </a:pPr>
            <a:r>
              <a:rPr lang="en-US" dirty="0">
                <a:latin typeface="Courier10PitchBT-Roman"/>
              </a:rPr>
              <a:t># This program demonstrates variable reassignment.</a:t>
            </a:r>
          </a:p>
          <a:p>
            <a:pPr marL="0" indent="0">
              <a:buNone/>
            </a:pPr>
            <a:r>
              <a:rPr lang="en-US" dirty="0">
                <a:latin typeface="Courier10PitchBT-Roman"/>
              </a:rPr>
              <a:t># Assign a value to the dollars variable.</a:t>
            </a:r>
          </a:p>
          <a:p>
            <a:pPr marL="0" indent="0">
              <a:buNone/>
            </a:pPr>
            <a:r>
              <a:rPr lang="en-US" dirty="0">
                <a:latin typeface="Courier10PitchBT-Roman"/>
              </a:rPr>
              <a:t>dollars = 2.75</a:t>
            </a:r>
          </a:p>
          <a:p>
            <a:pPr marL="0" indent="0">
              <a:buNone/>
            </a:pPr>
            <a:r>
              <a:rPr lang="en-US" dirty="0">
                <a:latin typeface="Courier10PitchBT-Roman"/>
              </a:rPr>
              <a:t>print('I have', dollars, 'in my account.')</a:t>
            </a:r>
          </a:p>
          <a:p>
            <a:pPr marL="0" indent="0">
              <a:buNone/>
            </a:pPr>
            <a:r>
              <a:rPr lang="en-US" dirty="0">
                <a:latin typeface="Courier10PitchBT-Roman"/>
              </a:rPr>
              <a:t># Reassign dollars so it references</a:t>
            </a:r>
          </a:p>
          <a:p>
            <a:pPr marL="0" indent="0">
              <a:buNone/>
            </a:pPr>
            <a:r>
              <a:rPr lang="en-US" dirty="0">
                <a:latin typeface="Courier10PitchBT-Roman"/>
              </a:rPr>
              <a:t># a different value.</a:t>
            </a:r>
          </a:p>
          <a:p>
            <a:pPr marL="0" indent="0">
              <a:buNone/>
            </a:pPr>
            <a:r>
              <a:rPr lang="en-US" dirty="0">
                <a:latin typeface="Courier10PitchBT-Roman"/>
              </a:rPr>
              <a:t>dollars = 99.95</a:t>
            </a:r>
          </a:p>
          <a:p>
            <a:pPr marL="0" indent="0">
              <a:buNone/>
            </a:pPr>
            <a:r>
              <a:rPr lang="en-US" dirty="0">
                <a:latin typeface="Courier10PitchBT-Roman"/>
              </a:rPr>
              <a:t>print('But now I have', dollars, 'in my account!')</a:t>
            </a:r>
            <a:endParaRPr lang="en-US" dirty="0"/>
          </a:p>
        </p:txBody>
      </p:sp>
    </p:spTree>
    <p:extLst>
      <p:ext uri="{BB962C8B-B14F-4D97-AF65-F5344CB8AC3E}">
        <p14:creationId xmlns:p14="http://schemas.microsoft.com/office/powerpoint/2010/main" val="396024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7C8C-54B5-4A34-91F3-3A2173F13BBC}"/>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A0B43386-EEBB-4E45-9A47-619295EB843D}"/>
              </a:ext>
            </a:extLst>
          </p:cNvPr>
          <p:cNvSpPr>
            <a:spLocks noGrp="1"/>
          </p:cNvSpPr>
          <p:nvPr>
            <p:ph idx="1"/>
          </p:nvPr>
        </p:nvSpPr>
        <p:spPr/>
        <p:txBody>
          <a:bodyPr/>
          <a:lstStyle/>
          <a:p>
            <a:r>
              <a:rPr lang="en-US" dirty="0"/>
              <a:t>Variables that are created outside of a function (as in all of the examples above) are known as global variables.</a:t>
            </a:r>
          </a:p>
          <a:p>
            <a:r>
              <a:rPr lang="en-US" dirty="0"/>
              <a:t>Global variables can be used by everyone, both inside of functions and outside.</a:t>
            </a:r>
          </a:p>
          <a:p>
            <a:pPr marL="0" indent="0">
              <a:buNone/>
            </a:pPr>
            <a:r>
              <a:rPr lang="en-US" dirty="0">
                <a:solidFill>
                  <a:srgbClr val="000000"/>
                </a:solidFill>
                <a:latin typeface="Consolas" panose="020B0609020204030204" pitchFamily="49" charset="0"/>
              </a:rPr>
              <a:t>x = </a:t>
            </a:r>
            <a:r>
              <a:rPr lang="en-US" dirty="0">
                <a:solidFill>
                  <a:srgbClr val="A52A2A"/>
                </a:solidFill>
                <a:latin typeface="Consolas" panose="020B0609020204030204" pitchFamily="49" charset="0"/>
              </a:rPr>
              <a:t>"awesome"</a:t>
            </a:r>
            <a:br>
              <a:rPr lang="en-US" dirty="0"/>
            </a:br>
            <a:br>
              <a:rPr lang="en-US" dirty="0"/>
            </a:br>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myfunc</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"Python is "</a:t>
            </a:r>
            <a:r>
              <a:rPr lang="en-US" dirty="0">
                <a:solidFill>
                  <a:srgbClr val="000000"/>
                </a:solidFill>
                <a:latin typeface="Consolas" panose="020B0609020204030204" pitchFamily="49" charset="0"/>
              </a:rPr>
              <a:t> + x)</a:t>
            </a:r>
            <a:br>
              <a:rPr lang="en-US" dirty="0"/>
            </a:br>
            <a:br>
              <a:rPr lang="en-US" dirty="0"/>
            </a:br>
            <a:r>
              <a:rPr lang="en-US" dirty="0" err="1">
                <a:solidFill>
                  <a:srgbClr val="000000"/>
                </a:solidFill>
                <a:latin typeface="Consolas" panose="020B0609020204030204" pitchFamily="49" charset="0"/>
              </a:rPr>
              <a:t>myfunc</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6799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6E02-65D4-47A9-8EBA-B495A788C5BF}"/>
              </a:ext>
            </a:extLst>
          </p:cNvPr>
          <p:cNvSpPr>
            <a:spLocks noGrp="1"/>
          </p:cNvSpPr>
          <p:nvPr>
            <p:ph type="title"/>
          </p:nvPr>
        </p:nvSpPr>
        <p:spPr/>
        <p:txBody>
          <a:bodyPr/>
          <a:lstStyle/>
          <a:p>
            <a:r>
              <a:rPr lang="en-US" dirty="0"/>
              <a:t>The global Keyword</a:t>
            </a:r>
          </a:p>
        </p:txBody>
      </p:sp>
      <p:sp>
        <p:nvSpPr>
          <p:cNvPr id="3" name="Content Placeholder 2">
            <a:extLst>
              <a:ext uri="{FF2B5EF4-FFF2-40B4-BE49-F238E27FC236}">
                <a16:creationId xmlns:a16="http://schemas.microsoft.com/office/drawing/2014/main" id="{3506D223-1A59-4EBA-9CEF-907D2C1AA61F}"/>
              </a:ext>
            </a:extLst>
          </p:cNvPr>
          <p:cNvSpPr>
            <a:spLocks noGrp="1"/>
          </p:cNvSpPr>
          <p:nvPr>
            <p:ph idx="1"/>
          </p:nvPr>
        </p:nvSpPr>
        <p:spPr/>
        <p:txBody>
          <a:bodyPr>
            <a:normAutofit lnSpcReduction="10000"/>
          </a:bodyPr>
          <a:lstStyle/>
          <a:p>
            <a:r>
              <a:rPr lang="en-US" dirty="0"/>
              <a:t>Normally, when you create a variable inside a function, that variable is local, and can only be used inside that function.</a:t>
            </a:r>
          </a:p>
          <a:p>
            <a:r>
              <a:rPr lang="en-US" dirty="0"/>
              <a:t>To create a global variable inside a function, you can use the </a:t>
            </a:r>
            <a:r>
              <a:rPr lang="en-US" b="1" i="1" dirty="0"/>
              <a:t>global</a:t>
            </a:r>
            <a:r>
              <a:rPr lang="en-US" dirty="0"/>
              <a:t> keyword.</a:t>
            </a:r>
          </a:p>
          <a:p>
            <a:pPr marL="0" indent="0">
              <a:buNone/>
            </a:pPr>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myfunc</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global</a:t>
            </a:r>
            <a:r>
              <a:rPr lang="en-US" dirty="0">
                <a:solidFill>
                  <a:srgbClr val="000000"/>
                </a:solidFill>
                <a:latin typeface="Consolas" panose="020B0609020204030204" pitchFamily="49" charset="0"/>
              </a:rPr>
              <a:t> x</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"fantastic"</a:t>
            </a:r>
            <a:br>
              <a:rPr lang="en-US" dirty="0"/>
            </a:br>
            <a:br>
              <a:rPr lang="en-US" dirty="0"/>
            </a:br>
            <a:r>
              <a:rPr lang="en-US" dirty="0" err="1">
                <a:solidFill>
                  <a:srgbClr val="000000"/>
                </a:solidFill>
                <a:latin typeface="Consolas" panose="020B0609020204030204" pitchFamily="49" charset="0"/>
              </a:rPr>
              <a:t>myfunc</a:t>
            </a:r>
            <a:r>
              <a:rPr lang="en-US" dirty="0">
                <a:solidFill>
                  <a:srgbClr val="000000"/>
                </a:solidFill>
                <a:latin typeface="Consolas" panose="020B0609020204030204" pitchFamily="49" charset="0"/>
              </a:rPr>
              <a:t>()</a:t>
            </a:r>
            <a:br>
              <a:rPr lang="en-US" dirty="0"/>
            </a:b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"Python is "</a:t>
            </a:r>
            <a:r>
              <a:rPr lang="en-US" dirty="0">
                <a:solidFill>
                  <a:srgbClr val="000000"/>
                </a:solidFill>
                <a:latin typeface="Consolas" panose="020B0609020204030204" pitchFamily="49" charset="0"/>
              </a:rPr>
              <a:t> + x)</a:t>
            </a:r>
            <a:endParaRPr lang="en-US" dirty="0"/>
          </a:p>
        </p:txBody>
      </p:sp>
    </p:spTree>
    <p:extLst>
      <p:ext uri="{BB962C8B-B14F-4D97-AF65-F5344CB8AC3E}">
        <p14:creationId xmlns:p14="http://schemas.microsoft.com/office/powerpoint/2010/main" val="2662649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E7708E8-D947-41FD-A97A-8E1744F43EE9}"/>
              </a:ext>
            </a:extLst>
          </p:cNvPr>
          <p:cNvSpPr>
            <a:spLocks noGrp="1"/>
          </p:cNvSpPr>
          <p:nvPr>
            <p:ph type="ctrTitle"/>
          </p:nvPr>
        </p:nvSpPr>
        <p:spPr>
          <a:xfrm>
            <a:off x="3315031" y="1380754"/>
            <a:ext cx="5561938" cy="2513516"/>
          </a:xfrm>
        </p:spPr>
        <p:txBody>
          <a:bodyPr>
            <a:normAutofit/>
          </a:bodyPr>
          <a:lstStyle/>
          <a:p>
            <a:r>
              <a:rPr lang="en-US" dirty="0"/>
              <a:t>Python Data Types</a:t>
            </a:r>
          </a:p>
        </p:txBody>
      </p:sp>
      <p:sp>
        <p:nvSpPr>
          <p:cNvPr id="4" name="Subtitle 3">
            <a:extLst>
              <a:ext uri="{FF2B5EF4-FFF2-40B4-BE49-F238E27FC236}">
                <a16:creationId xmlns:a16="http://schemas.microsoft.com/office/drawing/2014/main" id="{42EB7F67-CE1B-49A2-90CF-AD7DFFB5D6A1}"/>
              </a:ext>
            </a:extLst>
          </p:cNvPr>
          <p:cNvSpPr>
            <a:spLocks noGrp="1"/>
          </p:cNvSpPr>
          <p:nvPr>
            <p:ph type="subTitle" idx="1"/>
          </p:nvPr>
        </p:nvSpPr>
        <p:spPr>
          <a:xfrm>
            <a:off x="3315031" y="4076802"/>
            <a:ext cx="5561938" cy="1534587"/>
          </a:xfrm>
        </p:spPr>
        <p:txBody>
          <a:bodyPr>
            <a:normAutofit/>
          </a:bodyPr>
          <a:lstStyle/>
          <a:p>
            <a:endParaRPr lang="en-US"/>
          </a:p>
        </p:txBody>
      </p:sp>
      <p:sp>
        <p:nvSpPr>
          <p:cNvPr id="17" name="Arc 1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1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564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BC0FB-5BF6-4ED7-937A-14DCDEE6352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Built-in Data Types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FA5898-6187-4890-BF7D-8A125C4456EB}"/>
              </a:ext>
            </a:extLst>
          </p:cNvPr>
          <p:cNvSpPr>
            <a:spLocks noGrp="1"/>
          </p:cNvSpPr>
          <p:nvPr>
            <p:ph idx="1"/>
          </p:nvPr>
        </p:nvSpPr>
        <p:spPr>
          <a:xfrm>
            <a:off x="4976031" y="963877"/>
            <a:ext cx="6377769" cy="4930246"/>
          </a:xfrm>
        </p:spPr>
        <p:txBody>
          <a:bodyPr anchor="ctr">
            <a:normAutofit/>
          </a:bodyPr>
          <a:lstStyle/>
          <a:p>
            <a:r>
              <a:rPr lang="en-US" sz="2200"/>
              <a:t>Variables can store data of different types, and different types can do different things.</a:t>
            </a:r>
          </a:p>
          <a:p>
            <a:r>
              <a:rPr lang="en-US" sz="2200"/>
              <a:t>Python has the following data types built-in by default, in these categories:</a:t>
            </a:r>
          </a:p>
          <a:p>
            <a:r>
              <a:rPr lang="en-US" sz="2200"/>
              <a:t>Text Type:	str</a:t>
            </a:r>
          </a:p>
          <a:p>
            <a:r>
              <a:rPr lang="en-US" sz="2200"/>
              <a:t>Numeric Types:	int, float, complex</a:t>
            </a:r>
          </a:p>
          <a:p>
            <a:r>
              <a:rPr lang="en-US" sz="2200"/>
              <a:t>Sequence Types:	list, tuple, range</a:t>
            </a:r>
          </a:p>
          <a:p>
            <a:r>
              <a:rPr lang="en-US" sz="2200"/>
              <a:t>Mapping Type:	dict</a:t>
            </a:r>
          </a:p>
          <a:p>
            <a:r>
              <a:rPr lang="en-US" sz="2200"/>
              <a:t>Set Types:	set, frozenset</a:t>
            </a:r>
          </a:p>
          <a:p>
            <a:r>
              <a:rPr lang="en-US" sz="2200"/>
              <a:t>Boolean Type:	bool</a:t>
            </a:r>
          </a:p>
          <a:p>
            <a:r>
              <a:rPr lang="en-US" sz="2200"/>
              <a:t>Binary Types:	bytes, bytearray, memoryview</a:t>
            </a:r>
          </a:p>
        </p:txBody>
      </p:sp>
    </p:spTree>
    <p:extLst>
      <p:ext uri="{BB962C8B-B14F-4D97-AF65-F5344CB8AC3E}">
        <p14:creationId xmlns:p14="http://schemas.microsoft.com/office/powerpoint/2010/main" val="4206004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4129-405C-4B22-93A6-D4B77877E00F}"/>
              </a:ext>
            </a:extLst>
          </p:cNvPr>
          <p:cNvSpPr>
            <a:spLocks noGrp="1"/>
          </p:cNvSpPr>
          <p:nvPr>
            <p:ph type="title"/>
          </p:nvPr>
        </p:nvSpPr>
        <p:spPr/>
        <p:txBody>
          <a:bodyPr/>
          <a:lstStyle/>
          <a:p>
            <a:r>
              <a:rPr lang="en-US" dirty="0"/>
              <a:t>Getting the Data Type</a:t>
            </a:r>
          </a:p>
        </p:txBody>
      </p:sp>
      <p:sp>
        <p:nvSpPr>
          <p:cNvPr id="3" name="Content Placeholder 2">
            <a:extLst>
              <a:ext uri="{FF2B5EF4-FFF2-40B4-BE49-F238E27FC236}">
                <a16:creationId xmlns:a16="http://schemas.microsoft.com/office/drawing/2014/main" id="{BF38E950-FE78-4472-A6E8-68BFC9230E1A}"/>
              </a:ext>
            </a:extLst>
          </p:cNvPr>
          <p:cNvSpPr>
            <a:spLocks noGrp="1"/>
          </p:cNvSpPr>
          <p:nvPr>
            <p:ph idx="1"/>
          </p:nvPr>
        </p:nvSpPr>
        <p:spPr/>
        <p:txBody>
          <a:bodyPr/>
          <a:lstStyle/>
          <a:p>
            <a:r>
              <a:rPr lang="en-US" dirty="0"/>
              <a:t>You can get the data type of any object by using the type() function:</a:t>
            </a:r>
          </a:p>
          <a:p>
            <a:pPr marL="0" indent="0">
              <a:buNone/>
            </a:pPr>
            <a:r>
              <a:rPr lang="nb-NO" dirty="0">
                <a:solidFill>
                  <a:srgbClr val="000000"/>
                </a:solidFill>
                <a:latin typeface="Consolas" panose="020B0609020204030204" pitchFamily="49" charset="0"/>
              </a:rPr>
              <a:t>x = </a:t>
            </a:r>
            <a:r>
              <a:rPr lang="nb-NO" dirty="0">
                <a:solidFill>
                  <a:srgbClr val="FF0000"/>
                </a:solidFill>
                <a:latin typeface="Consolas" panose="020B0609020204030204" pitchFamily="49" charset="0"/>
              </a:rPr>
              <a:t>5</a:t>
            </a:r>
            <a:br>
              <a:rPr lang="nb-NO" dirty="0"/>
            </a:br>
            <a:r>
              <a:rPr lang="nb-NO" dirty="0">
                <a:solidFill>
                  <a:srgbClr val="0000CD"/>
                </a:solidFill>
                <a:latin typeface="Consolas" panose="020B0609020204030204" pitchFamily="49" charset="0"/>
              </a:rPr>
              <a:t>print</a:t>
            </a:r>
            <a:r>
              <a:rPr lang="nb-NO" dirty="0">
                <a:solidFill>
                  <a:srgbClr val="000000"/>
                </a:solidFill>
                <a:latin typeface="Consolas" panose="020B0609020204030204" pitchFamily="49" charset="0"/>
              </a:rPr>
              <a:t>(</a:t>
            </a:r>
            <a:r>
              <a:rPr lang="nb-NO" dirty="0">
                <a:solidFill>
                  <a:srgbClr val="0000CD"/>
                </a:solidFill>
                <a:latin typeface="Consolas" panose="020B0609020204030204" pitchFamily="49" charset="0"/>
              </a:rPr>
              <a:t>type</a:t>
            </a:r>
            <a:r>
              <a:rPr lang="nb-NO" dirty="0">
                <a:solidFill>
                  <a:srgbClr val="000000"/>
                </a:solidFill>
                <a:latin typeface="Consolas" panose="020B0609020204030204" pitchFamily="49" charset="0"/>
              </a:rPr>
              <a:t>(x))</a:t>
            </a:r>
            <a:endParaRPr lang="en-US" dirty="0"/>
          </a:p>
        </p:txBody>
      </p:sp>
    </p:spTree>
    <p:extLst>
      <p:ext uri="{BB962C8B-B14F-4D97-AF65-F5344CB8AC3E}">
        <p14:creationId xmlns:p14="http://schemas.microsoft.com/office/powerpoint/2010/main" val="373062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c 11">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1304AF-FBC5-436A-91D4-AD3E19012B3A}"/>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6000" kern="1200">
                <a:solidFill>
                  <a:srgbClr val="FFFFFF"/>
                </a:solidFill>
                <a:latin typeface="+mj-lt"/>
                <a:ea typeface="+mj-ea"/>
                <a:cs typeface="+mj-cs"/>
              </a:rPr>
              <a:t>Setting the Data Type</a:t>
            </a:r>
          </a:p>
        </p:txBody>
      </p:sp>
      <p:sp>
        <p:nvSpPr>
          <p:cNvPr id="14" name="Oval 13">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E5A1CB55-371E-43A5-81BC-BA0FBD9427A0}"/>
              </a:ext>
            </a:extLst>
          </p:cNvPr>
          <p:cNvGraphicFramePr>
            <a:graphicFrameLocks noGrp="1"/>
          </p:cNvGraphicFramePr>
          <p:nvPr>
            <p:ph idx="1"/>
            <p:extLst>
              <p:ext uri="{D42A27DB-BD31-4B8C-83A1-F6EECF244321}">
                <p14:modId xmlns:p14="http://schemas.microsoft.com/office/powerpoint/2010/main" val="2264251312"/>
              </p:ext>
            </p:extLst>
          </p:nvPr>
        </p:nvGraphicFramePr>
        <p:xfrm>
          <a:off x="6492678" y="818687"/>
          <a:ext cx="5051480" cy="5205321"/>
        </p:xfrm>
        <a:graphic>
          <a:graphicData uri="http://schemas.openxmlformats.org/drawingml/2006/table">
            <a:tbl>
              <a:tblPr firstRow="1" bandRow="1"/>
              <a:tblGrid>
                <a:gridCol w="3468626">
                  <a:extLst>
                    <a:ext uri="{9D8B030D-6E8A-4147-A177-3AD203B41FA5}">
                      <a16:colId xmlns:a16="http://schemas.microsoft.com/office/drawing/2014/main" val="2013316645"/>
                    </a:ext>
                  </a:extLst>
                </a:gridCol>
                <a:gridCol w="1195333">
                  <a:extLst>
                    <a:ext uri="{9D8B030D-6E8A-4147-A177-3AD203B41FA5}">
                      <a16:colId xmlns:a16="http://schemas.microsoft.com/office/drawing/2014/main" val="1781664143"/>
                    </a:ext>
                  </a:extLst>
                </a:gridCol>
                <a:gridCol w="387521">
                  <a:extLst>
                    <a:ext uri="{9D8B030D-6E8A-4147-A177-3AD203B41FA5}">
                      <a16:colId xmlns:a16="http://schemas.microsoft.com/office/drawing/2014/main" val="1015316395"/>
                    </a:ext>
                  </a:extLst>
                </a:gridCol>
              </a:tblGrid>
              <a:tr h="333056">
                <a:tc>
                  <a:txBody>
                    <a:bodyPr/>
                    <a:lstStyle/>
                    <a:p>
                      <a:pPr algn="l" fontAlgn="t"/>
                      <a:r>
                        <a:rPr lang="en-US" sz="1400">
                          <a:effectLst/>
                        </a:rPr>
                        <a:t>Example</a:t>
                      </a:r>
                    </a:p>
                  </a:txBody>
                  <a:tcPr marL="73298" marR="36650" marT="36650" marB="3665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Data Type</a:t>
                      </a:r>
                    </a:p>
                  </a:txBody>
                  <a:tcPr marL="36650" marR="36650" marT="36650" marB="3665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400">
                        <a:effectLst/>
                      </a:endParaRPr>
                    </a:p>
                  </a:txBody>
                  <a:tcPr marL="36650" marR="36650" marT="36650" marB="36650">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11760248"/>
                  </a:ext>
                </a:extLst>
              </a:tr>
              <a:tr h="333056">
                <a:tc>
                  <a:txBody>
                    <a:bodyPr/>
                    <a:lstStyle/>
                    <a:p>
                      <a:pPr algn="l" fontAlgn="t"/>
                      <a:r>
                        <a:rPr lang="en-US" sz="1400">
                          <a:effectLst/>
                          <a:latin typeface="Consolas" panose="020B0609020204030204" pitchFamily="49" charset="0"/>
                        </a:rPr>
                        <a:t>x = "Hello World"</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str</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433096515"/>
                  </a:ext>
                </a:extLst>
              </a:tr>
              <a:tr h="333056">
                <a:tc>
                  <a:txBody>
                    <a:bodyPr/>
                    <a:lstStyle/>
                    <a:p>
                      <a:pPr algn="l" fontAlgn="t"/>
                      <a:r>
                        <a:rPr lang="en-US" sz="1400">
                          <a:effectLst/>
                          <a:latin typeface="Consolas" panose="020B0609020204030204" pitchFamily="49" charset="0"/>
                        </a:rPr>
                        <a:t>x = 20</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int</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38154733"/>
                  </a:ext>
                </a:extLst>
              </a:tr>
              <a:tr h="333056">
                <a:tc>
                  <a:txBody>
                    <a:bodyPr/>
                    <a:lstStyle/>
                    <a:p>
                      <a:pPr algn="l" fontAlgn="t"/>
                      <a:r>
                        <a:rPr lang="en-US" sz="1400">
                          <a:effectLst/>
                          <a:latin typeface="Consolas" panose="020B0609020204030204" pitchFamily="49" charset="0"/>
                        </a:rPr>
                        <a:t>x = 20.5</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float</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878534379"/>
                  </a:ext>
                </a:extLst>
              </a:tr>
              <a:tr h="333056">
                <a:tc>
                  <a:txBody>
                    <a:bodyPr/>
                    <a:lstStyle/>
                    <a:p>
                      <a:pPr algn="l" fontAlgn="t"/>
                      <a:r>
                        <a:rPr lang="en-US" sz="1400">
                          <a:effectLst/>
                          <a:latin typeface="Consolas" panose="020B0609020204030204" pitchFamily="49" charset="0"/>
                        </a:rPr>
                        <a:t>x = 1j</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complex</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51569415"/>
                  </a:ext>
                </a:extLst>
              </a:tr>
              <a:tr h="333056">
                <a:tc>
                  <a:txBody>
                    <a:bodyPr/>
                    <a:lstStyle/>
                    <a:p>
                      <a:pPr algn="l" fontAlgn="t"/>
                      <a:r>
                        <a:rPr lang="en-US" sz="1400">
                          <a:effectLst/>
                          <a:latin typeface="Consolas" panose="020B0609020204030204" pitchFamily="49" charset="0"/>
                        </a:rPr>
                        <a:t>x = ["apple", "banana", "cherry"]</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list</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097918396"/>
                  </a:ext>
                </a:extLst>
              </a:tr>
              <a:tr h="333056">
                <a:tc>
                  <a:txBody>
                    <a:bodyPr/>
                    <a:lstStyle/>
                    <a:p>
                      <a:pPr algn="l" fontAlgn="t"/>
                      <a:r>
                        <a:rPr lang="en-US" sz="1400">
                          <a:effectLst/>
                          <a:latin typeface="Consolas" panose="020B0609020204030204" pitchFamily="49" charset="0"/>
                        </a:rPr>
                        <a:t>x = ("apple", "banana", "cherry")</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tuple</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5468621"/>
                  </a:ext>
                </a:extLst>
              </a:tr>
              <a:tr h="333056">
                <a:tc>
                  <a:txBody>
                    <a:bodyPr/>
                    <a:lstStyle/>
                    <a:p>
                      <a:pPr algn="l" fontAlgn="t"/>
                      <a:r>
                        <a:rPr lang="en-US" sz="1400">
                          <a:effectLst/>
                          <a:latin typeface="Consolas" panose="020B0609020204030204" pitchFamily="49" charset="0"/>
                        </a:rPr>
                        <a:t>x = range(6)</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range</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872593106"/>
                  </a:ext>
                </a:extLst>
              </a:tr>
              <a:tr h="333056">
                <a:tc>
                  <a:txBody>
                    <a:bodyPr/>
                    <a:lstStyle/>
                    <a:p>
                      <a:pPr algn="l" fontAlgn="t"/>
                      <a:r>
                        <a:rPr lang="en-US" sz="1400">
                          <a:effectLst/>
                          <a:latin typeface="Consolas" panose="020B0609020204030204" pitchFamily="49" charset="0"/>
                        </a:rPr>
                        <a:t>x = {"name" : "John", "age" : 36}</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dict</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27046429"/>
                  </a:ext>
                </a:extLst>
              </a:tr>
              <a:tr h="333056">
                <a:tc>
                  <a:txBody>
                    <a:bodyPr/>
                    <a:lstStyle/>
                    <a:p>
                      <a:pPr algn="l" fontAlgn="t"/>
                      <a:r>
                        <a:rPr lang="en-US" sz="1400">
                          <a:effectLst/>
                          <a:latin typeface="Consolas" panose="020B0609020204030204" pitchFamily="49" charset="0"/>
                        </a:rPr>
                        <a:t>x = {"apple", "banana", "cherry"}</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set</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394214"/>
                  </a:ext>
                </a:extLst>
              </a:tr>
              <a:tr h="542537">
                <a:tc>
                  <a:txBody>
                    <a:bodyPr/>
                    <a:lstStyle/>
                    <a:p>
                      <a:pPr algn="l" fontAlgn="t"/>
                      <a:r>
                        <a:rPr lang="en-US" sz="1400">
                          <a:effectLst/>
                          <a:latin typeface="Consolas" panose="020B0609020204030204" pitchFamily="49" charset="0"/>
                        </a:rPr>
                        <a:t>x = frozenset({"apple", "banana", "cherry"})</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frozenset</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2457300"/>
                  </a:ext>
                </a:extLst>
              </a:tr>
              <a:tr h="333056">
                <a:tc>
                  <a:txBody>
                    <a:bodyPr/>
                    <a:lstStyle/>
                    <a:p>
                      <a:pPr algn="l" fontAlgn="t"/>
                      <a:r>
                        <a:rPr lang="en-US" sz="1400">
                          <a:effectLst/>
                          <a:latin typeface="Consolas" panose="020B0609020204030204" pitchFamily="49" charset="0"/>
                        </a:rPr>
                        <a:t>x = True</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bool</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227806703"/>
                  </a:ext>
                </a:extLst>
              </a:tr>
              <a:tr h="333056">
                <a:tc>
                  <a:txBody>
                    <a:bodyPr/>
                    <a:lstStyle/>
                    <a:p>
                      <a:pPr algn="l" fontAlgn="t"/>
                      <a:r>
                        <a:rPr lang="en-US" sz="1400">
                          <a:effectLst/>
                          <a:latin typeface="Consolas" panose="020B0609020204030204" pitchFamily="49" charset="0"/>
                        </a:rPr>
                        <a:t>x = b"Hello"</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bytes</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2476656"/>
                  </a:ext>
                </a:extLst>
              </a:tr>
              <a:tr h="333056">
                <a:tc>
                  <a:txBody>
                    <a:bodyPr/>
                    <a:lstStyle/>
                    <a:p>
                      <a:pPr algn="l" fontAlgn="t"/>
                      <a:r>
                        <a:rPr lang="en-US" sz="1400">
                          <a:effectLst/>
                          <a:latin typeface="Consolas" panose="020B0609020204030204" pitchFamily="49" charset="0"/>
                        </a:rPr>
                        <a:t>x = bytearray(5)</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bytearray</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773590926"/>
                  </a:ext>
                </a:extLst>
              </a:tr>
              <a:tr h="333056">
                <a:tc>
                  <a:txBody>
                    <a:bodyPr/>
                    <a:lstStyle/>
                    <a:p>
                      <a:pPr algn="l" fontAlgn="t"/>
                      <a:r>
                        <a:rPr lang="en-US" sz="1400">
                          <a:effectLst/>
                          <a:latin typeface="Consolas" panose="020B0609020204030204" pitchFamily="49" charset="0"/>
                        </a:rPr>
                        <a:t>x = memoryview(bytes(5))</a:t>
                      </a:r>
                    </a:p>
                  </a:txBody>
                  <a:tcPr marL="73298"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memoryview</a:t>
                      </a: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sz="1400">
                        <a:effectLst/>
                      </a:endParaRPr>
                    </a:p>
                  </a:txBody>
                  <a:tcPr marL="36650" marR="36650" marT="36650" marB="3665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6533653"/>
                  </a:ext>
                </a:extLst>
              </a:tr>
            </a:tbl>
          </a:graphicData>
        </a:graphic>
      </p:graphicFrame>
    </p:spTree>
    <p:extLst>
      <p:ext uri="{BB962C8B-B14F-4D97-AF65-F5344CB8AC3E}">
        <p14:creationId xmlns:p14="http://schemas.microsoft.com/office/powerpoint/2010/main" val="3812663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0C1ED-B1C0-4271-B913-0C7821FAA4C3}"/>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rgbClr val="FFFFFF"/>
                </a:solidFill>
                <a:latin typeface="+mj-lt"/>
                <a:ea typeface="+mj-ea"/>
                <a:cs typeface="+mj-cs"/>
              </a:rPr>
              <a:t>Setting the Specific Data Type</a:t>
            </a:r>
          </a:p>
        </p:txBody>
      </p:sp>
      <p:graphicFrame>
        <p:nvGraphicFramePr>
          <p:cNvPr id="4" name="Content Placeholder 3">
            <a:extLst>
              <a:ext uri="{FF2B5EF4-FFF2-40B4-BE49-F238E27FC236}">
                <a16:creationId xmlns:a16="http://schemas.microsoft.com/office/drawing/2014/main" id="{932B51FD-E74F-414F-BD73-A2FEDCA67E65}"/>
              </a:ext>
            </a:extLst>
          </p:cNvPr>
          <p:cNvGraphicFramePr>
            <a:graphicFrameLocks noGrp="1"/>
          </p:cNvGraphicFramePr>
          <p:nvPr>
            <p:ph idx="1"/>
            <p:extLst>
              <p:ext uri="{D42A27DB-BD31-4B8C-83A1-F6EECF244321}">
                <p14:modId xmlns:p14="http://schemas.microsoft.com/office/powerpoint/2010/main" val="3067851643"/>
              </p:ext>
            </p:extLst>
          </p:nvPr>
        </p:nvGraphicFramePr>
        <p:xfrm>
          <a:off x="643467" y="1075771"/>
          <a:ext cx="5452534" cy="4706460"/>
        </p:xfrm>
        <a:graphic>
          <a:graphicData uri="http://schemas.openxmlformats.org/drawingml/2006/table">
            <a:tbl>
              <a:tblPr firstRow="1" bandRow="1"/>
              <a:tblGrid>
                <a:gridCol w="4315188">
                  <a:extLst>
                    <a:ext uri="{9D8B030D-6E8A-4147-A177-3AD203B41FA5}">
                      <a16:colId xmlns:a16="http://schemas.microsoft.com/office/drawing/2014/main" val="3659451974"/>
                    </a:ext>
                  </a:extLst>
                </a:gridCol>
                <a:gridCol w="1137346">
                  <a:extLst>
                    <a:ext uri="{9D8B030D-6E8A-4147-A177-3AD203B41FA5}">
                      <a16:colId xmlns:a16="http://schemas.microsoft.com/office/drawing/2014/main" val="4226369179"/>
                    </a:ext>
                  </a:extLst>
                </a:gridCol>
              </a:tblGrid>
              <a:tr h="313764">
                <a:tc>
                  <a:txBody>
                    <a:bodyPr/>
                    <a:lstStyle/>
                    <a:p>
                      <a:pPr algn="l" fontAlgn="t"/>
                      <a:r>
                        <a:rPr lang="en-US" sz="1300">
                          <a:effectLst/>
                        </a:rPr>
                        <a:t>Example</a:t>
                      </a:r>
                    </a:p>
                  </a:txBody>
                  <a:tcPr marL="65663" marR="32832" marT="32832" marB="3283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Data Type</a:t>
                      </a:r>
                    </a:p>
                  </a:txBody>
                  <a:tcPr marL="32832" marR="32832" marT="32832" marB="32832">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97020779"/>
                  </a:ext>
                </a:extLst>
              </a:tr>
              <a:tr h="313764">
                <a:tc>
                  <a:txBody>
                    <a:bodyPr/>
                    <a:lstStyle/>
                    <a:p>
                      <a:pPr algn="l" fontAlgn="t"/>
                      <a:r>
                        <a:rPr lang="en-US" sz="1300">
                          <a:effectLst/>
                          <a:latin typeface="Consolas" panose="020B0609020204030204" pitchFamily="49" charset="0"/>
                        </a:rPr>
                        <a:t>x = str("Hello World")</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a:effectLst/>
                        </a:rPr>
                        <a:t>str</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180678535"/>
                  </a:ext>
                </a:extLst>
              </a:tr>
              <a:tr h="313764">
                <a:tc>
                  <a:txBody>
                    <a:bodyPr/>
                    <a:lstStyle/>
                    <a:p>
                      <a:pPr algn="l" fontAlgn="t"/>
                      <a:r>
                        <a:rPr lang="en-US" sz="1300">
                          <a:effectLst/>
                          <a:latin typeface="Consolas" panose="020B0609020204030204" pitchFamily="49" charset="0"/>
                        </a:rPr>
                        <a:t>x = int(20)</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int</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59309498"/>
                  </a:ext>
                </a:extLst>
              </a:tr>
              <a:tr h="313764">
                <a:tc>
                  <a:txBody>
                    <a:bodyPr/>
                    <a:lstStyle/>
                    <a:p>
                      <a:pPr algn="l" fontAlgn="t"/>
                      <a:r>
                        <a:rPr lang="en-US" sz="1300">
                          <a:effectLst/>
                          <a:latin typeface="Consolas" panose="020B0609020204030204" pitchFamily="49" charset="0"/>
                        </a:rPr>
                        <a:t>x = float(20.5)</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a:effectLst/>
                        </a:rPr>
                        <a:t>float</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750269321"/>
                  </a:ext>
                </a:extLst>
              </a:tr>
              <a:tr h="313764">
                <a:tc>
                  <a:txBody>
                    <a:bodyPr/>
                    <a:lstStyle/>
                    <a:p>
                      <a:pPr algn="l" fontAlgn="t"/>
                      <a:r>
                        <a:rPr lang="en-US" sz="1300">
                          <a:effectLst/>
                          <a:latin typeface="Consolas" panose="020B0609020204030204" pitchFamily="49" charset="0"/>
                        </a:rPr>
                        <a:t>x = complex(1j)</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complex</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75122820"/>
                  </a:ext>
                </a:extLst>
              </a:tr>
              <a:tr h="313764">
                <a:tc>
                  <a:txBody>
                    <a:bodyPr/>
                    <a:lstStyle/>
                    <a:p>
                      <a:pPr algn="l" fontAlgn="t"/>
                      <a:r>
                        <a:rPr lang="en-US" sz="1300">
                          <a:effectLst/>
                          <a:latin typeface="Consolas" panose="020B0609020204030204" pitchFamily="49" charset="0"/>
                        </a:rPr>
                        <a:t>x = list(("apple", "banana", "cherry"))</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a:effectLst/>
                        </a:rPr>
                        <a:t>list</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856926421"/>
                  </a:ext>
                </a:extLst>
              </a:tr>
              <a:tr h="313764">
                <a:tc>
                  <a:txBody>
                    <a:bodyPr/>
                    <a:lstStyle/>
                    <a:p>
                      <a:pPr algn="l" fontAlgn="t"/>
                      <a:r>
                        <a:rPr lang="en-US" sz="1300">
                          <a:effectLst/>
                          <a:latin typeface="Consolas" panose="020B0609020204030204" pitchFamily="49" charset="0"/>
                        </a:rPr>
                        <a:t>x = tuple(("apple", "banana", "cherry"))</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tuple</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91661945"/>
                  </a:ext>
                </a:extLst>
              </a:tr>
              <a:tr h="313764">
                <a:tc>
                  <a:txBody>
                    <a:bodyPr/>
                    <a:lstStyle/>
                    <a:p>
                      <a:pPr algn="l" fontAlgn="t"/>
                      <a:r>
                        <a:rPr lang="en-US" sz="1300">
                          <a:effectLst/>
                          <a:latin typeface="Consolas" panose="020B0609020204030204" pitchFamily="49" charset="0"/>
                        </a:rPr>
                        <a:t>x = range(6)</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a:effectLst/>
                        </a:rPr>
                        <a:t>range</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17690057"/>
                  </a:ext>
                </a:extLst>
              </a:tr>
              <a:tr h="313764">
                <a:tc>
                  <a:txBody>
                    <a:bodyPr/>
                    <a:lstStyle/>
                    <a:p>
                      <a:pPr algn="l" fontAlgn="t"/>
                      <a:r>
                        <a:rPr lang="en-US" sz="1300">
                          <a:effectLst/>
                          <a:latin typeface="Consolas" panose="020B0609020204030204" pitchFamily="49" charset="0"/>
                        </a:rPr>
                        <a:t>x = dict(name="John", age=36)</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err="1">
                          <a:effectLst/>
                        </a:rPr>
                        <a:t>dict</a:t>
                      </a:r>
                      <a:endParaRPr lang="en-US" sz="1300">
                        <a:effectLst/>
                      </a:endParaRP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83432134"/>
                  </a:ext>
                </a:extLst>
              </a:tr>
              <a:tr h="313764">
                <a:tc>
                  <a:txBody>
                    <a:bodyPr/>
                    <a:lstStyle/>
                    <a:p>
                      <a:pPr algn="l" fontAlgn="t"/>
                      <a:r>
                        <a:rPr lang="en-US" sz="1300">
                          <a:effectLst/>
                          <a:latin typeface="Consolas" panose="020B0609020204030204" pitchFamily="49" charset="0"/>
                        </a:rPr>
                        <a:t>x = set(("apple", "banana", "cherry"))</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a:effectLst/>
                        </a:rPr>
                        <a:t>set</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1617779"/>
                  </a:ext>
                </a:extLst>
              </a:tr>
              <a:tr h="313764">
                <a:tc>
                  <a:txBody>
                    <a:bodyPr/>
                    <a:lstStyle/>
                    <a:p>
                      <a:pPr algn="l" fontAlgn="t"/>
                      <a:r>
                        <a:rPr lang="en-US" sz="1300">
                          <a:effectLst/>
                          <a:latin typeface="Consolas" panose="020B0609020204030204" pitchFamily="49" charset="0"/>
                        </a:rPr>
                        <a:t>x = frozenset(("apple", "banana", "cherry"))</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frozenset</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5526018"/>
                  </a:ext>
                </a:extLst>
              </a:tr>
              <a:tr h="313764">
                <a:tc>
                  <a:txBody>
                    <a:bodyPr/>
                    <a:lstStyle/>
                    <a:p>
                      <a:pPr algn="l" fontAlgn="t"/>
                      <a:r>
                        <a:rPr lang="en-US" sz="1300">
                          <a:effectLst/>
                          <a:latin typeface="Consolas" panose="020B0609020204030204" pitchFamily="49" charset="0"/>
                        </a:rPr>
                        <a:t>x = bool(5)</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a:effectLst/>
                        </a:rPr>
                        <a:t>bool</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928184873"/>
                  </a:ext>
                </a:extLst>
              </a:tr>
              <a:tr h="313764">
                <a:tc>
                  <a:txBody>
                    <a:bodyPr/>
                    <a:lstStyle/>
                    <a:p>
                      <a:pPr algn="l" fontAlgn="t"/>
                      <a:r>
                        <a:rPr lang="en-US" sz="1300">
                          <a:effectLst/>
                          <a:latin typeface="Consolas" panose="020B0609020204030204" pitchFamily="49" charset="0"/>
                        </a:rPr>
                        <a:t>x = bytes(5)</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bytes</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330596"/>
                  </a:ext>
                </a:extLst>
              </a:tr>
              <a:tr h="313764">
                <a:tc>
                  <a:txBody>
                    <a:bodyPr/>
                    <a:lstStyle/>
                    <a:p>
                      <a:pPr algn="l" fontAlgn="t"/>
                      <a:r>
                        <a:rPr lang="en-US" sz="1300">
                          <a:effectLst/>
                          <a:latin typeface="Consolas" panose="020B0609020204030204" pitchFamily="49" charset="0"/>
                        </a:rPr>
                        <a:t>x = bytearray(5)</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a:effectLst/>
                        </a:rPr>
                        <a:t>bytearray</a:t>
                      </a: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400329311"/>
                  </a:ext>
                </a:extLst>
              </a:tr>
              <a:tr h="313764">
                <a:tc>
                  <a:txBody>
                    <a:bodyPr/>
                    <a:lstStyle/>
                    <a:p>
                      <a:pPr algn="l" fontAlgn="t"/>
                      <a:r>
                        <a:rPr lang="en-US" sz="1300">
                          <a:effectLst/>
                          <a:latin typeface="Consolas" panose="020B0609020204030204" pitchFamily="49" charset="0"/>
                        </a:rPr>
                        <a:t>x = memoryview(bytes(5))</a:t>
                      </a:r>
                    </a:p>
                  </a:txBody>
                  <a:tcPr marL="65663"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err="1">
                          <a:effectLst/>
                        </a:rPr>
                        <a:t>memoryview</a:t>
                      </a:r>
                      <a:endParaRPr lang="en-US" sz="1300">
                        <a:effectLst/>
                      </a:endParaRPr>
                    </a:p>
                  </a:txBody>
                  <a:tcPr marL="32832" marR="32832" marT="32832" marB="3283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62178516"/>
                  </a:ext>
                </a:extLst>
              </a:tr>
            </a:tbl>
          </a:graphicData>
        </a:graphic>
      </p:graphicFrame>
    </p:spTree>
    <p:extLst>
      <p:ext uri="{BB962C8B-B14F-4D97-AF65-F5344CB8AC3E}">
        <p14:creationId xmlns:p14="http://schemas.microsoft.com/office/powerpoint/2010/main" val="360490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1173D31-4286-4263-BA7D-D95144FB33B4}"/>
              </a:ext>
            </a:extLst>
          </p:cNvPr>
          <p:cNvSpPr>
            <a:spLocks noGrp="1"/>
          </p:cNvSpPr>
          <p:nvPr>
            <p:ph type="title"/>
          </p:nvPr>
        </p:nvSpPr>
        <p:spPr>
          <a:xfrm>
            <a:off x="838200" y="365125"/>
            <a:ext cx="5393361" cy="1325563"/>
          </a:xfrm>
        </p:spPr>
        <p:txBody>
          <a:bodyPr>
            <a:normAutofit/>
          </a:bodyPr>
          <a:lstStyle/>
          <a:p>
            <a:r>
              <a:rPr lang="en-US" dirty="0"/>
              <a:t>Designing a Program</a:t>
            </a:r>
          </a:p>
        </p:txBody>
      </p:sp>
      <p:sp>
        <p:nvSpPr>
          <p:cNvPr id="16" name="Freeform: Shape 1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6B72298-8103-49CD-BA9D-102937FA920E}"/>
              </a:ext>
            </a:extLst>
          </p:cNvPr>
          <p:cNvSpPr>
            <a:spLocks noGrp="1"/>
          </p:cNvSpPr>
          <p:nvPr>
            <p:ph idx="1"/>
          </p:nvPr>
        </p:nvSpPr>
        <p:spPr>
          <a:xfrm>
            <a:off x="838200" y="1825625"/>
            <a:ext cx="5499475" cy="4351338"/>
          </a:xfrm>
        </p:spPr>
        <p:txBody>
          <a:bodyPr>
            <a:normAutofit/>
          </a:bodyPr>
          <a:lstStyle/>
          <a:p>
            <a:pPr marL="0" indent="0" algn="just">
              <a:buNone/>
            </a:pPr>
            <a:r>
              <a:rPr lang="en-US" dirty="0"/>
              <a:t>Programs must be carefully designed before they are written. During the design process, programmers use tools such as pseudocode and flowcharts to create models of programs.</a:t>
            </a:r>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sign">
            <a:extLst>
              <a:ext uri="{FF2B5EF4-FFF2-40B4-BE49-F238E27FC236}">
                <a16:creationId xmlns:a16="http://schemas.microsoft.com/office/drawing/2014/main" id="{EEBD7A47-F07E-4EAB-B645-9A8BFB3380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55484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FA4F-2D66-4B5C-8D18-DB9324D9AE37}"/>
              </a:ext>
            </a:extLst>
          </p:cNvPr>
          <p:cNvSpPr>
            <a:spLocks noGrp="1"/>
          </p:cNvSpPr>
          <p:nvPr>
            <p:ph type="title"/>
          </p:nvPr>
        </p:nvSpPr>
        <p:spPr>
          <a:xfrm>
            <a:off x="838200" y="365125"/>
            <a:ext cx="10515600" cy="1325563"/>
          </a:xfrm>
        </p:spPr>
        <p:txBody>
          <a:bodyPr/>
          <a:lstStyle/>
          <a:p>
            <a:r>
              <a:rPr lang="en-US" dirty="0"/>
              <a:t>Python Numbers</a:t>
            </a:r>
          </a:p>
        </p:txBody>
      </p:sp>
      <p:sp>
        <p:nvSpPr>
          <p:cNvPr id="3" name="Content Placeholder 2">
            <a:extLst>
              <a:ext uri="{FF2B5EF4-FFF2-40B4-BE49-F238E27FC236}">
                <a16:creationId xmlns:a16="http://schemas.microsoft.com/office/drawing/2014/main" id="{EE676064-ACC0-4229-B5E3-B23DA82A7FFA}"/>
              </a:ext>
            </a:extLst>
          </p:cNvPr>
          <p:cNvSpPr>
            <a:spLocks noGrp="1"/>
          </p:cNvSpPr>
          <p:nvPr>
            <p:ph idx="1"/>
          </p:nvPr>
        </p:nvSpPr>
        <p:spPr>
          <a:xfrm>
            <a:off x="838200" y="1825625"/>
            <a:ext cx="10515600" cy="4351338"/>
          </a:xfrm>
        </p:spPr>
        <p:txBody>
          <a:bodyPr>
            <a:normAutofit fontScale="92500" lnSpcReduction="10000"/>
          </a:bodyPr>
          <a:lstStyle/>
          <a:p>
            <a:r>
              <a:rPr lang="en-US" dirty="0">
                <a:solidFill>
                  <a:srgbClr val="000000"/>
                </a:solidFill>
                <a:latin typeface="Verdana" panose="020B0604030504040204" pitchFamily="34" charset="0"/>
              </a:rPr>
              <a:t>There are three numeric types in Python:</a:t>
            </a:r>
          </a:p>
          <a:p>
            <a:pPr lvl="1"/>
            <a:r>
              <a:rPr lang="en-US" dirty="0">
                <a:solidFill>
                  <a:srgbClr val="000000"/>
                </a:solidFill>
                <a:latin typeface="Verdana" panose="020B0604030504040204" pitchFamily="34" charset="0"/>
              </a:rPr>
              <a:t>int</a:t>
            </a:r>
          </a:p>
          <a:p>
            <a:pPr lvl="1"/>
            <a:r>
              <a:rPr lang="en-US" dirty="0">
                <a:solidFill>
                  <a:srgbClr val="000000"/>
                </a:solidFill>
                <a:latin typeface="Verdana" panose="020B0604030504040204" pitchFamily="34" charset="0"/>
              </a:rPr>
              <a:t>float</a:t>
            </a:r>
          </a:p>
          <a:p>
            <a:pPr lvl="1"/>
            <a:r>
              <a:rPr lang="en-US" dirty="0">
                <a:solidFill>
                  <a:srgbClr val="000000"/>
                </a:solidFill>
                <a:latin typeface="Verdana" panose="020B0604030504040204" pitchFamily="34" charset="0"/>
              </a:rPr>
              <a:t>complex</a:t>
            </a:r>
          </a:p>
          <a:p>
            <a:r>
              <a:rPr lang="en-US" dirty="0"/>
              <a:t>Variables of numeric types are created when you assign a value to them:</a:t>
            </a:r>
          </a:p>
          <a:p>
            <a:pPr marL="0" indent="0">
              <a:buNone/>
            </a:pPr>
            <a:r>
              <a:rPr lang="en-US" dirty="0">
                <a:solidFill>
                  <a:srgbClr val="000000"/>
                </a:solidFill>
                <a:latin typeface="Consolas" panose="020B0609020204030204" pitchFamily="49" charset="0"/>
              </a:rPr>
              <a:t>x =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int</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y = </a:t>
            </a:r>
            <a:r>
              <a:rPr lang="en-US" dirty="0">
                <a:solidFill>
                  <a:srgbClr val="FF0000"/>
                </a:solidFill>
                <a:latin typeface="Consolas" panose="020B0609020204030204" pitchFamily="49" charset="0"/>
              </a:rPr>
              <a:t>2.8</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float</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z = 1j   </a:t>
            </a:r>
            <a:r>
              <a:rPr lang="en-US" dirty="0">
                <a:solidFill>
                  <a:srgbClr val="008000"/>
                </a:solidFill>
                <a:latin typeface="Consolas" panose="020B0609020204030204" pitchFamily="49" charset="0"/>
              </a:rPr>
              <a:t># complex</a:t>
            </a:r>
          </a:p>
          <a:p>
            <a:pPr marL="0" indent="0">
              <a:buNone/>
            </a:pP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type</a:t>
            </a:r>
            <a:r>
              <a:rPr lang="en-US" dirty="0">
                <a:solidFill>
                  <a:srgbClr val="000000"/>
                </a:solidFill>
                <a:latin typeface="Consolas" panose="020B0609020204030204" pitchFamily="49" charset="0"/>
              </a:rPr>
              <a:t>(x))</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type</a:t>
            </a:r>
            <a:r>
              <a:rPr lang="en-US" dirty="0">
                <a:solidFill>
                  <a:srgbClr val="000000"/>
                </a:solidFill>
                <a:latin typeface="Consolas" panose="020B0609020204030204" pitchFamily="49" charset="0"/>
              </a:rPr>
              <a:t>(y))</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type</a:t>
            </a:r>
            <a:r>
              <a:rPr lang="en-US" dirty="0">
                <a:solidFill>
                  <a:srgbClr val="000000"/>
                </a:solidFill>
                <a:latin typeface="Consolas" panose="020B0609020204030204" pitchFamily="49" charset="0"/>
              </a:rPr>
              <a:t>(z))</a:t>
            </a:r>
            <a:endParaRPr lang="en-US" dirty="0"/>
          </a:p>
        </p:txBody>
      </p:sp>
    </p:spTree>
    <p:extLst>
      <p:ext uri="{BB962C8B-B14F-4D97-AF65-F5344CB8AC3E}">
        <p14:creationId xmlns:p14="http://schemas.microsoft.com/office/powerpoint/2010/main" val="2531398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8A04-BB55-4528-A1DF-513B10D1784B}"/>
              </a:ext>
            </a:extLst>
          </p:cNvPr>
          <p:cNvSpPr>
            <a:spLocks noGrp="1"/>
          </p:cNvSpPr>
          <p:nvPr>
            <p:ph type="title"/>
          </p:nvPr>
        </p:nvSpPr>
        <p:spPr/>
        <p:txBody>
          <a:bodyPr/>
          <a:lstStyle/>
          <a:p>
            <a:r>
              <a:rPr lang="en-US" dirty="0"/>
              <a:t>Type Conversion</a:t>
            </a:r>
          </a:p>
        </p:txBody>
      </p:sp>
      <p:sp>
        <p:nvSpPr>
          <p:cNvPr id="3" name="Content Placeholder 2">
            <a:extLst>
              <a:ext uri="{FF2B5EF4-FFF2-40B4-BE49-F238E27FC236}">
                <a16:creationId xmlns:a16="http://schemas.microsoft.com/office/drawing/2014/main" id="{B9923A21-9CD1-4CA5-BD93-B82DB35E41E7}"/>
              </a:ext>
            </a:extLst>
          </p:cNvPr>
          <p:cNvSpPr>
            <a:spLocks noGrp="1"/>
          </p:cNvSpPr>
          <p:nvPr>
            <p:ph idx="1"/>
          </p:nvPr>
        </p:nvSpPr>
        <p:spPr/>
        <p:txBody>
          <a:bodyPr>
            <a:normAutofit fontScale="62500" lnSpcReduction="20000"/>
          </a:bodyPr>
          <a:lstStyle/>
          <a:p>
            <a:r>
              <a:rPr lang="en-US" dirty="0"/>
              <a:t>You can convert from one type to another with the int(), float(), and complex() methods:</a:t>
            </a:r>
          </a:p>
          <a:p>
            <a:pPr marL="0" indent="0">
              <a:buNone/>
            </a:pPr>
            <a:r>
              <a:rPr lang="en-US" dirty="0">
                <a:solidFill>
                  <a:srgbClr val="000000"/>
                </a:solidFill>
                <a:latin typeface="Consolas" panose="020B0609020204030204" pitchFamily="49" charset="0"/>
              </a:rPr>
              <a:t>x =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int</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y = </a:t>
            </a:r>
            <a:r>
              <a:rPr lang="en-US" dirty="0">
                <a:solidFill>
                  <a:srgbClr val="FF0000"/>
                </a:solidFill>
                <a:latin typeface="Consolas" panose="020B0609020204030204" pitchFamily="49" charset="0"/>
              </a:rPr>
              <a:t>2.8</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float</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z = 1j </a:t>
            </a:r>
            <a:r>
              <a:rPr lang="en-US" dirty="0">
                <a:solidFill>
                  <a:srgbClr val="008000"/>
                </a:solidFill>
                <a:latin typeface="Consolas" panose="020B0609020204030204" pitchFamily="49" charset="0"/>
              </a:rPr>
              <a:t># complex</a:t>
            </a:r>
            <a:br>
              <a:rPr lang="en-US" dirty="0">
                <a:solidFill>
                  <a:srgbClr val="008000"/>
                </a:solidFill>
                <a:latin typeface="Consolas" panose="020B0609020204030204" pitchFamily="49" charset="0"/>
              </a:rPr>
            </a:br>
            <a:br>
              <a:rPr lang="en-US" dirty="0"/>
            </a:br>
            <a:r>
              <a:rPr lang="en-US" dirty="0">
                <a:solidFill>
                  <a:srgbClr val="008000"/>
                </a:solidFill>
                <a:latin typeface="Consolas" panose="020B0609020204030204" pitchFamily="49" charset="0"/>
              </a:rPr>
              <a:t>#convert from int to float:</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a = </a:t>
            </a:r>
            <a:r>
              <a:rPr lang="en-US" dirty="0">
                <a:solidFill>
                  <a:srgbClr val="0000CD"/>
                </a:solidFill>
                <a:latin typeface="Consolas" panose="020B0609020204030204" pitchFamily="49" charset="0"/>
              </a:rPr>
              <a:t>float</a:t>
            </a:r>
            <a:r>
              <a:rPr lang="en-US" dirty="0">
                <a:solidFill>
                  <a:srgbClr val="000000"/>
                </a:solidFill>
                <a:latin typeface="Consolas" panose="020B0609020204030204" pitchFamily="49" charset="0"/>
              </a:rPr>
              <a:t>(x)</a:t>
            </a:r>
            <a:br>
              <a:rPr lang="en-US" dirty="0"/>
            </a:br>
            <a:br>
              <a:rPr lang="en-US" dirty="0"/>
            </a:br>
            <a:r>
              <a:rPr lang="en-US" dirty="0">
                <a:solidFill>
                  <a:srgbClr val="008000"/>
                </a:solidFill>
                <a:latin typeface="Consolas" panose="020B0609020204030204" pitchFamily="49" charset="0"/>
              </a:rPr>
              <a:t>#convert from float to int:</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b = </a:t>
            </a:r>
            <a:r>
              <a:rPr lang="en-US" dirty="0">
                <a:solidFill>
                  <a:srgbClr val="0000CD"/>
                </a:solidFill>
                <a:latin typeface="Consolas" panose="020B0609020204030204" pitchFamily="49" charset="0"/>
              </a:rPr>
              <a:t>int</a:t>
            </a:r>
            <a:r>
              <a:rPr lang="en-US" dirty="0">
                <a:solidFill>
                  <a:srgbClr val="000000"/>
                </a:solidFill>
                <a:latin typeface="Consolas" panose="020B0609020204030204" pitchFamily="49" charset="0"/>
              </a:rPr>
              <a:t>(y)</a:t>
            </a:r>
            <a:br>
              <a:rPr lang="en-US" dirty="0"/>
            </a:br>
            <a:br>
              <a:rPr lang="en-US" dirty="0"/>
            </a:br>
            <a:r>
              <a:rPr lang="en-US" dirty="0">
                <a:solidFill>
                  <a:srgbClr val="008000"/>
                </a:solidFill>
                <a:latin typeface="Consolas" panose="020B0609020204030204" pitchFamily="49" charset="0"/>
              </a:rPr>
              <a:t>#convert from int to complex:</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c = </a:t>
            </a:r>
            <a:r>
              <a:rPr lang="en-US" dirty="0">
                <a:solidFill>
                  <a:srgbClr val="0000CD"/>
                </a:solidFill>
                <a:latin typeface="Consolas" panose="020B0609020204030204" pitchFamily="49" charset="0"/>
              </a:rPr>
              <a:t>complex</a:t>
            </a:r>
            <a:r>
              <a:rPr lang="en-US" dirty="0">
                <a:solidFill>
                  <a:srgbClr val="000000"/>
                </a:solidFill>
                <a:latin typeface="Consolas" panose="020B0609020204030204" pitchFamily="49" charset="0"/>
              </a:rPr>
              <a:t>(x)</a:t>
            </a:r>
            <a:br>
              <a:rPr lang="en-US" dirty="0"/>
            </a:b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(b)</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(c)</a:t>
            </a:r>
            <a:br>
              <a:rPr lang="en-US" dirty="0"/>
            </a:b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type</a:t>
            </a:r>
            <a:r>
              <a:rPr lang="en-US" dirty="0">
                <a:solidFill>
                  <a:srgbClr val="000000"/>
                </a:solidFill>
                <a:latin typeface="Consolas" panose="020B0609020204030204" pitchFamily="49" charset="0"/>
              </a:rPr>
              <a:t>(a))</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type</a:t>
            </a:r>
            <a:r>
              <a:rPr lang="en-US" dirty="0">
                <a:solidFill>
                  <a:srgbClr val="000000"/>
                </a:solidFill>
                <a:latin typeface="Consolas" panose="020B0609020204030204" pitchFamily="49" charset="0"/>
              </a:rPr>
              <a:t>(b))</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type</a:t>
            </a:r>
            <a:r>
              <a:rPr lang="en-US" dirty="0">
                <a:solidFill>
                  <a:srgbClr val="000000"/>
                </a:solidFill>
                <a:latin typeface="Consolas" panose="020B0609020204030204" pitchFamily="49" charset="0"/>
              </a:rPr>
              <a:t>(c))</a:t>
            </a:r>
            <a:endParaRPr lang="en-US" dirty="0"/>
          </a:p>
        </p:txBody>
      </p:sp>
    </p:spTree>
    <p:extLst>
      <p:ext uri="{BB962C8B-B14F-4D97-AF65-F5344CB8AC3E}">
        <p14:creationId xmlns:p14="http://schemas.microsoft.com/office/powerpoint/2010/main" val="1021569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EFC52-A1D8-45B9-882E-3114047D833D}"/>
              </a:ext>
            </a:extLst>
          </p:cNvPr>
          <p:cNvSpPr>
            <a:spLocks noGrp="1"/>
          </p:cNvSpPr>
          <p:nvPr>
            <p:ph type="title"/>
          </p:nvPr>
        </p:nvSpPr>
        <p:spPr>
          <a:xfrm>
            <a:off x="841248" y="502920"/>
            <a:ext cx="10509504" cy="1975104"/>
          </a:xfrm>
        </p:spPr>
        <p:txBody>
          <a:bodyPr anchor="b">
            <a:normAutofit/>
          </a:bodyPr>
          <a:lstStyle/>
          <a:p>
            <a:r>
              <a:rPr lang="en-US" sz="5400"/>
              <a:t>Random Number</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F6982DF-978E-4438-9898-4352DB8FD785}"/>
              </a:ext>
            </a:extLst>
          </p:cNvPr>
          <p:cNvSpPr>
            <a:spLocks noGrp="1"/>
          </p:cNvSpPr>
          <p:nvPr>
            <p:ph idx="1"/>
          </p:nvPr>
        </p:nvSpPr>
        <p:spPr>
          <a:xfrm>
            <a:off x="841248" y="3328416"/>
            <a:ext cx="10509504" cy="2715768"/>
          </a:xfrm>
        </p:spPr>
        <p:txBody>
          <a:bodyPr>
            <a:normAutofit/>
          </a:bodyPr>
          <a:lstStyle/>
          <a:p>
            <a:r>
              <a:rPr lang="en-US" sz="2200"/>
              <a:t>Python does not have a random() function to make a random number, but Python has a built-in module called random that can be used to make random numbers:</a:t>
            </a:r>
          </a:p>
          <a:p>
            <a:pPr marL="0" indent="0">
              <a:buNone/>
            </a:pPr>
            <a:r>
              <a:rPr lang="en-US" sz="2200">
                <a:latin typeface="Consolas" panose="020B0609020204030204" pitchFamily="49" charset="0"/>
              </a:rPr>
              <a:t>import random</a:t>
            </a:r>
            <a:br>
              <a:rPr lang="en-US" sz="2200"/>
            </a:br>
            <a:br>
              <a:rPr lang="en-US" sz="2200"/>
            </a:br>
            <a:r>
              <a:rPr lang="en-US" sz="2200">
                <a:latin typeface="Consolas" panose="020B0609020204030204" pitchFamily="49" charset="0"/>
              </a:rPr>
              <a:t>print(random.randrange(1,10))</a:t>
            </a:r>
          </a:p>
          <a:p>
            <a:pPr marL="0" indent="0">
              <a:buNone/>
            </a:pPr>
            <a:r>
              <a:rPr lang="en-US" sz="2200" i="1"/>
              <a:t>Import the random module, and display a random number between 1 and 9:</a:t>
            </a:r>
          </a:p>
        </p:txBody>
      </p:sp>
    </p:spTree>
    <p:extLst>
      <p:ext uri="{BB962C8B-B14F-4D97-AF65-F5344CB8AC3E}">
        <p14:creationId xmlns:p14="http://schemas.microsoft.com/office/powerpoint/2010/main" val="147933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851DE-80FC-4C54-9D26-FF5A5596C5BA}"/>
              </a:ext>
            </a:extLst>
          </p:cNvPr>
          <p:cNvSpPr>
            <a:spLocks noGrp="1"/>
          </p:cNvSpPr>
          <p:nvPr>
            <p:ph type="title"/>
          </p:nvPr>
        </p:nvSpPr>
        <p:spPr>
          <a:xfrm>
            <a:off x="594360" y="637125"/>
            <a:ext cx="3163448" cy="5256371"/>
          </a:xfrm>
        </p:spPr>
        <p:txBody>
          <a:bodyPr>
            <a:normAutofit/>
          </a:bodyPr>
          <a:lstStyle/>
          <a:p>
            <a:r>
              <a:rPr lang="en-US" sz="4100"/>
              <a:t>The Program Development Cycle</a:t>
            </a:r>
          </a:p>
        </p:txBody>
      </p:sp>
      <p:graphicFrame>
        <p:nvGraphicFramePr>
          <p:cNvPr id="4" name="Content Placeholder 3">
            <a:extLst>
              <a:ext uri="{FF2B5EF4-FFF2-40B4-BE49-F238E27FC236}">
                <a16:creationId xmlns:a16="http://schemas.microsoft.com/office/drawing/2014/main" id="{022E5CBD-987F-48D5-ABF0-86FF6862EC00}"/>
              </a:ext>
            </a:extLst>
          </p:cNvPr>
          <p:cNvGraphicFramePr>
            <a:graphicFrameLocks noGrp="1"/>
          </p:cNvGraphicFramePr>
          <p:nvPr>
            <p:ph idx="1"/>
            <p:extLst>
              <p:ext uri="{D42A27DB-BD31-4B8C-83A1-F6EECF244321}">
                <p14:modId xmlns:p14="http://schemas.microsoft.com/office/powerpoint/2010/main" val="629007046"/>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11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4E68-7EFE-4589-925D-2A7D1ED0380D}"/>
              </a:ext>
            </a:extLst>
          </p:cNvPr>
          <p:cNvSpPr>
            <a:spLocks noGrp="1"/>
          </p:cNvSpPr>
          <p:nvPr>
            <p:ph type="title"/>
          </p:nvPr>
        </p:nvSpPr>
        <p:spPr>
          <a:xfrm>
            <a:off x="2257214" y="2694018"/>
            <a:ext cx="5406902" cy="1469965"/>
          </a:xfrm>
        </p:spPr>
        <p:txBody>
          <a:bodyPr anchor="ctr">
            <a:normAutofit/>
          </a:bodyPr>
          <a:lstStyle/>
          <a:p>
            <a:r>
              <a:rPr lang="en-US" dirty="0"/>
              <a:t>Design Process</a:t>
            </a:r>
          </a:p>
        </p:txBody>
      </p:sp>
      <p:pic>
        <p:nvPicPr>
          <p:cNvPr id="7" name="Graphic 6" descr="Robot">
            <a:extLst>
              <a:ext uri="{FF2B5EF4-FFF2-40B4-BE49-F238E27FC236}">
                <a16:creationId xmlns:a16="http://schemas.microsoft.com/office/drawing/2014/main" id="{DC1B8316-4591-47F7-8469-803CF3DDD6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17B6A34A-AC81-4B94-9709-560ED3268AB0}"/>
              </a:ext>
            </a:extLst>
          </p:cNvPr>
          <p:cNvSpPr>
            <a:spLocks noGrp="1"/>
          </p:cNvSpPr>
          <p:nvPr>
            <p:ph idx="1"/>
          </p:nvPr>
        </p:nvSpPr>
        <p:spPr>
          <a:xfrm>
            <a:off x="2257215" y="4352917"/>
            <a:ext cx="5406902" cy="1688746"/>
          </a:xfrm>
        </p:spPr>
        <p:txBody>
          <a:bodyPr>
            <a:normAutofit/>
          </a:bodyPr>
          <a:lstStyle/>
          <a:p>
            <a:r>
              <a:rPr lang="en-US" sz="2000" dirty="0"/>
              <a:t>Understand the task that the program is to perform.</a:t>
            </a:r>
          </a:p>
          <a:p>
            <a:r>
              <a:rPr lang="en-US" sz="2000" dirty="0"/>
              <a:t>Determine the steps that must be taken to perform the task.</a:t>
            </a:r>
          </a:p>
        </p:txBody>
      </p:sp>
      <p:pic>
        <p:nvPicPr>
          <p:cNvPr id="9" name="Graphic 8">
            <a:extLst>
              <a:ext uri="{FF2B5EF4-FFF2-40B4-BE49-F238E27FC236}">
                <a16:creationId xmlns:a16="http://schemas.microsoft.com/office/drawing/2014/main" id="{E719E3CC-5234-4282-8BC8-9CF8B616FF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64104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55006F82-50D2-401C-BE85-FFEA1C196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2034F32-09B4-47B4-B550-1F1CE3D53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F559A513-84FC-4F08-805E-C51CE7F54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4" name="Oval 63">
              <a:extLst>
                <a:ext uri="{FF2B5EF4-FFF2-40B4-BE49-F238E27FC236}">
                  <a16:creationId xmlns:a16="http://schemas.microsoft.com/office/drawing/2014/main" id="{1E7B3778-847D-49DE-9ED7-3ECD207FE2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BA4973CB-E945-49D8-8629-2564A339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A359CA1-D061-41BA-8920-ED22CB4FC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7996946-DE01-4AD1-A6A3-9FA06DBAC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50331899-34B3-4B61-9479-5321983D7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E8B424E-2AB2-41D8-92DD-A44E6F5E4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F58F23B-4BB9-4293-A547-65958FD1E070}"/>
              </a:ext>
            </a:extLst>
          </p:cNvPr>
          <p:cNvSpPr>
            <a:spLocks noGrp="1"/>
          </p:cNvSpPr>
          <p:nvPr>
            <p:ph type="title"/>
          </p:nvPr>
        </p:nvSpPr>
        <p:spPr>
          <a:xfrm>
            <a:off x="5258846" y="630936"/>
            <a:ext cx="5867716" cy="3050025"/>
          </a:xfrm>
          <a:noFill/>
        </p:spPr>
        <p:txBody>
          <a:bodyPr anchor="b">
            <a:normAutofit/>
          </a:bodyPr>
          <a:lstStyle/>
          <a:p>
            <a:r>
              <a:rPr lang="en-US" sz="4800">
                <a:solidFill>
                  <a:schemeClr val="bg1"/>
                </a:solidFill>
              </a:rPr>
              <a:t>Example</a:t>
            </a:r>
          </a:p>
        </p:txBody>
      </p:sp>
      <p:sp>
        <p:nvSpPr>
          <p:cNvPr id="71" name="Rectangle 70">
            <a:extLst>
              <a:ext uri="{FF2B5EF4-FFF2-40B4-BE49-F238E27FC236}">
                <a16:creationId xmlns:a16="http://schemas.microsoft.com/office/drawing/2014/main" id="{4FCECCE4-3046-4A76-B4C0-767A625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D6F309B0-04E5-4883-9605-1364452C6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4" name="Straight Connector 73">
              <a:extLst>
                <a:ext uri="{FF2B5EF4-FFF2-40B4-BE49-F238E27FC236}">
                  <a16:creationId xmlns:a16="http://schemas.microsoft.com/office/drawing/2014/main" id="{E11AE0B5-579B-4455-9159-4E4F0A8CCE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011DD2-D339-42A2-B916-5E9494D4A4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E43332E-2051-4B76-BC37-83CA62919D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B80359C-87A2-4B25-838D-8F833616F6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9" name="Rectangle 78">
            <a:extLst>
              <a:ext uri="{FF2B5EF4-FFF2-40B4-BE49-F238E27FC236}">
                <a16:creationId xmlns:a16="http://schemas.microsoft.com/office/drawing/2014/main" id="{096F20E2-F42F-4B71-8BC5-478533FE1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34039184-A11C-46AE-854D-8B22944360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82" name="Straight Connector 81">
              <a:extLst>
                <a:ext uri="{FF2B5EF4-FFF2-40B4-BE49-F238E27FC236}">
                  <a16:creationId xmlns:a16="http://schemas.microsoft.com/office/drawing/2014/main" id="{3D2F1956-BECA-4651-82AD-00D7D7F59D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3F1C39C-42B5-430D-84F0-7018DD01C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A7D71D2-799A-4C6D-AD0E-D7BCF15E9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C9B72C0-DA11-4A2F-BADC-5BD946CFD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Graphic 6" descr="Calculator">
            <a:extLst>
              <a:ext uri="{FF2B5EF4-FFF2-40B4-BE49-F238E27FC236}">
                <a16:creationId xmlns:a16="http://schemas.microsoft.com/office/drawing/2014/main" id="{85F0BF06-28EA-4F88-A468-1191E0DEEC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7699" y="1349462"/>
            <a:ext cx="4134103" cy="4134103"/>
          </a:xfrm>
          <a:prstGeom prst="rect">
            <a:avLst/>
          </a:prstGeom>
        </p:spPr>
      </p:pic>
      <p:grpSp>
        <p:nvGrpSpPr>
          <p:cNvPr id="87" name="Group 86">
            <a:extLst>
              <a:ext uri="{FF2B5EF4-FFF2-40B4-BE49-F238E27FC236}">
                <a16:creationId xmlns:a16="http://schemas.microsoft.com/office/drawing/2014/main" id="{2A2A379C-12FD-4404-BDF2-B7EFF0593B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47041" y="808145"/>
            <a:ext cx="304800" cy="429768"/>
            <a:chOff x="215328" y="-46937"/>
            <a:chExt cx="304800" cy="2773841"/>
          </a:xfrm>
        </p:grpSpPr>
        <p:cxnSp>
          <p:nvCxnSpPr>
            <p:cNvPr id="88" name="Straight Connector 87">
              <a:extLst>
                <a:ext uri="{FF2B5EF4-FFF2-40B4-BE49-F238E27FC236}">
                  <a16:creationId xmlns:a16="http://schemas.microsoft.com/office/drawing/2014/main" id="{BF7C94E4-4224-4270-BF49-210D022810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372932-A744-4DBC-92F9-C390AC5D0D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7255D0-F5AE-4538-8BA0-27F44A2401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F9E288-385B-4C5F-BF47-8170ED51E0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DC80024B-701C-4F8F-BE37-5594B21A6F8E}"/>
              </a:ext>
            </a:extLst>
          </p:cNvPr>
          <p:cNvSpPr>
            <a:spLocks noGrp="1"/>
          </p:cNvSpPr>
          <p:nvPr>
            <p:ph idx="1"/>
          </p:nvPr>
        </p:nvSpPr>
        <p:spPr>
          <a:xfrm>
            <a:off x="5258846" y="3834245"/>
            <a:ext cx="5867720" cy="2423647"/>
          </a:xfrm>
          <a:noFill/>
        </p:spPr>
        <p:txBody>
          <a:bodyPr anchor="t">
            <a:normAutofit/>
          </a:bodyPr>
          <a:lstStyle/>
          <a:p>
            <a:pPr marL="0" indent="0">
              <a:buNone/>
            </a:pPr>
            <a:r>
              <a:rPr lang="en-US" sz="1700" dirty="0">
                <a:solidFill>
                  <a:schemeClr val="bg1"/>
                </a:solidFill>
              </a:rPr>
              <a:t>Write a program to calculate and display the gross pay for an hourly paid employee</a:t>
            </a:r>
          </a:p>
          <a:p>
            <a:pPr marL="0" indent="0">
              <a:buNone/>
            </a:pPr>
            <a:r>
              <a:rPr lang="en-US" sz="1700" dirty="0">
                <a:solidFill>
                  <a:schemeClr val="bg1"/>
                </a:solidFill>
              </a:rPr>
              <a:t>1. Get the number of hours worked.</a:t>
            </a:r>
          </a:p>
          <a:p>
            <a:pPr marL="0" indent="0">
              <a:buNone/>
            </a:pPr>
            <a:r>
              <a:rPr lang="en-US" sz="1700" dirty="0">
                <a:solidFill>
                  <a:schemeClr val="bg1"/>
                </a:solidFill>
              </a:rPr>
              <a:t>2. Get the hourly pay rate.</a:t>
            </a:r>
          </a:p>
          <a:p>
            <a:pPr marL="0" indent="0">
              <a:buNone/>
            </a:pPr>
            <a:r>
              <a:rPr lang="en-US" sz="1700" dirty="0">
                <a:solidFill>
                  <a:schemeClr val="bg1"/>
                </a:solidFill>
              </a:rPr>
              <a:t>3. Multiply the number of hours worked by the hourly pay rate.</a:t>
            </a:r>
          </a:p>
          <a:p>
            <a:pPr marL="0" indent="0">
              <a:buNone/>
            </a:pPr>
            <a:r>
              <a:rPr lang="en-US" sz="1700" dirty="0">
                <a:solidFill>
                  <a:schemeClr val="bg1"/>
                </a:solidFill>
              </a:rPr>
              <a:t>4. Display the result of the calculation that was performed in step 3.</a:t>
            </a:r>
          </a:p>
        </p:txBody>
      </p:sp>
    </p:spTree>
    <p:extLst>
      <p:ext uri="{BB962C8B-B14F-4D97-AF65-F5344CB8AC3E}">
        <p14:creationId xmlns:p14="http://schemas.microsoft.com/office/powerpoint/2010/main" val="226779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AAFE7D7-3ACC-48DB-A154-5F13883088A6}"/>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Pseudocode</a:t>
            </a:r>
          </a:p>
        </p:txBody>
      </p:sp>
      <p:pic>
        <p:nvPicPr>
          <p:cNvPr id="47" name="Graphic 6" descr="Quotes">
            <a:extLst>
              <a:ext uri="{FF2B5EF4-FFF2-40B4-BE49-F238E27FC236}">
                <a16:creationId xmlns:a16="http://schemas.microsoft.com/office/drawing/2014/main" id="{5589A351-E452-437E-A077-3142EFB744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4902" y="2669172"/>
            <a:ext cx="3209779" cy="3209779"/>
          </a:xfrm>
          <a:prstGeom prst="rect">
            <a:avLst/>
          </a:prstGeom>
        </p:spPr>
      </p:pic>
      <p:sp>
        <p:nvSpPr>
          <p:cNvPr id="3" name="Content Placeholder 2">
            <a:extLst>
              <a:ext uri="{FF2B5EF4-FFF2-40B4-BE49-F238E27FC236}">
                <a16:creationId xmlns:a16="http://schemas.microsoft.com/office/drawing/2014/main" id="{07551E5E-A08A-45CF-B72A-196171AF7940}"/>
              </a:ext>
            </a:extLst>
          </p:cNvPr>
          <p:cNvSpPr>
            <a:spLocks noGrp="1"/>
          </p:cNvSpPr>
          <p:nvPr>
            <p:ph idx="1"/>
          </p:nvPr>
        </p:nvSpPr>
        <p:spPr>
          <a:xfrm>
            <a:off x="5295569" y="2494450"/>
            <a:ext cx="5471529" cy="3563159"/>
          </a:xfrm>
        </p:spPr>
        <p:txBody>
          <a:bodyPr>
            <a:normAutofit fontScale="92500"/>
          </a:bodyPr>
          <a:lstStyle/>
          <a:p>
            <a:r>
              <a:rPr lang="en-US" sz="2400" dirty="0"/>
              <a:t>The word “pseudo” means fake, so pseudocode is fake code.</a:t>
            </a:r>
          </a:p>
          <a:p>
            <a:r>
              <a:rPr lang="en-US" sz="2400" dirty="0"/>
              <a:t>It is an informal language that has no syntax rules, and is not meant to be compiled or executed.</a:t>
            </a:r>
          </a:p>
          <a:p>
            <a:r>
              <a:rPr lang="en-US" sz="2400" dirty="0"/>
              <a:t>Programmers use pseudocode to create models, or “mock-ups” of programs</a:t>
            </a:r>
          </a:p>
          <a:p>
            <a:r>
              <a:rPr lang="en-US" sz="2400" dirty="0"/>
              <a:t>Once a satisfactory design has been created with pseudocode, the pseudocode can be translated directly to actual code.</a:t>
            </a:r>
          </a:p>
        </p:txBody>
      </p:sp>
    </p:spTree>
    <p:extLst>
      <p:ext uri="{BB962C8B-B14F-4D97-AF65-F5344CB8AC3E}">
        <p14:creationId xmlns:p14="http://schemas.microsoft.com/office/powerpoint/2010/main" val="153775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589E-1B1B-46E9-A23F-20094AC13D34}"/>
              </a:ext>
            </a:extLst>
          </p:cNvPr>
          <p:cNvSpPr>
            <a:spLocks noGrp="1"/>
          </p:cNvSpPr>
          <p:nvPr>
            <p:ph type="title"/>
          </p:nvPr>
        </p:nvSpPr>
        <p:spPr>
          <a:xfrm>
            <a:off x="2257214" y="2145377"/>
            <a:ext cx="5406902" cy="1469965"/>
          </a:xfrm>
        </p:spPr>
        <p:txBody>
          <a:bodyPr anchor="ctr">
            <a:normAutofit/>
          </a:bodyPr>
          <a:lstStyle/>
          <a:p>
            <a:r>
              <a:rPr lang="en-US" dirty="0"/>
              <a:t>Flowcharts</a:t>
            </a:r>
          </a:p>
        </p:txBody>
      </p:sp>
      <p:pic>
        <p:nvPicPr>
          <p:cNvPr id="7" name="Graphic 6" descr="Flowchart">
            <a:extLst>
              <a:ext uri="{FF2B5EF4-FFF2-40B4-BE49-F238E27FC236}">
                <a16:creationId xmlns:a16="http://schemas.microsoft.com/office/drawing/2014/main" id="{A32DAC50-B81B-4772-ADBB-4F5F2CA9C1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2F53837E-A63F-4EF5-B94F-139B74D8994F}"/>
              </a:ext>
            </a:extLst>
          </p:cNvPr>
          <p:cNvSpPr>
            <a:spLocks noGrp="1"/>
          </p:cNvSpPr>
          <p:nvPr>
            <p:ph idx="1"/>
          </p:nvPr>
        </p:nvSpPr>
        <p:spPr>
          <a:xfrm>
            <a:off x="2257214" y="3429000"/>
            <a:ext cx="7519831" cy="2612663"/>
          </a:xfrm>
        </p:spPr>
        <p:txBody>
          <a:bodyPr>
            <a:normAutofit/>
          </a:bodyPr>
          <a:lstStyle/>
          <a:p>
            <a:r>
              <a:rPr lang="en-US" sz="2400" dirty="0"/>
              <a:t>A flowchart is a diagram that graphically depicts the steps that take place in a program.</a:t>
            </a:r>
          </a:p>
          <a:p>
            <a:r>
              <a:rPr lang="en-US" sz="2400" dirty="0"/>
              <a:t>There are three types of symbols in the flowchart: </a:t>
            </a:r>
          </a:p>
          <a:p>
            <a:pPr lvl="1"/>
            <a:r>
              <a:rPr lang="en-US" dirty="0"/>
              <a:t>Ovals </a:t>
            </a:r>
          </a:p>
          <a:p>
            <a:pPr lvl="1"/>
            <a:r>
              <a:rPr lang="en-US" dirty="0"/>
              <a:t>Parallelograms</a:t>
            </a:r>
          </a:p>
          <a:p>
            <a:pPr lvl="1"/>
            <a:r>
              <a:rPr lang="en-US" dirty="0"/>
              <a:t>Rectangle.</a:t>
            </a:r>
          </a:p>
        </p:txBody>
      </p:sp>
      <p:pic>
        <p:nvPicPr>
          <p:cNvPr id="9" name="Graphic 8">
            <a:extLst>
              <a:ext uri="{FF2B5EF4-FFF2-40B4-BE49-F238E27FC236}">
                <a16:creationId xmlns:a16="http://schemas.microsoft.com/office/drawing/2014/main" id="{71F2DE13-B4A5-460C-A0CD-51D7DD112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27887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7FFE-7C09-4F2A-BE23-6EA1C4F3E33B}"/>
              </a:ext>
            </a:extLst>
          </p:cNvPr>
          <p:cNvSpPr>
            <a:spLocks noGrp="1"/>
          </p:cNvSpPr>
          <p:nvPr>
            <p:ph type="title"/>
          </p:nvPr>
        </p:nvSpPr>
        <p:spPr>
          <a:xfrm>
            <a:off x="2257214" y="2694018"/>
            <a:ext cx="5406902" cy="1469965"/>
          </a:xfrm>
        </p:spPr>
        <p:txBody>
          <a:bodyPr anchor="ctr">
            <a:normAutofit/>
          </a:bodyPr>
          <a:lstStyle/>
          <a:p>
            <a:r>
              <a:rPr lang="en-US" dirty="0"/>
              <a:t>Displaying Output</a:t>
            </a:r>
          </a:p>
        </p:txBody>
      </p:sp>
      <p:pic>
        <p:nvPicPr>
          <p:cNvPr id="7" name="Graphic 6" descr="Photocopier">
            <a:extLst>
              <a:ext uri="{FF2B5EF4-FFF2-40B4-BE49-F238E27FC236}">
                <a16:creationId xmlns:a16="http://schemas.microsoft.com/office/drawing/2014/main" id="{409A9599-5A7C-4C1D-B210-F7C5356D0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DF0EFF73-4D5B-44DC-902A-0B697A843347}"/>
              </a:ext>
            </a:extLst>
          </p:cNvPr>
          <p:cNvSpPr>
            <a:spLocks noGrp="1"/>
          </p:cNvSpPr>
          <p:nvPr>
            <p:ph idx="1"/>
          </p:nvPr>
        </p:nvSpPr>
        <p:spPr>
          <a:xfrm>
            <a:off x="1266092" y="4352917"/>
            <a:ext cx="6398025" cy="1688746"/>
          </a:xfrm>
        </p:spPr>
        <p:txBody>
          <a:bodyPr>
            <a:normAutofit fontScale="70000" lnSpcReduction="20000"/>
          </a:bodyPr>
          <a:lstStyle/>
          <a:p>
            <a:r>
              <a:rPr lang="en-US" sz="2900" dirty="0"/>
              <a:t>You use the print function to display output in a Python program.</a:t>
            </a:r>
          </a:p>
          <a:p>
            <a:pPr lvl="1"/>
            <a:r>
              <a:rPr lang="en-US" sz="2900" dirty="0"/>
              <a:t>print('Hello world’)</a:t>
            </a:r>
          </a:p>
          <a:p>
            <a:r>
              <a:rPr lang="en-US" sz="2600" dirty="0"/>
              <a:t>Notice that the quote marks are not displayed when the statement executes. The quote marks simply specify the beginning and the end of the text that you wish to display.</a:t>
            </a:r>
            <a:endParaRPr lang="en-US" sz="2200" dirty="0"/>
          </a:p>
        </p:txBody>
      </p:sp>
      <p:pic>
        <p:nvPicPr>
          <p:cNvPr id="9" name="Graphic 8">
            <a:extLst>
              <a:ext uri="{FF2B5EF4-FFF2-40B4-BE49-F238E27FC236}">
                <a16:creationId xmlns:a16="http://schemas.microsoft.com/office/drawing/2014/main" id="{275C9F16-0021-4925-916B-1F98887B7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400905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1616</Words>
  <Application>Microsoft Office PowerPoint</Application>
  <PresentationFormat>Widescreen</PresentationFormat>
  <Paragraphs>254</Paragraphs>
  <Slides>32</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Adobe Garamond Pro</vt:lpstr>
      <vt:lpstr>Arial</vt:lpstr>
      <vt:lpstr>Calibri</vt:lpstr>
      <vt:lpstr>Calibri Light</vt:lpstr>
      <vt:lpstr>Consolas</vt:lpstr>
      <vt:lpstr>Courier10PitchBT-Roman</vt:lpstr>
      <vt:lpstr>Sabon-Roman</vt:lpstr>
      <vt:lpstr>Verdana</vt:lpstr>
      <vt:lpstr>Office Theme</vt:lpstr>
      <vt:lpstr>1_Office Theme</vt:lpstr>
      <vt:lpstr>Python</vt:lpstr>
      <vt:lpstr>Key Words</vt:lpstr>
      <vt:lpstr>Designing a Program</vt:lpstr>
      <vt:lpstr>The Program Development Cycle</vt:lpstr>
      <vt:lpstr>Design Process</vt:lpstr>
      <vt:lpstr>Example</vt:lpstr>
      <vt:lpstr>Pseudocode</vt:lpstr>
      <vt:lpstr>Flowcharts</vt:lpstr>
      <vt:lpstr>Displaying Output</vt:lpstr>
      <vt:lpstr>Example</vt:lpstr>
      <vt:lpstr>Strings and String Literals</vt:lpstr>
      <vt:lpstr>Note</vt:lpstr>
      <vt:lpstr>Note</vt:lpstr>
      <vt:lpstr>Checkpoint</vt:lpstr>
      <vt:lpstr>Comments</vt:lpstr>
      <vt:lpstr>Variables</vt:lpstr>
      <vt:lpstr>Creating Variables with Assignment Statements</vt:lpstr>
      <vt:lpstr>Example</vt:lpstr>
      <vt:lpstr>WARNING!</vt:lpstr>
      <vt:lpstr>Variable Naming Rules</vt:lpstr>
      <vt:lpstr>Displaying Multiple Items with the print Function</vt:lpstr>
      <vt:lpstr>Variable Reassignment</vt:lpstr>
      <vt:lpstr>Global Variables</vt:lpstr>
      <vt:lpstr>The global Keyword</vt:lpstr>
      <vt:lpstr>Python Data Types</vt:lpstr>
      <vt:lpstr>Built-in Data Types</vt:lpstr>
      <vt:lpstr>Getting the Data Type</vt:lpstr>
      <vt:lpstr>Setting the Data Type</vt:lpstr>
      <vt:lpstr>Setting the Specific Data Type</vt:lpstr>
      <vt:lpstr>Python Numbers</vt:lpstr>
      <vt:lpstr>Type Conversion</vt:lpstr>
      <vt:lpstr>Random Number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asfand yar</dc:creator>
  <cp:lastModifiedBy>asfand yar</cp:lastModifiedBy>
  <cp:revision>7</cp:revision>
  <dcterms:created xsi:type="dcterms:W3CDTF">2020-02-26T04:37:07Z</dcterms:created>
  <dcterms:modified xsi:type="dcterms:W3CDTF">2020-02-26T09:50:07Z</dcterms:modified>
</cp:coreProperties>
</file>