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0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204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1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0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7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1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5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6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3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35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0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C22B80-0D1A-480B-9DDE-44D7F075307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34D41C-859E-4CCD-949E-B7AED5F6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Softwarica</a:t>
            </a:r>
            <a:r>
              <a:rPr lang="en-US" dirty="0" smtClean="0"/>
              <a:t> College of IT and E-Commerce</a:t>
            </a:r>
          </a:p>
          <a:p>
            <a:r>
              <a:rPr lang="en-US" dirty="0" smtClean="0"/>
              <a:t>(Slides designed by: Arya </a:t>
            </a:r>
            <a:r>
              <a:rPr lang="en-US" dirty="0" err="1" smtClean="0"/>
              <a:t>Bhattarai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2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assignments below 1500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Arial </a:t>
            </a:r>
            <a:r>
              <a:rPr lang="en-US" dirty="0"/>
              <a:t>font size 12 and 1.5 line spacing. </a:t>
            </a:r>
          </a:p>
          <a:p>
            <a:r>
              <a:rPr lang="en-US" dirty="0" smtClean="0"/>
              <a:t>Headings</a:t>
            </a:r>
            <a:r>
              <a:rPr lang="en-US" dirty="0"/>
              <a:t>: use 16 point Arial Bold for first level headings, and 14 point Arial Bold for second level headings. If a third level heading is required, use 12 point Arial Bold </a:t>
            </a:r>
            <a:endParaRPr lang="en-US" dirty="0"/>
          </a:p>
          <a:p>
            <a:endParaRPr 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Arial (12)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700" dirty="0" smtClean="0">
                <a:latin typeface="Arial Bold" panose="020B0704020202020204" pitchFamily="34" charset="0"/>
                <a:cs typeface="Arial Bold" panose="020B0704020202020204" pitchFamily="34" charset="0"/>
              </a:rPr>
              <a:t>Arial Bold (16)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500" dirty="0" smtClean="0">
                <a:latin typeface="Arial Bold" panose="020B0704020202020204" pitchFamily="34" charset="0"/>
                <a:cs typeface="Arial Bold" panose="020B0704020202020204" pitchFamily="34" charset="0"/>
              </a:rPr>
              <a:t>Arial Bold (14)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300" dirty="0" smtClean="0">
                <a:latin typeface="Arial Bold" panose="020B0704020202020204" pitchFamily="34" charset="0"/>
                <a:cs typeface="Arial Bold" panose="020B0704020202020204" pitchFamily="34" charset="0"/>
              </a:rPr>
              <a:t>Arial Bold (12)</a:t>
            </a:r>
            <a:endParaRPr lang="en-US" sz="1300" dirty="0">
              <a:latin typeface="Arial Bold" panose="020B0704020202020204" pitchFamily="34" charset="0"/>
              <a:cs typeface="Arial Bold" panose="020B07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5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assignments above 1500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Times </a:t>
            </a:r>
            <a:r>
              <a:rPr lang="en-US" dirty="0"/>
              <a:t>Roman or Cambria font size 11 and 1.15 line spacing. </a:t>
            </a:r>
          </a:p>
          <a:p>
            <a:r>
              <a:rPr lang="en-US" dirty="0" smtClean="0"/>
              <a:t>Headings</a:t>
            </a:r>
            <a:r>
              <a:rPr lang="en-US" dirty="0"/>
              <a:t>: use 16 point Times Roman/Cambria Bold for first level headings, and 14 point Times Roman/Cambria Bold for second level headings. If a third level heading is required, use 12 point Times Roman/Cambria Bold. </a:t>
            </a:r>
            <a:endParaRPr lang="en-US" dirty="0" smtClean="0"/>
          </a:p>
          <a:p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 </a:t>
            </a:r>
            <a:r>
              <a:rPr lang="en-US" sz="1300" dirty="0" smtClean="0"/>
              <a:t>/ </a:t>
            </a:r>
            <a:r>
              <a:rPr lang="en-US" sz="1300" dirty="0" smtClean="0">
                <a:latin typeface="Cambria" panose="02040503050406030204" pitchFamily="18" charset="0"/>
              </a:rPr>
              <a:t>Cambria (11)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 </a:t>
            </a:r>
            <a:r>
              <a:rPr lang="en-US" sz="1700" b="1" dirty="0" smtClean="0"/>
              <a:t>/ </a:t>
            </a:r>
            <a:r>
              <a:rPr lang="en-US" sz="1700" b="1" dirty="0" smtClean="0">
                <a:latin typeface="Cambria" panose="02040503050406030204" pitchFamily="18" charset="0"/>
              </a:rPr>
              <a:t>Cambria Bold (16)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 </a:t>
            </a:r>
            <a:r>
              <a:rPr lang="en-US" sz="1500" b="1" dirty="0"/>
              <a:t>/ </a:t>
            </a:r>
            <a:r>
              <a:rPr lang="en-US" sz="1500" b="1" dirty="0">
                <a:latin typeface="Cambria" panose="02040503050406030204" pitchFamily="18" charset="0"/>
              </a:rPr>
              <a:t>Cambria Bold (</a:t>
            </a:r>
            <a:r>
              <a:rPr lang="en-US" sz="1500" b="1" dirty="0" smtClean="0">
                <a:latin typeface="Cambria" panose="02040503050406030204" pitchFamily="18" charset="0"/>
              </a:rPr>
              <a:t>14)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 </a:t>
            </a:r>
            <a:r>
              <a:rPr lang="en-US" sz="1300" b="1" dirty="0"/>
              <a:t>/ </a:t>
            </a:r>
            <a:r>
              <a:rPr lang="en-US" sz="1300" b="1" dirty="0">
                <a:latin typeface="Cambria" panose="02040503050406030204" pitchFamily="18" charset="0"/>
              </a:rPr>
              <a:t>Cambria Bold (</a:t>
            </a:r>
            <a:r>
              <a:rPr lang="en-US" sz="1300" b="1" dirty="0" smtClean="0">
                <a:latin typeface="Cambria" panose="02040503050406030204" pitchFamily="18" charset="0"/>
              </a:rPr>
              <a:t>12)</a:t>
            </a:r>
            <a:endParaRPr lang="en-US" sz="13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5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other things required?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FOOTERS: Must contain CU Student ID and Page Number</a:t>
            </a:r>
          </a:p>
          <a:p>
            <a:r>
              <a:rPr lang="en-US" b="1" dirty="0" smtClean="0"/>
              <a:t>Assessment Submission and Declaration Form </a:t>
            </a:r>
            <a:r>
              <a:rPr lang="en-US" dirty="0" smtClean="0"/>
              <a:t>(Available at LMS)</a:t>
            </a:r>
          </a:p>
          <a:p>
            <a:r>
              <a:rPr lang="en-US" dirty="0" smtClean="0"/>
              <a:t>FIRST PAGE: Title Page</a:t>
            </a:r>
          </a:p>
          <a:p>
            <a:r>
              <a:rPr lang="en-US" dirty="0" smtClean="0"/>
              <a:t>Table of Contents</a:t>
            </a:r>
          </a:p>
          <a:p>
            <a:r>
              <a:rPr lang="en-US" dirty="0" smtClean="0"/>
              <a:t>Diagrams must be labeled: Figure 1,2,3 and so on</a:t>
            </a:r>
          </a:p>
          <a:p>
            <a:r>
              <a:rPr lang="en-US" dirty="0" smtClean="0"/>
              <a:t>All diagrams must be the same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Students </a:t>
            </a:r>
            <a:r>
              <a:rPr lang="en-US" dirty="0"/>
              <a:t>must be aware of the word count limit for the assignment. If student go 10% over or under the word count limit stated in the Assignment Brief, student may lose 10% marks as a penalty. </a:t>
            </a:r>
            <a:endParaRPr lang="en-US" dirty="0" smtClean="0"/>
          </a:p>
          <a:p>
            <a:r>
              <a:rPr lang="en-US" dirty="0" smtClean="0"/>
              <a:t>Include </a:t>
            </a:r>
            <a:r>
              <a:rPr lang="en-US" dirty="0"/>
              <a:t>the total word count at the </a:t>
            </a:r>
            <a:r>
              <a:rPr lang="en-US" b="1" dirty="0"/>
              <a:t>Assessment Submission and Declaration Form </a:t>
            </a:r>
            <a:r>
              <a:rPr lang="en-US" dirty="0"/>
              <a:t>of the assignment. </a:t>
            </a:r>
            <a:endParaRPr lang="en-US" dirty="0" smtClean="0"/>
          </a:p>
          <a:p>
            <a:r>
              <a:rPr lang="en-US" dirty="0" smtClean="0"/>
              <a:t>Electronic </a:t>
            </a:r>
            <a:r>
              <a:rPr lang="en-US" dirty="0"/>
              <a:t>documents must be readable by Microsoft Word 2003, and the document File Name should take the form “</a:t>
            </a:r>
            <a:r>
              <a:rPr lang="en-US" b="1" i="1" dirty="0"/>
              <a:t>student </a:t>
            </a:r>
            <a:r>
              <a:rPr lang="en-US" b="1" i="1" dirty="0" err="1"/>
              <a:t>number_student</a:t>
            </a:r>
            <a:r>
              <a:rPr lang="en-US" b="1" i="1" dirty="0"/>
              <a:t> </a:t>
            </a:r>
            <a:r>
              <a:rPr lang="en-US" b="1" i="1" dirty="0" err="1"/>
              <a:t>name_module</a:t>
            </a:r>
            <a:r>
              <a:rPr lang="en-US" b="1" i="1" dirty="0"/>
              <a:t> title</a:t>
            </a:r>
            <a:r>
              <a:rPr lang="en-US" dirty="0"/>
              <a:t>”.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6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</a:t>
            </a:r>
            <a:r>
              <a:rPr lang="en-US" dirty="0"/>
              <a:t>the document double sided if possible. </a:t>
            </a:r>
          </a:p>
          <a:p>
            <a:r>
              <a:rPr lang="en-US" dirty="0"/>
              <a:t>Students must submit paper and electronic versions of the assignment by the deadline date specified.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contents of students References/Bibliography and Appendices are not normally given a specific mark, but may contribute to overall mark.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7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</a:t>
            </a:r>
            <a:r>
              <a:rPr lang="en-US" dirty="0"/>
              <a:t>must use accurate CU Harvard referencing (see the document entitled The Coventry University Guide to Referencing in Harvard Style. </a:t>
            </a:r>
          </a:p>
          <a:p>
            <a:r>
              <a:rPr lang="en-US" dirty="0" smtClean="0"/>
              <a:t>In-text </a:t>
            </a:r>
            <a:r>
              <a:rPr lang="en-US" dirty="0"/>
              <a:t>citations (these should be in the Harvard reference style laid out in the CU Guide to Referencing in Harvard Style) </a:t>
            </a:r>
          </a:p>
          <a:p>
            <a:r>
              <a:rPr lang="en-US" dirty="0" smtClean="0"/>
              <a:t>The </a:t>
            </a:r>
            <a:r>
              <a:rPr lang="en-US" dirty="0"/>
              <a:t>List of References (this should be in the Harvard reference style laid out in the CU Guide to Referencing in Harvard Style: www.coventry.ac.uk/cuharvard) </a:t>
            </a:r>
          </a:p>
        </p:txBody>
      </p:sp>
    </p:spTree>
    <p:extLst>
      <p:ext uri="{BB962C8B-B14F-4D97-AF65-F5344CB8AC3E}">
        <p14:creationId xmlns:p14="http://schemas.microsoft.com/office/powerpoint/2010/main" val="285941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</a:t>
            </a:r>
            <a:br>
              <a:rPr lang="en-US" dirty="0" smtClean="0"/>
            </a:br>
            <a:r>
              <a:rPr lang="en-US" dirty="0" smtClean="0"/>
              <a:t>are </a:t>
            </a:r>
            <a:br>
              <a:rPr lang="en-US" dirty="0" smtClean="0"/>
            </a:br>
            <a:r>
              <a:rPr lang="en-US" dirty="0" smtClean="0"/>
              <a:t>WELCOME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0813" y="1676568"/>
            <a:ext cx="6376170" cy="33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17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436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Bold</vt:lpstr>
      <vt:lpstr>Cambria</vt:lpstr>
      <vt:lpstr>Garamond</vt:lpstr>
      <vt:lpstr>Times New Roman</vt:lpstr>
      <vt:lpstr>Organic</vt:lpstr>
      <vt:lpstr>DOCUMENTATION</vt:lpstr>
      <vt:lpstr>For assignments below 1500 words</vt:lpstr>
      <vt:lpstr>For assignments above 1500 words</vt:lpstr>
      <vt:lpstr>What are the other things required?</vt:lpstr>
      <vt:lpstr>Things to remember</vt:lpstr>
      <vt:lpstr>Things to remember</vt:lpstr>
      <vt:lpstr>Bibliography</vt:lpstr>
      <vt:lpstr>QUESTIONS  are  WELCOME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</dc:title>
  <dc:creator>NCC</dc:creator>
  <cp:lastModifiedBy>NCC</cp:lastModifiedBy>
  <cp:revision>4</cp:revision>
  <dcterms:created xsi:type="dcterms:W3CDTF">2020-01-28T10:13:51Z</dcterms:created>
  <dcterms:modified xsi:type="dcterms:W3CDTF">2020-01-29T02:51:18Z</dcterms:modified>
</cp:coreProperties>
</file>