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16"/>
  </p:notesMasterIdLst>
  <p:sldIdLst>
    <p:sldId id="411" r:id="rId2"/>
    <p:sldId id="347" r:id="rId3"/>
    <p:sldId id="414" r:id="rId4"/>
    <p:sldId id="415" r:id="rId5"/>
    <p:sldId id="416" r:id="rId6"/>
    <p:sldId id="417" r:id="rId7"/>
    <p:sldId id="426" r:id="rId8"/>
    <p:sldId id="418" r:id="rId9"/>
    <p:sldId id="421" r:id="rId10"/>
    <p:sldId id="422" r:id="rId11"/>
    <p:sldId id="423" r:id="rId12"/>
    <p:sldId id="424" r:id="rId13"/>
    <p:sldId id="425" r:id="rId14"/>
    <p:sldId id="51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2060" autoAdjust="0"/>
  </p:normalViewPr>
  <p:slideViewPr>
    <p:cSldViewPr>
      <p:cViewPr varScale="1">
        <p:scale>
          <a:sx n="79" d="100"/>
          <a:sy n="79" d="100"/>
        </p:scale>
        <p:origin x="90" y="30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 d="1"/>
        <a:sy n="1" d="1"/>
      </p:scale>
      <p:origin x="0" y="-1302"/>
    </p:cViewPr>
  </p:notesTextViewPr>
  <p:sorterViewPr>
    <p:cViewPr>
      <p:scale>
        <a:sx n="100" d="100"/>
        <a:sy n="100" d="100"/>
      </p:scale>
      <p:origin x="0" y="51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5.xml"/><Relationship Id="rId7" Type="http://schemas.openxmlformats.org/officeDocument/2006/relationships/slide" Target="slides/slide11.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a:solidFill>
                <a:srgbClr val="0000CC"/>
              </a:solidFill>
              <a:effectLst>
                <a:outerShdw blurRad="38100" dist="38100" dir="2700000" algn="tl">
                  <a:srgbClr val="000000">
                    <a:alpha val="43137"/>
                  </a:srgbClr>
                </a:outerShdw>
              </a:effectLst>
            </a:rPr>
            <a:t>A stand alone computer with the following characteristics:</a:t>
          </a: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Two or more similar processors of comparable capacity</a:t>
          </a: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Processors share same memory and I/O facilities</a:t>
          </a: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Processors are connected by a bus or other internal connection</a:t>
          </a: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Memory access time is approximately the same for each processor</a:t>
          </a: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All processors share access to I/O devices</a:t>
          </a: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Either through same channels or different channels giving paths to same devices</a:t>
          </a: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All processors can perform the same functions (hence “symmetric”)</a:t>
          </a: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System controlled by integrated operating system</a:t>
          </a: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a:solidFill>
                <a:srgbClr val="FFFF00"/>
              </a:solidFill>
              <a:effectLst>
                <a:outerShdw blurRad="38100" dist="38100" dir="2700000" algn="tl">
                  <a:srgbClr val="000000">
                    <a:alpha val="43137"/>
                  </a:srgbClr>
                </a:outerShdw>
              </a:effectLst>
            </a:rPr>
            <a:t>Provides interaction between processors and their programs at job, task, file and data element levels</a:t>
          </a: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pt>
    <dgm:pt modelId="{E5866012-06F6-8D4F-A83F-6546A19A45B1}" type="pres">
      <dgm:prSet presAssocID="{6C770FCF-1ECA-5A4F-8625-CA9B37A73CC3}" presName="roof" presStyleLbl="dkBgShp" presStyleIdx="0" presStyleCnt="2" custLinFactNeighborX="123" custLinFactNeighborY="-5988"/>
      <dgm:spPr/>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pt>
    <dgm:pt modelId="{BBD00569-9559-8C4A-A8BC-FB0B407D404F}" type="pres">
      <dgm:prSet presAssocID="{D99874BF-BF6C-E143-96EE-EE847C85F08E}" presName="pillarX" presStyleLbl="node1" presStyleIdx="1" presStyleCnt="5">
        <dgm:presLayoutVars>
          <dgm:bulletEnabled val="1"/>
        </dgm:presLayoutVars>
      </dgm:prSet>
      <dgm:spPr/>
    </dgm:pt>
    <dgm:pt modelId="{AC2DEF00-3D69-4840-B97B-E3D70D594065}" type="pres">
      <dgm:prSet presAssocID="{92EE9D11-D2B5-DC46-97A6-341FB149213D}" presName="pillarX" presStyleLbl="node1" presStyleIdx="2" presStyleCnt="5">
        <dgm:presLayoutVars>
          <dgm:bulletEnabled val="1"/>
        </dgm:presLayoutVars>
      </dgm:prSet>
      <dgm:spPr/>
    </dgm:pt>
    <dgm:pt modelId="{B4336DFF-2A25-B547-A8A1-E3F9D552A6EF}" type="pres">
      <dgm:prSet presAssocID="{E0ACA566-0DA6-4749-A4DD-1982351D6210}" presName="pillarX" presStyleLbl="node1" presStyleIdx="3" presStyleCnt="5" custLinFactNeighborX="5341" custLinFactNeighborY="213">
        <dgm:presLayoutVars>
          <dgm:bulletEnabled val="1"/>
        </dgm:presLayoutVars>
      </dgm:prSet>
      <dgm:spPr/>
    </dgm:pt>
    <dgm:pt modelId="{B637C7E7-DB81-0244-84D3-7DFA7F0CDB62}" type="pres">
      <dgm:prSet presAssocID="{5E28C6A9-026B-F149-9C1F-53950889BEB3}" presName="pillarX" presStyleLbl="node1" presStyleIdx="4" presStyleCnt="5">
        <dgm:presLayoutVars>
          <dgm:bulletEnabled val="1"/>
        </dgm:presLayoutVars>
      </dgm:prSet>
      <dgm:spPr/>
    </dgm:pt>
    <dgm:pt modelId="{C27401E4-7A7C-0149-B128-15CC58F7B178}" type="pres">
      <dgm:prSet presAssocID="{6C770FCF-1ECA-5A4F-8625-CA9B37A73CC3}" presName="base" presStyleLbl="dkBgShp" presStyleIdx="1" presStyleCnt="2"/>
      <dgm:spPr/>
    </dgm:pt>
  </dgm:ptLst>
  <dgm:cxnLst>
    <dgm:cxn modelId="{5097200E-13B5-4B12-8C91-F8DD4894448A}" type="presOf" srcId="{47E69325-82E1-1141-BE5E-2270F9195F60}" destId="{B637C7E7-DB81-0244-84D3-7DFA7F0CDB62}" srcOrd="0" destOrd="1" presId="urn:microsoft.com/office/officeart/2005/8/layout/hList3"/>
    <dgm:cxn modelId="{659F7A1D-B310-4FAF-8B45-75D159D81066}" type="presOf" srcId="{5E28C6A9-026B-F149-9C1F-53950889BEB3}" destId="{B637C7E7-DB81-0244-84D3-7DFA7F0CDB62}" srcOrd="0" destOrd="0" presId="urn:microsoft.com/office/officeart/2005/8/layout/hList3"/>
    <dgm:cxn modelId="{662BE822-455E-4239-8329-8E0F99591989}" type="presOf" srcId="{BE7A89D6-E6EC-B646-93C4-2C7E1B11F5E2}" destId="{C0E4EE1F-A66D-2D41-90DB-96A1BAFD6245}" srcOrd="0" destOrd="0"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E544DA30-4BC5-443E-AE65-3291A943652C}" type="presOf" srcId="{AFC239A6-DC11-4B46-A13D-F56DC4CB7C37}" destId="{BBD00569-9559-8C4A-A8BC-FB0B407D404F}" srcOrd="0" destOrd="2" presId="urn:microsoft.com/office/officeart/2005/8/layout/hList3"/>
    <dgm:cxn modelId="{9DA13246-7F51-435A-8FA0-6DA9D548D780}" type="presOf" srcId="{FB9330BD-54F8-DA46-86B0-EE2BC3A1FB96}" destId="{86DF4C76-BCCB-BA44-8FE5-EB23379760BB}" srcOrd="0" destOrd="0"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6028A16E-F4E7-F148-A72B-424495606CB8}" srcId="{BE7A89D6-E6EC-B646-93C4-2C7E1B11F5E2}" destId="{6C770FCF-1ECA-5A4F-8625-CA9B37A73CC3}" srcOrd="0" destOrd="0" parTransId="{C72DA581-745B-9B49-9A84-D0E3AF5580EC}" sibTransId="{C1839494-3B23-9348-9825-C2615B761592}"/>
    <dgm:cxn modelId="{467CF177-9098-584B-823A-85D0F16849DC}" srcId="{6C770FCF-1ECA-5A4F-8625-CA9B37A73CC3}" destId="{FB9330BD-54F8-DA46-86B0-EE2BC3A1FB96}" srcOrd="0" destOrd="0" parTransId="{74226390-665D-A943-9168-841DA8DEC734}" sibTransId="{AB90A032-38FD-E441-9729-DEF8B755252F}"/>
    <dgm:cxn modelId="{2220DB59-B684-554A-93BF-E639ECAC99D1}" srcId="{5E28C6A9-026B-F149-9C1F-53950889BEB3}" destId="{47E69325-82E1-1141-BE5E-2270F9195F60}" srcOrd="0" destOrd="0" parTransId="{2BCFF3EE-25C9-2842-BDBB-2CA0E19B7302}" sibTransId="{962C6425-6A45-1E44-BE01-DCFF52429903}"/>
    <dgm:cxn modelId="{04D2DD8C-B8FB-4149-A588-28B5DBE65ECF}" srcId="{6C770FCF-1ECA-5A4F-8625-CA9B37A73CC3}" destId="{92EE9D11-D2B5-DC46-97A6-341FB149213D}" srcOrd="2" destOrd="0" parTransId="{EDC3568B-AC72-644B-9CF6-5C6308A1CCE6}" sibTransId="{FB14C79E-F6E6-5845-9890-58BF9A708B0E}"/>
    <dgm:cxn modelId="{09C5759D-53C7-3846-8BB4-FC3B6101E35F}" srcId="{D99874BF-BF6C-E143-96EE-EE847C85F08E}" destId="{AFC239A6-DC11-4B46-A13D-F56DC4CB7C37}" srcOrd="1" destOrd="0" parTransId="{36CF2B89-BE1A-E64F-8594-BCEAB1D7233E}" sibTransId="{DE8F724F-3BA1-3744-B0F7-2E025E572396}"/>
    <dgm:cxn modelId="{679E65CB-4FBF-524F-A291-085CFC959D08}" srcId="{92EE9D11-D2B5-DC46-97A6-341FB149213D}" destId="{9974D0FA-BEC9-1C45-A542-84E54F9791DF}" srcOrd="0" destOrd="0" parTransId="{F43A068E-1CBF-414B-8FA7-82F86B96ECFB}" sibTransId="{5E74C633-B000-E84D-A216-AB032D2BC30A}"/>
    <dgm:cxn modelId="{56940DD2-2585-40D6-9530-03D1CA8EE50F}" type="presOf" srcId="{92EE9D11-D2B5-DC46-97A6-341FB149213D}" destId="{AC2DEF00-3D69-4840-B97B-E3D70D594065}" srcOrd="0" destOrd="0" presId="urn:microsoft.com/office/officeart/2005/8/layout/hList3"/>
    <dgm:cxn modelId="{A19301D9-BC12-4AA1-B308-B52AD8066042}" type="presOf" srcId="{6C770FCF-1ECA-5A4F-8625-CA9B37A73CC3}" destId="{E5866012-06F6-8D4F-A83F-6546A19A45B1}" srcOrd="0" destOrd="0" presId="urn:microsoft.com/office/officeart/2005/8/layout/hList3"/>
    <dgm:cxn modelId="{21BF9BDF-12DC-48C0-8427-F312690B8BCF}" type="presOf" srcId="{E0ACA566-0DA6-4749-A4DD-1982351D6210}" destId="{B4336DFF-2A25-B547-A8A1-E3F9D552A6EF}" srcOrd="0" destOrd="0" presId="urn:microsoft.com/office/officeart/2005/8/layout/hList3"/>
    <dgm:cxn modelId="{2CBA4EEA-3094-4FDC-965F-C62B2F665643}" type="presOf" srcId="{7B426CA1-4C13-F447-A2F1-62DAE278750F}" destId="{BBD00569-9559-8C4A-A8BC-FB0B407D404F}" srcOrd="0" destOrd="1" presId="urn:microsoft.com/office/officeart/2005/8/layout/hList3"/>
    <dgm:cxn modelId="{681419F7-D37D-7644-9016-6302C82E07DB}" srcId="{6C770FCF-1ECA-5A4F-8625-CA9B37A73CC3}" destId="{5E28C6A9-026B-F149-9C1F-53950889BEB3}" srcOrd="4" destOrd="0" parTransId="{6006138C-479E-5748-9A8D-7C62B76FC96F}" sibTransId="{C1C9127D-685E-3244-A9D9-F0B87B4200EB}"/>
    <dgm:cxn modelId="{1C3145FE-1787-4B07-B3D7-B3048C68130B}" type="presOf" srcId="{D99874BF-BF6C-E143-96EE-EE847C85F08E}" destId="{BBD00569-9559-8C4A-A8BC-FB0B407D404F}" srcOrd="0" destOrd="0" presId="urn:microsoft.com/office/officeart/2005/8/layout/hList3"/>
    <dgm:cxn modelId="{350C50FF-68BA-4121-9E22-6BEAB1AAEA1C}" type="presOf" srcId="{9974D0FA-BEC9-1C45-A542-84E54F9791DF}" destId="{AC2DEF00-3D69-4840-B97B-E3D70D594065}" srcOrd="0" destOrd="1" presId="urn:microsoft.com/office/officeart/2005/8/layout/hList3"/>
    <dgm:cxn modelId="{B27E67FA-DF19-43D4-B488-95DCA3646AE6}" type="presParOf" srcId="{C0E4EE1F-A66D-2D41-90DB-96A1BAFD6245}" destId="{E5866012-06F6-8D4F-A83F-6546A19A45B1}" srcOrd="0" destOrd="0" presId="urn:microsoft.com/office/officeart/2005/8/layout/hList3"/>
    <dgm:cxn modelId="{B44F1870-C6B7-450F-9A72-357A75F57C26}" type="presParOf" srcId="{C0E4EE1F-A66D-2D41-90DB-96A1BAFD6245}" destId="{AB353683-A0E2-0147-B109-091283B4045C}" srcOrd="1" destOrd="0" presId="urn:microsoft.com/office/officeart/2005/8/layout/hList3"/>
    <dgm:cxn modelId="{6D2D61E3-B1AD-4FAC-BEB6-A7A35A84EC3D}" type="presParOf" srcId="{AB353683-A0E2-0147-B109-091283B4045C}" destId="{86DF4C76-BCCB-BA44-8FE5-EB23379760BB}" srcOrd="0" destOrd="0" presId="urn:microsoft.com/office/officeart/2005/8/layout/hList3"/>
    <dgm:cxn modelId="{805B18BC-FA0F-4221-8603-C317BE3EA892}" type="presParOf" srcId="{AB353683-A0E2-0147-B109-091283B4045C}" destId="{BBD00569-9559-8C4A-A8BC-FB0B407D404F}" srcOrd="1" destOrd="0" presId="urn:microsoft.com/office/officeart/2005/8/layout/hList3"/>
    <dgm:cxn modelId="{4BA4CF01-EF28-481F-8477-480AF4C1448B}" type="presParOf" srcId="{AB353683-A0E2-0147-B109-091283B4045C}" destId="{AC2DEF00-3D69-4840-B97B-E3D70D594065}" srcOrd="2" destOrd="0" presId="urn:microsoft.com/office/officeart/2005/8/layout/hList3"/>
    <dgm:cxn modelId="{E322A20D-9418-42D0-BE72-288E6A858352}" type="presParOf" srcId="{AB353683-A0E2-0147-B109-091283B4045C}" destId="{B4336DFF-2A25-B547-A8A1-E3F9D552A6EF}" srcOrd="3" destOrd="0" presId="urn:microsoft.com/office/officeart/2005/8/layout/hList3"/>
    <dgm:cxn modelId="{22EC6C2E-5BF6-4FF3-8755-D88744155C92}" type="presParOf" srcId="{AB353683-A0E2-0147-B109-091283B4045C}" destId="{B637C7E7-DB81-0244-84D3-7DFA7F0CDB62}" srcOrd="4" destOrd="0" presId="urn:microsoft.com/office/officeart/2005/8/layout/hList3"/>
    <dgm:cxn modelId="{0177442F-0AE1-4F99-9C74-4B657AF11C23}"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52950E-6A4B-1D49-A656-2EE77250DF0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A70991F8-4BA8-FF41-8504-90F302EFE3FE}">
      <dgm:prSet/>
      <dgm:spPr>
        <a:solidFill>
          <a:schemeClr val="accent4"/>
        </a:solidFill>
        <a:ln>
          <a:solidFill>
            <a:schemeClr val="accent4"/>
          </a:solidFill>
        </a:ln>
      </dgm:spPr>
      <dgm:t>
        <a:bodyPr/>
        <a:lstStyle/>
        <a:p>
          <a:pPr rtl="0"/>
          <a:r>
            <a:rPr lang="en-US" dirty="0">
              <a:solidFill>
                <a:srgbClr val="0000CC"/>
              </a:solidFill>
            </a:rPr>
            <a:t>SMP has practical limit to number of processors that can be used</a:t>
          </a:r>
        </a:p>
      </dgm:t>
    </dgm:pt>
    <dgm:pt modelId="{0E91A5C6-8D0B-9D44-B64E-7DEA80DF3F99}" type="parTrans" cxnId="{CC737E40-9D6B-EA4B-A287-AB74D6C63CC7}">
      <dgm:prSet/>
      <dgm:spPr/>
      <dgm:t>
        <a:bodyPr/>
        <a:lstStyle/>
        <a:p>
          <a:endParaRPr lang="en-US"/>
        </a:p>
      </dgm:t>
    </dgm:pt>
    <dgm:pt modelId="{A69F39DE-60F7-0345-85F7-E049EB0A549C}" type="sibTrans" cxnId="{CC737E40-9D6B-EA4B-A287-AB74D6C63CC7}">
      <dgm:prSet/>
      <dgm:spPr/>
      <dgm:t>
        <a:bodyPr/>
        <a:lstStyle/>
        <a:p>
          <a:endParaRPr lang="en-US"/>
        </a:p>
      </dgm:t>
    </dgm:pt>
    <dgm:pt modelId="{4A01A807-65C8-ED4B-9E6B-44E8D0D500D0}">
      <dgm:prSet/>
      <dgm:spPr>
        <a:solidFill>
          <a:schemeClr val="accent4"/>
        </a:solidFill>
        <a:ln>
          <a:solidFill>
            <a:schemeClr val="accent4"/>
          </a:solidFill>
        </a:ln>
      </dgm:spPr>
      <dgm:t>
        <a:bodyPr/>
        <a:lstStyle/>
        <a:p>
          <a:pPr rtl="0"/>
          <a:r>
            <a:rPr lang="en-US" dirty="0">
              <a:solidFill>
                <a:srgbClr val="0000CC"/>
              </a:solidFill>
            </a:rPr>
            <a:t>Bus traffic limits to between 16 and 64 processors</a:t>
          </a:r>
        </a:p>
      </dgm:t>
    </dgm:pt>
    <dgm:pt modelId="{6632AD74-3BED-CB44-8713-52EF332936DA}" type="parTrans" cxnId="{3EDE18AE-2683-4647-90D6-1844DCC016F0}">
      <dgm:prSet/>
      <dgm:spPr/>
      <dgm:t>
        <a:bodyPr/>
        <a:lstStyle/>
        <a:p>
          <a:endParaRPr lang="en-US"/>
        </a:p>
      </dgm:t>
    </dgm:pt>
    <dgm:pt modelId="{ABD14499-8E8A-4A40-93FF-3C05768C4BE1}" type="sibTrans" cxnId="{3EDE18AE-2683-4647-90D6-1844DCC016F0}">
      <dgm:prSet/>
      <dgm:spPr/>
      <dgm:t>
        <a:bodyPr/>
        <a:lstStyle/>
        <a:p>
          <a:endParaRPr lang="en-US"/>
        </a:p>
      </dgm:t>
    </dgm:pt>
    <dgm:pt modelId="{5E542246-5E0F-9A42-AC36-D8604DAF61F0}">
      <dgm:prSet/>
      <dgm:spPr/>
      <dgm:t>
        <a:bodyPr/>
        <a:lstStyle/>
        <a:p>
          <a:pPr rtl="0"/>
          <a:r>
            <a:rPr lang="en-GB" dirty="0"/>
            <a:t>In clusters each node has its own private main memory</a:t>
          </a:r>
        </a:p>
      </dgm:t>
    </dgm:pt>
    <dgm:pt modelId="{2CBA86AF-02AC-A24F-BB32-69408CABA0ED}" type="parTrans" cxnId="{6B26CE46-EBF1-1642-9712-AF06EA9C3277}">
      <dgm:prSet/>
      <dgm:spPr/>
      <dgm:t>
        <a:bodyPr/>
        <a:lstStyle/>
        <a:p>
          <a:endParaRPr lang="en-US"/>
        </a:p>
      </dgm:t>
    </dgm:pt>
    <dgm:pt modelId="{8F56007B-8DA3-3A47-904B-1C9AC75A7D56}" type="sibTrans" cxnId="{6B26CE46-EBF1-1642-9712-AF06EA9C3277}">
      <dgm:prSet/>
      <dgm:spPr/>
      <dgm:t>
        <a:bodyPr/>
        <a:lstStyle/>
        <a:p>
          <a:endParaRPr lang="en-US"/>
        </a:p>
      </dgm:t>
    </dgm:pt>
    <dgm:pt modelId="{C4E726B7-A4FB-4B4E-8F41-8290A1019A1B}">
      <dgm:prSet/>
      <dgm:spPr/>
      <dgm:t>
        <a:bodyPr/>
        <a:lstStyle/>
        <a:p>
          <a:pPr rtl="0"/>
          <a:r>
            <a:rPr lang="en-US" dirty="0"/>
            <a:t>Applications do not see a large global memory</a:t>
          </a:r>
        </a:p>
      </dgm:t>
    </dgm:pt>
    <dgm:pt modelId="{24EED676-CE10-C64E-9816-8F398D8DEBDF}" type="parTrans" cxnId="{8623992B-4E77-FE41-981C-963DFD8510B3}">
      <dgm:prSet/>
      <dgm:spPr/>
      <dgm:t>
        <a:bodyPr/>
        <a:lstStyle/>
        <a:p>
          <a:endParaRPr lang="en-US"/>
        </a:p>
      </dgm:t>
    </dgm:pt>
    <dgm:pt modelId="{C43C084E-8964-6F4E-BDBF-8D9ED4F9CA3E}" type="sibTrans" cxnId="{8623992B-4E77-FE41-981C-963DFD8510B3}">
      <dgm:prSet/>
      <dgm:spPr/>
      <dgm:t>
        <a:bodyPr/>
        <a:lstStyle/>
        <a:p>
          <a:endParaRPr lang="en-US"/>
        </a:p>
      </dgm:t>
    </dgm:pt>
    <dgm:pt modelId="{442580DF-BE9D-9F45-8B85-62210D5AA7DB}">
      <dgm:prSet/>
      <dgm:spPr/>
      <dgm:t>
        <a:bodyPr/>
        <a:lstStyle/>
        <a:p>
          <a:pPr rtl="0"/>
          <a:r>
            <a:rPr lang="en-US" dirty="0"/>
            <a:t>Coherency is maintained by software rather than hardware</a:t>
          </a:r>
        </a:p>
      </dgm:t>
    </dgm:pt>
    <dgm:pt modelId="{663B6904-D1FC-2E48-8BA0-9D0E320D8199}" type="parTrans" cxnId="{691A62AA-6D47-0842-ADC1-D900E68FA9FD}">
      <dgm:prSet/>
      <dgm:spPr/>
      <dgm:t>
        <a:bodyPr/>
        <a:lstStyle/>
        <a:p>
          <a:endParaRPr lang="en-US"/>
        </a:p>
      </dgm:t>
    </dgm:pt>
    <dgm:pt modelId="{3E2996CB-F80B-6649-8AD5-2B76FA918B00}" type="sibTrans" cxnId="{691A62AA-6D47-0842-ADC1-D900E68FA9FD}">
      <dgm:prSet/>
      <dgm:spPr/>
      <dgm:t>
        <a:bodyPr/>
        <a:lstStyle/>
        <a:p>
          <a:endParaRPr lang="en-US"/>
        </a:p>
      </dgm:t>
    </dgm:pt>
    <dgm:pt modelId="{82911333-6495-B841-9080-DF9A86CD98DB}">
      <dgm:prSet/>
      <dgm:spPr/>
      <dgm:t>
        <a:bodyPr/>
        <a:lstStyle/>
        <a:p>
          <a:pPr rtl="0"/>
          <a:r>
            <a:rPr lang="en-GB" dirty="0"/>
            <a:t>NUMA retains SMP flavor while giving large scale multiprocessing</a:t>
          </a:r>
        </a:p>
      </dgm:t>
    </dgm:pt>
    <dgm:pt modelId="{82152BB2-D51F-1043-B77D-E913462653BC}" type="parTrans" cxnId="{63C42153-8335-F543-923F-FFE18DA9A1BA}">
      <dgm:prSet/>
      <dgm:spPr/>
      <dgm:t>
        <a:bodyPr/>
        <a:lstStyle/>
        <a:p>
          <a:endParaRPr lang="en-US"/>
        </a:p>
      </dgm:t>
    </dgm:pt>
    <dgm:pt modelId="{05D813D1-4116-EF49-92B0-94A411649197}" type="sibTrans" cxnId="{63C42153-8335-F543-923F-FFE18DA9A1BA}">
      <dgm:prSet/>
      <dgm:spPr/>
      <dgm:t>
        <a:bodyPr/>
        <a:lstStyle/>
        <a:p>
          <a:endParaRPr lang="en-US"/>
        </a:p>
      </dgm:t>
    </dgm:pt>
    <dgm:pt modelId="{34E9C70A-8702-EA47-9871-BB799F421EB0}">
      <dgm:prSet/>
      <dgm:spPr>
        <a:solidFill>
          <a:schemeClr val="accent3"/>
        </a:solidFill>
        <a:ln>
          <a:solidFill>
            <a:schemeClr val="accent3"/>
          </a:solidFill>
        </a:ln>
      </dgm:spPr>
      <dgm:t>
        <a:bodyPr/>
        <a:lstStyle/>
        <a:p>
          <a:pPr rtl="0"/>
          <a:r>
            <a:rPr lang="en-US" dirty="0">
              <a:solidFill>
                <a:srgbClr val="FFFF00"/>
              </a:solidFill>
            </a:rPr>
            <a:t>Objective with NUMA is to maintain a transparent system wide memory while permitting multiple multiprocessor nodes, each with its own bus or internal interconnect system</a:t>
          </a:r>
        </a:p>
      </dgm:t>
    </dgm:pt>
    <dgm:pt modelId="{CB3896AE-0D38-BD4B-84B8-CD9CBC5CE2B5}" type="parTrans" cxnId="{2CC86F3D-211E-2C4B-8341-B315B5B9A678}">
      <dgm:prSet/>
      <dgm:spPr/>
      <dgm:t>
        <a:bodyPr/>
        <a:lstStyle/>
        <a:p>
          <a:endParaRPr lang="en-US"/>
        </a:p>
      </dgm:t>
    </dgm:pt>
    <dgm:pt modelId="{3A96EB62-9DF8-8D43-B2EF-2957516E58DD}" type="sibTrans" cxnId="{2CC86F3D-211E-2C4B-8341-B315B5B9A678}">
      <dgm:prSet/>
      <dgm:spPr/>
      <dgm:t>
        <a:bodyPr/>
        <a:lstStyle/>
        <a:p>
          <a:endParaRPr lang="en-US"/>
        </a:p>
      </dgm:t>
    </dgm:pt>
    <dgm:pt modelId="{BF6453CA-0E1A-0248-A252-4441E37BD519}" type="pres">
      <dgm:prSet presAssocID="{E952950E-6A4B-1D49-A656-2EE77250DF04}" presName="diagram" presStyleCnt="0">
        <dgm:presLayoutVars>
          <dgm:dir/>
          <dgm:resizeHandles val="exact"/>
        </dgm:presLayoutVars>
      </dgm:prSet>
      <dgm:spPr/>
    </dgm:pt>
    <dgm:pt modelId="{BED64490-7FCB-7D4E-93C3-C8C12BEB3DB1}" type="pres">
      <dgm:prSet presAssocID="{A70991F8-4BA8-FF41-8504-90F302EFE3FE}" presName="node" presStyleLbl="node1" presStyleIdx="0" presStyleCnt="4">
        <dgm:presLayoutVars>
          <dgm:bulletEnabled val="1"/>
        </dgm:presLayoutVars>
      </dgm:prSet>
      <dgm:spPr/>
    </dgm:pt>
    <dgm:pt modelId="{01DEFB7D-E5BE-2344-8790-F0A1F7173CD4}" type="pres">
      <dgm:prSet presAssocID="{A69F39DE-60F7-0345-85F7-E049EB0A549C}" presName="sibTrans" presStyleCnt="0"/>
      <dgm:spPr/>
    </dgm:pt>
    <dgm:pt modelId="{31798CC8-5AD5-3F4A-8CDE-E09FE7B5E78F}" type="pres">
      <dgm:prSet presAssocID="{5E542246-5E0F-9A42-AC36-D8604DAF61F0}" presName="node" presStyleLbl="node1" presStyleIdx="1" presStyleCnt="4">
        <dgm:presLayoutVars>
          <dgm:bulletEnabled val="1"/>
        </dgm:presLayoutVars>
      </dgm:prSet>
      <dgm:spPr/>
    </dgm:pt>
    <dgm:pt modelId="{6F24CE56-1CD8-F349-8469-F6E32768E40C}" type="pres">
      <dgm:prSet presAssocID="{8F56007B-8DA3-3A47-904B-1C9AC75A7D56}" presName="sibTrans" presStyleCnt="0"/>
      <dgm:spPr/>
    </dgm:pt>
    <dgm:pt modelId="{85550EF7-3354-484E-9C0E-5134A9EA88B8}" type="pres">
      <dgm:prSet presAssocID="{82911333-6495-B841-9080-DF9A86CD98DB}" presName="node" presStyleLbl="node1" presStyleIdx="2" presStyleCnt="4">
        <dgm:presLayoutVars>
          <dgm:bulletEnabled val="1"/>
        </dgm:presLayoutVars>
      </dgm:prSet>
      <dgm:spPr/>
    </dgm:pt>
    <dgm:pt modelId="{C99B0D84-7C1F-AA4B-97EB-41C72FC6345F}" type="pres">
      <dgm:prSet presAssocID="{05D813D1-4116-EF49-92B0-94A411649197}" presName="sibTrans" presStyleCnt="0"/>
      <dgm:spPr/>
    </dgm:pt>
    <dgm:pt modelId="{068D3F98-61BF-CB40-AB02-8DE647E04F61}" type="pres">
      <dgm:prSet presAssocID="{34E9C70A-8702-EA47-9871-BB799F421EB0}" presName="node" presStyleLbl="node1" presStyleIdx="3" presStyleCnt="4">
        <dgm:presLayoutVars>
          <dgm:bulletEnabled val="1"/>
        </dgm:presLayoutVars>
      </dgm:prSet>
      <dgm:spPr/>
    </dgm:pt>
  </dgm:ptLst>
  <dgm:cxnLst>
    <dgm:cxn modelId="{ECF97C0F-D396-442E-A502-44DBE0A1A290}" type="presOf" srcId="{E952950E-6A4B-1D49-A656-2EE77250DF04}" destId="{BF6453CA-0E1A-0248-A252-4441E37BD519}" srcOrd="0" destOrd="0" presId="urn:microsoft.com/office/officeart/2005/8/layout/default#1"/>
    <dgm:cxn modelId="{8623992B-4E77-FE41-981C-963DFD8510B3}" srcId="{5E542246-5E0F-9A42-AC36-D8604DAF61F0}" destId="{C4E726B7-A4FB-4B4E-8F41-8290A1019A1B}" srcOrd="0" destOrd="0" parTransId="{24EED676-CE10-C64E-9816-8F398D8DEBDF}" sibTransId="{C43C084E-8964-6F4E-BDBF-8D9ED4F9CA3E}"/>
    <dgm:cxn modelId="{2CC86F3D-211E-2C4B-8341-B315B5B9A678}" srcId="{E952950E-6A4B-1D49-A656-2EE77250DF04}" destId="{34E9C70A-8702-EA47-9871-BB799F421EB0}" srcOrd="3" destOrd="0" parTransId="{CB3896AE-0D38-BD4B-84B8-CD9CBC5CE2B5}" sibTransId="{3A96EB62-9DF8-8D43-B2EF-2957516E58DD}"/>
    <dgm:cxn modelId="{CC737E40-9D6B-EA4B-A287-AB74D6C63CC7}" srcId="{E952950E-6A4B-1D49-A656-2EE77250DF04}" destId="{A70991F8-4BA8-FF41-8504-90F302EFE3FE}" srcOrd="0" destOrd="0" parTransId="{0E91A5C6-8D0B-9D44-B64E-7DEA80DF3F99}" sibTransId="{A69F39DE-60F7-0345-85F7-E049EB0A549C}"/>
    <dgm:cxn modelId="{FBC11662-C72B-433F-9FB4-DF56D6F6206E}" type="presOf" srcId="{5E542246-5E0F-9A42-AC36-D8604DAF61F0}" destId="{31798CC8-5AD5-3F4A-8CDE-E09FE7B5E78F}" srcOrd="0" destOrd="0" presId="urn:microsoft.com/office/officeart/2005/8/layout/default#1"/>
    <dgm:cxn modelId="{6B26CE46-EBF1-1642-9712-AF06EA9C3277}" srcId="{E952950E-6A4B-1D49-A656-2EE77250DF04}" destId="{5E542246-5E0F-9A42-AC36-D8604DAF61F0}" srcOrd="1" destOrd="0" parTransId="{2CBA86AF-02AC-A24F-BB32-69408CABA0ED}" sibTransId="{8F56007B-8DA3-3A47-904B-1C9AC75A7D56}"/>
    <dgm:cxn modelId="{63C42153-8335-F543-923F-FFE18DA9A1BA}" srcId="{E952950E-6A4B-1D49-A656-2EE77250DF04}" destId="{82911333-6495-B841-9080-DF9A86CD98DB}" srcOrd="2" destOrd="0" parTransId="{82152BB2-D51F-1043-B77D-E913462653BC}" sibTransId="{05D813D1-4116-EF49-92B0-94A411649197}"/>
    <dgm:cxn modelId="{72EBC377-55A1-4F45-8A2A-3C02D0A64117}" type="presOf" srcId="{4A01A807-65C8-ED4B-9E6B-44E8D0D500D0}" destId="{BED64490-7FCB-7D4E-93C3-C8C12BEB3DB1}" srcOrd="0" destOrd="1" presId="urn:microsoft.com/office/officeart/2005/8/layout/default#1"/>
    <dgm:cxn modelId="{2A9DF958-C701-41D8-A76B-964871E9FE8F}" type="presOf" srcId="{442580DF-BE9D-9F45-8B85-62210D5AA7DB}" destId="{31798CC8-5AD5-3F4A-8CDE-E09FE7B5E78F}" srcOrd="0" destOrd="2" presId="urn:microsoft.com/office/officeart/2005/8/layout/default#1"/>
    <dgm:cxn modelId="{9B7DEE5A-1AF7-49B1-9CFE-253C83423562}" type="presOf" srcId="{34E9C70A-8702-EA47-9871-BB799F421EB0}" destId="{068D3F98-61BF-CB40-AB02-8DE647E04F61}" srcOrd="0" destOrd="0" presId="urn:microsoft.com/office/officeart/2005/8/layout/default#1"/>
    <dgm:cxn modelId="{B4DE8E7C-FEE1-45D8-8971-E9BD05C6408C}" type="presOf" srcId="{C4E726B7-A4FB-4B4E-8F41-8290A1019A1B}" destId="{31798CC8-5AD5-3F4A-8CDE-E09FE7B5E78F}" srcOrd="0" destOrd="1" presId="urn:microsoft.com/office/officeart/2005/8/layout/default#1"/>
    <dgm:cxn modelId="{30C62794-8A65-4796-B5AA-10643E6A7508}" type="presOf" srcId="{82911333-6495-B841-9080-DF9A86CD98DB}" destId="{85550EF7-3354-484E-9C0E-5134A9EA88B8}" srcOrd="0" destOrd="0" presId="urn:microsoft.com/office/officeart/2005/8/layout/default#1"/>
    <dgm:cxn modelId="{691A62AA-6D47-0842-ADC1-D900E68FA9FD}" srcId="{5E542246-5E0F-9A42-AC36-D8604DAF61F0}" destId="{442580DF-BE9D-9F45-8B85-62210D5AA7DB}" srcOrd="1" destOrd="0" parTransId="{663B6904-D1FC-2E48-8BA0-9D0E320D8199}" sibTransId="{3E2996CB-F80B-6649-8AD5-2B76FA918B00}"/>
    <dgm:cxn modelId="{050E75AA-8B3B-4623-9E0A-1F99000923C9}" type="presOf" srcId="{A70991F8-4BA8-FF41-8504-90F302EFE3FE}" destId="{BED64490-7FCB-7D4E-93C3-C8C12BEB3DB1}" srcOrd="0" destOrd="0" presId="urn:microsoft.com/office/officeart/2005/8/layout/default#1"/>
    <dgm:cxn modelId="{3EDE18AE-2683-4647-90D6-1844DCC016F0}" srcId="{A70991F8-4BA8-FF41-8504-90F302EFE3FE}" destId="{4A01A807-65C8-ED4B-9E6B-44E8D0D500D0}" srcOrd="0" destOrd="0" parTransId="{6632AD74-3BED-CB44-8713-52EF332936DA}" sibTransId="{ABD14499-8E8A-4A40-93FF-3C05768C4BE1}"/>
    <dgm:cxn modelId="{65556C9B-268C-424C-8244-F85AB6F28ED6}" type="presParOf" srcId="{BF6453CA-0E1A-0248-A252-4441E37BD519}" destId="{BED64490-7FCB-7D4E-93C3-C8C12BEB3DB1}" srcOrd="0" destOrd="0" presId="urn:microsoft.com/office/officeart/2005/8/layout/default#1"/>
    <dgm:cxn modelId="{11FBAC1A-8845-49C3-9941-F37F7C91223F}" type="presParOf" srcId="{BF6453CA-0E1A-0248-A252-4441E37BD519}" destId="{01DEFB7D-E5BE-2344-8790-F0A1F7173CD4}" srcOrd="1" destOrd="0" presId="urn:microsoft.com/office/officeart/2005/8/layout/default#1"/>
    <dgm:cxn modelId="{97B4B330-46C2-43E2-988D-6A7FCADA0948}" type="presParOf" srcId="{BF6453CA-0E1A-0248-A252-4441E37BD519}" destId="{31798CC8-5AD5-3F4A-8CDE-E09FE7B5E78F}" srcOrd="2" destOrd="0" presId="urn:microsoft.com/office/officeart/2005/8/layout/default#1"/>
    <dgm:cxn modelId="{1B020CF4-5EE7-49F5-99B0-E4FB8A8CF8D6}" type="presParOf" srcId="{BF6453CA-0E1A-0248-A252-4441E37BD519}" destId="{6F24CE56-1CD8-F349-8469-F6E32768E40C}" srcOrd="3" destOrd="0" presId="urn:microsoft.com/office/officeart/2005/8/layout/default#1"/>
    <dgm:cxn modelId="{C716AB31-5834-40F9-8FFE-D0C09F4933CB}" type="presParOf" srcId="{BF6453CA-0E1A-0248-A252-4441E37BD519}" destId="{85550EF7-3354-484E-9C0E-5134A9EA88B8}" srcOrd="4" destOrd="0" presId="urn:microsoft.com/office/officeart/2005/8/layout/default#1"/>
    <dgm:cxn modelId="{0EECCB7A-D8FB-4F8F-A156-EC3A3E2C47A6}" type="presParOf" srcId="{BF6453CA-0E1A-0248-A252-4441E37BD519}" destId="{C99B0D84-7C1F-AA4B-97EB-41C72FC6345F}" srcOrd="5" destOrd="0" presId="urn:microsoft.com/office/officeart/2005/8/layout/default#1"/>
    <dgm:cxn modelId="{1B1DC070-0102-475D-BA81-67424C2BE47C}" type="presParOf" srcId="{BF6453CA-0E1A-0248-A252-4441E37BD519}" destId="{068D3F98-61BF-CB40-AB02-8DE647E04F61}"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solidFill>
                <a:srgbClr val="0000CC"/>
              </a:solidFill>
              <a:effectLst>
                <a:outerShdw blurRad="38100" dist="38100" dir="2700000" algn="tl">
                  <a:srgbClr val="000000">
                    <a:alpha val="43137"/>
                  </a:srgbClr>
                </a:outerShdw>
              </a:effectLst>
            </a:rPr>
            <a:t>A stand alone computer with the following characteristics:</a:t>
          </a: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FFFF00"/>
              </a:solidFill>
              <a:effectLst>
                <a:outerShdw blurRad="38100" dist="38100" dir="2700000" algn="tl">
                  <a:srgbClr val="000000">
                    <a:alpha val="43137"/>
                  </a:srgbClr>
                </a:outerShdw>
              </a:effectLst>
            </a:rPr>
            <a:t>Two or more similar processors of comparable capacity</a:t>
          </a: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FFFF00"/>
              </a:solidFill>
              <a:effectLst>
                <a:outerShdw blurRad="38100" dist="38100" dir="2700000" algn="tl">
                  <a:srgbClr val="000000">
                    <a:alpha val="43137"/>
                  </a:srgbClr>
                </a:outerShdw>
              </a:effectLst>
            </a:rPr>
            <a:t>Processors share same memory and I/O facilities</a:t>
          </a:r>
        </a:p>
        <a:p>
          <a:pPr marL="114300" lvl="1" indent="-114300" algn="l" defTabSz="622300" rtl="0">
            <a:lnSpc>
              <a:spcPct val="90000"/>
            </a:lnSpc>
            <a:spcBef>
              <a:spcPct val="0"/>
            </a:spcBef>
            <a:spcAft>
              <a:spcPct val="15000"/>
            </a:spcAft>
            <a:buChar char="•"/>
          </a:pPr>
          <a:r>
            <a:rPr lang="en-US" sz="1400" kern="1200" dirty="0">
              <a:solidFill>
                <a:srgbClr val="FFFF00"/>
              </a:solidFill>
              <a:effectLst>
                <a:outerShdw blurRad="38100" dist="38100" dir="2700000" algn="tl">
                  <a:srgbClr val="000000">
                    <a:alpha val="43137"/>
                  </a:srgbClr>
                </a:outerShdw>
              </a:effectLst>
            </a:rPr>
            <a:t>Processors are connected by a bus or other internal connection</a:t>
          </a:r>
        </a:p>
        <a:p>
          <a:pPr marL="114300" lvl="1" indent="-114300" algn="l" defTabSz="622300" rtl="0">
            <a:lnSpc>
              <a:spcPct val="90000"/>
            </a:lnSpc>
            <a:spcBef>
              <a:spcPct val="0"/>
            </a:spcBef>
            <a:spcAft>
              <a:spcPct val="15000"/>
            </a:spcAft>
            <a:buChar char="•"/>
          </a:pPr>
          <a:r>
            <a:rPr lang="en-US" sz="1400" kern="1200" dirty="0">
              <a:solidFill>
                <a:srgbClr val="FFFF00"/>
              </a:solidFill>
              <a:effectLst>
                <a:outerShdw blurRad="38100" dist="38100" dir="2700000" algn="tl">
                  <a:srgbClr val="000000">
                    <a:alpha val="43137"/>
                  </a:srgbClr>
                </a:outerShdw>
              </a:effectLst>
            </a:rPr>
            <a:t>Memory access time is approximately the same for each processor</a:t>
          </a: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FFFF00"/>
              </a:solidFill>
              <a:effectLst>
                <a:outerShdw blurRad="38100" dist="38100" dir="2700000" algn="tl">
                  <a:srgbClr val="000000">
                    <a:alpha val="43137"/>
                  </a:srgbClr>
                </a:outerShdw>
              </a:effectLst>
            </a:rPr>
            <a:t>All processors share access to I/O devices</a:t>
          </a:r>
        </a:p>
        <a:p>
          <a:pPr marL="114300" lvl="1" indent="-114300" algn="l" defTabSz="622300" rtl="0">
            <a:lnSpc>
              <a:spcPct val="90000"/>
            </a:lnSpc>
            <a:spcBef>
              <a:spcPct val="0"/>
            </a:spcBef>
            <a:spcAft>
              <a:spcPct val="15000"/>
            </a:spcAft>
            <a:buChar char="•"/>
          </a:pPr>
          <a:r>
            <a:rPr lang="en-US" sz="1400" kern="1200" dirty="0">
              <a:solidFill>
                <a:srgbClr val="FFFF00"/>
              </a:solidFill>
              <a:effectLst>
                <a:outerShdw blurRad="38100" dist="38100" dir="2700000" algn="tl">
                  <a:srgbClr val="000000">
                    <a:alpha val="43137"/>
                  </a:srgbClr>
                </a:outerShdw>
              </a:effectLst>
            </a:rPr>
            <a:t>Either through same channels or different channels giving paths to same devices</a:t>
          </a:r>
        </a:p>
      </dsp:txBody>
      <dsp:txXfrm>
        <a:off x="3353004" y="1577340"/>
        <a:ext cx="1675990" cy="3312414"/>
      </dsp:txXfrm>
    </dsp:sp>
    <dsp:sp modelId="{B4336DFF-2A25-B547-A8A1-E3F9D552A6EF}">
      <dsp:nvSpPr>
        <dsp:cNvPr id="0" name=""/>
        <dsp:cNvSpPr/>
      </dsp:nvSpPr>
      <dsp:spPr>
        <a:xfrm>
          <a:off x="5118510" y="1584395"/>
          <a:ext cx="1675990" cy="3312414"/>
        </a:xfrm>
        <a:prstGeom prst="rect">
          <a:avLst/>
        </a:prstGeom>
        <a:solidFill>
          <a:schemeClr val="accent3"/>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FFFF00"/>
              </a:solidFill>
              <a:effectLst>
                <a:outerShdw blurRad="38100" dist="38100" dir="2700000" algn="tl">
                  <a:srgbClr val="000000">
                    <a:alpha val="43137"/>
                  </a:srgbClr>
                </a:outerShdw>
              </a:effectLst>
            </a:rPr>
            <a:t>All processors can perform the same functions (hence “symmetric”)</a:t>
          </a:r>
        </a:p>
      </dsp:txBody>
      <dsp:txXfrm>
        <a:off x="5118510" y="1584395"/>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FFFF00"/>
              </a:solidFill>
              <a:effectLst>
                <a:outerShdw blurRad="38100" dist="38100" dir="2700000" algn="tl">
                  <a:srgbClr val="000000">
                    <a:alpha val="43137"/>
                  </a:srgbClr>
                </a:outerShdw>
              </a:effectLst>
            </a:rPr>
            <a:t>System controlled by integrated operating system</a:t>
          </a:r>
        </a:p>
        <a:p>
          <a:pPr marL="114300" lvl="1" indent="-114300" algn="l" defTabSz="622300" rtl="0">
            <a:lnSpc>
              <a:spcPct val="90000"/>
            </a:lnSpc>
            <a:spcBef>
              <a:spcPct val="0"/>
            </a:spcBef>
            <a:spcAft>
              <a:spcPct val="15000"/>
            </a:spcAft>
            <a:buChar char="•"/>
          </a:pPr>
          <a:r>
            <a:rPr lang="en-US" sz="1400" kern="1200" dirty="0">
              <a:solidFill>
                <a:srgbClr val="FFFF00"/>
              </a:solidFill>
              <a:effectLst>
                <a:outerShdw blurRad="38100" dist="38100" dir="2700000" algn="tl">
                  <a:srgbClr val="000000">
                    <a:alpha val="43137"/>
                  </a:srgbClr>
                </a:outerShdw>
              </a:effectLst>
            </a:rPr>
            <a:t>Provides interaction between processors and their programs at job, task, file and data element levels</a:t>
          </a: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64490-7FCB-7D4E-93C3-C8C12BEB3DB1}">
      <dsp:nvSpPr>
        <dsp:cNvPr id="0" name=""/>
        <dsp:cNvSpPr/>
      </dsp:nvSpPr>
      <dsp:spPr>
        <a:xfrm>
          <a:off x="1023" y="149404"/>
          <a:ext cx="3990454" cy="2394272"/>
        </a:xfrm>
        <a:prstGeom prst="rect">
          <a:avLst/>
        </a:prstGeom>
        <a:solidFill>
          <a:schemeClr val="accent4"/>
        </a:solidFill>
        <a:ln>
          <a:solidFill>
            <a:schemeClr val="accent4"/>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solidFill>
                <a:srgbClr val="0000CC"/>
              </a:solidFill>
            </a:rPr>
            <a:t>SMP has practical limit to number of processors that can be used</a:t>
          </a:r>
        </a:p>
        <a:p>
          <a:pPr marL="171450" lvl="1" indent="-171450" algn="l" defTabSz="800100" rtl="0">
            <a:lnSpc>
              <a:spcPct val="90000"/>
            </a:lnSpc>
            <a:spcBef>
              <a:spcPct val="0"/>
            </a:spcBef>
            <a:spcAft>
              <a:spcPct val="15000"/>
            </a:spcAft>
            <a:buChar char="•"/>
          </a:pPr>
          <a:r>
            <a:rPr lang="en-US" sz="1800" kern="1200" dirty="0">
              <a:solidFill>
                <a:srgbClr val="0000CC"/>
              </a:solidFill>
            </a:rPr>
            <a:t>Bus traffic limits to between 16 and 64 processors</a:t>
          </a:r>
        </a:p>
      </dsp:txBody>
      <dsp:txXfrm>
        <a:off x="1023" y="149404"/>
        <a:ext cx="3990454" cy="2394272"/>
      </dsp:txXfrm>
    </dsp:sp>
    <dsp:sp modelId="{31798CC8-5AD5-3F4A-8CDE-E09FE7B5E78F}">
      <dsp:nvSpPr>
        <dsp:cNvPr id="0" name=""/>
        <dsp:cNvSpPr/>
      </dsp:nvSpPr>
      <dsp:spPr>
        <a:xfrm>
          <a:off x="4390522" y="149404"/>
          <a:ext cx="3990454" cy="23942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GB" sz="2300" kern="1200" dirty="0"/>
            <a:t>In clusters each node has its own private main memory</a:t>
          </a:r>
        </a:p>
        <a:p>
          <a:pPr marL="171450" lvl="1" indent="-171450" algn="l" defTabSz="800100" rtl="0">
            <a:lnSpc>
              <a:spcPct val="90000"/>
            </a:lnSpc>
            <a:spcBef>
              <a:spcPct val="0"/>
            </a:spcBef>
            <a:spcAft>
              <a:spcPct val="15000"/>
            </a:spcAft>
            <a:buChar char="•"/>
          </a:pPr>
          <a:r>
            <a:rPr lang="en-US" sz="1800" kern="1200" dirty="0"/>
            <a:t>Applications do not see a large global memory</a:t>
          </a:r>
        </a:p>
        <a:p>
          <a:pPr marL="171450" lvl="1" indent="-171450" algn="l" defTabSz="800100" rtl="0">
            <a:lnSpc>
              <a:spcPct val="90000"/>
            </a:lnSpc>
            <a:spcBef>
              <a:spcPct val="0"/>
            </a:spcBef>
            <a:spcAft>
              <a:spcPct val="15000"/>
            </a:spcAft>
            <a:buChar char="•"/>
          </a:pPr>
          <a:r>
            <a:rPr lang="en-US" sz="1800" kern="1200" dirty="0"/>
            <a:t>Coherency is maintained by software rather than hardware</a:t>
          </a:r>
        </a:p>
      </dsp:txBody>
      <dsp:txXfrm>
        <a:off x="4390522" y="149404"/>
        <a:ext cx="3990454" cy="2394272"/>
      </dsp:txXfrm>
    </dsp:sp>
    <dsp:sp modelId="{85550EF7-3354-484E-9C0E-5134A9EA88B8}">
      <dsp:nvSpPr>
        <dsp:cNvPr id="0" name=""/>
        <dsp:cNvSpPr/>
      </dsp:nvSpPr>
      <dsp:spPr>
        <a:xfrm>
          <a:off x="1023" y="2942722"/>
          <a:ext cx="3990454" cy="23942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GB" sz="2300" kern="1200" dirty="0"/>
            <a:t>NUMA retains SMP flavor while giving large scale multiprocessing</a:t>
          </a:r>
        </a:p>
      </dsp:txBody>
      <dsp:txXfrm>
        <a:off x="1023" y="2942722"/>
        <a:ext cx="3990454" cy="2394272"/>
      </dsp:txXfrm>
    </dsp:sp>
    <dsp:sp modelId="{068D3F98-61BF-CB40-AB02-8DE647E04F61}">
      <dsp:nvSpPr>
        <dsp:cNvPr id="0" name=""/>
        <dsp:cNvSpPr/>
      </dsp:nvSpPr>
      <dsp:spPr>
        <a:xfrm>
          <a:off x="4390522" y="2942722"/>
          <a:ext cx="3990454" cy="2394272"/>
        </a:xfrm>
        <a:prstGeom prst="rect">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solidFill>
                <a:srgbClr val="FFFF00"/>
              </a:solidFill>
            </a:rPr>
            <a:t>Objective with NUMA is to maintain a transparent system wide memory while permitting multiple multiprocessor nodes, each with its own bus or internal interconnect system</a:t>
          </a:r>
        </a:p>
      </dsp:txBody>
      <dsp:txXfrm>
        <a:off x="4390522" y="2942722"/>
        <a:ext cx="3990454" cy="239427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86597-BFA4-4CC6-B537-9AEB45720D1A}" type="datetimeFigureOut">
              <a:rPr lang="en-GB" smtClean="0"/>
              <a:t>08/12/2017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88F65-4010-4CA3-8A0D-519390CD4C9C}" type="slidenum">
              <a:rPr lang="en-GB" smtClean="0"/>
              <a:t>‹#›</a:t>
            </a:fld>
            <a:endParaRPr lang="en-GB"/>
          </a:p>
        </p:txBody>
      </p:sp>
    </p:spTree>
    <p:extLst>
      <p:ext uri="{BB962C8B-B14F-4D97-AF65-F5344CB8AC3E}">
        <p14:creationId xmlns:p14="http://schemas.microsoft.com/office/powerpoint/2010/main" val="267506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 taxonomy first introduced by Flynn (Flynn,</a:t>
            </a:r>
            <a:r>
              <a:rPr lang="en-US" sz="1200" kern="1200" baseline="0" dirty="0">
                <a:solidFill>
                  <a:schemeClr val="tx1"/>
                </a:solidFill>
                <a:latin typeface="Times New Roman" pitchFamily="-84" charset="0"/>
                <a:ea typeface="+mn-ea"/>
                <a:cs typeface="+mn-cs"/>
              </a:rPr>
              <a:t> M., 19</a:t>
            </a:r>
            <a:r>
              <a:rPr lang="en-US" sz="1200" kern="1200" dirty="0">
                <a:solidFill>
                  <a:schemeClr val="tx1"/>
                </a:solidFill>
                <a:latin typeface="Times New Roman" pitchFamily="-84" charset="0"/>
                <a:ea typeface="+mn-ea"/>
                <a:cs typeface="+mn-cs"/>
              </a:rPr>
              <a:t>72) is still the most common way of categorizing systems with parallel processing capability. Flynn proposed the following categories of computer systems: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single data (SISD) stream: </a:t>
            </a:r>
            <a:r>
              <a:rPr lang="en-US" sz="1200" kern="1200" dirty="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Single instruction, multiple data (SIMD) stream: </a:t>
            </a:r>
            <a:r>
              <a:rPr lang="en-US" sz="1200" kern="1200" dirty="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single data (MISD) stream: </a:t>
            </a:r>
            <a:r>
              <a:rPr lang="en-US" sz="1200" kern="1200" dirty="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Multiple instruction, multiple data (MIMD) stream: </a:t>
            </a:r>
            <a:r>
              <a:rPr lang="en-US" sz="1200" kern="1200" dirty="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84" charset="0"/>
                <a:ea typeface="+mn-ea"/>
                <a:cs typeface="+mn-cs"/>
              </a:rPr>
              <a:t>Figure 17.12 depicts a typical CC-NUMA organization. There are multiple independent nodes, each of which is, in effect, an SMP organization. Thus, each node contains multiple processors, each with its own L1 and L2 caches, plus main memory. The node is the basic building block of the overall CC-NUMA organization. For example, each Silicon Graphics Origin node includes two MIPS R10000 processors; each Sequent NUMA-Q node includes four Pentium II processors. The nodes are interconnected by means of some communications facility, which could be a switching mechanism, a ring, or some other networking facility.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Each node in the CC-NUMA system includes some main memory. From the point of view of the processors, however, there is only a single addressable memory, with each location having a unique system wide address. When a processor initiates a memory access, if the requested memory location is not in that processor’s cache, then the L2 cache initiates a fetch operation. If the desired line is in the local portion of the main memory, the line is fetched across the local bus. If the desired line is in a remote portion of the main memory, then an automatic request is sent out to fetch that line across the interconnection network, deliver it to the local bus, and then deliver it to the requesting cache on that bus. All of this activity is automatic and transparent to the processor and its cache.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In this configuration, cache coherence is a central concern. Although implementations differ as to details, in general terms we can say that each node must maintain some sort of directory that gives it an indication of the location of various portions of memory and also cache status information.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84" charset="0"/>
                <a:ea typeface="+mn-ea"/>
                <a:cs typeface="+mn-cs"/>
              </a:rPr>
              <a:t>The main advantage of a CC-NUMA system is that it can deliver effective performance at higher levels of parallelism than SMP, without requiring major software changes. With multiple NUMA nodes, the bus traffic on any individual node is limited to a demand that the bus can handle. However, if many of the memory accesses are to remote nodes, performance begins to break down. There is reason to believe that this performance breakdown can be avoided. First, the use of L1 and L2 caches is designed to minimize all memory accesses, including remote ones. If much of the software has good temporal locality, then remote memory accesses should not be excessive. Second, if the software has good spatial locality, and if virtual memory is in use, then the data needed for an application will reside on a limited number of frequently used pages that can be initially loaded into the memory local to the running application. The Sequent designers report that such spatial locality does appear in representative applications [LOVE96]. Finally, the virtual memory scheme can be enhanced by including in the operating system a page migration mechanism that will move a virtual memory page to a node that is frequently using it; the Silicon Graphics designers report success with this approach [WHIT97].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Even if the performance breakdown due to remote access is addressed, there are two other disadvantages for the CC-NUMA approach [PFIS98]. First, a CC-NUMA does not transparently look like an SMP; software changes will be required to move an operating system and applications from an SMP to a CC-NUMA system. These include page allocation, already mentioned, process allocation, and load balancing by the operating system. A second concern is that of availability. This is a rather complex issue and depends on the exact implementation of the CC-NUMA system; the interested reader is referred to (G. Pfister, 1998, </a:t>
            </a:r>
            <a:r>
              <a:rPr lang="en-US" sz="1200" i="1" kern="1200" dirty="0">
                <a:solidFill>
                  <a:schemeClr val="tx1"/>
                </a:solidFill>
                <a:latin typeface="Times New Roman" pitchFamily="-84" charset="0"/>
                <a:ea typeface="+mn-ea"/>
                <a:cs typeface="+mn-cs"/>
              </a:rPr>
              <a:t>In Search of Clusters</a:t>
            </a:r>
            <a:r>
              <a:rPr lang="en-US" sz="1200" kern="1200" dirty="0">
                <a:solidFill>
                  <a:schemeClr val="tx1"/>
                </a:solidFill>
                <a:latin typeface="Times New Roman" pitchFamily="-84" charset="0"/>
                <a:ea typeface="+mn-ea"/>
                <a:cs typeface="+mn-cs"/>
              </a:rPr>
              <a:t>, Upper Saddle River, NJ: Preston Hall).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4</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a:solidFill>
                  <a:schemeClr val="tx1"/>
                </a:solidFill>
                <a:latin typeface="Times New Roman" pitchFamily="-84" charset="0"/>
                <a:ea typeface="+mn-ea"/>
                <a:cs typeface="+mn-cs"/>
              </a:rPr>
              <a:t>symmetric multiprocessor (SMP)</a:t>
            </a:r>
            <a:r>
              <a:rPr lang="en-US" sz="1200" kern="1200" dirty="0">
                <a:solidFill>
                  <a:schemeClr val="tx1"/>
                </a:solidFill>
                <a:latin typeface="Times New Roman" pitchFamily="-84" charset="0"/>
                <a:ea typeface="+mn-ea"/>
                <a:cs typeface="+mn-cs"/>
              </a:rPr>
              <a:t>.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organization. As the name suggests, the memory access time to different regions of memory may differ for a NUMA 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collection of independent uniprocessors or SMPs may be interconnected to form a </a:t>
            </a:r>
            <a:r>
              <a:rPr lang="en-US" sz="1200" b="1" kern="1200" dirty="0">
                <a:solidFill>
                  <a:schemeClr val="tx1"/>
                </a:solidFill>
                <a:latin typeface="Times New Roman" pitchFamily="-84" charset="0"/>
                <a:ea typeface="+mn-ea"/>
                <a:cs typeface="+mn-cs"/>
              </a:rPr>
              <a:t>cluster. </a:t>
            </a:r>
            <a:r>
              <a:rPr lang="en-US" sz="1200" kern="1200" dirty="0">
                <a:solidFill>
                  <a:schemeClr val="tx1"/>
                </a:solidFill>
                <a:latin typeface="Times New Roman" pitchFamily="-84" charset="0"/>
                <a:ea typeface="+mn-ea"/>
                <a:cs typeface="+mn-cs"/>
              </a:rPr>
              <a:t>Communication among the computers is either via fixed paths or via some network facility. </a:t>
            </a:r>
            <a:endParaRPr lang="en-US" dirty="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5</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a:solidFill>
                  <a:schemeClr val="tx1"/>
                </a:solidFill>
                <a:latin typeface="Times New Roman" pitchFamily="-84" charset="0"/>
                <a:ea typeface="+mn-ea"/>
                <a:cs typeface="+mn-cs"/>
              </a:rPr>
              <a:t>SMP </a:t>
            </a:r>
            <a:r>
              <a:rPr lang="en-US" sz="1200" kern="1200" dirty="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1. There are two or more similar processors of comparable capability.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2.</a:t>
            </a:r>
            <a:r>
              <a:rPr lang="en-US" sz="1200" b="1" kern="1200" baseline="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These processors share the same main memory and I/O facilities and are interconnected by a bus or other internal connection scheme, such that memory access time is approximately the same for each processor.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4. All processors can perform the same functions (hence the term </a:t>
            </a:r>
            <a:r>
              <a:rPr lang="en-US" sz="1200" b="1" i="1" kern="1200" dirty="0">
                <a:solidFill>
                  <a:schemeClr val="tx1"/>
                </a:solidFill>
                <a:latin typeface="Times New Roman" pitchFamily="-84" charset="0"/>
                <a:ea typeface="+mn-ea"/>
                <a:cs typeface="+mn-cs"/>
              </a:rPr>
              <a:t>symmetric). </a:t>
            </a:r>
            <a:endParaRPr lang="en-US" sz="1200" b="1" kern="1200" dirty="0">
              <a:solidFill>
                <a:schemeClr val="tx1"/>
              </a:solidFill>
              <a:latin typeface="Times New Roman" pitchFamily="-84" charset="0"/>
              <a:ea typeface="+mn-ea"/>
              <a:cs typeface="+mn-cs"/>
            </a:endParaRP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a:solidFill>
                <a:schemeClr val="tx1"/>
              </a:solidFill>
              <a:latin typeface="Times New Roman" pitchFamily="-84" charset="0"/>
              <a:ea typeface="+mn-ea"/>
              <a:cs typeface="+mn-cs"/>
            </a:endParaRPr>
          </a:p>
          <a:p>
            <a:r>
              <a:rPr lang="en-US" sz="1200" b="0" kern="1200" dirty="0">
                <a:solidFill>
                  <a:schemeClr val="tx1"/>
                </a:solidFill>
                <a:latin typeface="Times New Roman" pitchFamily="-84" charset="0"/>
                <a:ea typeface="+mn-ea"/>
                <a:cs typeface="+mn-cs"/>
              </a:rPr>
              <a:t>Points 1 to 4 should be self-explanatory. Point 5 illustrates one of the contrasts </a:t>
            </a:r>
          </a:p>
          <a:p>
            <a:r>
              <a:rPr lang="en-US" sz="1200" kern="1200" dirty="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a:solidFill>
                  <a:schemeClr val="tx1"/>
                </a:solidFill>
                <a:latin typeface="Times New Roman" pitchFamily="-84" charset="0"/>
                <a:ea typeface="+mn-ea"/>
                <a:cs typeface="+mn-cs"/>
              </a:rPr>
              <a:t>between processes. </a:t>
            </a:r>
            <a:endParaRPr lang="en-US" dirty="0"/>
          </a:p>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Addressing: </a:t>
            </a:r>
            <a:r>
              <a:rPr lang="en-US" sz="1200" kern="1200" dirty="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Arbitration: </a:t>
            </a:r>
            <a:r>
              <a:rPr lang="en-US" sz="1200" kern="1200" dirty="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a:solidFill>
                <a:schemeClr val="tx1"/>
              </a:solidFill>
              <a:latin typeface="Times New Roman" pitchFamily="-84" charset="0"/>
              <a:ea typeface="+mn-ea"/>
              <a:cs typeface="+mn-cs"/>
            </a:endParaRPr>
          </a:p>
          <a:p>
            <a:r>
              <a:rPr lang="en-US" sz="1200" b="1" kern="1200" dirty="0">
                <a:solidFill>
                  <a:schemeClr val="tx1"/>
                </a:solidFill>
                <a:latin typeface="Times New Roman" pitchFamily="-84" charset="0"/>
                <a:ea typeface="+mn-ea"/>
                <a:cs typeface="+mn-cs"/>
              </a:rPr>
              <a:t>Time-sharing: </a:t>
            </a:r>
            <a:r>
              <a:rPr lang="en-US" sz="1200" kern="1200" dirty="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84" charset="0"/>
                <a:ea typeface="+mn-ea"/>
                <a:cs typeface="+mn-cs"/>
              </a:rPr>
              <a:t>Figure 18.8 shows four general organizations for multicore systems. Figure 18.8a is an organization found in some of the earlier multicore computer chips and is still seen in embedded chips. In this organization, the only on-chip cache is L1 cache, with each core having its own dedicated L1 cache. Almost invariably, the L1 cache is divided into instruction and data caches. An example of this organization is the ARM11 MPCore.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organization of Figure 18.8b is also one in which there is no on-chip cache sharing. In this, there is enough area available on the chip to allow for L2 cache. An example of this organization is the AMD Opteron. Figure 18.8c shows a similar allocation of chip space to memory, but with the use of a shared L2 cache. The Intel Core Duo has this organization. Finally, as the amount of cache memory available on the chip continues to grow, performance considerations dictate splitting off a separate, shared L3 cache, with dedicated L1 and L2 caches for each core processor. The Intel Core i7 is an example of this organization. </a:t>
            </a:r>
          </a:p>
          <a:p>
            <a:endParaRPr lang="en-US" sz="1200" kern="1200" dirty="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Another organizational design decision in a multicore system is whether the individual cores will be superscalar or will implement simultaneous multithreading (SMT). For example, the Intel Core Duo uses superscalar cores, whereas the Intel Core i7 uses SMT cores. SMT has the effect of scaling up the number of hardware-level threads that the multicore system supports. Thus, a multicore system with four cores and SMT that supports four simultaneous threads in each core appears the same to the application level as a multicore system with 16 cores. As software is developed to more fully exploit parallel resources, an SMT approach appears to be more attractive than a superscalar approach.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11A89E7-D91F-474F-9C5E-C4DFBE1BE310}"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305C5-CC4E-144B-8C39-1D99888A01FE}" type="slidenum">
              <a:rPr lang="en-US"/>
              <a:pPr/>
              <a:t>8</a:t>
            </a:fld>
            <a:endParaRPr lang="en-US" dirty="0"/>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sz="1200" kern="1200" dirty="0">
                <a:solidFill>
                  <a:schemeClr val="tx1"/>
                </a:solidFill>
                <a:latin typeface="Times New Roman" pitchFamily="-84" charset="0"/>
                <a:ea typeface="+mn-ea"/>
                <a:cs typeface="+mn-cs"/>
              </a:rPr>
              <a:t>An important and relatively recent development computer system design is clustering. Clustering is an alternative to symmetric multiprocessing as an approach to providing high performance and high availability and is particularly attractive for server applications. We can define a cluster as a group of interconnected, whole computers working together as a unified computing resource that can create the illusion of being one machine. The term </a:t>
            </a:r>
            <a:r>
              <a:rPr lang="en-US" sz="1200" i="1" kern="1200" dirty="0">
                <a:solidFill>
                  <a:schemeClr val="tx1"/>
                </a:solidFill>
                <a:latin typeface="Times New Roman" pitchFamily="-84" charset="0"/>
                <a:ea typeface="+mn-ea"/>
                <a:cs typeface="+mn-cs"/>
              </a:rPr>
              <a:t>whole computer </a:t>
            </a:r>
            <a:r>
              <a:rPr lang="en-US" sz="1200" kern="1200" dirty="0">
                <a:solidFill>
                  <a:schemeClr val="tx1"/>
                </a:solidFill>
                <a:latin typeface="Times New Roman" pitchFamily="-84" charset="0"/>
                <a:ea typeface="+mn-ea"/>
                <a:cs typeface="+mn-cs"/>
              </a:rPr>
              <a:t>means a system that can run on its own, apart from the cluster; in the literature, each computer in a cluster is typically referred to as a </a:t>
            </a:r>
            <a:r>
              <a:rPr lang="en-US" sz="1200" i="1" kern="1200" dirty="0">
                <a:solidFill>
                  <a:schemeClr val="tx1"/>
                </a:solidFill>
                <a:latin typeface="Times New Roman" pitchFamily="-84" charset="0"/>
                <a:ea typeface="+mn-ea"/>
                <a:cs typeface="+mn-cs"/>
              </a:rPr>
              <a:t>node.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Four benefits that can be achieved with clustering</a:t>
            </a:r>
            <a:r>
              <a:rPr lang="en-US" sz="1200" kern="1200" baseline="0" dirty="0">
                <a:solidFill>
                  <a:schemeClr val="tx1"/>
                </a:solidFill>
                <a:latin typeface="Times New Roman" pitchFamily="-84" charset="0"/>
                <a:ea typeface="+mn-ea"/>
                <a:cs typeface="+mn-cs"/>
              </a:rPr>
              <a:t> (</a:t>
            </a:r>
            <a:r>
              <a:rPr lang="en-US" sz="1200" kern="1200" dirty="0">
                <a:solidFill>
                  <a:schemeClr val="tx1"/>
                </a:solidFill>
                <a:latin typeface="Times New Roman" pitchFamily="-84" charset="0"/>
                <a:ea typeface="+mn-ea"/>
                <a:cs typeface="+mn-cs"/>
              </a:rPr>
              <a:t>These can also be thought of as objectives or design requirements):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Absolute scalability: </a:t>
            </a:r>
            <a:r>
              <a:rPr lang="en-US" sz="1200" kern="1200" dirty="0">
                <a:solidFill>
                  <a:schemeClr val="tx1"/>
                </a:solidFill>
                <a:latin typeface="Times New Roman" pitchFamily="-84" charset="0"/>
                <a:ea typeface="+mn-ea"/>
                <a:cs typeface="+mn-cs"/>
              </a:rPr>
              <a:t>It is possible to create large clusters that far surpass the power of even the largest standalone machines. A cluster can have tens, hundreds, or even thousands of machines, each of which is a multiprocessor.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Incremental scalability: </a:t>
            </a:r>
            <a:r>
              <a:rPr lang="en-US" sz="1200" kern="1200" dirty="0">
                <a:solidFill>
                  <a:schemeClr val="tx1"/>
                </a:solidFill>
                <a:latin typeface="Times New Roman" pitchFamily="-84" charset="0"/>
                <a:ea typeface="+mn-ea"/>
                <a:cs typeface="+mn-cs"/>
              </a:rPr>
              <a:t>A cluster is configured in such a way that it is possible to add new systems to the cluster in small increments. Thus, a user can start out with a modest system and expand it as needs grow, without having to go through a major upgrade in which an existing small system is replaced with a larger system.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High availability: </a:t>
            </a:r>
            <a:r>
              <a:rPr lang="en-US" sz="1200" kern="1200" dirty="0">
                <a:solidFill>
                  <a:schemeClr val="tx1"/>
                </a:solidFill>
                <a:latin typeface="Times New Roman" pitchFamily="-84" charset="0"/>
                <a:ea typeface="+mn-ea"/>
                <a:cs typeface="+mn-cs"/>
              </a:rPr>
              <a:t>Because each node in a cluster is a standalone computer, the failure of one node does not mean loss of service. In many products, fault tolerance is handled automatically in software.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Superior price/performance: </a:t>
            </a:r>
            <a:r>
              <a:rPr lang="en-US" sz="1200" kern="1200" dirty="0">
                <a:solidFill>
                  <a:schemeClr val="tx1"/>
                </a:solidFill>
                <a:latin typeface="Times New Roman" pitchFamily="-84" charset="0"/>
                <a:ea typeface="+mn-ea"/>
                <a:cs typeface="+mn-cs"/>
              </a:rPr>
              <a:t>By using commodity building blocks, it is possible to put together a cluster with equal or greater computing power than a single large machine, at much lower cost. </a:t>
            </a:r>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84" charset="0"/>
                <a:ea typeface="+mn-ea"/>
                <a:cs typeface="+mn-cs"/>
              </a:rPr>
              <a:t>Both clusters and symmetric multiprocessors provide a configuration with multiple processors to support high-demand applications. Both solutions are commercially available, although SMP schemes have been around far longer.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main strength of the SMP approach is that an SMP is easier to manage and configure than a cluster. The SMP is much closer to the original single-processor </a:t>
            </a:r>
            <a:endParaRPr lang="en-US" dirty="0"/>
          </a:p>
          <a:p>
            <a:r>
              <a:rPr lang="en-US" sz="1200" kern="1200" dirty="0">
                <a:solidFill>
                  <a:schemeClr val="tx1"/>
                </a:solidFill>
                <a:latin typeface="Times New Roman" pitchFamily="-84" charset="0"/>
                <a:ea typeface="+mn-ea"/>
                <a:cs typeface="+mn-cs"/>
              </a:rPr>
              <a:t>model for which nearly all applications are written. The principal change required in going from a uniprocessor to an SMP is to the scheduler function. Another benefit of the SMP is that it usually takes up less physical space and draws less power than a comparable cluster. A final important benefit is that the SMP products are well established and stable.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Over the long run, however, the advantages of the cluster approach are likely to result in clusters dominating the high-performance server market. Clusters are far superior to SMPs in terms of incremental and absolute scalability. Clusters are also superior in terms of availability, because all components of the system can readily be made highly redundant.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84" charset="0"/>
                <a:ea typeface="+mn-ea"/>
                <a:cs typeface="+mn-cs"/>
              </a:rPr>
              <a:t>In terms of commercial products, the two common approaches to providing a multiple-processor system to support applications are SMPs and clusters. For some years, another approach, known as nonuniform memory access (NUMA), has been the subject of research and commercial NUMA products are now available.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Before proceeding, we should define some terms often found in the NUMA literature.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Uniform memory access (UMA): </a:t>
            </a:r>
            <a:r>
              <a:rPr lang="en-US" sz="1200" kern="1200" dirty="0">
                <a:solidFill>
                  <a:schemeClr val="tx1"/>
                </a:solidFill>
                <a:latin typeface="Times New Roman" pitchFamily="-84" charset="0"/>
                <a:ea typeface="+mn-ea"/>
                <a:cs typeface="+mn-cs"/>
              </a:rPr>
              <a:t>All processors have access to all parts of main memory using loads and stores. The memory access time of a processor to all regions of memory is the same. The access times experienced by different processors are the same. The SMP organization discussed in Sections 17.2 and 17.3 is UMA.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Nonuniform memory access (NUMA): </a:t>
            </a:r>
            <a:r>
              <a:rPr lang="en-US" sz="1200" kern="1200" dirty="0">
                <a:solidFill>
                  <a:schemeClr val="tx1"/>
                </a:solidFill>
                <a:latin typeface="Times New Roman" pitchFamily="-84" charset="0"/>
                <a:ea typeface="+mn-ea"/>
                <a:cs typeface="+mn-cs"/>
              </a:rPr>
              <a:t>All processors have access to all parts of main memory using loads and stores. The memory access time of a processor differs depending on which region of main memory is accessed. The last statement is true for all processors; however, for different processors, which memory regions are slower and which are faster differ.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 </a:t>
            </a:r>
            <a:r>
              <a:rPr lang="en-US" sz="1200" b="1" kern="1200" dirty="0">
                <a:solidFill>
                  <a:schemeClr val="tx1"/>
                </a:solidFill>
                <a:latin typeface="Times New Roman" pitchFamily="-84" charset="0"/>
                <a:ea typeface="+mn-ea"/>
                <a:cs typeface="+mn-cs"/>
              </a:rPr>
              <a:t>Cache-coherent NUMA (CC-NUMA): </a:t>
            </a:r>
            <a:r>
              <a:rPr lang="en-US" sz="1200" kern="1200" dirty="0">
                <a:solidFill>
                  <a:schemeClr val="tx1"/>
                </a:solidFill>
                <a:latin typeface="Times New Roman" pitchFamily="-84" charset="0"/>
                <a:ea typeface="+mn-ea"/>
                <a:cs typeface="+mn-cs"/>
              </a:rPr>
              <a:t>A NUMA system in which cache coherence is maintained among the caches of the various processors.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A NUMA system without cache coherence is more or less equivalent to a cluster. The commercial products that have received much attention recently are CC-NUMA systems, which are quite distinct from both SMPs and clusters. Usually, but unfortunately not always, such systems are in fact referred to in the commercial literature as CC-NUMA systems.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84" charset="0"/>
                <a:ea typeface="+mn-ea"/>
                <a:cs typeface="+mn-cs"/>
              </a:rPr>
              <a:t>With an SMP system, there is a practical limit to the number of processors that can be used. An effective cache scheme reduces the bus traffic between any one processor and main memory. As the number of processors increases, this bus traffic also increases. Also, the bus is used to exchange cache-coherence signals, further adding to the burden. At some point, the bus becomes a performance bottleneck. Performance degradation seems to limit the number of processors in an SMP </a:t>
            </a:r>
            <a:endParaRPr lang="en-US" dirty="0"/>
          </a:p>
          <a:p>
            <a:r>
              <a:rPr lang="en-US" sz="1200" kern="1200" dirty="0">
                <a:solidFill>
                  <a:schemeClr val="tx1"/>
                </a:solidFill>
                <a:latin typeface="Times New Roman" pitchFamily="-84" charset="0"/>
                <a:ea typeface="+mn-ea"/>
                <a:cs typeface="+mn-cs"/>
              </a:rPr>
              <a:t>configuration to somewhere between 16 and 64 processors. For example, Silicon Graphics’ Power Challenge SMP is limited to 64 R10000 processors in a single system; beyond this number performance degrades substantially.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processor limit in an SMP is one of the driving motivations behind the development of cluster systems. However, with a cluster, each node has its own private main memory; applications do not see a large global memory. In effect, coherency is maintained in software rather than hardware. This memory granularity affects performance and, to achieve maximum performance, software must be tailored to this environment. One approach to achieving large-scale multiprocessing while retaining the flavor of SMP is NUMA. For example, the Silicon Graphics Origin NUMA system is designed to support up to 1024 MIPS R10000 processors [WHIT97] and the Sequent NUMA-Q system is designed to support up to 252 Pentium II processors [LOVE96]. </a:t>
            </a:r>
            <a:endParaRPr lang="en-US" dirty="0"/>
          </a:p>
          <a:p>
            <a:endParaRPr lang="en-US" sz="1200" kern="1200" dirty="0">
              <a:solidFill>
                <a:schemeClr val="tx1"/>
              </a:solidFill>
              <a:latin typeface="Times New Roman" pitchFamily="-84" charset="0"/>
              <a:ea typeface="+mn-ea"/>
              <a:cs typeface="+mn-cs"/>
            </a:endParaRPr>
          </a:p>
          <a:p>
            <a:r>
              <a:rPr lang="en-US" sz="1200" kern="1200" dirty="0">
                <a:solidFill>
                  <a:schemeClr val="tx1"/>
                </a:solidFill>
                <a:latin typeface="Times New Roman" pitchFamily="-84" charset="0"/>
                <a:ea typeface="+mn-ea"/>
                <a:cs typeface="+mn-cs"/>
              </a:rPr>
              <a:t>The objective with NUMA is to maintain a transparent system wide memory while permitting multiple multiprocessor nodes, each with its own bus or other internal interconnect system. </a:t>
            </a:r>
            <a:endParaRPr lang="en-US" dirty="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14F7-A81F-48B2-B27D-A4D2AFC59FF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5C6F2A47-83B1-47FD-B357-F97001A0A94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A33B371-DF81-4E1E-97F6-BD436B94B736}"/>
              </a:ext>
            </a:extLst>
          </p:cNvPr>
          <p:cNvSpPr>
            <a:spLocks noGrp="1"/>
          </p:cNvSpPr>
          <p:nvPr>
            <p:ph type="dt" sz="half" idx="10"/>
          </p:nvPr>
        </p:nvSpPr>
        <p:spPr/>
        <p:txBody>
          <a:bodyPr/>
          <a:lstStyle/>
          <a:p>
            <a:fld id="{97522203-4EBF-4512-BBB4-2E32F3141080}" type="datetime1">
              <a:rPr lang="en-GB" smtClean="0"/>
              <a:t>08/12/2017</a:t>
            </a:fld>
            <a:endParaRPr lang="en-GB"/>
          </a:p>
        </p:txBody>
      </p:sp>
      <p:sp>
        <p:nvSpPr>
          <p:cNvPr id="5" name="Footer Placeholder 4">
            <a:extLst>
              <a:ext uri="{FF2B5EF4-FFF2-40B4-BE49-F238E27FC236}">
                <a16:creationId xmlns:a16="http://schemas.microsoft.com/office/drawing/2014/main" id="{C253B916-223C-43B8-A200-51773F42C9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1AC5AB-6E81-4238-8DCC-A12B3048147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09264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BEFF-F351-4E28-9379-0B06B4ADBD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AD1FBF-6F49-4901-9002-B63C6362D5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8E6CF1-651B-4ADE-87CB-07FD5A854209}"/>
              </a:ext>
            </a:extLst>
          </p:cNvPr>
          <p:cNvSpPr>
            <a:spLocks noGrp="1"/>
          </p:cNvSpPr>
          <p:nvPr>
            <p:ph type="dt" sz="half" idx="10"/>
          </p:nvPr>
        </p:nvSpPr>
        <p:spPr/>
        <p:txBody>
          <a:bodyPr/>
          <a:lstStyle/>
          <a:p>
            <a:fld id="{995025E9-28D6-431B-B3A3-AEAB761C56A9}" type="datetime1">
              <a:rPr lang="en-GB" smtClean="0"/>
              <a:t>08/12/2017</a:t>
            </a:fld>
            <a:endParaRPr lang="en-GB"/>
          </a:p>
        </p:txBody>
      </p:sp>
      <p:sp>
        <p:nvSpPr>
          <p:cNvPr id="5" name="Footer Placeholder 4">
            <a:extLst>
              <a:ext uri="{FF2B5EF4-FFF2-40B4-BE49-F238E27FC236}">
                <a16:creationId xmlns:a16="http://schemas.microsoft.com/office/drawing/2014/main" id="{EA9AA385-7933-41D7-B5C3-FB70DC479E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77AC9-F4B4-4E43-AB22-7E4E0EEB97EC}"/>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76374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89DFA6-FDD3-42D3-94F4-04066299B46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4EC6BD-820C-43AA-868B-516599C230D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EB895-0654-499B-82F2-196674311241}"/>
              </a:ext>
            </a:extLst>
          </p:cNvPr>
          <p:cNvSpPr>
            <a:spLocks noGrp="1"/>
          </p:cNvSpPr>
          <p:nvPr>
            <p:ph type="dt" sz="half" idx="10"/>
          </p:nvPr>
        </p:nvSpPr>
        <p:spPr/>
        <p:txBody>
          <a:bodyPr/>
          <a:lstStyle/>
          <a:p>
            <a:fld id="{FAA30FDF-B8B2-4E43-A0EC-95EE8CC6BF51}" type="datetime1">
              <a:rPr lang="en-GB" smtClean="0"/>
              <a:t>08/12/2017</a:t>
            </a:fld>
            <a:endParaRPr lang="en-GB"/>
          </a:p>
        </p:txBody>
      </p:sp>
      <p:sp>
        <p:nvSpPr>
          <p:cNvPr id="5" name="Footer Placeholder 4">
            <a:extLst>
              <a:ext uri="{FF2B5EF4-FFF2-40B4-BE49-F238E27FC236}">
                <a16:creationId xmlns:a16="http://schemas.microsoft.com/office/drawing/2014/main" id="{1EEB5CD8-F324-4144-8212-0BC6B243EC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FDD8A6-5B51-4212-8189-2EC8663A9735}"/>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743923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9C78C7B2-97AA-4D75-B711-16482A6355DB}" type="datetime1">
              <a:rPr lang="en-GB" smtClean="0"/>
              <a:t>08/12/2017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41654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6E46-7EFB-4332-9B89-C1CCDBDFF5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6D28DD-3239-4C43-8531-71BBF58918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F75285-32FD-4D7B-8DAB-D3CB6C1D773C}"/>
              </a:ext>
            </a:extLst>
          </p:cNvPr>
          <p:cNvSpPr>
            <a:spLocks noGrp="1"/>
          </p:cNvSpPr>
          <p:nvPr>
            <p:ph type="dt" sz="half" idx="10"/>
          </p:nvPr>
        </p:nvSpPr>
        <p:spPr/>
        <p:txBody>
          <a:bodyPr/>
          <a:lstStyle/>
          <a:p>
            <a:fld id="{0E60938B-D0D0-4279-AB04-ECFDDF1A485F}" type="datetime1">
              <a:rPr lang="en-GB" smtClean="0"/>
              <a:t>08/12/2017</a:t>
            </a:fld>
            <a:endParaRPr lang="en-GB"/>
          </a:p>
        </p:txBody>
      </p:sp>
      <p:sp>
        <p:nvSpPr>
          <p:cNvPr id="5" name="Footer Placeholder 4">
            <a:extLst>
              <a:ext uri="{FF2B5EF4-FFF2-40B4-BE49-F238E27FC236}">
                <a16:creationId xmlns:a16="http://schemas.microsoft.com/office/drawing/2014/main" id="{18047929-44C0-4DB2-8BD3-3FE024A208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17E3D1-C0B3-43D1-B59E-E3F291E45691}"/>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13865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DDE6-66C5-4DAD-BF3F-AB57A2500B8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D4D06E-7295-4827-BC26-56A852764E7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0B3138-1FA4-4C9D-A029-438FF6D9F338}"/>
              </a:ext>
            </a:extLst>
          </p:cNvPr>
          <p:cNvSpPr>
            <a:spLocks noGrp="1"/>
          </p:cNvSpPr>
          <p:nvPr>
            <p:ph type="dt" sz="half" idx="10"/>
          </p:nvPr>
        </p:nvSpPr>
        <p:spPr/>
        <p:txBody>
          <a:bodyPr/>
          <a:lstStyle/>
          <a:p>
            <a:fld id="{20F88F0C-8CA4-4C04-A1DC-D0DE18699542}" type="datetime1">
              <a:rPr lang="en-GB" smtClean="0"/>
              <a:t>08/12/2017</a:t>
            </a:fld>
            <a:endParaRPr lang="en-GB"/>
          </a:p>
        </p:txBody>
      </p:sp>
      <p:sp>
        <p:nvSpPr>
          <p:cNvPr id="5" name="Footer Placeholder 4">
            <a:extLst>
              <a:ext uri="{FF2B5EF4-FFF2-40B4-BE49-F238E27FC236}">
                <a16:creationId xmlns:a16="http://schemas.microsoft.com/office/drawing/2014/main" id="{210BEFD7-D37E-423C-A589-118CA85B3F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459FC9-0946-4B22-BFDB-738FBE725E75}"/>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7312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08B0-A475-46B0-B6F6-993DDB01D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AD4A19-C6D1-41DB-9F55-18F42778DF28}"/>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955E192-C5AC-4BAB-8606-BD47EA4C303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A44D30-C555-4503-9B9C-5FC4D3BF199E}"/>
              </a:ext>
            </a:extLst>
          </p:cNvPr>
          <p:cNvSpPr>
            <a:spLocks noGrp="1"/>
          </p:cNvSpPr>
          <p:nvPr>
            <p:ph type="dt" sz="half" idx="10"/>
          </p:nvPr>
        </p:nvSpPr>
        <p:spPr/>
        <p:txBody>
          <a:bodyPr/>
          <a:lstStyle/>
          <a:p>
            <a:fld id="{1D957A36-948C-4532-B58B-00A56CC8FAA2}" type="datetime1">
              <a:rPr lang="en-GB" smtClean="0"/>
              <a:t>08/12/2017</a:t>
            </a:fld>
            <a:endParaRPr lang="en-GB"/>
          </a:p>
        </p:txBody>
      </p:sp>
      <p:sp>
        <p:nvSpPr>
          <p:cNvPr id="6" name="Footer Placeholder 5">
            <a:extLst>
              <a:ext uri="{FF2B5EF4-FFF2-40B4-BE49-F238E27FC236}">
                <a16:creationId xmlns:a16="http://schemas.microsoft.com/office/drawing/2014/main" id="{FF748348-1C7C-43FF-88EA-B4DC625433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90C90B-A1B0-471D-8EFF-19A9E110CB0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49600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2CB4-7BF6-4E6C-A1D9-06893F66C7B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2FD57B-125C-4AC6-B5B3-1AFA2549D94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7E42847-89F9-4B5E-A083-D8359FCEE939}"/>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F7A2A9-F9AD-434A-878E-C1AFF14B61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47A527A5-AE60-4439-AA5E-69902E0D8D23}"/>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8B9226-07A0-4024-B651-4ACC8D7181B0}"/>
              </a:ext>
            </a:extLst>
          </p:cNvPr>
          <p:cNvSpPr>
            <a:spLocks noGrp="1"/>
          </p:cNvSpPr>
          <p:nvPr>
            <p:ph type="dt" sz="half" idx="10"/>
          </p:nvPr>
        </p:nvSpPr>
        <p:spPr/>
        <p:txBody>
          <a:bodyPr/>
          <a:lstStyle/>
          <a:p>
            <a:fld id="{F42ABB48-0BC9-480C-98F5-BF296376756E}" type="datetime1">
              <a:rPr lang="en-GB" smtClean="0"/>
              <a:t>08/12/2017</a:t>
            </a:fld>
            <a:endParaRPr lang="en-GB"/>
          </a:p>
        </p:txBody>
      </p:sp>
      <p:sp>
        <p:nvSpPr>
          <p:cNvPr id="8" name="Footer Placeholder 7">
            <a:extLst>
              <a:ext uri="{FF2B5EF4-FFF2-40B4-BE49-F238E27FC236}">
                <a16:creationId xmlns:a16="http://schemas.microsoft.com/office/drawing/2014/main" id="{D92273D0-311F-4F2F-84B3-F08B521A97F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4BA96-DADF-4849-86DC-163D5B4B9846}"/>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35933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E7E3-FEE5-4C60-BCE5-5DD4AAF177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DBA743-D322-4377-A826-A70828B63E28}"/>
              </a:ext>
            </a:extLst>
          </p:cNvPr>
          <p:cNvSpPr>
            <a:spLocks noGrp="1"/>
          </p:cNvSpPr>
          <p:nvPr>
            <p:ph type="dt" sz="half" idx="10"/>
          </p:nvPr>
        </p:nvSpPr>
        <p:spPr/>
        <p:txBody>
          <a:bodyPr/>
          <a:lstStyle/>
          <a:p>
            <a:fld id="{86676CBE-77EA-4164-8401-CC22C54D0739}" type="datetime1">
              <a:rPr lang="en-GB" smtClean="0"/>
              <a:t>08/12/2017</a:t>
            </a:fld>
            <a:endParaRPr lang="en-GB"/>
          </a:p>
        </p:txBody>
      </p:sp>
      <p:sp>
        <p:nvSpPr>
          <p:cNvPr id="4" name="Footer Placeholder 3">
            <a:extLst>
              <a:ext uri="{FF2B5EF4-FFF2-40B4-BE49-F238E27FC236}">
                <a16:creationId xmlns:a16="http://schemas.microsoft.com/office/drawing/2014/main" id="{81EECB05-864C-45C2-AF58-DABE1EB891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CA12F2-5EEC-44AC-945B-7341257274D3}"/>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42013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3E2EA-792C-4216-A928-B2CA1AA23386}"/>
              </a:ext>
            </a:extLst>
          </p:cNvPr>
          <p:cNvSpPr>
            <a:spLocks noGrp="1"/>
          </p:cNvSpPr>
          <p:nvPr>
            <p:ph type="dt" sz="half" idx="10"/>
          </p:nvPr>
        </p:nvSpPr>
        <p:spPr/>
        <p:txBody>
          <a:bodyPr/>
          <a:lstStyle/>
          <a:p>
            <a:fld id="{AF0B8DDC-6E5E-4EC1-89C4-F1FB75A0F2FD}" type="datetime1">
              <a:rPr lang="en-GB" smtClean="0"/>
              <a:t>08/12/2017</a:t>
            </a:fld>
            <a:endParaRPr lang="en-GB"/>
          </a:p>
        </p:txBody>
      </p:sp>
      <p:sp>
        <p:nvSpPr>
          <p:cNvPr id="3" name="Footer Placeholder 2">
            <a:extLst>
              <a:ext uri="{FF2B5EF4-FFF2-40B4-BE49-F238E27FC236}">
                <a16:creationId xmlns:a16="http://schemas.microsoft.com/office/drawing/2014/main" id="{57ECD23A-7AD5-4764-90B4-679478E1DB4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4C39BF1-82DE-4D00-855D-D88842E02EF4}"/>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44457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C3D9-1022-4003-9CC4-1B96A24D40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40E6E0-1022-4167-85F9-0FB0E5C3759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B50973-BF99-4BD3-83B9-381E2BD460C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0953DEF-FB55-4ABC-AA90-8A5A618545FB}"/>
              </a:ext>
            </a:extLst>
          </p:cNvPr>
          <p:cNvSpPr>
            <a:spLocks noGrp="1"/>
          </p:cNvSpPr>
          <p:nvPr>
            <p:ph type="dt" sz="half" idx="10"/>
          </p:nvPr>
        </p:nvSpPr>
        <p:spPr/>
        <p:txBody>
          <a:bodyPr/>
          <a:lstStyle/>
          <a:p>
            <a:fld id="{0B840059-FA01-40B6-BBA7-2C6755498C30}" type="datetime1">
              <a:rPr lang="en-GB" smtClean="0"/>
              <a:t>08/12/2017</a:t>
            </a:fld>
            <a:endParaRPr lang="en-GB"/>
          </a:p>
        </p:txBody>
      </p:sp>
      <p:sp>
        <p:nvSpPr>
          <p:cNvPr id="6" name="Footer Placeholder 5">
            <a:extLst>
              <a:ext uri="{FF2B5EF4-FFF2-40B4-BE49-F238E27FC236}">
                <a16:creationId xmlns:a16="http://schemas.microsoft.com/office/drawing/2014/main" id="{91514BFF-BDA7-42F5-8200-A85CADA257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0E50FA-1ABD-4235-A19F-E944B59FF8A2}"/>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90750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3662-80E7-479B-9DDB-1114D73381F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D80080-BEB5-425A-8082-D6A817DC407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83CFC52A-B02D-4731-8C51-C67D4416AD1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5DFA97A-4B30-43F5-8AC7-AAF32492C9C3}"/>
              </a:ext>
            </a:extLst>
          </p:cNvPr>
          <p:cNvSpPr>
            <a:spLocks noGrp="1"/>
          </p:cNvSpPr>
          <p:nvPr>
            <p:ph type="dt" sz="half" idx="10"/>
          </p:nvPr>
        </p:nvSpPr>
        <p:spPr/>
        <p:txBody>
          <a:bodyPr/>
          <a:lstStyle/>
          <a:p>
            <a:fld id="{EA6DF895-E37C-4403-9C90-833565776EA4}" type="datetime1">
              <a:rPr lang="en-GB" smtClean="0"/>
              <a:t>08/12/2017</a:t>
            </a:fld>
            <a:endParaRPr lang="en-GB"/>
          </a:p>
        </p:txBody>
      </p:sp>
      <p:sp>
        <p:nvSpPr>
          <p:cNvPr id="6" name="Footer Placeholder 5">
            <a:extLst>
              <a:ext uri="{FF2B5EF4-FFF2-40B4-BE49-F238E27FC236}">
                <a16:creationId xmlns:a16="http://schemas.microsoft.com/office/drawing/2014/main" id="{0A87B5ED-594F-478F-B0A2-E781E0FD91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967CB9-06F5-49C2-BB24-573B6796C304}"/>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38557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03D36-123D-4E4F-837A-7B692C7F1EC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0F8335-3682-4D70-8A45-FB2C22A6C63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2FA5F2-4C0A-4C76-8085-E17F6DFAAAE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3BBE6FC-F92B-464B-88F1-717239E24210}" type="datetime1">
              <a:rPr lang="en-GB" smtClean="0"/>
              <a:t>08/12/2017</a:t>
            </a:fld>
            <a:endParaRPr lang="en-GB"/>
          </a:p>
        </p:txBody>
      </p:sp>
      <p:sp>
        <p:nvSpPr>
          <p:cNvPr id="5" name="Footer Placeholder 4">
            <a:extLst>
              <a:ext uri="{FF2B5EF4-FFF2-40B4-BE49-F238E27FC236}">
                <a16:creationId xmlns:a16="http://schemas.microsoft.com/office/drawing/2014/main" id="{0AD689F0-E1E8-40B3-91A7-7C3E21C34B0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70F65BC-7BC6-4F92-90BF-CBAF9A46A88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698E25-70A5-4DC8-888B-608AEC755B87}" type="slidenum">
              <a:rPr lang="en-GB" smtClean="0"/>
              <a:t>‹#›</a:t>
            </a:fld>
            <a:endParaRPr lang="en-GB"/>
          </a:p>
        </p:txBody>
      </p:sp>
    </p:spTree>
    <p:extLst>
      <p:ext uri="{BB962C8B-B14F-4D97-AF65-F5344CB8AC3E}">
        <p14:creationId xmlns:p14="http://schemas.microsoft.com/office/powerpoint/2010/main" val="196437655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0480@coventry.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7772400" cy="1685745"/>
          </a:xfrm>
        </p:spPr>
        <p:txBody>
          <a:bodyPr>
            <a:normAutofit/>
          </a:bodyPr>
          <a:lstStyle/>
          <a:p>
            <a:br>
              <a:rPr lang="en-GB" sz="3600" dirty="0"/>
            </a:br>
            <a:r>
              <a:rPr lang="en-GB" sz="4000" b="1" dirty="0"/>
              <a:t>Parallel Processing</a:t>
            </a:r>
            <a:br>
              <a:rPr lang="en-GB" sz="3100" b="1" dirty="0"/>
            </a:br>
            <a:endParaRPr lang="en-GB" sz="3100" b="1" dirty="0"/>
          </a:p>
        </p:txBody>
      </p:sp>
      <p:sp>
        <p:nvSpPr>
          <p:cNvPr id="3" name="Subtitle 2"/>
          <p:cNvSpPr>
            <a:spLocks noGrp="1"/>
          </p:cNvSpPr>
          <p:nvPr>
            <p:ph type="subTitle" idx="1"/>
          </p:nvPr>
        </p:nvSpPr>
        <p:spPr>
          <a:xfrm>
            <a:off x="755576" y="3573016"/>
            <a:ext cx="7772400" cy="1343720"/>
          </a:xfrm>
        </p:spPr>
        <p:txBody>
          <a:bodyPr>
            <a:normAutofit lnSpcReduction="10000"/>
          </a:bodyPr>
          <a:lstStyle/>
          <a:p>
            <a:r>
              <a:rPr lang="en-GB" dirty="0">
                <a:solidFill>
                  <a:srgbClr val="C00000"/>
                </a:solidFill>
              </a:rPr>
              <a:t>120CT Computer Architecture and Networks</a:t>
            </a:r>
          </a:p>
          <a:p>
            <a:endParaRPr lang="en-GB" dirty="0"/>
          </a:p>
          <a:p>
            <a:r>
              <a:rPr lang="en-GB" b="1" dirty="0"/>
              <a:t>Dr Dianabasi Nkantah</a:t>
            </a:r>
          </a:p>
          <a:p>
            <a:r>
              <a:rPr lang="en-GB" dirty="0">
                <a:hlinkClick r:id="rId2"/>
              </a:rPr>
              <a:t>ab0480@coventry.ac.uk</a:t>
            </a:r>
            <a:endParaRPr lang="en-GB" dirty="0"/>
          </a:p>
          <a:p>
            <a:endParaRPr lang="en-GB" dirty="0"/>
          </a:p>
        </p:txBody>
      </p:sp>
    </p:spTree>
    <p:extLst>
      <p:ext uri="{BB962C8B-B14F-4D97-AF65-F5344CB8AC3E}">
        <p14:creationId xmlns:p14="http://schemas.microsoft.com/office/powerpoint/2010/main" val="4022655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28650" y="365127"/>
            <a:ext cx="7886700" cy="759618"/>
          </a:xfrm>
        </p:spPr>
        <p:txBody>
          <a:bodyPr>
            <a:normAutofit/>
          </a:bodyPr>
          <a:lstStyle/>
          <a:p>
            <a:r>
              <a:rPr lang="en-GB" sz="4000" b="1" dirty="0">
                <a:solidFill>
                  <a:srgbClr val="0000CC"/>
                </a:solidFill>
                <a:effectLst>
                  <a:outerShdw blurRad="38100" dist="38100" dir="2700000" algn="tl">
                    <a:srgbClr val="000000">
                      <a:alpha val="43137"/>
                    </a:srgbClr>
                  </a:outerShdw>
                </a:effectLst>
              </a:rPr>
              <a:t>Nonuniform Memory Access (NUMA)</a:t>
            </a:r>
          </a:p>
        </p:txBody>
      </p:sp>
      <p:sp>
        <p:nvSpPr>
          <p:cNvPr id="173059" name="Rectangle 3"/>
          <p:cNvSpPr>
            <a:spLocks noGrp="1" noChangeArrowheads="1"/>
          </p:cNvSpPr>
          <p:nvPr>
            <p:ph idx="1"/>
          </p:nvPr>
        </p:nvSpPr>
        <p:spPr>
          <a:xfrm>
            <a:off x="467544" y="1484784"/>
            <a:ext cx="8280920" cy="4752528"/>
          </a:xfrm>
        </p:spPr>
        <p:txBody>
          <a:bodyPr>
            <a:normAutofit/>
          </a:bodyPr>
          <a:lstStyle/>
          <a:p>
            <a:pPr>
              <a:lnSpc>
                <a:spcPct val="90000"/>
              </a:lnSpc>
            </a:pPr>
            <a:r>
              <a:rPr lang="en-GB" sz="2000" dirty="0"/>
              <a:t>Alternative to SMP and clustering</a:t>
            </a:r>
          </a:p>
          <a:p>
            <a:pPr marL="2057400" lvl="8" indent="0">
              <a:lnSpc>
                <a:spcPct val="90000"/>
              </a:lnSpc>
              <a:buNone/>
            </a:pPr>
            <a:endParaRPr lang="en-GB" sz="900" dirty="0"/>
          </a:p>
          <a:p>
            <a:pPr>
              <a:lnSpc>
                <a:spcPct val="90000"/>
              </a:lnSpc>
            </a:pPr>
            <a:r>
              <a:rPr lang="en-GB" sz="2000" dirty="0">
                <a:solidFill>
                  <a:srgbClr val="C00000"/>
                </a:solidFill>
              </a:rPr>
              <a:t>Uniform memory access (UMA)</a:t>
            </a:r>
          </a:p>
          <a:p>
            <a:pPr lvl="1">
              <a:lnSpc>
                <a:spcPct val="90000"/>
              </a:lnSpc>
            </a:pPr>
            <a:r>
              <a:rPr lang="en-GB" sz="1800" dirty="0"/>
              <a:t>All processors have access to all parts of  main memory using loads and stores</a:t>
            </a:r>
          </a:p>
          <a:p>
            <a:pPr lvl="1">
              <a:lnSpc>
                <a:spcPct val="90000"/>
              </a:lnSpc>
            </a:pPr>
            <a:r>
              <a:rPr lang="en-GB" sz="1800" dirty="0"/>
              <a:t>Access time to all regions of memory is the same</a:t>
            </a:r>
          </a:p>
          <a:p>
            <a:pPr lvl="1">
              <a:lnSpc>
                <a:spcPct val="90000"/>
              </a:lnSpc>
            </a:pPr>
            <a:r>
              <a:rPr lang="en-GB" sz="1800" dirty="0"/>
              <a:t>Access time to memory for different processors is the same</a:t>
            </a:r>
          </a:p>
          <a:p>
            <a:pPr marL="2057400" lvl="8" indent="0">
              <a:lnSpc>
                <a:spcPct val="90000"/>
              </a:lnSpc>
              <a:buNone/>
            </a:pPr>
            <a:endParaRPr lang="en-GB" sz="1100" dirty="0"/>
          </a:p>
          <a:p>
            <a:pPr>
              <a:lnSpc>
                <a:spcPct val="90000"/>
              </a:lnSpc>
            </a:pPr>
            <a:r>
              <a:rPr lang="en-GB" sz="2000" dirty="0">
                <a:solidFill>
                  <a:srgbClr val="C00000"/>
                </a:solidFill>
              </a:rPr>
              <a:t>Nonuniform memory access (NUMA)</a:t>
            </a:r>
          </a:p>
          <a:p>
            <a:pPr lvl="1">
              <a:lnSpc>
                <a:spcPct val="90000"/>
              </a:lnSpc>
            </a:pPr>
            <a:r>
              <a:rPr lang="en-GB" sz="1800" dirty="0"/>
              <a:t>All processors have access to all parts of main memory using loads and stores</a:t>
            </a:r>
          </a:p>
          <a:p>
            <a:pPr lvl="1">
              <a:lnSpc>
                <a:spcPct val="90000"/>
              </a:lnSpc>
            </a:pPr>
            <a:r>
              <a:rPr lang="en-GB" sz="1800" dirty="0"/>
              <a:t>Access time of processor differs depending on which region of main memory is being accessed</a:t>
            </a:r>
          </a:p>
          <a:p>
            <a:pPr lvl="1">
              <a:lnSpc>
                <a:spcPct val="90000"/>
              </a:lnSpc>
            </a:pPr>
            <a:r>
              <a:rPr lang="en-GB" sz="1800" dirty="0"/>
              <a:t>Different processors access different regions of memory at different speeds</a:t>
            </a:r>
          </a:p>
          <a:p>
            <a:pPr marL="2057400" lvl="8" indent="0">
              <a:lnSpc>
                <a:spcPct val="90000"/>
              </a:lnSpc>
              <a:buNone/>
            </a:pPr>
            <a:endParaRPr lang="en-GB" sz="1100" dirty="0"/>
          </a:p>
          <a:p>
            <a:pPr>
              <a:lnSpc>
                <a:spcPct val="90000"/>
              </a:lnSpc>
            </a:pPr>
            <a:r>
              <a:rPr lang="en-GB" sz="2000" dirty="0">
                <a:solidFill>
                  <a:srgbClr val="C00000"/>
                </a:solidFill>
              </a:rPr>
              <a:t>Cache-coherent NUMA (CC-NUMA)</a:t>
            </a:r>
          </a:p>
          <a:p>
            <a:pPr lvl="1">
              <a:lnSpc>
                <a:spcPct val="90000"/>
              </a:lnSpc>
            </a:pPr>
            <a:r>
              <a:rPr lang="en-GB" sz="1800" dirty="0"/>
              <a:t>A NUMA system in which cache coherence is maintained among the caches of the various processors</a:t>
            </a:r>
          </a:p>
        </p:txBody>
      </p:sp>
      <p:sp>
        <p:nvSpPr>
          <p:cNvPr id="2" name="Slide Number Placeholder 1"/>
          <p:cNvSpPr>
            <a:spLocks noGrp="1"/>
          </p:cNvSpPr>
          <p:nvPr>
            <p:ph type="sldNum" sz="quarter" idx="12"/>
          </p:nvPr>
        </p:nvSpPr>
        <p:spPr/>
        <p:txBody>
          <a:bodyPr/>
          <a:lstStyle/>
          <a:p>
            <a:fld id="{04698E25-70A5-4DC8-888B-608AEC755B87}" type="slidenum">
              <a:rPr lang="en-GB" smtClean="0"/>
              <a:t>10</a:t>
            </a:fld>
            <a:endParaRPr lang="en-GB"/>
          </a:p>
        </p:txBody>
      </p:sp>
    </p:spTree>
    <p:extLst>
      <p:ext uri="{BB962C8B-B14F-4D97-AF65-F5344CB8AC3E}">
        <p14:creationId xmlns:p14="http://schemas.microsoft.com/office/powerpoint/2010/main" val="303901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11</a:t>
            </a:fld>
            <a:endParaRPr lang="en-GB"/>
          </a:p>
        </p:txBody>
      </p:sp>
      <p:sp>
        <p:nvSpPr>
          <p:cNvPr id="174082" name="Rectangle 2"/>
          <p:cNvSpPr>
            <a:spLocks noGrp="1" noChangeArrowheads="1"/>
          </p:cNvSpPr>
          <p:nvPr>
            <p:ph type="title" idx="4294967295"/>
          </p:nvPr>
        </p:nvSpPr>
        <p:spPr>
          <a:xfrm>
            <a:off x="412750" y="223024"/>
            <a:ext cx="7556500" cy="822324"/>
          </a:xfrm>
        </p:spPr>
        <p:txBody>
          <a:bodyPr>
            <a:normAutofit/>
          </a:bodyPr>
          <a:lstStyle/>
          <a:p>
            <a:r>
              <a:rPr lang="en-GB" sz="4000" b="1" dirty="0">
                <a:solidFill>
                  <a:srgbClr val="C00000"/>
                </a:solidFill>
                <a:effectLst>
                  <a:outerShdw blurRad="38100" dist="38100" dir="2700000" algn="tl">
                    <a:srgbClr val="000000">
                      <a:alpha val="43137"/>
                    </a:srgbClr>
                  </a:outerShdw>
                </a:effectLst>
              </a:rPr>
              <a:t>Motivation for cc-NUMA</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88289047"/>
              </p:ext>
            </p:extLst>
          </p:nvPr>
        </p:nvGraphicFramePr>
        <p:xfrm>
          <a:off x="133350" y="1052513"/>
          <a:ext cx="8382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2527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23528" y="476672"/>
            <a:ext cx="3240360" cy="1368152"/>
          </a:xfrm>
        </p:spPr>
        <p:txBody>
          <a:bodyPr>
            <a:noAutofit/>
          </a:bodyPr>
          <a:lstStyle/>
          <a:p>
            <a:r>
              <a:rPr lang="en-GB" sz="4000" b="1" dirty="0">
                <a:solidFill>
                  <a:srgbClr val="C00000"/>
                </a:solidFill>
              </a:rPr>
              <a:t>CC-NUMA Organization</a:t>
            </a:r>
          </a:p>
        </p:txBody>
      </p:sp>
      <p:sp>
        <p:nvSpPr>
          <p:cNvPr id="2" name="Slide Number Placeholder 1"/>
          <p:cNvSpPr>
            <a:spLocks noGrp="1"/>
          </p:cNvSpPr>
          <p:nvPr>
            <p:ph type="sldNum" sz="quarter" idx="12"/>
          </p:nvPr>
        </p:nvSpPr>
        <p:spPr/>
        <p:txBody>
          <a:bodyPr/>
          <a:lstStyle/>
          <a:p>
            <a:fld id="{04698E25-70A5-4DC8-888B-608AEC755B87}" type="slidenum">
              <a:rPr lang="en-GB" smtClean="0"/>
              <a:t>12</a:t>
            </a:fld>
            <a:endParaRPr lang="en-GB"/>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506494" y="85641"/>
            <a:ext cx="5299364" cy="6858000"/>
          </a:xfrm>
          <a:prstGeom prst="rect">
            <a:avLst/>
          </a:prstGeom>
        </p:spPr>
      </p:pic>
      <p:sp>
        <p:nvSpPr>
          <p:cNvPr id="5" name="TextBox 4"/>
          <p:cNvSpPr txBox="1"/>
          <p:nvPr/>
        </p:nvSpPr>
        <p:spPr>
          <a:xfrm>
            <a:off x="5508104" y="6556959"/>
            <a:ext cx="1296144" cy="223138"/>
          </a:xfrm>
          <a:prstGeom prst="rect">
            <a:avLst/>
          </a:prstGeom>
          <a:noFill/>
        </p:spPr>
        <p:txBody>
          <a:bodyPr wrap="square" rtlCol="0">
            <a:spAutoFit/>
          </a:bodyPr>
          <a:lstStyle/>
          <a:p>
            <a:r>
              <a:rPr lang="en-GB" sz="850" dirty="0"/>
              <a:t>(Stallings, W., 2016)</a:t>
            </a:r>
          </a:p>
        </p:txBody>
      </p:sp>
    </p:spTree>
    <p:extLst>
      <p:ext uri="{BB962C8B-B14F-4D97-AF65-F5344CB8AC3E}">
        <p14:creationId xmlns:p14="http://schemas.microsoft.com/office/powerpoint/2010/main" val="1988440754"/>
      </p:ext>
    </p:extLst>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683568" y="404664"/>
            <a:ext cx="7556313" cy="936104"/>
          </a:xfrm>
        </p:spPr>
        <p:txBody>
          <a:bodyPr>
            <a:normAutofit/>
          </a:bodyPr>
          <a:lstStyle/>
          <a:p>
            <a:r>
              <a:rPr lang="en-GB" sz="4000" b="1" dirty="0">
                <a:solidFill>
                  <a:srgbClr val="C00000"/>
                </a:solidFill>
                <a:effectLst>
                  <a:outerShdw blurRad="38100" dist="38100" dir="2700000" algn="tl">
                    <a:srgbClr val="000000">
                      <a:alpha val="43137"/>
                    </a:srgbClr>
                  </a:outerShdw>
                </a:effectLst>
              </a:rPr>
              <a:t>NUMA Pros and Cons</a:t>
            </a:r>
          </a:p>
        </p:txBody>
      </p:sp>
      <p:sp>
        <p:nvSpPr>
          <p:cNvPr id="178179" name="Rectangle 3"/>
          <p:cNvSpPr>
            <a:spLocks noGrp="1" noChangeArrowheads="1"/>
          </p:cNvSpPr>
          <p:nvPr>
            <p:ph sz="half" idx="1"/>
          </p:nvPr>
        </p:nvSpPr>
        <p:spPr>
          <a:xfrm>
            <a:off x="467544" y="1772816"/>
            <a:ext cx="4104456" cy="4392488"/>
          </a:xfrm>
        </p:spPr>
        <p:txBody>
          <a:bodyPr>
            <a:noAutofit/>
          </a:bodyPr>
          <a:lstStyle/>
          <a:p>
            <a:pPr>
              <a:lnSpc>
                <a:spcPct val="110000"/>
              </a:lnSpc>
            </a:pPr>
            <a:r>
              <a:rPr lang="en-GB" sz="2000" dirty="0">
                <a:solidFill>
                  <a:srgbClr val="0000CC"/>
                </a:solidFill>
              </a:rPr>
              <a:t>Main advantage of a CC-NUMA system is that it can deliver effective performance at higher levels of parallelism than SMP without requiring major software changes</a:t>
            </a:r>
          </a:p>
          <a:p>
            <a:pPr marL="2057400" lvl="8" indent="0">
              <a:lnSpc>
                <a:spcPct val="110000"/>
              </a:lnSpc>
              <a:buNone/>
            </a:pPr>
            <a:endParaRPr lang="en-GB" sz="800" dirty="0">
              <a:solidFill>
                <a:srgbClr val="0000CC"/>
              </a:solidFill>
            </a:endParaRPr>
          </a:p>
          <a:p>
            <a:pPr>
              <a:lnSpc>
                <a:spcPct val="110000"/>
              </a:lnSpc>
            </a:pPr>
            <a:r>
              <a:rPr lang="en-GB" sz="2000" dirty="0">
                <a:solidFill>
                  <a:srgbClr val="0000CC"/>
                </a:solidFill>
              </a:rPr>
              <a:t>Bus traffic on any individual node is limited to a demand that the bus can handle</a:t>
            </a:r>
          </a:p>
          <a:p>
            <a:pPr marL="2057400" lvl="8" indent="0">
              <a:lnSpc>
                <a:spcPct val="110000"/>
              </a:lnSpc>
              <a:buNone/>
            </a:pPr>
            <a:endParaRPr lang="en-GB" sz="800" dirty="0">
              <a:solidFill>
                <a:srgbClr val="FFFF00"/>
              </a:solidFill>
            </a:endParaRPr>
          </a:p>
        </p:txBody>
      </p:sp>
      <p:sp>
        <p:nvSpPr>
          <p:cNvPr id="6" name="Content Placeholder 5"/>
          <p:cNvSpPr>
            <a:spLocks noGrp="1"/>
          </p:cNvSpPr>
          <p:nvPr>
            <p:ph sz="half" idx="2"/>
          </p:nvPr>
        </p:nvSpPr>
        <p:spPr>
          <a:xfrm>
            <a:off x="5076056" y="1772816"/>
            <a:ext cx="3816424" cy="3888432"/>
          </a:xfrm>
        </p:spPr>
        <p:txBody>
          <a:bodyPr>
            <a:normAutofit lnSpcReduction="10000"/>
          </a:bodyPr>
          <a:lstStyle/>
          <a:p>
            <a:r>
              <a:rPr lang="en-GB" sz="2000" dirty="0">
                <a:solidFill>
                  <a:srgbClr val="FF0000"/>
                </a:solidFill>
              </a:rPr>
              <a:t>If many of the memory accesses are to remote nodes, performance begins to break down</a:t>
            </a:r>
          </a:p>
          <a:p>
            <a:pPr marL="2057400" lvl="8" indent="0">
              <a:buNone/>
            </a:pPr>
            <a:endParaRPr lang="en-US" sz="800" dirty="0">
              <a:solidFill>
                <a:srgbClr val="FF0000"/>
              </a:solidFill>
            </a:endParaRPr>
          </a:p>
          <a:p>
            <a:r>
              <a:rPr lang="en-US" sz="2000" dirty="0">
                <a:solidFill>
                  <a:srgbClr val="FF0000"/>
                </a:solidFill>
              </a:rPr>
              <a:t>Does not transparently look like an SMP</a:t>
            </a:r>
          </a:p>
          <a:p>
            <a:pPr marL="2057400" lvl="8" indent="0">
              <a:buNone/>
            </a:pPr>
            <a:endParaRPr lang="en-US" sz="800" dirty="0">
              <a:solidFill>
                <a:srgbClr val="FF0000"/>
              </a:solidFill>
            </a:endParaRPr>
          </a:p>
          <a:p>
            <a:r>
              <a:rPr lang="en-US" sz="2000" dirty="0">
                <a:solidFill>
                  <a:srgbClr val="FF0000"/>
                </a:solidFill>
              </a:rPr>
              <a:t>Software changes will be required to move an operating system and applications from an SMP to a CC-NUMA system</a:t>
            </a:r>
          </a:p>
          <a:p>
            <a:pPr marL="2057400" lvl="8" indent="0">
              <a:buNone/>
            </a:pPr>
            <a:endParaRPr lang="en-US" sz="800" dirty="0">
              <a:solidFill>
                <a:srgbClr val="FF0000"/>
              </a:solidFill>
            </a:endParaRPr>
          </a:p>
          <a:p>
            <a:r>
              <a:rPr lang="en-US" sz="2000" dirty="0">
                <a:solidFill>
                  <a:srgbClr val="FF0000"/>
                </a:solidFill>
              </a:rPr>
              <a:t>Concern with availability</a:t>
            </a:r>
          </a:p>
        </p:txBody>
      </p:sp>
      <p:sp>
        <p:nvSpPr>
          <p:cNvPr id="2" name="Slide Number Placeholder 1"/>
          <p:cNvSpPr>
            <a:spLocks noGrp="1"/>
          </p:cNvSpPr>
          <p:nvPr>
            <p:ph type="sldNum" sz="quarter" idx="12"/>
          </p:nvPr>
        </p:nvSpPr>
        <p:spPr/>
        <p:txBody>
          <a:bodyPr/>
          <a:lstStyle/>
          <a:p>
            <a:fld id="{04698E25-70A5-4DC8-888B-608AEC755B87}" type="slidenum">
              <a:rPr lang="en-GB" smtClean="0"/>
              <a:t>13</a:t>
            </a:fld>
            <a:endParaRPr lang="en-GB"/>
          </a:p>
        </p:txBody>
      </p:sp>
    </p:spTree>
    <p:extLst>
      <p:ext uri="{BB962C8B-B14F-4D97-AF65-F5344CB8AC3E}">
        <p14:creationId xmlns:p14="http://schemas.microsoft.com/office/powerpoint/2010/main" val="351143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t>Further Reading</a:t>
            </a:r>
          </a:p>
        </p:txBody>
      </p:sp>
      <p:sp>
        <p:nvSpPr>
          <p:cNvPr id="2" name="Content Placeholder 1"/>
          <p:cNvSpPr>
            <a:spLocks noGrp="1"/>
          </p:cNvSpPr>
          <p:nvPr>
            <p:ph idx="1"/>
          </p:nvPr>
        </p:nvSpPr>
        <p:spPr/>
        <p:txBody>
          <a:bodyPr>
            <a:normAutofit/>
          </a:bodyPr>
          <a:lstStyle/>
          <a:p>
            <a:r>
              <a:rPr lang="en-GB" sz="2400" dirty="0">
                <a:solidFill>
                  <a:srgbClr val="C00000"/>
                </a:solidFill>
              </a:rPr>
              <a:t>Computer Organization and Architecture – Designing for Performance (10</a:t>
            </a:r>
            <a:r>
              <a:rPr lang="en-GB" sz="2400" baseline="30000" dirty="0">
                <a:solidFill>
                  <a:srgbClr val="C00000"/>
                </a:solidFill>
              </a:rPr>
              <a:t>th</a:t>
            </a:r>
            <a:r>
              <a:rPr lang="en-GB" sz="2400" dirty="0">
                <a:solidFill>
                  <a:srgbClr val="C00000"/>
                </a:solidFill>
              </a:rPr>
              <a:t> Edition), William Stallings </a:t>
            </a:r>
            <a:r>
              <a:rPr lang="en-GB" sz="2400" dirty="0">
                <a:solidFill>
                  <a:srgbClr val="0070C0"/>
                </a:solidFill>
              </a:rPr>
              <a:t>[Chapters: </a:t>
            </a:r>
            <a:r>
              <a:rPr lang="en-GB" sz="2400" b="1" dirty="0">
                <a:solidFill>
                  <a:srgbClr val="0070C0"/>
                </a:solidFill>
              </a:rPr>
              <a:t>17</a:t>
            </a:r>
            <a:r>
              <a:rPr lang="en-GB" sz="2400" dirty="0">
                <a:solidFill>
                  <a:srgbClr val="0070C0"/>
                </a:solidFill>
              </a:rPr>
              <a:t>, </a:t>
            </a:r>
            <a:r>
              <a:rPr lang="en-GB" sz="2400" b="1" dirty="0">
                <a:solidFill>
                  <a:srgbClr val="0070C0"/>
                </a:solidFill>
              </a:rPr>
              <a:t>18</a:t>
            </a:r>
            <a:r>
              <a:rPr lang="en-GB" sz="2400" dirty="0">
                <a:solidFill>
                  <a:srgbClr val="0070C0"/>
                </a:solidFill>
              </a:rPr>
              <a:t>]</a:t>
            </a:r>
          </a:p>
          <a:p>
            <a:pPr marL="2057400" lvl="8" indent="0">
              <a:buNone/>
            </a:pPr>
            <a:endParaRPr lang="en-GB" sz="2400" dirty="0">
              <a:solidFill>
                <a:srgbClr val="C00000"/>
              </a:solidFill>
            </a:endParaRPr>
          </a:p>
          <a:p>
            <a:pPr marL="2057400" lvl="8" indent="0">
              <a:buNone/>
            </a:pPr>
            <a:endParaRPr lang="en-GB" sz="2400" dirty="0">
              <a:solidFill>
                <a:srgbClr val="C00000"/>
              </a:solidFill>
            </a:endParaRPr>
          </a:p>
          <a:p>
            <a:r>
              <a:rPr lang="en-GB" sz="2400" dirty="0">
                <a:solidFill>
                  <a:srgbClr val="C00000"/>
                </a:solidFill>
              </a:rPr>
              <a:t>Computer Organization and Design – The Hardware/Software Interface (5</a:t>
            </a:r>
            <a:r>
              <a:rPr lang="en-GB" sz="2400" baseline="30000" dirty="0">
                <a:solidFill>
                  <a:srgbClr val="C00000"/>
                </a:solidFill>
              </a:rPr>
              <a:t>th</a:t>
            </a:r>
            <a:r>
              <a:rPr lang="en-GB" sz="2400" dirty="0">
                <a:solidFill>
                  <a:srgbClr val="C00000"/>
                </a:solidFill>
              </a:rPr>
              <a:t> Edition), David A. Patterson &amp; John L. Hennessy </a:t>
            </a:r>
            <a:r>
              <a:rPr lang="en-GB" sz="2400" dirty="0">
                <a:solidFill>
                  <a:srgbClr val="0070C0"/>
                </a:solidFill>
              </a:rPr>
              <a:t>[Chapter: 6]</a:t>
            </a:r>
          </a:p>
        </p:txBody>
      </p:sp>
    </p:spTree>
    <p:extLst>
      <p:ext uri="{BB962C8B-B14F-4D97-AF65-F5344CB8AC3E}">
        <p14:creationId xmlns:p14="http://schemas.microsoft.com/office/powerpoint/2010/main" val="387128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a:r>
              <a:rPr lang="en-GB" altLang="en-US" b="1" dirty="0">
                <a:solidFill>
                  <a:srgbClr val="FF0000"/>
                </a:solidFill>
              </a:rPr>
              <a:t>This lecture ……</a:t>
            </a:r>
          </a:p>
        </p:txBody>
      </p:sp>
      <p:sp>
        <p:nvSpPr>
          <p:cNvPr id="4099" name="Content Placeholder 2"/>
          <p:cNvSpPr>
            <a:spLocks noGrp="1"/>
          </p:cNvSpPr>
          <p:nvPr>
            <p:ph idx="1"/>
          </p:nvPr>
        </p:nvSpPr>
        <p:spPr/>
        <p:txBody>
          <a:bodyPr>
            <a:normAutofit/>
          </a:bodyPr>
          <a:lstStyle/>
          <a:p>
            <a:r>
              <a:rPr lang="en-GB" altLang="en-US" sz="3600" dirty="0">
                <a:solidFill>
                  <a:srgbClr val="0000CC"/>
                </a:solidFill>
              </a:rPr>
              <a:t>Parallel Processing</a:t>
            </a:r>
          </a:p>
          <a:p>
            <a:pPr lvl="1"/>
            <a:r>
              <a:rPr lang="en-GB" altLang="en-US" sz="2800" dirty="0"/>
              <a:t>Flynn’s Taxonomy</a:t>
            </a:r>
          </a:p>
          <a:p>
            <a:pPr lvl="1"/>
            <a:r>
              <a:rPr lang="en-GB" altLang="en-US" sz="2800" dirty="0"/>
              <a:t>Symmetric Multiprocessors (SMP)</a:t>
            </a:r>
          </a:p>
          <a:p>
            <a:pPr lvl="1"/>
            <a:r>
              <a:rPr lang="en-GB" altLang="en-US" sz="2800" dirty="0"/>
              <a:t>Clusters</a:t>
            </a:r>
          </a:p>
          <a:p>
            <a:pPr lvl="1"/>
            <a:r>
              <a:rPr lang="en-GB" altLang="en-US" sz="2800" dirty="0"/>
              <a:t>NUMA</a:t>
            </a:r>
          </a:p>
          <a:p>
            <a:pPr marL="2057400" lvl="8" indent="0">
              <a:buNone/>
            </a:pPr>
            <a:endParaRPr lang="en-GB" altLang="en-US" dirty="0"/>
          </a:p>
          <a:p>
            <a:pPr marL="0" indent="0">
              <a:buNone/>
            </a:pPr>
            <a:endParaRPr lang="en-GB" altLang="en-US" dirty="0"/>
          </a:p>
        </p:txBody>
      </p:sp>
      <p:sp>
        <p:nvSpPr>
          <p:cNvPr id="2" name="Slide Number Placeholder 1"/>
          <p:cNvSpPr>
            <a:spLocks noGrp="1"/>
          </p:cNvSpPr>
          <p:nvPr>
            <p:ph type="sldNum" sz="quarter" idx="12"/>
          </p:nvPr>
        </p:nvSpPr>
        <p:spPr/>
        <p:txBody>
          <a:bodyPr/>
          <a:lstStyle/>
          <a:p>
            <a:pPr>
              <a:defRPr/>
            </a:pPr>
            <a:fld id="{8B3FC0F2-11BB-492D-A6CF-DDFC8424FFC1}" type="slidenum">
              <a:rPr lang="en-US" smtClean="0"/>
              <a:pPr>
                <a:defRPr/>
              </a:pPr>
              <a:t>2</a:t>
            </a:fld>
            <a:endParaRPr lang="en-US"/>
          </a:p>
        </p:txBody>
      </p:sp>
    </p:spTree>
    <p:extLst>
      <p:ext uri="{BB962C8B-B14F-4D97-AF65-F5344CB8AC3E}">
        <p14:creationId xmlns:p14="http://schemas.microsoft.com/office/powerpoint/2010/main" val="46535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67544" y="188640"/>
            <a:ext cx="8229600" cy="1143000"/>
          </a:xfrm>
        </p:spPr>
        <p:txBody>
          <a:bodyPr>
            <a:normAutofit/>
          </a:bodyPr>
          <a:lstStyle/>
          <a:p>
            <a:r>
              <a:rPr lang="en-US" sz="4000" b="1" dirty="0">
                <a:effectLst>
                  <a:outerShdw blurRad="38100" dist="38100" dir="2700000" algn="tl">
                    <a:srgbClr val="000000">
                      <a:alpha val="43137"/>
                    </a:srgbClr>
                  </a:outerShdw>
                </a:effectLst>
              </a:rPr>
              <a:t>Multiple Processor Organization</a:t>
            </a:r>
          </a:p>
        </p:txBody>
      </p:sp>
      <p:sp>
        <p:nvSpPr>
          <p:cNvPr id="2" name="Slide Number Placeholder 1"/>
          <p:cNvSpPr>
            <a:spLocks noGrp="1"/>
          </p:cNvSpPr>
          <p:nvPr>
            <p:ph type="sldNum" sz="quarter" idx="12"/>
          </p:nvPr>
        </p:nvSpPr>
        <p:spPr/>
        <p:txBody>
          <a:bodyPr/>
          <a:lstStyle/>
          <a:p>
            <a:fld id="{8AF02B71-8991-4516-A01E-F1A9ACD28BDC}" type="slidenum">
              <a:rPr lang="en-GB" smtClean="0"/>
              <a:pPr/>
              <a:t>3</a:t>
            </a:fld>
            <a:endParaRPr lang="en-GB"/>
          </a:p>
        </p:txBody>
      </p:sp>
      <p:sp>
        <p:nvSpPr>
          <p:cNvPr id="6" name="Content Placeholder 5"/>
          <p:cNvSpPr>
            <a:spLocks noGrp="1"/>
          </p:cNvSpPr>
          <p:nvPr>
            <p:ph sz="half" idx="17"/>
          </p:nvPr>
        </p:nvSpPr>
        <p:spPr>
          <a:xfrm>
            <a:off x="518133" y="1628800"/>
            <a:ext cx="3657413" cy="1965960"/>
          </a:xfrm>
        </p:spPr>
        <p:txBody>
          <a:bodyPr>
            <a:normAutofit/>
          </a:bodyPr>
          <a:lstStyle/>
          <a:p>
            <a:r>
              <a:rPr lang="en-US" dirty="0">
                <a:solidFill>
                  <a:srgbClr val="C00000"/>
                </a:solidFill>
              </a:rPr>
              <a:t>Single instruction, single data </a:t>
            </a:r>
            <a:r>
              <a:rPr lang="en-US" b="1" dirty="0">
                <a:solidFill>
                  <a:srgbClr val="C00000"/>
                </a:solidFill>
              </a:rPr>
              <a:t>(SISD) </a:t>
            </a:r>
            <a:r>
              <a:rPr lang="en-US" dirty="0">
                <a:solidFill>
                  <a:srgbClr val="C00000"/>
                </a:solidFill>
              </a:rPr>
              <a:t>stream</a:t>
            </a:r>
          </a:p>
          <a:p>
            <a:pPr lvl="1"/>
            <a:r>
              <a:rPr lang="en-US" sz="1622" dirty="0">
                <a:solidFill>
                  <a:srgbClr val="0000CC"/>
                </a:solidFill>
              </a:rPr>
              <a:t>Single processor executes a single instruction stream to operate on data stored in a single memory</a:t>
            </a:r>
          </a:p>
          <a:p>
            <a:pPr lvl="1"/>
            <a:r>
              <a:rPr lang="en-US" sz="1622" dirty="0">
                <a:solidFill>
                  <a:srgbClr val="0000CC"/>
                </a:solidFill>
              </a:rPr>
              <a:t>Uniprocessors fall into this category</a:t>
            </a:r>
          </a:p>
          <a:p>
            <a:pPr lvl="1"/>
            <a:endParaRPr lang="en-US" dirty="0"/>
          </a:p>
        </p:txBody>
      </p:sp>
      <p:sp>
        <p:nvSpPr>
          <p:cNvPr id="7" name="Content Placeholder 6"/>
          <p:cNvSpPr>
            <a:spLocks noGrp="1"/>
          </p:cNvSpPr>
          <p:nvPr>
            <p:ph sz="half" idx="18"/>
          </p:nvPr>
        </p:nvSpPr>
        <p:spPr>
          <a:xfrm>
            <a:off x="502920" y="4164964"/>
            <a:ext cx="3657413" cy="2159635"/>
          </a:xfrm>
        </p:spPr>
        <p:txBody>
          <a:bodyPr>
            <a:normAutofit lnSpcReduction="10000"/>
          </a:bodyPr>
          <a:lstStyle/>
          <a:p>
            <a:r>
              <a:rPr lang="en-US" dirty="0">
                <a:solidFill>
                  <a:srgbClr val="C00000"/>
                </a:solidFill>
              </a:rPr>
              <a:t>Single instruction, multiple data </a:t>
            </a:r>
            <a:r>
              <a:rPr lang="en-US" b="1" dirty="0">
                <a:solidFill>
                  <a:srgbClr val="C00000"/>
                </a:solidFill>
              </a:rPr>
              <a:t>(SIMD)</a:t>
            </a:r>
            <a:r>
              <a:rPr lang="en-US" dirty="0">
                <a:solidFill>
                  <a:srgbClr val="C00000"/>
                </a:solidFill>
              </a:rPr>
              <a:t> stream</a:t>
            </a:r>
          </a:p>
          <a:p>
            <a:pPr lvl="1"/>
            <a:r>
              <a:rPr lang="en-US" sz="1622" dirty="0">
                <a:solidFill>
                  <a:srgbClr val="0000CC"/>
                </a:solidFill>
              </a:rPr>
              <a:t>A single machine instruction controls the simultaneous execution of a number of processing elements on a lockstep basis</a:t>
            </a:r>
          </a:p>
          <a:p>
            <a:pPr lvl="1"/>
            <a:r>
              <a:rPr lang="en-US" sz="1622" dirty="0">
                <a:solidFill>
                  <a:srgbClr val="0000CC"/>
                </a:solidFill>
              </a:rPr>
              <a:t>Vector and array processors fall into this category</a:t>
            </a:r>
          </a:p>
        </p:txBody>
      </p:sp>
      <p:sp>
        <p:nvSpPr>
          <p:cNvPr id="4" name="Content Placeholder 3"/>
          <p:cNvSpPr>
            <a:spLocks noGrp="1"/>
          </p:cNvSpPr>
          <p:nvPr>
            <p:ph sz="half" idx="1"/>
          </p:nvPr>
        </p:nvSpPr>
        <p:spPr>
          <a:xfrm>
            <a:off x="4834153" y="1662403"/>
            <a:ext cx="3657600" cy="2052637"/>
          </a:xfrm>
        </p:spPr>
        <p:txBody>
          <a:bodyPr>
            <a:normAutofit lnSpcReduction="10000"/>
          </a:bodyPr>
          <a:lstStyle/>
          <a:p>
            <a:r>
              <a:rPr lang="en-US" sz="2000" dirty="0">
                <a:solidFill>
                  <a:srgbClr val="C00000"/>
                </a:solidFill>
              </a:rPr>
              <a:t>Multiple instruction, single data </a:t>
            </a:r>
            <a:r>
              <a:rPr lang="en-US" sz="2000" b="1" dirty="0">
                <a:solidFill>
                  <a:srgbClr val="C00000"/>
                </a:solidFill>
              </a:rPr>
              <a:t>(MISD) </a:t>
            </a:r>
            <a:r>
              <a:rPr lang="en-US" sz="2000" dirty="0">
                <a:solidFill>
                  <a:srgbClr val="C00000"/>
                </a:solidFill>
              </a:rPr>
              <a:t>stream</a:t>
            </a:r>
          </a:p>
          <a:p>
            <a:pPr lvl="1"/>
            <a:r>
              <a:rPr lang="en-US" dirty="0">
                <a:solidFill>
                  <a:srgbClr val="0000CC"/>
                </a:solidFill>
              </a:rPr>
              <a:t>A sequence of data is transmitted to a set of processors, each of which executes a different instruction sequence</a:t>
            </a:r>
          </a:p>
          <a:p>
            <a:pPr lvl="1"/>
            <a:r>
              <a:rPr lang="en-US" i="1" dirty="0">
                <a:solidFill>
                  <a:srgbClr val="FF0000"/>
                </a:solidFill>
              </a:rPr>
              <a:t>Not commercially implemented</a:t>
            </a:r>
          </a:p>
        </p:txBody>
      </p:sp>
      <p:sp>
        <p:nvSpPr>
          <p:cNvPr id="5" name="Content Placeholder 4"/>
          <p:cNvSpPr>
            <a:spLocks noGrp="1"/>
          </p:cNvSpPr>
          <p:nvPr>
            <p:ph sz="half" idx="16"/>
          </p:nvPr>
        </p:nvSpPr>
        <p:spPr>
          <a:xfrm>
            <a:off x="4913074" y="4193357"/>
            <a:ext cx="3657600" cy="1965960"/>
          </a:xfrm>
        </p:spPr>
        <p:txBody>
          <a:bodyPr>
            <a:normAutofit/>
          </a:bodyPr>
          <a:lstStyle/>
          <a:p>
            <a:r>
              <a:rPr lang="en-US" sz="1838" dirty="0">
                <a:solidFill>
                  <a:srgbClr val="C00000"/>
                </a:solidFill>
              </a:rPr>
              <a:t>Multiple instruction, multiple data </a:t>
            </a:r>
            <a:r>
              <a:rPr lang="en-US" sz="1838" b="1" dirty="0">
                <a:solidFill>
                  <a:srgbClr val="C00000"/>
                </a:solidFill>
              </a:rPr>
              <a:t>(MIMD) </a:t>
            </a:r>
            <a:r>
              <a:rPr lang="en-US" sz="1838" dirty="0">
                <a:solidFill>
                  <a:srgbClr val="C00000"/>
                </a:solidFill>
              </a:rPr>
              <a:t>stream</a:t>
            </a:r>
          </a:p>
          <a:p>
            <a:pPr lvl="1"/>
            <a:r>
              <a:rPr lang="en-US" sz="1622" dirty="0">
                <a:solidFill>
                  <a:srgbClr val="0000CC"/>
                </a:solidFill>
              </a:rPr>
              <a:t>A set of processors simultaneously execute different instruction sequences on different data sets</a:t>
            </a:r>
          </a:p>
          <a:p>
            <a:pPr lvl="1"/>
            <a:r>
              <a:rPr lang="en-US" sz="1622" dirty="0">
                <a:solidFill>
                  <a:srgbClr val="0000CC"/>
                </a:solidFill>
              </a:rPr>
              <a:t>SMPs, clusters and NUMA systems fit this category</a:t>
            </a:r>
          </a:p>
          <a:p>
            <a:pPr lvl="1"/>
            <a:endParaRPr lang="en-US" dirty="0"/>
          </a:p>
        </p:txBody>
      </p:sp>
    </p:spTree>
    <p:extLst>
      <p:ext uri="{BB962C8B-B14F-4D97-AF65-F5344CB8AC3E}">
        <p14:creationId xmlns:p14="http://schemas.microsoft.com/office/powerpoint/2010/main" val="370688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5882" r="8182" b="5882"/>
              <a:stretch>
                <a:fillRect/>
              </a:stretch>
            </p:blipFill>
          </mc:Choice>
          <mc:Fallback>
            <p:blipFill>
              <a:blip r:embed="rId4"/>
              <a:srcRect l="7273" t="5882" r="8182" b="5882"/>
              <a:stretch>
                <a:fillRect/>
              </a:stretch>
            </p:blipFill>
          </mc:Fallback>
        </mc:AlternateContent>
        <p:spPr>
          <a:xfrm>
            <a:off x="827584" y="-1"/>
            <a:ext cx="8503972" cy="6857999"/>
          </a:xfrm>
          <a:prstGeom prst="rect">
            <a:avLst/>
          </a:prstGeom>
        </p:spPr>
      </p:pic>
      <p:sp>
        <p:nvSpPr>
          <p:cNvPr id="2" name="TextBox 1"/>
          <p:cNvSpPr txBox="1"/>
          <p:nvPr/>
        </p:nvSpPr>
        <p:spPr>
          <a:xfrm>
            <a:off x="7740352" y="6336000"/>
            <a:ext cx="1296144" cy="223138"/>
          </a:xfrm>
          <a:prstGeom prst="rect">
            <a:avLst/>
          </a:prstGeom>
          <a:noFill/>
        </p:spPr>
        <p:txBody>
          <a:bodyPr wrap="square" rtlCol="0">
            <a:spAutoFit/>
          </a:bodyPr>
          <a:lstStyle/>
          <a:p>
            <a:r>
              <a:rPr lang="en-GB" sz="850" dirty="0"/>
              <a:t>(Stallings, W., 2016)</a:t>
            </a:r>
          </a:p>
        </p:txBody>
      </p:sp>
      <p:sp>
        <p:nvSpPr>
          <p:cNvPr id="3" name="Slide Number Placeholder 2"/>
          <p:cNvSpPr>
            <a:spLocks noGrp="1"/>
          </p:cNvSpPr>
          <p:nvPr>
            <p:ph type="sldNum" sz="quarter" idx="12"/>
          </p:nvPr>
        </p:nvSpPr>
        <p:spPr/>
        <p:txBody>
          <a:bodyPr/>
          <a:lstStyle/>
          <a:p>
            <a:fld id="{04698E25-70A5-4DC8-888B-608AEC755B87}" type="slidenum">
              <a:rPr lang="en-GB" smtClean="0"/>
              <a:t>4</a:t>
            </a:fld>
            <a:endParaRPr lang="en-GB"/>
          </a:p>
        </p:txBody>
      </p:sp>
    </p:spTree>
    <p:extLst>
      <p:ext uri="{BB962C8B-B14F-4D97-AF65-F5344CB8AC3E}">
        <p14:creationId xmlns:p14="http://schemas.microsoft.com/office/powerpoint/2010/main" val="263922235"/>
      </p:ext>
    </p:extLst>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5</a:t>
            </a:fld>
            <a:endParaRPr lang="en-GB"/>
          </a:p>
        </p:txBody>
      </p:sp>
      <p:sp>
        <p:nvSpPr>
          <p:cNvPr id="84996" name="Rectangle 4"/>
          <p:cNvSpPr>
            <a:spLocks noGrp="1" noChangeArrowheads="1"/>
          </p:cNvSpPr>
          <p:nvPr>
            <p:ph type="title" idx="4294967295"/>
          </p:nvPr>
        </p:nvSpPr>
        <p:spPr>
          <a:xfrm>
            <a:off x="0" y="136524"/>
            <a:ext cx="7556500" cy="720824"/>
          </a:xfrm>
        </p:spPr>
        <p:txBody>
          <a:bodyPr>
            <a:normAutofit/>
          </a:bodyPr>
          <a:lstStyle/>
          <a:p>
            <a:r>
              <a:rPr lang="en-US" sz="4000" b="1" dirty="0">
                <a:solidFill>
                  <a:srgbClr val="C00000"/>
                </a:solidFill>
                <a:effectLst>
                  <a:outerShdw blurRad="38100" dist="38100" dir="2700000" algn="tl">
                    <a:srgbClr val="000000">
                      <a:alpha val="43137"/>
                    </a:srgbClr>
                  </a:outerShdw>
                </a:effectLst>
              </a:rPr>
              <a:t>Symmetric Multiprocessor (SMP)</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2334817373"/>
              </p:ext>
            </p:extLst>
          </p:nvPr>
        </p:nvGraphicFramePr>
        <p:xfrm>
          <a:off x="381000" y="977949"/>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11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6</a:t>
            </a:fld>
            <a:endParaRPr lang="en-GB"/>
          </a:p>
        </p:txBody>
      </p:sp>
      <p:sp>
        <p:nvSpPr>
          <p:cNvPr id="157698" name="Rectangle 1026"/>
          <p:cNvSpPr>
            <a:spLocks noGrp="1" noChangeArrowheads="1"/>
          </p:cNvSpPr>
          <p:nvPr>
            <p:ph type="title" idx="4294967295"/>
          </p:nvPr>
        </p:nvSpPr>
        <p:spPr>
          <a:xfrm>
            <a:off x="0" y="1"/>
            <a:ext cx="8676456" cy="836712"/>
          </a:xfrm>
        </p:spPr>
        <p:txBody>
          <a:bodyPr>
            <a:normAutofit/>
          </a:bodyPr>
          <a:lstStyle/>
          <a:p>
            <a:r>
              <a:rPr lang="en-GB" sz="4000" b="1" dirty="0">
                <a:solidFill>
                  <a:srgbClr val="C00000"/>
                </a:solidFill>
                <a:effectLst>
                  <a:outerShdw blurRad="38100" dist="38100" dir="2700000" algn="tl">
                    <a:srgbClr val="000000">
                      <a:alpha val="43137"/>
                    </a:srgbClr>
                  </a:outerShdw>
                </a:effectLst>
              </a:rPr>
              <a:t>Symmetric Multiprocessor Organization</a:t>
            </a:r>
          </a:p>
        </p:txBody>
      </p:sp>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4706" r="19091" b="5882"/>
              <a:stretch>
                <a:fillRect/>
              </a:stretch>
            </p:blipFill>
          </mc:Choice>
          <mc:Fallback>
            <p:blipFill>
              <a:blip r:embed="rId4"/>
              <a:srcRect l="7273" t="4706" r="19091" b="5882"/>
              <a:stretch>
                <a:fillRect/>
              </a:stretch>
            </p:blipFill>
          </mc:Fallback>
        </mc:AlternateContent>
        <p:spPr>
          <a:xfrm>
            <a:off x="1066800" y="322782"/>
            <a:ext cx="6965243" cy="6535218"/>
          </a:xfrm>
          <a:prstGeom prst="rect">
            <a:avLst/>
          </a:prstGeom>
        </p:spPr>
      </p:pic>
      <p:sp>
        <p:nvSpPr>
          <p:cNvPr id="5" name="TextBox 4"/>
          <p:cNvSpPr txBox="1"/>
          <p:nvPr/>
        </p:nvSpPr>
        <p:spPr>
          <a:xfrm>
            <a:off x="7383971" y="6133213"/>
            <a:ext cx="1296144" cy="223138"/>
          </a:xfrm>
          <a:prstGeom prst="rect">
            <a:avLst/>
          </a:prstGeom>
          <a:noFill/>
        </p:spPr>
        <p:txBody>
          <a:bodyPr wrap="square" rtlCol="0">
            <a:spAutoFit/>
          </a:bodyPr>
          <a:lstStyle/>
          <a:p>
            <a:r>
              <a:rPr lang="en-GB" sz="850" dirty="0"/>
              <a:t>(Stallings, W., 2016)</a:t>
            </a:r>
          </a:p>
        </p:txBody>
      </p:sp>
    </p:spTree>
    <p:extLst>
      <p:ext uri="{BB962C8B-B14F-4D97-AF65-F5344CB8AC3E}">
        <p14:creationId xmlns:p14="http://schemas.microsoft.com/office/powerpoint/2010/main" val="1590212595"/>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698E25-70A5-4DC8-888B-608AEC755B87}" type="slidenum">
              <a:rPr lang="en-GB" smtClean="0"/>
              <a:t>7</a:t>
            </a:fld>
            <a:endParaRPr lang="en-GB"/>
          </a:p>
        </p:txBody>
      </p:sp>
      <p:sp>
        <p:nvSpPr>
          <p:cNvPr id="221186" name="Rectangle 2"/>
          <p:cNvSpPr>
            <a:spLocks noGrp="1" noChangeArrowheads="1"/>
          </p:cNvSpPr>
          <p:nvPr>
            <p:ph type="title" idx="4294967295"/>
          </p:nvPr>
        </p:nvSpPr>
        <p:spPr>
          <a:xfrm>
            <a:off x="5953125" y="332656"/>
            <a:ext cx="3190875" cy="2230437"/>
          </a:xfrm>
        </p:spPr>
        <p:txBody>
          <a:bodyPr>
            <a:normAutofit/>
          </a:bodyPr>
          <a:lstStyle/>
          <a:p>
            <a:pPr algn="ctr"/>
            <a:r>
              <a:rPr lang="en-GB" sz="4000" b="1" dirty="0">
                <a:solidFill>
                  <a:srgbClr val="C00000"/>
                </a:solidFill>
                <a:effectLst>
                  <a:outerShdw blurRad="38100" dist="38100" dir="2700000" algn="tl">
                    <a:srgbClr val="000000">
                      <a:alpha val="43137"/>
                    </a:srgbClr>
                  </a:outerShdw>
                </a:effectLst>
              </a:rPr>
              <a:t>Multicore Organisation Alternatives</a:t>
            </a:r>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529" t="4545" r="2353" b="10000"/>
              <a:stretch>
                <a:fillRect/>
              </a:stretch>
            </p:blipFill>
          </mc:Choice>
          <mc:Fallback>
            <p:blipFill>
              <a:blip r:embed="rId4"/>
              <a:srcRect l="3529" t="4545" r="2353" b="10000"/>
              <a:stretch>
                <a:fillRect/>
              </a:stretch>
            </p:blipFill>
          </mc:Fallback>
        </mc:AlternateContent>
        <p:spPr>
          <a:xfrm>
            <a:off x="0" y="152400"/>
            <a:ext cx="5836588" cy="6858000"/>
          </a:xfrm>
          <a:prstGeom prst="rect">
            <a:avLst/>
          </a:prstGeom>
        </p:spPr>
      </p:pic>
      <p:sp>
        <p:nvSpPr>
          <p:cNvPr id="5" name="TextBox 4"/>
          <p:cNvSpPr txBox="1"/>
          <p:nvPr/>
        </p:nvSpPr>
        <p:spPr>
          <a:xfrm>
            <a:off x="6457950" y="6444477"/>
            <a:ext cx="1733357" cy="276999"/>
          </a:xfrm>
          <a:prstGeom prst="rect">
            <a:avLst/>
          </a:prstGeom>
          <a:noFill/>
        </p:spPr>
        <p:txBody>
          <a:bodyPr wrap="square" rtlCol="0">
            <a:spAutoFit/>
          </a:bodyPr>
          <a:lstStyle/>
          <a:p>
            <a:r>
              <a:rPr lang="en-GB" sz="1200" dirty="0"/>
              <a:t>Stallings, 2016</a:t>
            </a:r>
          </a:p>
        </p:txBody>
      </p:sp>
    </p:spTree>
    <p:extLst>
      <p:ext uri="{BB962C8B-B14F-4D97-AF65-F5344CB8AC3E}">
        <p14:creationId xmlns:p14="http://schemas.microsoft.com/office/powerpoint/2010/main" val="1502382917"/>
      </p:ext>
    </p:extLst>
  </p:cSld>
  <p:clrMapOvr>
    <a:masterClrMapping/>
  </p:clrMapOvr>
  <p:transition spd="med">
    <p:wheel spokes="2"/>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67544" y="188640"/>
            <a:ext cx="6191157" cy="649963"/>
          </a:xfrm>
        </p:spPr>
        <p:txBody>
          <a:bodyPr>
            <a:normAutofit/>
          </a:bodyPr>
          <a:lstStyle/>
          <a:p>
            <a:pPr algn="ctr"/>
            <a:r>
              <a:rPr lang="en-US" sz="4000" b="1" dirty="0">
                <a:solidFill>
                  <a:srgbClr val="C00000"/>
                </a:solidFill>
              </a:rPr>
              <a:t>Clusters</a:t>
            </a:r>
          </a:p>
        </p:txBody>
      </p:sp>
      <p:sp>
        <p:nvSpPr>
          <p:cNvPr id="108547" name="Rectangle 3"/>
          <p:cNvSpPr>
            <a:spLocks noGrp="1" noChangeArrowheads="1"/>
          </p:cNvSpPr>
          <p:nvPr>
            <p:ph type="body" sz="half" idx="2"/>
          </p:nvPr>
        </p:nvSpPr>
        <p:spPr>
          <a:xfrm>
            <a:off x="971600" y="908720"/>
            <a:ext cx="7560840" cy="5486399"/>
          </a:xfrm>
        </p:spPr>
        <p:txBody>
          <a:bodyPr>
            <a:normAutofit/>
          </a:bodyPr>
          <a:lstStyle/>
          <a:p>
            <a:pPr marL="228600" indent="-228600" algn="l">
              <a:lnSpc>
                <a:spcPct val="90000"/>
              </a:lnSpc>
              <a:spcBef>
                <a:spcPts val="2000"/>
              </a:spcBef>
              <a:buFont typeface="Wingdings" pitchFamily="2" charset="2"/>
              <a:buChar char="n"/>
            </a:pPr>
            <a:r>
              <a:rPr lang="en-US" sz="2000" dirty="0"/>
              <a:t>Alternative to SMP as an approach to providing high performance and high availability</a:t>
            </a:r>
          </a:p>
          <a:p>
            <a:pPr marL="228600" indent="-228600" algn="l">
              <a:lnSpc>
                <a:spcPct val="90000"/>
              </a:lnSpc>
              <a:spcBef>
                <a:spcPts val="2000"/>
              </a:spcBef>
              <a:buFont typeface="Wingdings" pitchFamily="2" charset="2"/>
              <a:buChar char="n"/>
            </a:pPr>
            <a:r>
              <a:rPr lang="en-US" sz="2000" dirty="0"/>
              <a:t>Particularly attractive for server applications</a:t>
            </a:r>
          </a:p>
          <a:p>
            <a:pPr marL="228600" indent="-228600" algn="l">
              <a:lnSpc>
                <a:spcPct val="90000"/>
              </a:lnSpc>
              <a:spcBef>
                <a:spcPts val="2000"/>
              </a:spcBef>
              <a:buFont typeface="Wingdings" pitchFamily="2" charset="2"/>
              <a:buChar char="n"/>
            </a:pPr>
            <a:r>
              <a:rPr lang="en-US" sz="2000" dirty="0"/>
              <a:t>Defined as:</a:t>
            </a:r>
          </a:p>
          <a:p>
            <a:pPr lvl="1" indent="-228600">
              <a:lnSpc>
                <a:spcPct val="90000"/>
              </a:lnSpc>
              <a:buFont typeface="Wingdings" pitchFamily="2" charset="2"/>
              <a:buChar char="n"/>
            </a:pPr>
            <a:r>
              <a:rPr lang="en-US" sz="1700" dirty="0">
                <a:solidFill>
                  <a:srgbClr val="0000CC"/>
                </a:solidFill>
              </a:rPr>
              <a:t>A group of interconnected whole computers working together as a unified computing resource that can create the illusion of being one machine</a:t>
            </a:r>
          </a:p>
          <a:p>
            <a:pPr lvl="1" indent="-228600">
              <a:lnSpc>
                <a:spcPct val="90000"/>
              </a:lnSpc>
              <a:buFont typeface="Wingdings" pitchFamily="2" charset="2"/>
              <a:buChar char="n"/>
            </a:pPr>
            <a:r>
              <a:rPr lang="en-US" sz="1700" dirty="0">
                <a:solidFill>
                  <a:srgbClr val="0000CC"/>
                </a:solidFill>
              </a:rPr>
              <a:t>(The term </a:t>
            </a:r>
            <a:r>
              <a:rPr lang="en-US" sz="1700" i="1" dirty="0">
                <a:solidFill>
                  <a:srgbClr val="0000CC"/>
                </a:solidFill>
              </a:rPr>
              <a:t>whole computer </a:t>
            </a:r>
            <a:r>
              <a:rPr lang="en-US" sz="1700" dirty="0">
                <a:solidFill>
                  <a:srgbClr val="0000CC"/>
                </a:solidFill>
              </a:rPr>
              <a:t>means a system that can run on its own, apart from the cluster)</a:t>
            </a:r>
          </a:p>
          <a:p>
            <a:pPr marL="228600" indent="-228600" algn="l">
              <a:lnSpc>
                <a:spcPct val="90000"/>
              </a:lnSpc>
              <a:spcBef>
                <a:spcPts val="2000"/>
              </a:spcBef>
              <a:buFont typeface="Wingdings" pitchFamily="2" charset="2"/>
              <a:buChar char="n"/>
            </a:pPr>
            <a:r>
              <a:rPr lang="en-US" sz="2000" dirty="0"/>
              <a:t>Each computer in a cluster is called a node</a:t>
            </a:r>
          </a:p>
          <a:p>
            <a:pPr marL="228600" indent="-228600" algn="l">
              <a:lnSpc>
                <a:spcPct val="90000"/>
              </a:lnSpc>
              <a:spcBef>
                <a:spcPts val="2000"/>
              </a:spcBef>
              <a:buFont typeface="Wingdings" pitchFamily="2" charset="2"/>
              <a:buChar char="n"/>
            </a:pPr>
            <a:r>
              <a:rPr lang="en-US" sz="2000" dirty="0"/>
              <a:t>Benefits:</a:t>
            </a:r>
          </a:p>
          <a:p>
            <a:pPr lvl="1" indent="-228600">
              <a:lnSpc>
                <a:spcPct val="90000"/>
              </a:lnSpc>
              <a:buFont typeface="Wingdings" pitchFamily="2" charset="2"/>
              <a:buChar char="n"/>
            </a:pPr>
            <a:r>
              <a:rPr lang="en-US" sz="1700" dirty="0"/>
              <a:t>Absolute scalability</a:t>
            </a:r>
          </a:p>
          <a:p>
            <a:pPr lvl="1" indent="-228600">
              <a:lnSpc>
                <a:spcPct val="90000"/>
              </a:lnSpc>
              <a:buFont typeface="Wingdings" pitchFamily="2" charset="2"/>
              <a:buChar char="n"/>
            </a:pPr>
            <a:r>
              <a:rPr lang="en-US" sz="1700" dirty="0"/>
              <a:t>Incremental scalability</a:t>
            </a:r>
          </a:p>
          <a:p>
            <a:pPr lvl="1" indent="-228600">
              <a:lnSpc>
                <a:spcPct val="90000"/>
              </a:lnSpc>
              <a:buFont typeface="Wingdings" pitchFamily="2" charset="2"/>
              <a:buChar char="n"/>
            </a:pPr>
            <a:r>
              <a:rPr lang="en-US" sz="1700" dirty="0"/>
              <a:t>High availability</a:t>
            </a:r>
          </a:p>
          <a:p>
            <a:pPr lvl="1" indent="-228600">
              <a:lnSpc>
                <a:spcPct val="90000"/>
              </a:lnSpc>
              <a:buFont typeface="Wingdings" pitchFamily="2" charset="2"/>
              <a:buChar char="n"/>
            </a:pPr>
            <a:r>
              <a:rPr lang="en-US" sz="1700" dirty="0"/>
              <a:t>Superior price/performance</a:t>
            </a:r>
          </a:p>
        </p:txBody>
      </p:sp>
      <p:sp>
        <p:nvSpPr>
          <p:cNvPr id="2" name="Slide Number Placeholder 1"/>
          <p:cNvSpPr>
            <a:spLocks noGrp="1"/>
          </p:cNvSpPr>
          <p:nvPr>
            <p:ph type="sldNum" sz="quarter" idx="12"/>
          </p:nvPr>
        </p:nvSpPr>
        <p:spPr/>
        <p:txBody>
          <a:bodyPr/>
          <a:lstStyle/>
          <a:p>
            <a:fld id="{04698E25-70A5-4DC8-888B-608AEC755B87}" type="slidenum">
              <a:rPr lang="en-GB" smtClean="0"/>
              <a:t>8</a:t>
            </a:fld>
            <a:endParaRPr lang="en-GB"/>
          </a:p>
        </p:txBody>
      </p:sp>
      <p:sp useBgFill="1">
        <p:nvSpPr>
          <p:cNvPr id="5" name="TextBox 4"/>
          <p:cNvSpPr txBox="1"/>
          <p:nvPr/>
        </p:nvSpPr>
        <p:spPr>
          <a:xfrm>
            <a:off x="172720" y="4648200"/>
            <a:ext cx="360680" cy="517545"/>
          </a:xfrm>
          <a:prstGeom prst="rect">
            <a:avLst/>
          </a:prstGeom>
        </p:spPr>
        <p:txBody>
          <a:bodyPr wrap="square" rtlCol="0">
            <a:spAutoFit/>
          </a:bodyPr>
          <a:lstStyle/>
          <a:p>
            <a:endParaRPr lang="en-US" dirty="0"/>
          </a:p>
        </p:txBody>
      </p:sp>
      <p:sp>
        <p:nvSpPr>
          <p:cNvPr id="3" name="TextBox 2"/>
          <p:cNvSpPr txBox="1"/>
          <p:nvPr/>
        </p:nvSpPr>
        <p:spPr>
          <a:xfrm>
            <a:off x="5580112" y="4379620"/>
            <a:ext cx="2952328" cy="1569660"/>
          </a:xfrm>
          <a:prstGeom prst="rect">
            <a:avLst/>
          </a:prstGeom>
          <a:noFill/>
        </p:spPr>
        <p:txBody>
          <a:bodyPr wrap="square" rtlCol="0">
            <a:spAutoFit/>
          </a:bodyPr>
          <a:lstStyle/>
          <a:p>
            <a:r>
              <a:rPr lang="en-GB" sz="1600" b="1" dirty="0">
                <a:solidFill>
                  <a:srgbClr val="0000CC"/>
                </a:solidFill>
              </a:rPr>
              <a:t>Applications:</a:t>
            </a:r>
          </a:p>
          <a:p>
            <a:pPr marL="285750" indent="-285750">
              <a:buFont typeface="Arial" panose="020B0604020202020204" pitchFamily="34" charset="0"/>
              <a:buChar char="•"/>
            </a:pPr>
            <a:r>
              <a:rPr lang="en-GB" sz="1600" dirty="0">
                <a:solidFill>
                  <a:srgbClr val="0000CC"/>
                </a:solidFill>
              </a:rPr>
              <a:t>Complex scientific problems</a:t>
            </a:r>
          </a:p>
          <a:p>
            <a:pPr marL="285750" indent="-285750">
              <a:buFont typeface="Arial" panose="020B0604020202020204" pitchFamily="34" charset="0"/>
              <a:buChar char="•"/>
            </a:pPr>
            <a:r>
              <a:rPr lang="en-GB" sz="1600" dirty="0">
                <a:solidFill>
                  <a:srgbClr val="0000CC"/>
                </a:solidFill>
              </a:rPr>
              <a:t>Search Engines</a:t>
            </a:r>
          </a:p>
          <a:p>
            <a:pPr marL="285750" indent="-285750">
              <a:buFont typeface="Arial" panose="020B0604020202020204" pitchFamily="34" charset="0"/>
              <a:buChar char="•"/>
            </a:pPr>
            <a:r>
              <a:rPr lang="en-GB" sz="1600" dirty="0">
                <a:solidFill>
                  <a:srgbClr val="0000CC"/>
                </a:solidFill>
              </a:rPr>
              <a:t>Web Servers</a:t>
            </a:r>
          </a:p>
          <a:p>
            <a:pPr marL="285750" indent="-285750">
              <a:buFont typeface="Arial" panose="020B0604020202020204" pitchFamily="34" charset="0"/>
              <a:buChar char="•"/>
            </a:pPr>
            <a:r>
              <a:rPr lang="en-GB" sz="1600" dirty="0">
                <a:solidFill>
                  <a:srgbClr val="0000CC"/>
                </a:solidFill>
              </a:rPr>
              <a:t>Email Servers</a:t>
            </a:r>
          </a:p>
          <a:p>
            <a:pPr marL="285750" indent="-285750">
              <a:buFont typeface="Arial" panose="020B0604020202020204" pitchFamily="34" charset="0"/>
              <a:buChar char="•"/>
            </a:pPr>
            <a:r>
              <a:rPr lang="en-GB" sz="1600" dirty="0">
                <a:solidFill>
                  <a:srgbClr val="0000CC"/>
                </a:solidFill>
              </a:rPr>
              <a:t>Databases</a:t>
            </a:r>
          </a:p>
        </p:txBody>
      </p:sp>
    </p:spTree>
    <p:extLst>
      <p:ext uri="{BB962C8B-B14F-4D97-AF65-F5344CB8AC3E}">
        <p14:creationId xmlns:p14="http://schemas.microsoft.com/office/powerpoint/2010/main" val="263629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467544" y="260648"/>
            <a:ext cx="7556313" cy="576064"/>
          </a:xfrm>
        </p:spPr>
        <p:txBody>
          <a:bodyPr>
            <a:normAutofit fontScale="90000"/>
          </a:bodyPr>
          <a:lstStyle/>
          <a:p>
            <a:r>
              <a:rPr lang="en-GB" sz="4000" b="1" dirty="0">
                <a:solidFill>
                  <a:srgbClr val="C00000"/>
                </a:solidFill>
                <a:effectLst>
                  <a:outerShdw blurRad="38100" dist="38100" dir="2700000" algn="tl">
                    <a:srgbClr val="000000">
                      <a:alpha val="43137"/>
                    </a:srgbClr>
                  </a:outerShdw>
                </a:effectLst>
              </a:rPr>
              <a:t>Clusters Compared to SMP</a:t>
            </a:r>
          </a:p>
        </p:txBody>
      </p:sp>
      <p:sp>
        <p:nvSpPr>
          <p:cNvPr id="18" name="Text Placeholder 17"/>
          <p:cNvSpPr>
            <a:spLocks noGrp="1"/>
          </p:cNvSpPr>
          <p:nvPr>
            <p:ph type="body" idx="1"/>
          </p:nvPr>
        </p:nvSpPr>
        <p:spPr>
          <a:xfrm>
            <a:off x="485326" y="2519997"/>
            <a:ext cx="2790530" cy="437335"/>
          </a:xfrm>
        </p:spPr>
        <p:txBody>
          <a:bodyPr>
            <a:noAutofit/>
          </a:bodyPr>
          <a:lstStyle/>
          <a:p>
            <a:r>
              <a:rPr lang="en-US" sz="2800" dirty="0"/>
              <a:t>SMP</a:t>
            </a:r>
          </a:p>
        </p:txBody>
      </p:sp>
      <p:sp>
        <p:nvSpPr>
          <p:cNvPr id="172035" name="Rectangle 3"/>
          <p:cNvSpPr>
            <a:spLocks noGrp="1" noChangeArrowheads="1"/>
          </p:cNvSpPr>
          <p:nvPr>
            <p:ph sz="half" idx="2"/>
          </p:nvPr>
        </p:nvSpPr>
        <p:spPr>
          <a:xfrm>
            <a:off x="340618" y="3071938"/>
            <a:ext cx="3657600" cy="3514044"/>
          </a:xfrm>
        </p:spPr>
        <p:txBody>
          <a:bodyPr>
            <a:noAutofit/>
          </a:bodyPr>
          <a:lstStyle/>
          <a:p>
            <a:pPr>
              <a:lnSpc>
                <a:spcPct val="90000"/>
              </a:lnSpc>
            </a:pPr>
            <a:r>
              <a:rPr lang="en-GB" sz="2000" dirty="0">
                <a:solidFill>
                  <a:srgbClr val="0000CC"/>
                </a:solidFill>
              </a:rPr>
              <a:t>Easier to manage and configure</a:t>
            </a:r>
          </a:p>
          <a:p>
            <a:pPr marL="2057400" lvl="8" indent="0">
              <a:lnSpc>
                <a:spcPct val="90000"/>
              </a:lnSpc>
              <a:buNone/>
            </a:pPr>
            <a:endParaRPr lang="en-GB" sz="2000" dirty="0">
              <a:solidFill>
                <a:srgbClr val="0000CC"/>
              </a:solidFill>
            </a:endParaRPr>
          </a:p>
          <a:p>
            <a:pPr>
              <a:lnSpc>
                <a:spcPct val="90000"/>
              </a:lnSpc>
            </a:pPr>
            <a:r>
              <a:rPr lang="en-GB" sz="2000" dirty="0">
                <a:solidFill>
                  <a:srgbClr val="0000CC"/>
                </a:solidFill>
              </a:rPr>
              <a:t>Much closer to the original single processor model for which nearly all applications are written</a:t>
            </a:r>
          </a:p>
          <a:p>
            <a:pPr marL="228600" lvl="1">
              <a:lnSpc>
                <a:spcPct val="90000"/>
              </a:lnSpc>
              <a:spcBef>
                <a:spcPts val="2000"/>
              </a:spcBef>
              <a:buClr>
                <a:schemeClr val="accent1"/>
              </a:buClr>
            </a:pPr>
            <a:r>
              <a:rPr lang="en-GB" dirty="0">
                <a:solidFill>
                  <a:srgbClr val="0000CC"/>
                </a:solidFill>
              </a:rPr>
              <a:t>Less physical space and lower power consumption</a:t>
            </a:r>
          </a:p>
          <a:p>
            <a:pPr marL="228600" lvl="1">
              <a:lnSpc>
                <a:spcPct val="90000"/>
              </a:lnSpc>
              <a:spcBef>
                <a:spcPts val="2000"/>
              </a:spcBef>
              <a:buClr>
                <a:schemeClr val="accent1"/>
              </a:buClr>
            </a:pPr>
            <a:r>
              <a:rPr lang="en-GB" dirty="0">
                <a:solidFill>
                  <a:srgbClr val="0000CC"/>
                </a:solidFill>
              </a:rPr>
              <a:t>Well established and stable</a:t>
            </a:r>
          </a:p>
        </p:txBody>
      </p:sp>
      <p:sp>
        <p:nvSpPr>
          <p:cNvPr id="19" name="Text Placeholder 18"/>
          <p:cNvSpPr>
            <a:spLocks noGrp="1"/>
          </p:cNvSpPr>
          <p:nvPr>
            <p:ph type="body" sz="quarter" idx="3"/>
          </p:nvPr>
        </p:nvSpPr>
        <p:spPr>
          <a:xfrm>
            <a:off x="5025212" y="2499109"/>
            <a:ext cx="3657600" cy="437335"/>
          </a:xfrm>
        </p:spPr>
        <p:txBody>
          <a:bodyPr>
            <a:noAutofit/>
          </a:bodyPr>
          <a:lstStyle/>
          <a:p>
            <a:r>
              <a:rPr lang="en-US" sz="2800" dirty="0"/>
              <a:t>Clustering</a:t>
            </a:r>
          </a:p>
        </p:txBody>
      </p:sp>
      <p:sp>
        <p:nvSpPr>
          <p:cNvPr id="20" name="Content Placeholder 19"/>
          <p:cNvSpPr>
            <a:spLocks noGrp="1"/>
          </p:cNvSpPr>
          <p:nvPr>
            <p:ph sz="quarter" idx="4"/>
          </p:nvPr>
        </p:nvSpPr>
        <p:spPr>
          <a:xfrm>
            <a:off x="4845039" y="3172776"/>
            <a:ext cx="3657600" cy="3312368"/>
          </a:xfrm>
        </p:spPr>
        <p:txBody>
          <a:bodyPr>
            <a:normAutofit/>
          </a:bodyPr>
          <a:lstStyle/>
          <a:p>
            <a:pPr>
              <a:lnSpc>
                <a:spcPct val="90000"/>
              </a:lnSpc>
            </a:pPr>
            <a:r>
              <a:rPr lang="en-GB" sz="2000" dirty="0">
                <a:solidFill>
                  <a:srgbClr val="FF0000"/>
                </a:solidFill>
              </a:rPr>
              <a:t>Far superior in terms of incremental and absolute scalability</a:t>
            </a:r>
          </a:p>
          <a:p>
            <a:pPr marL="2057400" lvl="8" indent="0">
              <a:lnSpc>
                <a:spcPct val="90000"/>
              </a:lnSpc>
              <a:buNone/>
            </a:pPr>
            <a:endParaRPr lang="en-GB" sz="2000" dirty="0">
              <a:solidFill>
                <a:srgbClr val="FF0000"/>
              </a:solidFill>
            </a:endParaRPr>
          </a:p>
          <a:p>
            <a:pPr>
              <a:lnSpc>
                <a:spcPct val="90000"/>
              </a:lnSpc>
            </a:pPr>
            <a:r>
              <a:rPr lang="en-GB" sz="2000" dirty="0">
                <a:solidFill>
                  <a:srgbClr val="FF0000"/>
                </a:solidFill>
              </a:rPr>
              <a:t>Superior in terms of availability</a:t>
            </a:r>
          </a:p>
          <a:p>
            <a:pPr marL="2057400" lvl="8" indent="0">
              <a:lnSpc>
                <a:spcPct val="90000"/>
              </a:lnSpc>
              <a:buNone/>
            </a:pPr>
            <a:endParaRPr lang="en-GB" sz="2000" dirty="0">
              <a:solidFill>
                <a:srgbClr val="FF0000"/>
              </a:solidFill>
            </a:endParaRPr>
          </a:p>
          <a:p>
            <a:pPr>
              <a:lnSpc>
                <a:spcPct val="90000"/>
              </a:lnSpc>
            </a:pPr>
            <a:r>
              <a:rPr lang="en-GB" sz="2000" dirty="0">
                <a:solidFill>
                  <a:srgbClr val="FF0000"/>
                </a:solidFill>
              </a:rPr>
              <a:t>All components of the system can readily be made highly redundant</a:t>
            </a:r>
          </a:p>
        </p:txBody>
      </p:sp>
      <p:sp>
        <p:nvSpPr>
          <p:cNvPr id="2" name="Slide Number Placeholder 1"/>
          <p:cNvSpPr>
            <a:spLocks noGrp="1"/>
          </p:cNvSpPr>
          <p:nvPr>
            <p:ph type="sldNum" sz="quarter" idx="12"/>
          </p:nvPr>
        </p:nvSpPr>
        <p:spPr/>
        <p:txBody>
          <a:bodyPr/>
          <a:lstStyle/>
          <a:p>
            <a:fld id="{04698E25-70A5-4DC8-888B-608AEC755B87}" type="slidenum">
              <a:rPr lang="en-GB" smtClean="0"/>
              <a:t>9</a:t>
            </a:fld>
            <a:endParaRPr lang="en-GB"/>
          </a:p>
        </p:txBody>
      </p:sp>
      <p:sp>
        <p:nvSpPr>
          <p:cNvPr id="21" name="TextBox 20"/>
          <p:cNvSpPr txBox="1"/>
          <p:nvPr/>
        </p:nvSpPr>
        <p:spPr>
          <a:xfrm>
            <a:off x="340618" y="1124743"/>
            <a:ext cx="7574280" cy="1395254"/>
          </a:xfrm>
          <a:prstGeom prst="rect">
            <a:avLst/>
          </a:prstGeom>
          <a:noFill/>
        </p:spPr>
        <p:txBody>
          <a:bodyPr wrap="square" rtlCol="0">
            <a:spAutoFit/>
          </a:bodyPr>
          <a:lstStyle/>
          <a:p>
            <a:pPr marL="228600" indent="-228600" eaLnBrk="1" hangingPunct="1">
              <a:lnSpc>
                <a:spcPct val="90000"/>
              </a:lnSpc>
              <a:spcBef>
                <a:spcPts val="800"/>
              </a:spcBef>
              <a:buClr>
                <a:schemeClr val="accent1"/>
              </a:buClr>
              <a:buSzPct val="75000"/>
              <a:buFont typeface="Wingdings" pitchFamily="2" charset="2"/>
              <a:buChar char="n"/>
            </a:pPr>
            <a:r>
              <a:rPr lang="en-GB" sz="2000" dirty="0">
                <a:solidFill>
                  <a:schemeClr val="tx1">
                    <a:lumMod val="65000"/>
                    <a:lumOff val="35000"/>
                  </a:schemeClr>
                </a:solidFill>
                <a:latin typeface="+mn-lt"/>
              </a:rPr>
              <a:t>Both provide a configuration with multiple processors to support high demand applications</a:t>
            </a:r>
          </a:p>
          <a:p>
            <a:pPr marL="228600" indent="-228600" eaLnBrk="1" hangingPunct="1">
              <a:lnSpc>
                <a:spcPct val="90000"/>
              </a:lnSpc>
              <a:spcBef>
                <a:spcPts val="800"/>
              </a:spcBef>
              <a:buClr>
                <a:schemeClr val="accent1"/>
              </a:buClr>
              <a:buSzPct val="75000"/>
              <a:buFont typeface="Wingdings" pitchFamily="2" charset="2"/>
              <a:buChar char="n"/>
            </a:pPr>
            <a:r>
              <a:rPr lang="en-GB" sz="2000" dirty="0">
                <a:solidFill>
                  <a:schemeClr val="tx1">
                    <a:lumMod val="65000"/>
                    <a:lumOff val="35000"/>
                  </a:schemeClr>
                </a:solidFill>
                <a:latin typeface="+mn-lt"/>
              </a:rPr>
              <a:t>Both solutions are available commercially</a:t>
            </a:r>
          </a:p>
          <a:p>
            <a:endParaRPr lang="en-US" dirty="0"/>
          </a:p>
        </p:txBody>
      </p:sp>
    </p:spTree>
    <p:extLst>
      <p:ext uri="{BB962C8B-B14F-4D97-AF65-F5344CB8AC3E}">
        <p14:creationId xmlns:p14="http://schemas.microsoft.com/office/powerpoint/2010/main" val="3336647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24620</TotalTime>
  <Words>3795</Words>
  <Application>Microsoft Office PowerPoint</Application>
  <PresentationFormat>On-screen Show (4:3)</PresentationFormat>
  <Paragraphs>221</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 Parallel Processing </vt:lpstr>
      <vt:lpstr>This lecture ……</vt:lpstr>
      <vt:lpstr>Multiple Processor Organization</vt:lpstr>
      <vt:lpstr>PowerPoint Presentation</vt:lpstr>
      <vt:lpstr>Symmetric Multiprocessor (SMP)</vt:lpstr>
      <vt:lpstr>Symmetric Multiprocessor Organization</vt:lpstr>
      <vt:lpstr>Multicore Organisation Alternatives</vt:lpstr>
      <vt:lpstr>Clusters</vt:lpstr>
      <vt:lpstr>Clusters Compared to SMP</vt:lpstr>
      <vt:lpstr>Nonuniform Memory Access (NUMA)</vt:lpstr>
      <vt:lpstr>Motivation for cc-NUMA</vt:lpstr>
      <vt:lpstr>CC-NUMA Organization</vt:lpstr>
      <vt:lpstr>NUMA Pros and Cons</vt:lpstr>
      <vt:lpstr>Further Reading</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340CT Software Quality and Process Management</dc:title>
  <dc:creator>Windows User</dc:creator>
  <cp:lastModifiedBy>Dianabasi Nkantah</cp:lastModifiedBy>
  <cp:revision>352</cp:revision>
  <dcterms:created xsi:type="dcterms:W3CDTF">2012-09-30T21:28:26Z</dcterms:created>
  <dcterms:modified xsi:type="dcterms:W3CDTF">2017-12-08T14:38:59Z</dcterms:modified>
</cp:coreProperties>
</file>