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1" r:id="rId1"/>
  </p:sldMasterIdLst>
  <p:notesMasterIdLst>
    <p:notesMasterId r:id="rId30"/>
  </p:notesMasterIdLst>
  <p:sldIdLst>
    <p:sldId id="256" r:id="rId2"/>
    <p:sldId id="348" r:id="rId3"/>
    <p:sldId id="319" r:id="rId4"/>
    <p:sldId id="320" r:id="rId5"/>
    <p:sldId id="322" r:id="rId6"/>
    <p:sldId id="323" r:id="rId7"/>
    <p:sldId id="324" r:id="rId8"/>
    <p:sldId id="352" r:id="rId9"/>
    <p:sldId id="325" r:id="rId10"/>
    <p:sldId id="326" r:id="rId11"/>
    <p:sldId id="329" r:id="rId12"/>
    <p:sldId id="330" r:id="rId13"/>
    <p:sldId id="331" r:id="rId14"/>
    <p:sldId id="332" r:id="rId15"/>
    <p:sldId id="333" r:id="rId16"/>
    <p:sldId id="334" r:id="rId17"/>
    <p:sldId id="336" r:id="rId18"/>
    <p:sldId id="337" r:id="rId19"/>
    <p:sldId id="338" r:id="rId20"/>
    <p:sldId id="339" r:id="rId21"/>
    <p:sldId id="340" r:id="rId22"/>
    <p:sldId id="341" r:id="rId23"/>
    <p:sldId id="343" r:id="rId24"/>
    <p:sldId id="344" r:id="rId25"/>
    <p:sldId id="345" r:id="rId26"/>
    <p:sldId id="353" r:id="rId27"/>
    <p:sldId id="354" r:id="rId28"/>
    <p:sldId id="34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82473" autoAdjust="0"/>
  </p:normalViewPr>
  <p:slideViewPr>
    <p:cSldViewPr>
      <p:cViewPr varScale="1">
        <p:scale>
          <a:sx n="88" d="100"/>
          <a:sy n="88" d="100"/>
        </p:scale>
        <p:origin x="8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6.xml"/><Relationship Id="rId3" Type="http://schemas.openxmlformats.org/officeDocument/2006/relationships/slide" Target="slides/slide9.xml"/><Relationship Id="rId7" Type="http://schemas.openxmlformats.org/officeDocument/2006/relationships/slide" Target="slides/slide15.xml"/><Relationship Id="rId2" Type="http://schemas.openxmlformats.org/officeDocument/2006/relationships/slide" Target="slides/slide7.xml"/><Relationship Id="rId1" Type="http://schemas.openxmlformats.org/officeDocument/2006/relationships/slide" Target="slides/slide6.xml"/><Relationship Id="rId6" Type="http://schemas.openxmlformats.org/officeDocument/2006/relationships/slide" Target="slides/slide14.xml"/><Relationship Id="rId11" Type="http://schemas.openxmlformats.org/officeDocument/2006/relationships/slide" Target="slides/slide23.xml"/><Relationship Id="rId5" Type="http://schemas.openxmlformats.org/officeDocument/2006/relationships/slide" Target="slides/slide12.xml"/><Relationship Id="rId10" Type="http://schemas.openxmlformats.org/officeDocument/2006/relationships/slide" Target="slides/slide22.xml"/><Relationship Id="rId4" Type="http://schemas.openxmlformats.org/officeDocument/2006/relationships/slide" Target="slides/slide11.xml"/><Relationship Id="rId9" Type="http://schemas.openxmlformats.org/officeDocument/2006/relationships/slide" Target="slides/slide2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628641-2417-B341-BDCC-47285D1F6C68}" type="doc">
      <dgm:prSet loTypeId="urn:microsoft.com/office/officeart/2005/8/layout/hList6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0BA48B-2A3D-B54F-B09E-5121C16CAC75}">
      <dgm:prSet custT="1"/>
      <dgm:spPr>
        <a:solidFill>
          <a:schemeClr val="accent3"/>
        </a:solidFill>
        <a:ln>
          <a:solidFill>
            <a:schemeClr val="tx2"/>
          </a:solidFill>
        </a:ln>
        <a:effectLst/>
      </dgm:spPr>
      <dgm:t>
        <a:bodyPr/>
        <a:lstStyle/>
        <a:p>
          <a:pPr rtl="0"/>
          <a:r>
            <a:rPr 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Weighed </a:t>
          </a:r>
        </a:p>
        <a:p>
          <a:pPr rtl="0"/>
          <a:r>
            <a:rPr 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30 </a:t>
          </a:r>
        </a:p>
        <a:p>
          <a:pPr rtl="0"/>
          <a:r>
            <a:rPr 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tons</a:t>
          </a:r>
        </a:p>
      </dgm:t>
    </dgm:pt>
    <dgm:pt modelId="{9F2D49E3-5853-594F-A5B3-083CD0F613C6}" type="parTrans" cxnId="{9E3EBC7F-FDC3-C94E-8058-D02369F88F85}">
      <dgm:prSet/>
      <dgm:spPr/>
      <dgm:t>
        <a:bodyPr/>
        <a:lstStyle/>
        <a:p>
          <a:endParaRPr lang="en-US"/>
        </a:p>
      </dgm:t>
    </dgm:pt>
    <dgm:pt modelId="{F719C99A-AF4B-BD48-B8FA-C7F4EDC2F4FB}" type="sibTrans" cxnId="{9E3EBC7F-FDC3-C94E-8058-D02369F88F85}">
      <dgm:prSet/>
      <dgm:spPr/>
      <dgm:t>
        <a:bodyPr/>
        <a:lstStyle/>
        <a:p>
          <a:endParaRPr lang="en-US"/>
        </a:p>
      </dgm:t>
    </dgm:pt>
    <dgm:pt modelId="{F02483DA-7CF6-2E44-B9CE-17FFE286BC6E}">
      <dgm:prSet custT="1"/>
      <dgm:spPr>
        <a:ln>
          <a:solidFill>
            <a:schemeClr val="tx2"/>
          </a:solidFill>
        </a:ln>
        <a:effectLst/>
      </dgm:spPr>
      <dgm:t>
        <a:bodyPr/>
        <a:lstStyle/>
        <a:p>
          <a:pPr rtl="0"/>
          <a:r>
            <a:rPr 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Occupied </a:t>
          </a:r>
        </a:p>
        <a:p>
          <a:pPr rtl="0"/>
          <a:r>
            <a:rPr 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1500 </a:t>
          </a:r>
        </a:p>
        <a:p>
          <a:pPr rtl="0"/>
          <a:r>
            <a:rPr 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square</a:t>
          </a:r>
        </a:p>
        <a:p>
          <a:pPr rtl="0"/>
          <a:r>
            <a:rPr 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feet </a:t>
          </a:r>
        </a:p>
        <a:p>
          <a:pPr rtl="0"/>
          <a:r>
            <a:rPr 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of</a:t>
          </a:r>
        </a:p>
        <a:p>
          <a:pPr rtl="0"/>
          <a:r>
            <a:rPr 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floor </a:t>
          </a:r>
        </a:p>
        <a:p>
          <a:pPr rtl="0"/>
          <a:r>
            <a:rPr 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space</a:t>
          </a:r>
        </a:p>
      </dgm:t>
    </dgm:pt>
    <dgm:pt modelId="{1BEAAD57-4C0C-594A-96F5-EB1F0052E708}" type="parTrans" cxnId="{AD3D2F6B-2355-1A43-B3E8-10256B76F36D}">
      <dgm:prSet/>
      <dgm:spPr/>
      <dgm:t>
        <a:bodyPr/>
        <a:lstStyle/>
        <a:p>
          <a:endParaRPr lang="en-US"/>
        </a:p>
      </dgm:t>
    </dgm:pt>
    <dgm:pt modelId="{D7E2CAD3-7F92-3441-A93E-93633E8CD6F7}" type="sibTrans" cxnId="{AD3D2F6B-2355-1A43-B3E8-10256B76F36D}">
      <dgm:prSet/>
      <dgm:spPr/>
      <dgm:t>
        <a:bodyPr/>
        <a:lstStyle/>
        <a:p>
          <a:endParaRPr lang="en-US"/>
        </a:p>
      </dgm:t>
    </dgm:pt>
    <dgm:pt modelId="{94375650-C888-3A44-A0C6-7E577AB21A98}">
      <dgm:prSet custT="1"/>
      <dgm:spPr>
        <a:solidFill>
          <a:schemeClr val="accent3"/>
        </a:solidFill>
        <a:ln>
          <a:solidFill>
            <a:schemeClr val="tx2"/>
          </a:solidFill>
        </a:ln>
        <a:effectLst/>
      </dgm:spPr>
      <dgm:t>
        <a:bodyPr/>
        <a:lstStyle/>
        <a:p>
          <a:pPr rtl="0"/>
          <a:r>
            <a:rPr 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Contained</a:t>
          </a:r>
        </a:p>
        <a:p>
          <a:pPr rtl="0"/>
          <a:r>
            <a:rPr 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more </a:t>
          </a:r>
        </a:p>
        <a:p>
          <a:pPr rtl="0"/>
          <a:r>
            <a:rPr 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than</a:t>
          </a:r>
        </a:p>
        <a:p>
          <a:pPr rtl="0"/>
          <a:r>
            <a:rPr 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18,000 </a:t>
          </a:r>
        </a:p>
        <a:p>
          <a:pPr rtl="0"/>
          <a:r>
            <a:rPr 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vacuum</a:t>
          </a:r>
        </a:p>
        <a:p>
          <a:pPr rtl="0"/>
          <a:r>
            <a:rPr 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tubes</a:t>
          </a:r>
        </a:p>
      </dgm:t>
    </dgm:pt>
    <dgm:pt modelId="{AB8ABD81-94F4-824A-86CD-571263EC2F8B}" type="parTrans" cxnId="{F988A990-C572-764C-A4F7-04A9E4A2BE4C}">
      <dgm:prSet/>
      <dgm:spPr/>
      <dgm:t>
        <a:bodyPr/>
        <a:lstStyle/>
        <a:p>
          <a:endParaRPr lang="en-US"/>
        </a:p>
      </dgm:t>
    </dgm:pt>
    <dgm:pt modelId="{6D5215AC-4037-BD4A-A1F9-9AE39D954339}" type="sibTrans" cxnId="{F988A990-C572-764C-A4F7-04A9E4A2BE4C}">
      <dgm:prSet/>
      <dgm:spPr/>
      <dgm:t>
        <a:bodyPr/>
        <a:lstStyle/>
        <a:p>
          <a:endParaRPr lang="en-US"/>
        </a:p>
      </dgm:t>
    </dgm:pt>
    <dgm:pt modelId="{C34CFD14-EBA2-3041-8306-270926D48E88}">
      <dgm:prSet custT="1"/>
      <dgm:spPr>
        <a:ln>
          <a:solidFill>
            <a:schemeClr val="tx2"/>
          </a:solidFill>
        </a:ln>
        <a:effectLst/>
      </dgm:spPr>
      <dgm:t>
        <a:bodyPr/>
        <a:lstStyle/>
        <a:p>
          <a:pPr rtl="0"/>
          <a:r>
            <a:rPr 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140 kW </a:t>
          </a:r>
        </a:p>
        <a:p>
          <a:pPr rtl="0"/>
          <a:r>
            <a:rPr 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Power</a:t>
          </a:r>
        </a:p>
        <a:p>
          <a:pPr rtl="0"/>
          <a:r>
            <a:rPr 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consumption</a:t>
          </a:r>
        </a:p>
      </dgm:t>
    </dgm:pt>
    <dgm:pt modelId="{E98D93E2-224E-7F45-BFD9-AAFA046C98FE}" type="parTrans" cxnId="{0E5ACF81-4A1D-6249-B137-A162D87EE525}">
      <dgm:prSet/>
      <dgm:spPr/>
      <dgm:t>
        <a:bodyPr/>
        <a:lstStyle/>
        <a:p>
          <a:endParaRPr lang="en-US"/>
        </a:p>
      </dgm:t>
    </dgm:pt>
    <dgm:pt modelId="{D8721CE7-86F7-B141-BDD2-907DFA14A225}" type="sibTrans" cxnId="{0E5ACF81-4A1D-6249-B137-A162D87EE525}">
      <dgm:prSet/>
      <dgm:spPr/>
      <dgm:t>
        <a:bodyPr/>
        <a:lstStyle/>
        <a:p>
          <a:endParaRPr lang="en-US"/>
        </a:p>
      </dgm:t>
    </dgm:pt>
    <dgm:pt modelId="{BD2465CE-1FFF-C24D-ADD5-6AFD3AC52BFE}">
      <dgm:prSet custT="1"/>
      <dgm:spPr>
        <a:solidFill>
          <a:schemeClr val="accent3"/>
        </a:solidFill>
        <a:ln>
          <a:solidFill>
            <a:schemeClr val="tx2"/>
          </a:solidFill>
        </a:ln>
        <a:effectLst/>
      </dgm:spPr>
      <dgm:t>
        <a:bodyPr/>
        <a:lstStyle/>
        <a:p>
          <a:pPr rtl="0"/>
          <a:r>
            <a:rPr 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Capable</a:t>
          </a:r>
        </a:p>
        <a:p>
          <a:pPr rtl="0"/>
          <a:r>
            <a:rPr 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of</a:t>
          </a:r>
        </a:p>
        <a:p>
          <a:pPr rtl="0"/>
          <a:r>
            <a:rPr 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5000</a:t>
          </a:r>
        </a:p>
        <a:p>
          <a:pPr rtl="0"/>
          <a:r>
            <a:rPr 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additions </a:t>
          </a:r>
        </a:p>
        <a:p>
          <a:pPr rtl="0"/>
          <a:r>
            <a:rPr 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per </a:t>
          </a:r>
        </a:p>
        <a:p>
          <a:pPr rtl="0"/>
          <a:r>
            <a:rPr 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second</a:t>
          </a:r>
        </a:p>
      </dgm:t>
    </dgm:pt>
    <dgm:pt modelId="{166ED6B4-7F12-1A44-AE3F-E07A5FAC738B}" type="parTrans" cxnId="{E57A694F-2826-224D-946E-1E66E42165E8}">
      <dgm:prSet/>
      <dgm:spPr/>
      <dgm:t>
        <a:bodyPr/>
        <a:lstStyle/>
        <a:p>
          <a:endParaRPr lang="en-US"/>
        </a:p>
      </dgm:t>
    </dgm:pt>
    <dgm:pt modelId="{FFE0DE03-0A1F-AC41-B842-664E9CE4606B}" type="sibTrans" cxnId="{E57A694F-2826-224D-946E-1E66E42165E8}">
      <dgm:prSet/>
      <dgm:spPr/>
      <dgm:t>
        <a:bodyPr/>
        <a:lstStyle/>
        <a:p>
          <a:endParaRPr lang="en-US"/>
        </a:p>
      </dgm:t>
    </dgm:pt>
    <dgm:pt modelId="{30E0722D-81DE-C34D-AE26-4717CC2CCBCB}">
      <dgm:prSet custT="1"/>
      <dgm:spPr>
        <a:ln>
          <a:solidFill>
            <a:schemeClr val="tx2"/>
          </a:solidFill>
        </a:ln>
        <a:effectLst/>
      </dgm:spPr>
      <dgm:t>
        <a:bodyPr/>
        <a:lstStyle/>
        <a:p>
          <a:pPr rtl="0"/>
          <a:r>
            <a:rPr 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Decimal </a:t>
          </a:r>
        </a:p>
        <a:p>
          <a:pPr rtl="0"/>
          <a:r>
            <a:rPr 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rather </a:t>
          </a:r>
        </a:p>
        <a:p>
          <a:pPr rtl="0"/>
          <a:r>
            <a:rPr 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than</a:t>
          </a:r>
        </a:p>
        <a:p>
          <a:pPr rtl="0"/>
          <a:r>
            <a:rPr 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binary </a:t>
          </a:r>
        </a:p>
        <a:p>
          <a:pPr rtl="0"/>
          <a:r>
            <a:rPr 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machine</a:t>
          </a:r>
        </a:p>
      </dgm:t>
    </dgm:pt>
    <dgm:pt modelId="{E64ECDC3-E646-3B4F-8EB5-37CC0BDE8520}" type="parTrans" cxnId="{D7DB1010-1ED4-9B48-BE61-95293BF8F9C0}">
      <dgm:prSet/>
      <dgm:spPr/>
      <dgm:t>
        <a:bodyPr/>
        <a:lstStyle/>
        <a:p>
          <a:endParaRPr lang="en-US"/>
        </a:p>
      </dgm:t>
    </dgm:pt>
    <dgm:pt modelId="{04808F15-F678-3540-80D3-F78C312C53DF}" type="sibTrans" cxnId="{D7DB1010-1ED4-9B48-BE61-95293BF8F9C0}">
      <dgm:prSet/>
      <dgm:spPr/>
      <dgm:t>
        <a:bodyPr/>
        <a:lstStyle/>
        <a:p>
          <a:endParaRPr lang="en-US"/>
        </a:p>
      </dgm:t>
    </dgm:pt>
    <dgm:pt modelId="{0253558E-FCA9-8244-A643-348797FAB9E4}">
      <dgm:prSet custT="1"/>
      <dgm:spPr>
        <a:solidFill>
          <a:schemeClr val="accent3"/>
        </a:solidFill>
        <a:ln>
          <a:solidFill>
            <a:schemeClr val="tx2"/>
          </a:solidFill>
        </a:ln>
        <a:effectLst/>
      </dgm:spPr>
      <dgm:t>
        <a:bodyPr/>
        <a:lstStyle/>
        <a:p>
          <a:pPr rtl="0"/>
          <a:r>
            <a:rPr 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Memory </a:t>
          </a:r>
        </a:p>
        <a:p>
          <a:pPr rtl="0"/>
          <a:r>
            <a:rPr 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consisted </a:t>
          </a:r>
        </a:p>
        <a:p>
          <a:pPr rtl="0"/>
          <a:r>
            <a:rPr 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of  20 accumulators, </a:t>
          </a:r>
        </a:p>
        <a:p>
          <a:pPr rtl="0"/>
          <a:r>
            <a:rPr 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each</a:t>
          </a:r>
        </a:p>
        <a:p>
          <a:pPr rtl="0"/>
          <a:r>
            <a:rPr 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capable</a:t>
          </a:r>
        </a:p>
        <a:p>
          <a:pPr rtl="0"/>
          <a:r>
            <a:rPr 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of </a:t>
          </a:r>
        </a:p>
        <a:p>
          <a:pPr rtl="0"/>
          <a:r>
            <a:rPr 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holding </a:t>
          </a:r>
        </a:p>
        <a:p>
          <a:pPr rtl="0"/>
          <a:r>
            <a:rPr 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</a:t>
          </a:r>
        </a:p>
        <a:p>
          <a:pPr rtl="0"/>
          <a:r>
            <a:rPr 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10 digit </a:t>
          </a:r>
        </a:p>
        <a:p>
          <a:pPr rtl="0"/>
          <a:r>
            <a:rPr 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number</a:t>
          </a:r>
        </a:p>
      </dgm:t>
    </dgm:pt>
    <dgm:pt modelId="{32B013DD-780D-6142-B7B9-D80382F3EBF1}" type="parTrans" cxnId="{BE549E63-B706-6F47-A515-A2F0A3C50E3A}">
      <dgm:prSet/>
      <dgm:spPr/>
      <dgm:t>
        <a:bodyPr/>
        <a:lstStyle/>
        <a:p>
          <a:endParaRPr lang="en-US"/>
        </a:p>
      </dgm:t>
    </dgm:pt>
    <dgm:pt modelId="{2267D7AE-C262-7943-AF02-1BDB495502E5}" type="sibTrans" cxnId="{BE549E63-B706-6F47-A515-A2F0A3C50E3A}">
      <dgm:prSet/>
      <dgm:spPr/>
      <dgm:t>
        <a:bodyPr/>
        <a:lstStyle/>
        <a:p>
          <a:endParaRPr lang="en-US"/>
        </a:p>
      </dgm:t>
    </dgm:pt>
    <dgm:pt modelId="{DB6AC2BA-0B75-684B-94ED-1AE2D9C9F707}">
      <dgm:prSet custT="1"/>
      <dgm:spPr>
        <a:ln>
          <a:solidFill>
            <a:schemeClr val="tx2"/>
          </a:solidFill>
        </a:ln>
        <a:effectLst/>
      </dgm:spPr>
      <dgm:t>
        <a:bodyPr/>
        <a:lstStyle/>
        <a:p>
          <a:pPr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Major</a:t>
          </a:r>
        </a:p>
        <a:p>
          <a:pPr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drawback </a:t>
          </a:r>
        </a:p>
        <a:p>
          <a:pPr rtl="0">
            <a:lnSpc>
              <a:spcPct val="150000"/>
            </a:lnSpc>
            <a:spcBef>
              <a:spcPts val="0"/>
            </a:spcBef>
            <a:spcAft>
              <a:spcPts val="600"/>
            </a:spcAft>
          </a:pPr>
          <a:r>
            <a:rPr lang="en-GB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was the need</a:t>
          </a:r>
        </a:p>
        <a:p>
          <a:pPr rtl="0">
            <a:lnSpc>
              <a:spcPct val="150000"/>
            </a:lnSpc>
            <a:spcBef>
              <a:spcPts val="0"/>
            </a:spcBef>
            <a:spcAft>
              <a:spcPts val="600"/>
            </a:spcAft>
          </a:pPr>
          <a:r>
            <a:rPr lang="en-GB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for manual programming</a:t>
          </a:r>
        </a:p>
        <a:p>
          <a:pPr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by setting </a:t>
          </a:r>
        </a:p>
        <a:p>
          <a:pPr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switches </a:t>
          </a:r>
        </a:p>
        <a:p>
          <a:pPr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and </a:t>
          </a:r>
        </a:p>
        <a:p>
          <a:pPr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plugging/</a:t>
          </a:r>
        </a:p>
        <a:p>
          <a:pPr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unplugging </a:t>
          </a:r>
        </a:p>
        <a:p>
          <a:pPr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cables</a:t>
          </a:r>
          <a:endParaRPr lang="en-US" sz="105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AEA05D9-338A-E245-9FDB-3CAAE51AEF73}" type="parTrans" cxnId="{BAFFEA74-A6C3-2945-860F-8E6FD5A45DD8}">
      <dgm:prSet/>
      <dgm:spPr/>
      <dgm:t>
        <a:bodyPr/>
        <a:lstStyle/>
        <a:p>
          <a:endParaRPr lang="en-US"/>
        </a:p>
      </dgm:t>
    </dgm:pt>
    <dgm:pt modelId="{71ED023E-4DCF-C34D-98EA-406EFD2ACB04}" type="sibTrans" cxnId="{BAFFEA74-A6C3-2945-860F-8E6FD5A45DD8}">
      <dgm:prSet/>
      <dgm:spPr/>
      <dgm:t>
        <a:bodyPr/>
        <a:lstStyle/>
        <a:p>
          <a:endParaRPr lang="en-US"/>
        </a:p>
      </dgm:t>
    </dgm:pt>
    <dgm:pt modelId="{654DFD37-2367-B448-A2F8-71AB755166DE}" type="pres">
      <dgm:prSet presAssocID="{E3628641-2417-B341-BDCC-47285D1F6C68}" presName="Name0" presStyleCnt="0">
        <dgm:presLayoutVars>
          <dgm:dir/>
          <dgm:resizeHandles val="exact"/>
        </dgm:presLayoutVars>
      </dgm:prSet>
      <dgm:spPr/>
    </dgm:pt>
    <dgm:pt modelId="{87B18C8D-A7AF-7D4C-97BE-7296A4D1F7E4}" type="pres">
      <dgm:prSet presAssocID="{F70BA48B-2A3D-B54F-B09E-5121C16CAC75}" presName="node" presStyleLbl="node1" presStyleIdx="0" presStyleCnt="8" custScaleX="83100">
        <dgm:presLayoutVars>
          <dgm:bulletEnabled val="1"/>
        </dgm:presLayoutVars>
      </dgm:prSet>
      <dgm:spPr/>
    </dgm:pt>
    <dgm:pt modelId="{4DBB3A3B-E597-B54B-BFA6-A19EC10F6AC4}" type="pres">
      <dgm:prSet presAssocID="{F719C99A-AF4B-BD48-B8FA-C7F4EDC2F4FB}" presName="sibTrans" presStyleCnt="0"/>
      <dgm:spPr/>
    </dgm:pt>
    <dgm:pt modelId="{11D6AB6E-035D-1F42-9027-7BD2139C4CDA}" type="pres">
      <dgm:prSet presAssocID="{F02483DA-7CF6-2E44-B9CE-17FFE286BC6E}" presName="node" presStyleLbl="node1" presStyleIdx="1" presStyleCnt="8">
        <dgm:presLayoutVars>
          <dgm:bulletEnabled val="1"/>
        </dgm:presLayoutVars>
      </dgm:prSet>
      <dgm:spPr/>
    </dgm:pt>
    <dgm:pt modelId="{38EDF939-1E4C-BF45-86DC-80C4FE0D1CF9}" type="pres">
      <dgm:prSet presAssocID="{D7E2CAD3-7F92-3441-A93E-93633E8CD6F7}" presName="sibTrans" presStyleCnt="0"/>
      <dgm:spPr/>
    </dgm:pt>
    <dgm:pt modelId="{E3383C09-73C1-5D40-A98D-98CD09DF88CC}" type="pres">
      <dgm:prSet presAssocID="{94375650-C888-3A44-A0C6-7E577AB21A98}" presName="node" presStyleLbl="node1" presStyleIdx="2" presStyleCnt="8">
        <dgm:presLayoutVars>
          <dgm:bulletEnabled val="1"/>
        </dgm:presLayoutVars>
      </dgm:prSet>
      <dgm:spPr/>
    </dgm:pt>
    <dgm:pt modelId="{8050D159-82B8-914F-9D68-FF7840ECE628}" type="pres">
      <dgm:prSet presAssocID="{6D5215AC-4037-BD4A-A1F9-9AE39D954339}" presName="sibTrans" presStyleCnt="0"/>
      <dgm:spPr/>
    </dgm:pt>
    <dgm:pt modelId="{41D4DD1D-B174-8F49-80E9-D6E0DD13203C}" type="pres">
      <dgm:prSet presAssocID="{C34CFD14-EBA2-3041-8306-270926D48E88}" presName="node" presStyleLbl="node1" presStyleIdx="3" presStyleCnt="8">
        <dgm:presLayoutVars>
          <dgm:bulletEnabled val="1"/>
        </dgm:presLayoutVars>
      </dgm:prSet>
      <dgm:spPr/>
    </dgm:pt>
    <dgm:pt modelId="{C20EDA11-5F19-0B49-A551-4CB0E6EFF8EC}" type="pres">
      <dgm:prSet presAssocID="{D8721CE7-86F7-B141-BDD2-907DFA14A225}" presName="sibTrans" presStyleCnt="0"/>
      <dgm:spPr/>
    </dgm:pt>
    <dgm:pt modelId="{28CF9760-770D-BC43-BCBB-3E054F62DF7E}" type="pres">
      <dgm:prSet presAssocID="{BD2465CE-1FFF-C24D-ADD5-6AFD3AC52BFE}" presName="node" presStyleLbl="node1" presStyleIdx="4" presStyleCnt="8">
        <dgm:presLayoutVars>
          <dgm:bulletEnabled val="1"/>
        </dgm:presLayoutVars>
      </dgm:prSet>
      <dgm:spPr/>
    </dgm:pt>
    <dgm:pt modelId="{4A65FFFD-AA7D-5847-971B-BABEB843317E}" type="pres">
      <dgm:prSet presAssocID="{FFE0DE03-0A1F-AC41-B842-664E9CE4606B}" presName="sibTrans" presStyleCnt="0"/>
      <dgm:spPr/>
    </dgm:pt>
    <dgm:pt modelId="{8F6F069F-3B2A-D04B-83E9-79D44DE162D7}" type="pres">
      <dgm:prSet presAssocID="{30E0722D-81DE-C34D-AE26-4717CC2CCBCB}" presName="node" presStyleLbl="node1" presStyleIdx="5" presStyleCnt="8">
        <dgm:presLayoutVars>
          <dgm:bulletEnabled val="1"/>
        </dgm:presLayoutVars>
      </dgm:prSet>
      <dgm:spPr/>
    </dgm:pt>
    <dgm:pt modelId="{8F229911-0FA3-7E46-9DC4-CD38B92062D1}" type="pres">
      <dgm:prSet presAssocID="{04808F15-F678-3540-80D3-F78C312C53DF}" presName="sibTrans" presStyleCnt="0"/>
      <dgm:spPr/>
    </dgm:pt>
    <dgm:pt modelId="{38248C2E-AE25-8144-AD90-E1533BA57C3B}" type="pres">
      <dgm:prSet presAssocID="{0253558E-FCA9-8244-A643-348797FAB9E4}" presName="node" presStyleLbl="node1" presStyleIdx="6" presStyleCnt="8" custScaleX="124588">
        <dgm:presLayoutVars>
          <dgm:bulletEnabled val="1"/>
        </dgm:presLayoutVars>
      </dgm:prSet>
      <dgm:spPr/>
    </dgm:pt>
    <dgm:pt modelId="{BD9BB113-073E-EB4F-A556-111121227DC4}" type="pres">
      <dgm:prSet presAssocID="{2267D7AE-C262-7943-AF02-1BDB495502E5}" presName="sibTrans" presStyleCnt="0"/>
      <dgm:spPr/>
    </dgm:pt>
    <dgm:pt modelId="{B210253B-B61E-0549-8DAB-E1DCD3BBE08E}" type="pres">
      <dgm:prSet presAssocID="{DB6AC2BA-0B75-684B-94ED-1AE2D9C9F707}" presName="node" presStyleLbl="node1" presStyleIdx="7" presStyleCnt="8" custScaleX="118491">
        <dgm:presLayoutVars>
          <dgm:bulletEnabled val="1"/>
        </dgm:presLayoutVars>
      </dgm:prSet>
      <dgm:spPr/>
    </dgm:pt>
  </dgm:ptLst>
  <dgm:cxnLst>
    <dgm:cxn modelId="{D7DB1010-1ED4-9B48-BE61-95293BF8F9C0}" srcId="{E3628641-2417-B341-BDCC-47285D1F6C68}" destId="{30E0722D-81DE-C34D-AE26-4717CC2CCBCB}" srcOrd="5" destOrd="0" parTransId="{E64ECDC3-E646-3B4F-8EB5-37CC0BDE8520}" sibTransId="{04808F15-F678-3540-80D3-F78C312C53DF}"/>
    <dgm:cxn modelId="{8713A110-67C5-4E5B-89BE-7EB79D963B26}" type="presOf" srcId="{DB6AC2BA-0B75-684B-94ED-1AE2D9C9F707}" destId="{B210253B-B61E-0549-8DAB-E1DCD3BBE08E}" srcOrd="0" destOrd="0" presId="urn:microsoft.com/office/officeart/2005/8/layout/hList6"/>
    <dgm:cxn modelId="{2BA58220-31BC-46CA-8589-1D4100C8D360}" type="presOf" srcId="{94375650-C888-3A44-A0C6-7E577AB21A98}" destId="{E3383C09-73C1-5D40-A98D-98CD09DF88CC}" srcOrd="0" destOrd="0" presId="urn:microsoft.com/office/officeart/2005/8/layout/hList6"/>
    <dgm:cxn modelId="{70A33A60-7E7D-4182-A70D-C8BE9EFF50F0}" type="presOf" srcId="{BD2465CE-1FFF-C24D-ADD5-6AFD3AC52BFE}" destId="{28CF9760-770D-BC43-BCBB-3E054F62DF7E}" srcOrd="0" destOrd="0" presId="urn:microsoft.com/office/officeart/2005/8/layout/hList6"/>
    <dgm:cxn modelId="{BE549E63-B706-6F47-A515-A2F0A3C50E3A}" srcId="{E3628641-2417-B341-BDCC-47285D1F6C68}" destId="{0253558E-FCA9-8244-A643-348797FAB9E4}" srcOrd="6" destOrd="0" parTransId="{32B013DD-780D-6142-B7B9-D80382F3EBF1}" sibTransId="{2267D7AE-C262-7943-AF02-1BDB495502E5}"/>
    <dgm:cxn modelId="{AD3D2F6B-2355-1A43-B3E8-10256B76F36D}" srcId="{E3628641-2417-B341-BDCC-47285D1F6C68}" destId="{F02483DA-7CF6-2E44-B9CE-17FFE286BC6E}" srcOrd="1" destOrd="0" parTransId="{1BEAAD57-4C0C-594A-96F5-EB1F0052E708}" sibTransId="{D7E2CAD3-7F92-3441-A93E-93633E8CD6F7}"/>
    <dgm:cxn modelId="{9822656F-2CA3-4D13-857E-557C84112E6E}" type="presOf" srcId="{E3628641-2417-B341-BDCC-47285D1F6C68}" destId="{654DFD37-2367-B448-A2F8-71AB755166DE}" srcOrd="0" destOrd="0" presId="urn:microsoft.com/office/officeart/2005/8/layout/hList6"/>
    <dgm:cxn modelId="{E57A694F-2826-224D-946E-1E66E42165E8}" srcId="{E3628641-2417-B341-BDCC-47285D1F6C68}" destId="{BD2465CE-1FFF-C24D-ADD5-6AFD3AC52BFE}" srcOrd="4" destOrd="0" parTransId="{166ED6B4-7F12-1A44-AE3F-E07A5FAC738B}" sibTransId="{FFE0DE03-0A1F-AC41-B842-664E9CE4606B}"/>
    <dgm:cxn modelId="{BAFFEA74-A6C3-2945-860F-8E6FD5A45DD8}" srcId="{E3628641-2417-B341-BDCC-47285D1F6C68}" destId="{DB6AC2BA-0B75-684B-94ED-1AE2D9C9F707}" srcOrd="7" destOrd="0" parTransId="{2AEA05D9-338A-E245-9FDB-3CAAE51AEF73}" sibTransId="{71ED023E-4DCF-C34D-98EA-406EFD2ACB04}"/>
    <dgm:cxn modelId="{FBB45B77-FBF3-4EB4-9926-D9623F7EBF2C}" type="presOf" srcId="{F02483DA-7CF6-2E44-B9CE-17FFE286BC6E}" destId="{11D6AB6E-035D-1F42-9027-7BD2139C4CDA}" srcOrd="0" destOrd="0" presId="urn:microsoft.com/office/officeart/2005/8/layout/hList6"/>
    <dgm:cxn modelId="{9E3EBC7F-FDC3-C94E-8058-D02369F88F85}" srcId="{E3628641-2417-B341-BDCC-47285D1F6C68}" destId="{F70BA48B-2A3D-B54F-B09E-5121C16CAC75}" srcOrd="0" destOrd="0" parTransId="{9F2D49E3-5853-594F-A5B3-083CD0F613C6}" sibTransId="{F719C99A-AF4B-BD48-B8FA-C7F4EDC2F4FB}"/>
    <dgm:cxn modelId="{0E5ACF81-4A1D-6249-B137-A162D87EE525}" srcId="{E3628641-2417-B341-BDCC-47285D1F6C68}" destId="{C34CFD14-EBA2-3041-8306-270926D48E88}" srcOrd="3" destOrd="0" parTransId="{E98D93E2-224E-7F45-BFD9-AAFA046C98FE}" sibTransId="{D8721CE7-86F7-B141-BDD2-907DFA14A225}"/>
    <dgm:cxn modelId="{0CB2CD88-3D2A-45EC-A443-DC43E14ED8AE}" type="presOf" srcId="{30E0722D-81DE-C34D-AE26-4717CC2CCBCB}" destId="{8F6F069F-3B2A-D04B-83E9-79D44DE162D7}" srcOrd="0" destOrd="0" presId="urn:microsoft.com/office/officeart/2005/8/layout/hList6"/>
    <dgm:cxn modelId="{F988A990-C572-764C-A4F7-04A9E4A2BE4C}" srcId="{E3628641-2417-B341-BDCC-47285D1F6C68}" destId="{94375650-C888-3A44-A0C6-7E577AB21A98}" srcOrd="2" destOrd="0" parTransId="{AB8ABD81-94F4-824A-86CD-571263EC2F8B}" sibTransId="{6D5215AC-4037-BD4A-A1F9-9AE39D954339}"/>
    <dgm:cxn modelId="{74911491-19C5-4069-9D53-74A74931FFCB}" type="presOf" srcId="{F70BA48B-2A3D-B54F-B09E-5121C16CAC75}" destId="{87B18C8D-A7AF-7D4C-97BE-7296A4D1F7E4}" srcOrd="0" destOrd="0" presId="urn:microsoft.com/office/officeart/2005/8/layout/hList6"/>
    <dgm:cxn modelId="{289967AC-FCFA-4EC2-8F32-47DB003C35FF}" type="presOf" srcId="{0253558E-FCA9-8244-A643-348797FAB9E4}" destId="{38248C2E-AE25-8144-AD90-E1533BA57C3B}" srcOrd="0" destOrd="0" presId="urn:microsoft.com/office/officeart/2005/8/layout/hList6"/>
    <dgm:cxn modelId="{39CB17EF-A0C1-463C-BCF7-435247272A50}" type="presOf" srcId="{C34CFD14-EBA2-3041-8306-270926D48E88}" destId="{41D4DD1D-B174-8F49-80E9-D6E0DD13203C}" srcOrd="0" destOrd="0" presId="urn:microsoft.com/office/officeart/2005/8/layout/hList6"/>
    <dgm:cxn modelId="{386A85DE-B0FF-47AF-BEE6-0134DDFD3877}" type="presParOf" srcId="{654DFD37-2367-B448-A2F8-71AB755166DE}" destId="{87B18C8D-A7AF-7D4C-97BE-7296A4D1F7E4}" srcOrd="0" destOrd="0" presId="urn:microsoft.com/office/officeart/2005/8/layout/hList6"/>
    <dgm:cxn modelId="{B33A68E9-A80C-47DC-B058-1407DC6CAFDA}" type="presParOf" srcId="{654DFD37-2367-B448-A2F8-71AB755166DE}" destId="{4DBB3A3B-E597-B54B-BFA6-A19EC10F6AC4}" srcOrd="1" destOrd="0" presId="urn:microsoft.com/office/officeart/2005/8/layout/hList6"/>
    <dgm:cxn modelId="{9C507A1A-5BC6-45E3-8CEA-E75744FA33DA}" type="presParOf" srcId="{654DFD37-2367-B448-A2F8-71AB755166DE}" destId="{11D6AB6E-035D-1F42-9027-7BD2139C4CDA}" srcOrd="2" destOrd="0" presId="urn:microsoft.com/office/officeart/2005/8/layout/hList6"/>
    <dgm:cxn modelId="{C6239D12-1139-43C0-81D3-68949741F0EC}" type="presParOf" srcId="{654DFD37-2367-B448-A2F8-71AB755166DE}" destId="{38EDF939-1E4C-BF45-86DC-80C4FE0D1CF9}" srcOrd="3" destOrd="0" presId="urn:microsoft.com/office/officeart/2005/8/layout/hList6"/>
    <dgm:cxn modelId="{DD28B10E-79E7-4534-A3AA-5C2AB60978F5}" type="presParOf" srcId="{654DFD37-2367-B448-A2F8-71AB755166DE}" destId="{E3383C09-73C1-5D40-A98D-98CD09DF88CC}" srcOrd="4" destOrd="0" presId="urn:microsoft.com/office/officeart/2005/8/layout/hList6"/>
    <dgm:cxn modelId="{EAE510F2-1C37-4A9B-8404-76E64F762A05}" type="presParOf" srcId="{654DFD37-2367-B448-A2F8-71AB755166DE}" destId="{8050D159-82B8-914F-9D68-FF7840ECE628}" srcOrd="5" destOrd="0" presId="urn:microsoft.com/office/officeart/2005/8/layout/hList6"/>
    <dgm:cxn modelId="{621FE677-77EA-4DBD-B297-9D70575D639D}" type="presParOf" srcId="{654DFD37-2367-B448-A2F8-71AB755166DE}" destId="{41D4DD1D-B174-8F49-80E9-D6E0DD13203C}" srcOrd="6" destOrd="0" presId="urn:microsoft.com/office/officeart/2005/8/layout/hList6"/>
    <dgm:cxn modelId="{317587D5-1C50-4DC1-AA3A-372011B23647}" type="presParOf" srcId="{654DFD37-2367-B448-A2F8-71AB755166DE}" destId="{C20EDA11-5F19-0B49-A551-4CB0E6EFF8EC}" srcOrd="7" destOrd="0" presId="urn:microsoft.com/office/officeart/2005/8/layout/hList6"/>
    <dgm:cxn modelId="{4A6DB3D1-D6F8-4E4F-8331-A8347CE3E759}" type="presParOf" srcId="{654DFD37-2367-B448-A2F8-71AB755166DE}" destId="{28CF9760-770D-BC43-BCBB-3E054F62DF7E}" srcOrd="8" destOrd="0" presId="urn:microsoft.com/office/officeart/2005/8/layout/hList6"/>
    <dgm:cxn modelId="{6D7EBD09-6138-4EDC-90B4-677B70B4C2E1}" type="presParOf" srcId="{654DFD37-2367-B448-A2F8-71AB755166DE}" destId="{4A65FFFD-AA7D-5847-971B-BABEB843317E}" srcOrd="9" destOrd="0" presId="urn:microsoft.com/office/officeart/2005/8/layout/hList6"/>
    <dgm:cxn modelId="{FAD85348-FCD8-4CD2-87F5-F6D9DD3055A6}" type="presParOf" srcId="{654DFD37-2367-B448-A2F8-71AB755166DE}" destId="{8F6F069F-3B2A-D04B-83E9-79D44DE162D7}" srcOrd="10" destOrd="0" presId="urn:microsoft.com/office/officeart/2005/8/layout/hList6"/>
    <dgm:cxn modelId="{96F2D177-BA65-482B-95CD-D69F795E0745}" type="presParOf" srcId="{654DFD37-2367-B448-A2F8-71AB755166DE}" destId="{8F229911-0FA3-7E46-9DC4-CD38B92062D1}" srcOrd="11" destOrd="0" presId="urn:microsoft.com/office/officeart/2005/8/layout/hList6"/>
    <dgm:cxn modelId="{C1B73637-5A30-4BF3-8FFF-07E3E4CD49C3}" type="presParOf" srcId="{654DFD37-2367-B448-A2F8-71AB755166DE}" destId="{38248C2E-AE25-8144-AD90-E1533BA57C3B}" srcOrd="12" destOrd="0" presId="urn:microsoft.com/office/officeart/2005/8/layout/hList6"/>
    <dgm:cxn modelId="{7495F39C-BD29-4EB6-B00F-63DE596D3006}" type="presParOf" srcId="{654DFD37-2367-B448-A2F8-71AB755166DE}" destId="{BD9BB113-073E-EB4F-A556-111121227DC4}" srcOrd="13" destOrd="0" presId="urn:microsoft.com/office/officeart/2005/8/layout/hList6"/>
    <dgm:cxn modelId="{48477A76-6D66-4462-88D3-F1A719C6AAB7}" type="presParOf" srcId="{654DFD37-2367-B448-A2F8-71AB755166DE}" destId="{B210253B-B61E-0549-8DAB-E1DCD3BBE08E}" srcOrd="1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585831-502D-374B-A192-B7BABC6D4047}" type="doc">
      <dgm:prSet loTypeId="urn:microsoft.com/office/officeart/2005/8/layout/target2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83D836-F9C2-FD40-994A-FBDB3E6A01B7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1965; Gordon Moore – co-founder of Intel</a:t>
          </a:r>
        </a:p>
      </dgm:t>
    </dgm:pt>
    <dgm:pt modelId="{BEC757D0-ECF8-C74C-9713-97041B080D64}" type="parTrans" cxnId="{2C9A8C07-B658-9D4D-BE2E-E9C07797103D}">
      <dgm:prSet/>
      <dgm:spPr/>
      <dgm:t>
        <a:bodyPr/>
        <a:lstStyle/>
        <a:p>
          <a:endParaRPr lang="en-US"/>
        </a:p>
      </dgm:t>
    </dgm:pt>
    <dgm:pt modelId="{8036F8FD-772A-904A-A70C-A16E59E6D5BD}" type="sibTrans" cxnId="{2C9A8C07-B658-9D4D-BE2E-E9C07797103D}">
      <dgm:prSet/>
      <dgm:spPr/>
      <dgm:t>
        <a:bodyPr/>
        <a:lstStyle/>
        <a:p>
          <a:endParaRPr lang="en-US"/>
        </a:p>
      </dgm:t>
    </dgm:pt>
    <dgm:pt modelId="{F661BF27-3B17-DD40-95C5-81C23D7C8061}">
      <dgm:prSet/>
      <dgm:spPr>
        <a:solidFill>
          <a:schemeClr val="accent4"/>
        </a:solidFill>
      </dgm:spPr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Observed number of transistors that could be put on a single chip was doubling every year</a:t>
          </a:r>
        </a:p>
      </dgm:t>
    </dgm:pt>
    <dgm:pt modelId="{CE9AFAC9-BEB6-734D-8EE3-122E2573F04B}" type="parTrans" cxnId="{C878F039-0BE5-7B4C-A238-12542864A3CD}">
      <dgm:prSet/>
      <dgm:spPr/>
      <dgm:t>
        <a:bodyPr/>
        <a:lstStyle/>
        <a:p>
          <a:endParaRPr lang="en-US"/>
        </a:p>
      </dgm:t>
    </dgm:pt>
    <dgm:pt modelId="{0AA3D669-0874-F54C-9B68-AB116181B3C4}" type="sibTrans" cxnId="{C878F039-0BE5-7B4C-A238-12542864A3CD}">
      <dgm:prSet/>
      <dgm:spPr/>
      <dgm:t>
        <a:bodyPr/>
        <a:lstStyle/>
        <a:p>
          <a:endParaRPr lang="en-US"/>
        </a:p>
      </dgm:t>
    </dgm:pt>
    <dgm:pt modelId="{BAD1B133-3FB4-464C-A351-6F91810CD99E}">
      <dgm:prSet custT="1"/>
      <dgm:spPr/>
      <dgm:t>
        <a:bodyPr/>
        <a:lstStyle/>
        <a:p>
          <a:pPr rtl="0"/>
          <a:r>
            <a:rPr lang="en-US" sz="1100" b="1" dirty="0">
              <a:effectLst/>
            </a:rPr>
            <a:t>The pace slowed to a doubling every 18 months in the 1970’s but has sustained that rate ever since</a:t>
          </a:r>
        </a:p>
      </dgm:t>
    </dgm:pt>
    <dgm:pt modelId="{736A4E65-B531-E547-B202-8F8898FAB6E9}" type="parTrans" cxnId="{4847154F-8122-E545-BFE9-FE0D2254CA64}">
      <dgm:prSet/>
      <dgm:spPr/>
      <dgm:t>
        <a:bodyPr/>
        <a:lstStyle/>
        <a:p>
          <a:endParaRPr lang="en-US"/>
        </a:p>
      </dgm:t>
    </dgm:pt>
    <dgm:pt modelId="{86F678DF-B5F7-8C4B-8A6C-FD1FE14096F1}" type="sibTrans" cxnId="{4847154F-8122-E545-BFE9-FE0D2254CA64}">
      <dgm:prSet/>
      <dgm:spPr/>
      <dgm:t>
        <a:bodyPr/>
        <a:lstStyle/>
        <a:p>
          <a:endParaRPr lang="en-US"/>
        </a:p>
      </dgm:t>
    </dgm:pt>
    <dgm:pt modelId="{7F79720F-E377-5344-9A85-AFB0F93B85CF}">
      <dgm:prSet/>
      <dgm:spPr>
        <a:solidFill>
          <a:schemeClr val="accent3"/>
        </a:solidFill>
      </dgm:spPr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Consequences of Moore’s law: </a:t>
          </a:r>
        </a:p>
      </dgm:t>
    </dgm:pt>
    <dgm:pt modelId="{933050AB-57FE-6E4F-A535-D08658AB3A89}" type="parTrans" cxnId="{713E7D03-B055-FB42-8E27-EC1D78EA836A}">
      <dgm:prSet/>
      <dgm:spPr/>
      <dgm:t>
        <a:bodyPr/>
        <a:lstStyle/>
        <a:p>
          <a:endParaRPr lang="en-US"/>
        </a:p>
      </dgm:t>
    </dgm:pt>
    <dgm:pt modelId="{2A2AA238-1DFB-F64F-94B6-D6F5F0EE73CB}" type="sibTrans" cxnId="{713E7D03-B055-FB42-8E27-EC1D78EA836A}">
      <dgm:prSet/>
      <dgm:spPr/>
      <dgm:t>
        <a:bodyPr/>
        <a:lstStyle/>
        <a:p>
          <a:endParaRPr lang="en-US"/>
        </a:p>
      </dgm:t>
    </dgm:pt>
    <dgm:pt modelId="{5BBA2911-4874-C74E-85E2-4C5F8F6462D9}">
      <dgm:prSet custT="1"/>
      <dgm:spPr/>
      <dgm:t>
        <a:bodyPr/>
        <a:lstStyle/>
        <a:p>
          <a:pPr rtl="0"/>
          <a:r>
            <a:rPr lang="en-US" sz="1000" b="1" dirty="0">
              <a:effectLst/>
            </a:rPr>
            <a:t>The cost of computer logic and memory circuitry has fallen at a dramatic rate</a:t>
          </a:r>
        </a:p>
      </dgm:t>
    </dgm:pt>
    <dgm:pt modelId="{72E3CE4C-AB68-E447-8363-547C71E9E9EE}" type="parTrans" cxnId="{A50FDAFF-E888-4141-ABE8-EB107623D90C}">
      <dgm:prSet/>
      <dgm:spPr/>
      <dgm:t>
        <a:bodyPr/>
        <a:lstStyle/>
        <a:p>
          <a:endParaRPr lang="en-US"/>
        </a:p>
      </dgm:t>
    </dgm:pt>
    <dgm:pt modelId="{7F69016B-A921-584C-81B5-0FCF19B650FC}" type="sibTrans" cxnId="{A50FDAFF-E888-4141-ABE8-EB107623D90C}">
      <dgm:prSet/>
      <dgm:spPr/>
      <dgm:t>
        <a:bodyPr/>
        <a:lstStyle/>
        <a:p>
          <a:endParaRPr lang="en-US"/>
        </a:p>
      </dgm:t>
    </dgm:pt>
    <dgm:pt modelId="{6E822890-7F5D-BA48-A9ED-10EE404E778C}">
      <dgm:prSet custT="1"/>
      <dgm:spPr/>
      <dgm:t>
        <a:bodyPr/>
        <a:lstStyle/>
        <a:p>
          <a:pPr rtl="0"/>
          <a:r>
            <a:rPr lang="en-US" sz="1000" b="1" dirty="0">
              <a:effectLst/>
            </a:rPr>
            <a:t>The electrical path length is shortened, increasing operating speed</a:t>
          </a:r>
        </a:p>
      </dgm:t>
    </dgm:pt>
    <dgm:pt modelId="{11F5D556-1EBA-3446-B76E-D7F2228000ED}" type="parTrans" cxnId="{D2A0ABD5-695B-B044-8F63-7563A3F7D76C}">
      <dgm:prSet/>
      <dgm:spPr/>
      <dgm:t>
        <a:bodyPr/>
        <a:lstStyle/>
        <a:p>
          <a:endParaRPr lang="en-US"/>
        </a:p>
      </dgm:t>
    </dgm:pt>
    <dgm:pt modelId="{6109DA0B-B19C-B241-A668-5D4631C27D39}" type="sibTrans" cxnId="{D2A0ABD5-695B-B044-8F63-7563A3F7D76C}">
      <dgm:prSet/>
      <dgm:spPr/>
      <dgm:t>
        <a:bodyPr/>
        <a:lstStyle/>
        <a:p>
          <a:endParaRPr lang="en-US"/>
        </a:p>
      </dgm:t>
    </dgm:pt>
    <dgm:pt modelId="{52E6D3D1-ABE1-3940-A3F1-FD380C960DD1}">
      <dgm:prSet custT="1"/>
      <dgm:spPr/>
      <dgm:t>
        <a:bodyPr/>
        <a:lstStyle/>
        <a:p>
          <a:pPr rtl="0"/>
          <a:r>
            <a:rPr lang="en-US" sz="900" b="1" dirty="0">
              <a:effectLst/>
            </a:rPr>
            <a:t>Computer becomes smaller and is more convenient to use in a variety of environments</a:t>
          </a:r>
        </a:p>
      </dgm:t>
    </dgm:pt>
    <dgm:pt modelId="{B50FECC3-7EE9-3F44-B903-D1E4F55A26F2}" type="parTrans" cxnId="{79BBBC5F-A9F5-6C4B-A81B-56A2BD7B9031}">
      <dgm:prSet/>
      <dgm:spPr/>
      <dgm:t>
        <a:bodyPr/>
        <a:lstStyle/>
        <a:p>
          <a:endParaRPr lang="en-US"/>
        </a:p>
      </dgm:t>
    </dgm:pt>
    <dgm:pt modelId="{02C9860E-AA50-844C-A097-78F218E24063}" type="sibTrans" cxnId="{79BBBC5F-A9F5-6C4B-A81B-56A2BD7B9031}">
      <dgm:prSet/>
      <dgm:spPr/>
      <dgm:t>
        <a:bodyPr/>
        <a:lstStyle/>
        <a:p>
          <a:endParaRPr lang="en-US"/>
        </a:p>
      </dgm:t>
    </dgm:pt>
    <dgm:pt modelId="{9A9FCB9E-A1F1-0F41-9552-36D8BD5C236C}">
      <dgm:prSet custT="1"/>
      <dgm:spPr/>
      <dgm:t>
        <a:bodyPr/>
        <a:lstStyle/>
        <a:p>
          <a:pPr rtl="0"/>
          <a:r>
            <a:rPr lang="en-US" sz="1000" b="1" dirty="0">
              <a:effectLst/>
            </a:rPr>
            <a:t>Reduction in power and cooling requirements</a:t>
          </a:r>
        </a:p>
      </dgm:t>
    </dgm:pt>
    <dgm:pt modelId="{C794FD44-F705-8245-BF16-E06D99C2C8F9}" type="parTrans" cxnId="{B932485B-FF0B-D548-8F89-799C03284F8F}">
      <dgm:prSet/>
      <dgm:spPr/>
      <dgm:t>
        <a:bodyPr/>
        <a:lstStyle/>
        <a:p>
          <a:endParaRPr lang="en-US"/>
        </a:p>
      </dgm:t>
    </dgm:pt>
    <dgm:pt modelId="{748BA313-798C-9640-8B3E-9FD17EBB82E1}" type="sibTrans" cxnId="{B932485B-FF0B-D548-8F89-799C03284F8F}">
      <dgm:prSet/>
      <dgm:spPr/>
      <dgm:t>
        <a:bodyPr/>
        <a:lstStyle/>
        <a:p>
          <a:endParaRPr lang="en-US"/>
        </a:p>
      </dgm:t>
    </dgm:pt>
    <dgm:pt modelId="{AEAA4B00-9826-6C43-9661-FBB2B391EB8C}">
      <dgm:prSet custT="1"/>
      <dgm:spPr/>
      <dgm:t>
        <a:bodyPr/>
        <a:lstStyle/>
        <a:p>
          <a:pPr rtl="0"/>
          <a:r>
            <a:rPr lang="en-US" sz="1000" b="1" dirty="0">
              <a:effectLst/>
            </a:rPr>
            <a:t>Fewer interchip connections</a:t>
          </a:r>
        </a:p>
      </dgm:t>
    </dgm:pt>
    <dgm:pt modelId="{F60696E8-1AFF-4242-AFEC-48F064D37990}" type="parTrans" cxnId="{11AAA65A-544E-9C48-B494-C30A31DF58D4}">
      <dgm:prSet/>
      <dgm:spPr/>
      <dgm:t>
        <a:bodyPr/>
        <a:lstStyle/>
        <a:p>
          <a:endParaRPr lang="en-US"/>
        </a:p>
      </dgm:t>
    </dgm:pt>
    <dgm:pt modelId="{014429E6-A74A-D14D-9C28-1650F2B9EF4E}" type="sibTrans" cxnId="{11AAA65A-544E-9C48-B494-C30A31DF58D4}">
      <dgm:prSet/>
      <dgm:spPr/>
      <dgm:t>
        <a:bodyPr/>
        <a:lstStyle/>
        <a:p>
          <a:endParaRPr lang="en-US"/>
        </a:p>
      </dgm:t>
    </dgm:pt>
    <dgm:pt modelId="{4AE73C61-08A4-BB42-923D-F4637248A0CC}" type="pres">
      <dgm:prSet presAssocID="{D2585831-502D-374B-A192-B7BABC6D4047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37E71A41-6A0A-4144-ABAE-9065F23B6835}" type="pres">
      <dgm:prSet presAssocID="{D2585831-502D-374B-A192-B7BABC6D4047}" presName="outerBox" presStyleCnt="0"/>
      <dgm:spPr/>
    </dgm:pt>
    <dgm:pt modelId="{5C554690-5023-454D-81BF-0F8EF7FE64E8}" type="pres">
      <dgm:prSet presAssocID="{D2585831-502D-374B-A192-B7BABC6D4047}" presName="outerBoxParent" presStyleLbl="node1" presStyleIdx="0" presStyleCnt="3"/>
      <dgm:spPr/>
    </dgm:pt>
    <dgm:pt modelId="{DB13DB65-DE9F-594C-8582-A1FC74E9C6C0}" type="pres">
      <dgm:prSet presAssocID="{D2585831-502D-374B-A192-B7BABC6D4047}" presName="outerBoxChildren" presStyleCnt="0"/>
      <dgm:spPr/>
    </dgm:pt>
    <dgm:pt modelId="{6EEF0F2A-3A05-1E47-A263-FF215CF47948}" type="pres">
      <dgm:prSet presAssocID="{D2585831-502D-374B-A192-B7BABC6D4047}" presName="middleBox" presStyleCnt="0"/>
      <dgm:spPr/>
    </dgm:pt>
    <dgm:pt modelId="{B4B2A9B5-CBBA-C949-942A-35DE101CCDFE}" type="pres">
      <dgm:prSet presAssocID="{D2585831-502D-374B-A192-B7BABC6D4047}" presName="middleBoxParent" presStyleLbl="node1" presStyleIdx="1" presStyleCnt="3" custLinFactNeighborX="181" custLinFactNeighborY="-225"/>
      <dgm:spPr/>
    </dgm:pt>
    <dgm:pt modelId="{34E8E3CA-E7C5-6D41-94BA-38DE703CBBA7}" type="pres">
      <dgm:prSet presAssocID="{D2585831-502D-374B-A192-B7BABC6D4047}" presName="middleBoxChildren" presStyleCnt="0"/>
      <dgm:spPr/>
    </dgm:pt>
    <dgm:pt modelId="{EA68CD54-2321-944A-9097-D8C9F2E9C2D9}" type="pres">
      <dgm:prSet presAssocID="{BAD1B133-3FB4-464C-A351-6F91810CD99E}" presName="mChild" presStyleLbl="fgAcc1" presStyleIdx="0" presStyleCnt="6">
        <dgm:presLayoutVars>
          <dgm:bulletEnabled val="1"/>
        </dgm:presLayoutVars>
      </dgm:prSet>
      <dgm:spPr/>
    </dgm:pt>
    <dgm:pt modelId="{AB03BA1D-91DF-8B4F-B43D-D1B478197768}" type="pres">
      <dgm:prSet presAssocID="{D2585831-502D-374B-A192-B7BABC6D4047}" presName="centerBox" presStyleCnt="0"/>
      <dgm:spPr/>
    </dgm:pt>
    <dgm:pt modelId="{9EC0930A-9BAA-D347-A334-BC7E180A4743}" type="pres">
      <dgm:prSet presAssocID="{D2585831-502D-374B-A192-B7BABC6D4047}" presName="centerBoxParent" presStyleLbl="node1" presStyleIdx="2" presStyleCnt="3"/>
      <dgm:spPr/>
    </dgm:pt>
    <dgm:pt modelId="{851B01E6-80ED-E345-8BEA-AD24321E99DF}" type="pres">
      <dgm:prSet presAssocID="{D2585831-502D-374B-A192-B7BABC6D4047}" presName="centerBoxChildren" presStyleCnt="0"/>
      <dgm:spPr/>
    </dgm:pt>
    <dgm:pt modelId="{91813869-71C4-7749-AA7F-6F71B8046448}" type="pres">
      <dgm:prSet presAssocID="{5BBA2911-4874-C74E-85E2-4C5F8F6462D9}" presName="cChild" presStyleLbl="fgAcc1" presStyleIdx="1" presStyleCnt="6" custScaleY="123614">
        <dgm:presLayoutVars>
          <dgm:bulletEnabled val="1"/>
        </dgm:presLayoutVars>
      </dgm:prSet>
      <dgm:spPr/>
    </dgm:pt>
    <dgm:pt modelId="{D62C8E5A-DCDA-9C4F-BCCD-DA89BEF23B4E}" type="pres">
      <dgm:prSet presAssocID="{7F69016B-A921-584C-81B5-0FCF19B650FC}" presName="centerSibTrans" presStyleCnt="0"/>
      <dgm:spPr/>
    </dgm:pt>
    <dgm:pt modelId="{43D95310-0335-8948-925B-493826D68CA7}" type="pres">
      <dgm:prSet presAssocID="{6E822890-7F5D-BA48-A9ED-10EE404E778C}" presName="cChild" presStyleLbl="fgAcc1" presStyleIdx="2" presStyleCnt="6" custScaleY="123614">
        <dgm:presLayoutVars>
          <dgm:bulletEnabled val="1"/>
        </dgm:presLayoutVars>
      </dgm:prSet>
      <dgm:spPr/>
    </dgm:pt>
    <dgm:pt modelId="{4E6DDC86-C701-C443-9AB2-0E9A35DB7AD9}" type="pres">
      <dgm:prSet presAssocID="{6109DA0B-B19C-B241-A668-5D4631C27D39}" presName="centerSibTrans" presStyleCnt="0"/>
      <dgm:spPr/>
    </dgm:pt>
    <dgm:pt modelId="{2BFD2A48-BAFB-C448-9560-380462349BFA}" type="pres">
      <dgm:prSet presAssocID="{52E6D3D1-ABE1-3940-A3F1-FD380C960DD1}" presName="cChild" presStyleLbl="fgAcc1" presStyleIdx="3" presStyleCnt="6" custScaleY="123614">
        <dgm:presLayoutVars>
          <dgm:bulletEnabled val="1"/>
        </dgm:presLayoutVars>
      </dgm:prSet>
      <dgm:spPr/>
    </dgm:pt>
    <dgm:pt modelId="{7E95640C-67A1-F344-B8CD-301632A9C6A3}" type="pres">
      <dgm:prSet presAssocID="{02C9860E-AA50-844C-A097-78F218E24063}" presName="centerSibTrans" presStyleCnt="0"/>
      <dgm:spPr/>
    </dgm:pt>
    <dgm:pt modelId="{54116479-2825-CE4B-A0CD-356DD46D1C46}" type="pres">
      <dgm:prSet presAssocID="{9A9FCB9E-A1F1-0F41-9552-36D8BD5C236C}" presName="cChild" presStyleLbl="fgAcc1" presStyleIdx="4" presStyleCnt="6" custScaleY="123614">
        <dgm:presLayoutVars>
          <dgm:bulletEnabled val="1"/>
        </dgm:presLayoutVars>
      </dgm:prSet>
      <dgm:spPr/>
    </dgm:pt>
    <dgm:pt modelId="{EDF3239A-57F4-AF43-97AF-9D01BB7064C9}" type="pres">
      <dgm:prSet presAssocID="{748BA313-798C-9640-8B3E-9FD17EBB82E1}" presName="centerSibTrans" presStyleCnt="0"/>
      <dgm:spPr/>
    </dgm:pt>
    <dgm:pt modelId="{A184587C-4EF5-0248-B0F8-E4E73CF3787B}" type="pres">
      <dgm:prSet presAssocID="{AEAA4B00-9826-6C43-9661-FBB2B391EB8C}" presName="cChild" presStyleLbl="fgAcc1" presStyleIdx="5" presStyleCnt="6" custScaleY="123614">
        <dgm:presLayoutVars>
          <dgm:bulletEnabled val="1"/>
        </dgm:presLayoutVars>
      </dgm:prSet>
      <dgm:spPr/>
    </dgm:pt>
  </dgm:ptLst>
  <dgm:cxnLst>
    <dgm:cxn modelId="{713E7D03-B055-FB42-8E27-EC1D78EA836A}" srcId="{D2585831-502D-374B-A192-B7BABC6D4047}" destId="{7F79720F-E377-5344-9A85-AFB0F93B85CF}" srcOrd="2" destOrd="0" parTransId="{933050AB-57FE-6E4F-A535-D08658AB3A89}" sibTransId="{2A2AA238-1DFB-F64F-94B6-D6F5F0EE73CB}"/>
    <dgm:cxn modelId="{2C9A8C07-B658-9D4D-BE2E-E9C07797103D}" srcId="{D2585831-502D-374B-A192-B7BABC6D4047}" destId="{9083D836-F9C2-FD40-994A-FBDB3E6A01B7}" srcOrd="0" destOrd="0" parTransId="{BEC757D0-ECF8-C74C-9713-97041B080D64}" sibTransId="{8036F8FD-772A-904A-A70C-A16E59E6D5BD}"/>
    <dgm:cxn modelId="{27389113-E905-46AE-99D5-434252860B0B}" type="presOf" srcId="{7F79720F-E377-5344-9A85-AFB0F93B85CF}" destId="{9EC0930A-9BAA-D347-A334-BC7E180A4743}" srcOrd="0" destOrd="0" presId="urn:microsoft.com/office/officeart/2005/8/layout/target2"/>
    <dgm:cxn modelId="{49487422-1A45-4AE7-BAC8-5A33940857E2}" type="presOf" srcId="{9A9FCB9E-A1F1-0F41-9552-36D8BD5C236C}" destId="{54116479-2825-CE4B-A0CD-356DD46D1C46}" srcOrd="0" destOrd="0" presId="urn:microsoft.com/office/officeart/2005/8/layout/target2"/>
    <dgm:cxn modelId="{C878F039-0BE5-7B4C-A238-12542864A3CD}" srcId="{D2585831-502D-374B-A192-B7BABC6D4047}" destId="{F661BF27-3B17-DD40-95C5-81C23D7C8061}" srcOrd="1" destOrd="0" parTransId="{CE9AFAC9-BEB6-734D-8EE3-122E2573F04B}" sibTransId="{0AA3D669-0874-F54C-9B68-AB116181B3C4}"/>
    <dgm:cxn modelId="{FFD90F5B-CC1D-4050-9C9D-8329117AC9B5}" type="presOf" srcId="{6E822890-7F5D-BA48-A9ED-10EE404E778C}" destId="{43D95310-0335-8948-925B-493826D68CA7}" srcOrd="0" destOrd="0" presId="urn:microsoft.com/office/officeart/2005/8/layout/target2"/>
    <dgm:cxn modelId="{B932485B-FF0B-D548-8F89-799C03284F8F}" srcId="{7F79720F-E377-5344-9A85-AFB0F93B85CF}" destId="{9A9FCB9E-A1F1-0F41-9552-36D8BD5C236C}" srcOrd="3" destOrd="0" parTransId="{C794FD44-F705-8245-BF16-E06D99C2C8F9}" sibTransId="{748BA313-798C-9640-8B3E-9FD17EBB82E1}"/>
    <dgm:cxn modelId="{79BBBC5F-A9F5-6C4B-A81B-56A2BD7B9031}" srcId="{7F79720F-E377-5344-9A85-AFB0F93B85CF}" destId="{52E6D3D1-ABE1-3940-A3F1-FD380C960DD1}" srcOrd="2" destOrd="0" parTransId="{B50FECC3-7EE9-3F44-B903-D1E4F55A26F2}" sibTransId="{02C9860E-AA50-844C-A097-78F218E24063}"/>
    <dgm:cxn modelId="{4847154F-8122-E545-BFE9-FE0D2254CA64}" srcId="{F661BF27-3B17-DD40-95C5-81C23D7C8061}" destId="{BAD1B133-3FB4-464C-A351-6F91810CD99E}" srcOrd="0" destOrd="0" parTransId="{736A4E65-B531-E547-B202-8F8898FAB6E9}" sibTransId="{86F678DF-B5F7-8C4B-8A6C-FD1FE14096F1}"/>
    <dgm:cxn modelId="{DA155A78-A258-4CC8-9044-A55D0A9CB670}" type="presOf" srcId="{D2585831-502D-374B-A192-B7BABC6D4047}" destId="{4AE73C61-08A4-BB42-923D-F4637248A0CC}" srcOrd="0" destOrd="0" presId="urn:microsoft.com/office/officeart/2005/8/layout/target2"/>
    <dgm:cxn modelId="{11AAA65A-544E-9C48-B494-C30A31DF58D4}" srcId="{7F79720F-E377-5344-9A85-AFB0F93B85CF}" destId="{AEAA4B00-9826-6C43-9661-FBB2B391EB8C}" srcOrd="4" destOrd="0" parTransId="{F60696E8-1AFF-4242-AFEC-48F064D37990}" sibTransId="{014429E6-A74A-D14D-9C28-1650F2B9EF4E}"/>
    <dgm:cxn modelId="{E62EE08F-3228-4B51-9245-54A3459F11EC}" type="presOf" srcId="{52E6D3D1-ABE1-3940-A3F1-FD380C960DD1}" destId="{2BFD2A48-BAFB-C448-9560-380462349BFA}" srcOrd="0" destOrd="0" presId="urn:microsoft.com/office/officeart/2005/8/layout/target2"/>
    <dgm:cxn modelId="{44459990-E9FF-41E3-8778-03E3C289A0DF}" type="presOf" srcId="{5BBA2911-4874-C74E-85E2-4C5F8F6462D9}" destId="{91813869-71C4-7749-AA7F-6F71B8046448}" srcOrd="0" destOrd="0" presId="urn:microsoft.com/office/officeart/2005/8/layout/target2"/>
    <dgm:cxn modelId="{A6EC3F97-EE31-4870-8882-4554F7F1D267}" type="presOf" srcId="{F661BF27-3B17-DD40-95C5-81C23D7C8061}" destId="{B4B2A9B5-CBBA-C949-942A-35DE101CCDFE}" srcOrd="0" destOrd="0" presId="urn:microsoft.com/office/officeart/2005/8/layout/target2"/>
    <dgm:cxn modelId="{9636DF9F-17B0-4B35-8F53-9D34E4827256}" type="presOf" srcId="{AEAA4B00-9826-6C43-9661-FBB2B391EB8C}" destId="{A184587C-4EF5-0248-B0F8-E4E73CF3787B}" srcOrd="0" destOrd="0" presId="urn:microsoft.com/office/officeart/2005/8/layout/target2"/>
    <dgm:cxn modelId="{C12F68D2-2F7E-4F98-A4DB-7679E1CB1A55}" type="presOf" srcId="{9083D836-F9C2-FD40-994A-FBDB3E6A01B7}" destId="{5C554690-5023-454D-81BF-0F8EF7FE64E8}" srcOrd="0" destOrd="0" presId="urn:microsoft.com/office/officeart/2005/8/layout/target2"/>
    <dgm:cxn modelId="{D2A0ABD5-695B-B044-8F63-7563A3F7D76C}" srcId="{7F79720F-E377-5344-9A85-AFB0F93B85CF}" destId="{6E822890-7F5D-BA48-A9ED-10EE404E778C}" srcOrd="1" destOrd="0" parTransId="{11F5D556-1EBA-3446-B76E-D7F2228000ED}" sibTransId="{6109DA0B-B19C-B241-A668-5D4631C27D39}"/>
    <dgm:cxn modelId="{1C3F42E3-5876-4828-B410-83C23B946FAD}" type="presOf" srcId="{BAD1B133-3FB4-464C-A351-6F91810CD99E}" destId="{EA68CD54-2321-944A-9097-D8C9F2E9C2D9}" srcOrd="0" destOrd="0" presId="urn:microsoft.com/office/officeart/2005/8/layout/target2"/>
    <dgm:cxn modelId="{A50FDAFF-E888-4141-ABE8-EB107623D90C}" srcId="{7F79720F-E377-5344-9A85-AFB0F93B85CF}" destId="{5BBA2911-4874-C74E-85E2-4C5F8F6462D9}" srcOrd="0" destOrd="0" parTransId="{72E3CE4C-AB68-E447-8363-547C71E9E9EE}" sibTransId="{7F69016B-A921-584C-81B5-0FCF19B650FC}"/>
    <dgm:cxn modelId="{45AF44BC-3D4A-4C19-A24F-3E3254DC45DE}" type="presParOf" srcId="{4AE73C61-08A4-BB42-923D-F4637248A0CC}" destId="{37E71A41-6A0A-4144-ABAE-9065F23B6835}" srcOrd="0" destOrd="0" presId="urn:microsoft.com/office/officeart/2005/8/layout/target2"/>
    <dgm:cxn modelId="{708670B8-4CFC-474A-AC26-0AFC3AF23557}" type="presParOf" srcId="{37E71A41-6A0A-4144-ABAE-9065F23B6835}" destId="{5C554690-5023-454D-81BF-0F8EF7FE64E8}" srcOrd="0" destOrd="0" presId="urn:microsoft.com/office/officeart/2005/8/layout/target2"/>
    <dgm:cxn modelId="{E1728D1A-4569-466F-A305-9B1C2BA808A4}" type="presParOf" srcId="{37E71A41-6A0A-4144-ABAE-9065F23B6835}" destId="{DB13DB65-DE9F-594C-8582-A1FC74E9C6C0}" srcOrd="1" destOrd="0" presId="urn:microsoft.com/office/officeart/2005/8/layout/target2"/>
    <dgm:cxn modelId="{B222C9ED-C274-4BB6-A66F-70E87C60349E}" type="presParOf" srcId="{4AE73C61-08A4-BB42-923D-F4637248A0CC}" destId="{6EEF0F2A-3A05-1E47-A263-FF215CF47948}" srcOrd="1" destOrd="0" presId="urn:microsoft.com/office/officeart/2005/8/layout/target2"/>
    <dgm:cxn modelId="{FA994293-4795-4DCF-813A-2FE4B490CB54}" type="presParOf" srcId="{6EEF0F2A-3A05-1E47-A263-FF215CF47948}" destId="{B4B2A9B5-CBBA-C949-942A-35DE101CCDFE}" srcOrd="0" destOrd="0" presId="urn:microsoft.com/office/officeart/2005/8/layout/target2"/>
    <dgm:cxn modelId="{72F674A5-3EB0-482B-93BE-D15A7F777A39}" type="presParOf" srcId="{6EEF0F2A-3A05-1E47-A263-FF215CF47948}" destId="{34E8E3CA-E7C5-6D41-94BA-38DE703CBBA7}" srcOrd="1" destOrd="0" presId="urn:microsoft.com/office/officeart/2005/8/layout/target2"/>
    <dgm:cxn modelId="{1DDC8E20-61D8-4078-AF5B-916825ADA772}" type="presParOf" srcId="{34E8E3CA-E7C5-6D41-94BA-38DE703CBBA7}" destId="{EA68CD54-2321-944A-9097-D8C9F2E9C2D9}" srcOrd="0" destOrd="0" presId="urn:microsoft.com/office/officeart/2005/8/layout/target2"/>
    <dgm:cxn modelId="{6DC05781-AED8-4553-AA8D-E8E1807B3A41}" type="presParOf" srcId="{4AE73C61-08A4-BB42-923D-F4637248A0CC}" destId="{AB03BA1D-91DF-8B4F-B43D-D1B478197768}" srcOrd="2" destOrd="0" presId="urn:microsoft.com/office/officeart/2005/8/layout/target2"/>
    <dgm:cxn modelId="{728BDF2F-F2D7-4D6B-8047-B6759E489C8A}" type="presParOf" srcId="{AB03BA1D-91DF-8B4F-B43D-D1B478197768}" destId="{9EC0930A-9BAA-D347-A334-BC7E180A4743}" srcOrd="0" destOrd="0" presId="urn:microsoft.com/office/officeart/2005/8/layout/target2"/>
    <dgm:cxn modelId="{51625116-ACFB-43B2-AA29-E3C48E3B927D}" type="presParOf" srcId="{AB03BA1D-91DF-8B4F-B43D-D1B478197768}" destId="{851B01E6-80ED-E345-8BEA-AD24321E99DF}" srcOrd="1" destOrd="0" presId="urn:microsoft.com/office/officeart/2005/8/layout/target2"/>
    <dgm:cxn modelId="{8D9CC48A-506B-4671-8107-8C4BFBD51F40}" type="presParOf" srcId="{851B01E6-80ED-E345-8BEA-AD24321E99DF}" destId="{91813869-71C4-7749-AA7F-6F71B8046448}" srcOrd="0" destOrd="0" presId="urn:microsoft.com/office/officeart/2005/8/layout/target2"/>
    <dgm:cxn modelId="{339E0C91-2DC8-4894-81AC-D36A33B29016}" type="presParOf" srcId="{851B01E6-80ED-E345-8BEA-AD24321E99DF}" destId="{D62C8E5A-DCDA-9C4F-BCCD-DA89BEF23B4E}" srcOrd="1" destOrd="0" presId="urn:microsoft.com/office/officeart/2005/8/layout/target2"/>
    <dgm:cxn modelId="{4958E316-4435-4DAC-922F-424239854681}" type="presParOf" srcId="{851B01E6-80ED-E345-8BEA-AD24321E99DF}" destId="{43D95310-0335-8948-925B-493826D68CA7}" srcOrd="2" destOrd="0" presId="urn:microsoft.com/office/officeart/2005/8/layout/target2"/>
    <dgm:cxn modelId="{CB81E8DF-0F47-45AA-B8C8-7B21E8681176}" type="presParOf" srcId="{851B01E6-80ED-E345-8BEA-AD24321E99DF}" destId="{4E6DDC86-C701-C443-9AB2-0E9A35DB7AD9}" srcOrd="3" destOrd="0" presId="urn:microsoft.com/office/officeart/2005/8/layout/target2"/>
    <dgm:cxn modelId="{72C8CFAE-DA8A-4113-95D3-504C72F366B6}" type="presParOf" srcId="{851B01E6-80ED-E345-8BEA-AD24321E99DF}" destId="{2BFD2A48-BAFB-C448-9560-380462349BFA}" srcOrd="4" destOrd="0" presId="urn:microsoft.com/office/officeart/2005/8/layout/target2"/>
    <dgm:cxn modelId="{21FE0CF2-2228-45A6-9996-44FFF2253C00}" type="presParOf" srcId="{851B01E6-80ED-E345-8BEA-AD24321E99DF}" destId="{7E95640C-67A1-F344-B8CD-301632A9C6A3}" srcOrd="5" destOrd="0" presId="urn:microsoft.com/office/officeart/2005/8/layout/target2"/>
    <dgm:cxn modelId="{E5DF63B2-84FB-485D-8E5F-AA8D8ACB1F95}" type="presParOf" srcId="{851B01E6-80ED-E345-8BEA-AD24321E99DF}" destId="{54116479-2825-CE4B-A0CD-356DD46D1C46}" srcOrd="6" destOrd="0" presId="urn:microsoft.com/office/officeart/2005/8/layout/target2"/>
    <dgm:cxn modelId="{0F4E8A5C-4928-4BC5-846A-AF447B471801}" type="presParOf" srcId="{851B01E6-80ED-E345-8BEA-AD24321E99DF}" destId="{EDF3239A-57F4-AF43-97AF-9D01BB7064C9}" srcOrd="7" destOrd="0" presId="urn:microsoft.com/office/officeart/2005/8/layout/target2"/>
    <dgm:cxn modelId="{321F5F6E-3FDA-44B5-AA37-57E665ABB531}" type="presParOf" srcId="{851B01E6-80ED-E345-8BEA-AD24321E99DF}" destId="{A184587C-4EF5-0248-B0F8-E4E73CF3787B}" srcOrd="8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B18C8D-A7AF-7D4C-97BE-7296A4D1F7E4}">
      <dsp:nvSpPr>
        <dsp:cNvPr id="0" name=""/>
        <dsp:cNvSpPr/>
      </dsp:nvSpPr>
      <dsp:spPr>
        <a:xfrm rot="16200000">
          <a:off x="-2323897" y="2325360"/>
          <a:ext cx="5486400" cy="835679"/>
        </a:xfrm>
        <a:prstGeom prst="flowChartManualOperation">
          <a:avLst/>
        </a:prstGeom>
        <a:solidFill>
          <a:schemeClr val="accent3"/>
        </a:solidFill>
        <a:ln>
          <a:solidFill>
            <a:schemeClr val="tx2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0" tIns="0" rIns="66675" bIns="0" numCol="1" spcCol="1270" anchor="ctr" anchorCtr="0">
          <a:noAutofit/>
        </a:bodyPr>
        <a:lstStyle/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Weighed </a:t>
          </a:r>
        </a:p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30 </a:t>
          </a:r>
        </a:p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tons</a:t>
          </a:r>
        </a:p>
      </dsp:txBody>
      <dsp:txXfrm rot="5400000">
        <a:off x="1463" y="1097280"/>
        <a:ext cx="835679" cy="3291840"/>
      </dsp:txXfrm>
    </dsp:sp>
    <dsp:sp modelId="{11D6AB6E-035D-1F42-9027-7BD2139C4CDA}">
      <dsp:nvSpPr>
        <dsp:cNvPr id="0" name=""/>
        <dsp:cNvSpPr/>
      </dsp:nvSpPr>
      <dsp:spPr>
        <a:xfrm rot="16200000">
          <a:off x="-1327818" y="2240384"/>
          <a:ext cx="5486400" cy="1005631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tx2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0" tIns="0" rIns="66675" bIns="0" numCol="1" spcCol="1270" anchor="ctr" anchorCtr="0">
          <a:noAutofit/>
        </a:bodyPr>
        <a:lstStyle/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Occupied </a:t>
          </a:r>
        </a:p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1500 </a:t>
          </a:r>
        </a:p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square</a:t>
          </a:r>
        </a:p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feet </a:t>
          </a:r>
        </a:p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of</a:t>
          </a:r>
        </a:p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floor </a:t>
          </a:r>
        </a:p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space</a:t>
          </a:r>
        </a:p>
      </dsp:txBody>
      <dsp:txXfrm rot="5400000">
        <a:off x="912566" y="1097280"/>
        <a:ext cx="1005631" cy="3291840"/>
      </dsp:txXfrm>
    </dsp:sp>
    <dsp:sp modelId="{E3383C09-73C1-5D40-A98D-98CD09DF88CC}">
      <dsp:nvSpPr>
        <dsp:cNvPr id="0" name=""/>
        <dsp:cNvSpPr/>
      </dsp:nvSpPr>
      <dsp:spPr>
        <a:xfrm rot="16200000">
          <a:off x="-246764" y="2240384"/>
          <a:ext cx="5486400" cy="1005631"/>
        </a:xfrm>
        <a:prstGeom prst="flowChartManualOperation">
          <a:avLst/>
        </a:prstGeom>
        <a:solidFill>
          <a:schemeClr val="accent3"/>
        </a:solidFill>
        <a:ln>
          <a:solidFill>
            <a:schemeClr val="tx2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0" tIns="0" rIns="66675" bIns="0" numCol="1" spcCol="1270" anchor="ctr" anchorCtr="0">
          <a:noAutofit/>
        </a:bodyPr>
        <a:lstStyle/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Contained</a:t>
          </a:r>
        </a:p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more </a:t>
          </a:r>
        </a:p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than</a:t>
          </a:r>
        </a:p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18,000 </a:t>
          </a:r>
        </a:p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vacuum</a:t>
          </a:r>
        </a:p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tubes</a:t>
          </a:r>
        </a:p>
      </dsp:txBody>
      <dsp:txXfrm rot="5400000">
        <a:off x="1993620" y="1097280"/>
        <a:ext cx="1005631" cy="3291840"/>
      </dsp:txXfrm>
    </dsp:sp>
    <dsp:sp modelId="{41D4DD1D-B174-8F49-80E9-D6E0DD13203C}">
      <dsp:nvSpPr>
        <dsp:cNvPr id="0" name=""/>
        <dsp:cNvSpPr/>
      </dsp:nvSpPr>
      <dsp:spPr>
        <a:xfrm rot="16200000">
          <a:off x="834289" y="2240384"/>
          <a:ext cx="5486400" cy="1005631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tx2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0" tIns="0" rIns="66675" bIns="0" numCol="1" spcCol="1270" anchor="ctr" anchorCtr="0">
          <a:noAutofit/>
        </a:bodyPr>
        <a:lstStyle/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140 kW </a:t>
          </a:r>
        </a:p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Power</a:t>
          </a:r>
        </a:p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consumption</a:t>
          </a:r>
        </a:p>
      </dsp:txBody>
      <dsp:txXfrm rot="5400000">
        <a:off x="3074673" y="1097280"/>
        <a:ext cx="1005631" cy="3291840"/>
      </dsp:txXfrm>
    </dsp:sp>
    <dsp:sp modelId="{28CF9760-770D-BC43-BCBB-3E054F62DF7E}">
      <dsp:nvSpPr>
        <dsp:cNvPr id="0" name=""/>
        <dsp:cNvSpPr/>
      </dsp:nvSpPr>
      <dsp:spPr>
        <a:xfrm rot="16200000">
          <a:off x="1915343" y="2240384"/>
          <a:ext cx="5486400" cy="1005631"/>
        </a:xfrm>
        <a:prstGeom prst="flowChartManualOperation">
          <a:avLst/>
        </a:prstGeom>
        <a:solidFill>
          <a:schemeClr val="accent3"/>
        </a:solidFill>
        <a:ln>
          <a:solidFill>
            <a:schemeClr val="tx2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0" tIns="0" rIns="66675" bIns="0" numCol="1" spcCol="1270" anchor="ctr" anchorCtr="0">
          <a:noAutofit/>
        </a:bodyPr>
        <a:lstStyle/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Capable</a:t>
          </a:r>
        </a:p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of</a:t>
          </a:r>
        </a:p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5000</a:t>
          </a:r>
        </a:p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additions </a:t>
          </a:r>
        </a:p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per </a:t>
          </a:r>
        </a:p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second</a:t>
          </a:r>
        </a:p>
      </dsp:txBody>
      <dsp:txXfrm rot="5400000">
        <a:off x="4155727" y="1097280"/>
        <a:ext cx="1005631" cy="3291840"/>
      </dsp:txXfrm>
    </dsp:sp>
    <dsp:sp modelId="{8F6F069F-3B2A-D04B-83E9-79D44DE162D7}">
      <dsp:nvSpPr>
        <dsp:cNvPr id="0" name=""/>
        <dsp:cNvSpPr/>
      </dsp:nvSpPr>
      <dsp:spPr>
        <a:xfrm rot="16200000">
          <a:off x="2996397" y="2240384"/>
          <a:ext cx="5486400" cy="1005631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tx2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0" tIns="0" rIns="66675" bIns="0" numCol="1" spcCol="1270" anchor="ctr" anchorCtr="0">
          <a:noAutofit/>
        </a:bodyPr>
        <a:lstStyle/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Decimal </a:t>
          </a:r>
        </a:p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rather </a:t>
          </a:r>
        </a:p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than</a:t>
          </a:r>
        </a:p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binary </a:t>
          </a:r>
        </a:p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machine</a:t>
          </a:r>
        </a:p>
      </dsp:txBody>
      <dsp:txXfrm rot="5400000">
        <a:off x="5236781" y="1097280"/>
        <a:ext cx="1005631" cy="3291840"/>
      </dsp:txXfrm>
    </dsp:sp>
    <dsp:sp modelId="{38248C2E-AE25-8144-AD90-E1533BA57C3B}">
      <dsp:nvSpPr>
        <dsp:cNvPr id="0" name=""/>
        <dsp:cNvSpPr/>
      </dsp:nvSpPr>
      <dsp:spPr>
        <a:xfrm rot="16200000">
          <a:off x="4201083" y="2116751"/>
          <a:ext cx="5486400" cy="1252896"/>
        </a:xfrm>
        <a:prstGeom prst="flowChartManualOperation">
          <a:avLst/>
        </a:prstGeom>
        <a:solidFill>
          <a:schemeClr val="accent3"/>
        </a:solidFill>
        <a:ln>
          <a:solidFill>
            <a:schemeClr val="tx2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0" tIns="0" rIns="66675" bIns="0" numCol="1" spcCol="1270" anchor="ctr" anchorCtr="0">
          <a:noAutofit/>
        </a:bodyPr>
        <a:lstStyle/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Memory </a:t>
          </a:r>
        </a:p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consisted </a:t>
          </a:r>
        </a:p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of  20 accumulators, </a:t>
          </a:r>
        </a:p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each</a:t>
          </a:r>
        </a:p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capable</a:t>
          </a:r>
        </a:p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of </a:t>
          </a:r>
        </a:p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holding </a:t>
          </a:r>
        </a:p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</a:t>
          </a:r>
        </a:p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10 digit </a:t>
          </a:r>
        </a:p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number</a:t>
          </a:r>
        </a:p>
      </dsp:txBody>
      <dsp:txXfrm rot="5400000">
        <a:off x="6317835" y="1097279"/>
        <a:ext cx="1252896" cy="3291840"/>
      </dsp:txXfrm>
    </dsp:sp>
    <dsp:sp modelId="{B210253B-B61E-0549-8DAB-E1DCD3BBE08E}">
      <dsp:nvSpPr>
        <dsp:cNvPr id="0" name=""/>
        <dsp:cNvSpPr/>
      </dsp:nvSpPr>
      <dsp:spPr>
        <a:xfrm rot="16200000">
          <a:off x="5498745" y="2147408"/>
          <a:ext cx="5486400" cy="1191582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tx2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0" tIns="0" rIns="66675" bIns="0" numCol="1" spcCol="1270" anchor="ctr" anchorCtr="0">
          <a:noAutofit/>
        </a:bodyPr>
        <a:lstStyle/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Major</a:t>
          </a:r>
        </a:p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drawback </a:t>
          </a:r>
        </a:p>
        <a:p>
          <a:pPr marL="0" lvl="0" indent="0" algn="ctr" defTabSz="466725" rtl="0">
            <a:lnSpc>
              <a:spcPct val="15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GB" sz="105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was the need</a:t>
          </a:r>
        </a:p>
        <a:p>
          <a:pPr marL="0" lvl="0" indent="0" algn="ctr" defTabSz="466725" rtl="0">
            <a:lnSpc>
              <a:spcPct val="15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GB" sz="105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for manual programming</a:t>
          </a:r>
        </a:p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by setting </a:t>
          </a:r>
        </a:p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switches </a:t>
          </a:r>
        </a:p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and </a:t>
          </a:r>
        </a:p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plugging/</a:t>
          </a:r>
        </a:p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unplugging </a:t>
          </a:r>
        </a:p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cables</a:t>
          </a:r>
          <a:endParaRPr lang="en-US" sz="105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5400000">
        <a:off x="7646154" y="1097279"/>
        <a:ext cx="1191582" cy="32918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554690-5023-454D-81BF-0F8EF7FE64E8}">
      <dsp:nvSpPr>
        <dsp:cNvPr id="0" name=""/>
        <dsp:cNvSpPr/>
      </dsp:nvSpPr>
      <dsp:spPr>
        <a:xfrm>
          <a:off x="0" y="0"/>
          <a:ext cx="8001000" cy="5791200"/>
        </a:xfrm>
        <a:prstGeom prst="roundRect">
          <a:avLst>
            <a:gd name="adj" fmla="val 85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4494615" numCol="1" spcCol="1270" anchor="t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1965; Gordon Moore – co-founder of Intel</a:t>
          </a:r>
        </a:p>
      </dsp:txBody>
      <dsp:txXfrm>
        <a:off x="144176" y="144176"/>
        <a:ext cx="7712648" cy="5502848"/>
      </dsp:txXfrm>
    </dsp:sp>
    <dsp:sp modelId="{B4B2A9B5-CBBA-C949-942A-35DE101CCDFE}">
      <dsp:nvSpPr>
        <dsp:cNvPr id="0" name=""/>
        <dsp:cNvSpPr/>
      </dsp:nvSpPr>
      <dsp:spPr>
        <a:xfrm>
          <a:off x="213782" y="1438678"/>
          <a:ext cx="7600950" cy="4053840"/>
        </a:xfrm>
        <a:prstGeom prst="roundRect">
          <a:avLst>
            <a:gd name="adj" fmla="val 10500"/>
          </a:avLst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2574188" numCol="1" spcCol="1270" anchor="t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Observed number of transistors that could be put on a single chip was doubling every year</a:t>
          </a:r>
        </a:p>
      </dsp:txBody>
      <dsp:txXfrm>
        <a:off x="338452" y="1563348"/>
        <a:ext cx="7351610" cy="3804500"/>
      </dsp:txXfrm>
    </dsp:sp>
    <dsp:sp modelId="{EA68CD54-2321-944A-9097-D8C9F2E9C2D9}">
      <dsp:nvSpPr>
        <dsp:cNvPr id="0" name=""/>
        <dsp:cNvSpPr/>
      </dsp:nvSpPr>
      <dsp:spPr>
        <a:xfrm>
          <a:off x="390048" y="2866644"/>
          <a:ext cx="1520190" cy="233095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effectLst/>
            </a:rPr>
            <a:t>The pace slowed to a doubling every 18 months in the 1970’s but has sustained that rate ever since</a:t>
          </a:r>
        </a:p>
      </dsp:txBody>
      <dsp:txXfrm>
        <a:off x="436799" y="2913395"/>
        <a:ext cx="1426688" cy="2237456"/>
      </dsp:txXfrm>
    </dsp:sp>
    <dsp:sp modelId="{9EC0930A-9BAA-D347-A334-BC7E180A4743}">
      <dsp:nvSpPr>
        <dsp:cNvPr id="0" name=""/>
        <dsp:cNvSpPr/>
      </dsp:nvSpPr>
      <dsp:spPr>
        <a:xfrm>
          <a:off x="2080260" y="2895600"/>
          <a:ext cx="5520690" cy="2316480"/>
        </a:xfrm>
        <a:prstGeom prst="roundRect">
          <a:avLst>
            <a:gd name="adj" fmla="val 105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307524" numCol="1" spcCol="1270" anchor="t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Consequences of Moore’s law: </a:t>
          </a:r>
        </a:p>
      </dsp:txBody>
      <dsp:txXfrm>
        <a:off x="2151500" y="2966840"/>
        <a:ext cx="5378210" cy="2174000"/>
      </dsp:txXfrm>
    </dsp:sp>
    <dsp:sp modelId="{91813869-71C4-7749-AA7F-6F71B8046448}">
      <dsp:nvSpPr>
        <dsp:cNvPr id="0" name=""/>
        <dsp:cNvSpPr/>
      </dsp:nvSpPr>
      <dsp:spPr>
        <a:xfrm>
          <a:off x="2218277" y="3814937"/>
          <a:ext cx="1029468" cy="128857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effectLst/>
            </a:rPr>
            <a:t>The cost of computer logic and memory circuitry has fallen at a dramatic rate</a:t>
          </a:r>
        </a:p>
      </dsp:txBody>
      <dsp:txXfrm>
        <a:off x="2249937" y="3846597"/>
        <a:ext cx="966148" cy="1225252"/>
      </dsp:txXfrm>
    </dsp:sp>
    <dsp:sp modelId="{43D95310-0335-8948-925B-493826D68CA7}">
      <dsp:nvSpPr>
        <dsp:cNvPr id="0" name=""/>
        <dsp:cNvSpPr/>
      </dsp:nvSpPr>
      <dsp:spPr>
        <a:xfrm>
          <a:off x="3271303" y="3814937"/>
          <a:ext cx="1029468" cy="128857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effectLst/>
            </a:rPr>
            <a:t>The electrical path length is shortened, increasing operating speed</a:t>
          </a:r>
        </a:p>
      </dsp:txBody>
      <dsp:txXfrm>
        <a:off x="3302963" y="3846597"/>
        <a:ext cx="966148" cy="1225252"/>
      </dsp:txXfrm>
    </dsp:sp>
    <dsp:sp modelId="{2BFD2A48-BAFB-C448-9560-380462349BFA}">
      <dsp:nvSpPr>
        <dsp:cNvPr id="0" name=""/>
        <dsp:cNvSpPr/>
      </dsp:nvSpPr>
      <dsp:spPr>
        <a:xfrm>
          <a:off x="4324329" y="3814937"/>
          <a:ext cx="1029468" cy="128857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effectLst/>
            </a:rPr>
            <a:t>Computer becomes smaller and is more convenient to use in a variety of environments</a:t>
          </a:r>
        </a:p>
      </dsp:txBody>
      <dsp:txXfrm>
        <a:off x="4355989" y="3846597"/>
        <a:ext cx="966148" cy="1225252"/>
      </dsp:txXfrm>
    </dsp:sp>
    <dsp:sp modelId="{54116479-2825-CE4B-A0CD-356DD46D1C46}">
      <dsp:nvSpPr>
        <dsp:cNvPr id="0" name=""/>
        <dsp:cNvSpPr/>
      </dsp:nvSpPr>
      <dsp:spPr>
        <a:xfrm>
          <a:off x="5377355" y="3814937"/>
          <a:ext cx="1029468" cy="128857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effectLst/>
            </a:rPr>
            <a:t>Reduction in power and cooling requirements</a:t>
          </a:r>
        </a:p>
      </dsp:txBody>
      <dsp:txXfrm>
        <a:off x="5409015" y="3846597"/>
        <a:ext cx="966148" cy="1225252"/>
      </dsp:txXfrm>
    </dsp:sp>
    <dsp:sp modelId="{A184587C-4EF5-0248-B0F8-E4E73CF3787B}">
      <dsp:nvSpPr>
        <dsp:cNvPr id="0" name=""/>
        <dsp:cNvSpPr/>
      </dsp:nvSpPr>
      <dsp:spPr>
        <a:xfrm>
          <a:off x="6430381" y="3814937"/>
          <a:ext cx="1029468" cy="128857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effectLst/>
            </a:rPr>
            <a:t>Fewer interchip connections</a:t>
          </a:r>
        </a:p>
      </dsp:txBody>
      <dsp:txXfrm>
        <a:off x="6462041" y="3846597"/>
        <a:ext cx="966148" cy="1225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86597-BFA4-4CC6-B537-9AEB45720D1A}" type="datetimeFigureOut">
              <a:rPr lang="en-GB" smtClean="0"/>
              <a:t>29/09/2017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88F65-4010-4CA3-8A0D-519390CD4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068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02DEA2-F8D7-C549-B179-963DC37A15CB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b="1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ENIAC (Electronic Numerical Integrator And Computer), </a:t>
            </a:r>
            <a:r>
              <a:rPr kumimoji="1" lang="en-US" sz="1200" b="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designed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constructed at the University of Pennsylvania, was the world’s first general purpose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electronic digital computer. The project was a response to U.S. needs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during World War II. The Army’s Ballistics Research Laboratory (BRL), an agency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responsible for developing range and trajectory tables for new weapons, was having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difficulty supplying these tables accurately and within a reasonable time frame.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Without these firing tables, the new weapons and artillery were useless to gunners.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BRL employed more than 200 people who, using desktop calculators, solved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necessary ballistics equations. Preparation of the tables for a single weapon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would take one person many hours, even days.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John Mauchly, a professor of electrical engineering at the University of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Pennsylvania, and John Eckert, one of his graduate students, proposed to build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general-purpose computer using vacuum tubes for the BRL’s application. In 1943,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Army accepted this proposal, and work began on the ENIAC. </a:t>
            </a:r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02DEA2-F8D7-C549-B179-963DC37A15CB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single, self-contained transistor is called a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discrete component.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Throughout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1950s and early 1960s, electronic equipment was composed largely of discrete components—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transistors, resistors, capacitors, and so on. Discrete components were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manufactured separately, packaged in their own containers, and soldered or wired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together onto masonite-like circuit boards, which were then installed in computers,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oscilloscopes, and other electronic equipment. Whenever an electronic device called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a transistor, a little tube of metal containing a pinhead-sized piece of silicon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had to be soldered to a circuit board. The entire manufacturing process, from transistor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circuit board, was expensive and cumbersome.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facts of life were beginning to create problems in the computer industry.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Early second-generation computers contained about 10,000 transistors. This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grew to the hundreds of thousands, making the manufacture of newer, more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powerful machines increasingly difficult.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1958 came the achievement that revolutionized electronics and started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era of microelectronics: the invention of the integrated circuit. It is the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integrated</a:t>
            </a: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circuit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defines the third generation of computers. In this section, we provide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brief introduction to the technology of integrated circuits. Then we look at perhaps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two most important members of the third generation, both of which were introduced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 the beginning of that era: the IBM System/360 and the DEC PDP-8.</a:t>
            </a:r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can relate this to our four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basic functions as follows: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storage: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Provided by memory cells.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processing: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Provided by gates.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movement: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paths among components are used to move data from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to memory and from memory through gates to memory.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paths among components can carry control signals. For example,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gate will have one or two data inputs plus a control signal input that activates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gate. When the control signal is ON, the gate performs its function on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inputs and produces a data output. Similarly, the memory cell will store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bit that is on its input lead when the WRITE control signal is ON and will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place the bit that is in the cell on its output lead when the READ control signal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ON.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Thus, a computer consists of gates, memory cells, and interconnections among these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elements. The gates and memory cells are, in turn, constructed of simple digital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electronic components.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integrated circuit exploits the fact that such components as transistors,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resistors, and conductors can be fabricated from a semiconductor such as silicon.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is merely an extension of the solid-state art to fabricate an entire circuit in a tiny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piece of silicon rather than assemble discrete components made from separate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pieces of silicon into the same circuit. Many transistors can be produced at the same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 on a single wafer of silicon. Equally important, these transistors can be connected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a process of metallization to form circuits.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EEBCE0-4A34-3647-9307-E59F6D6CD745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2.7 on this slide depicts the key concepts in an integrated circuit. A thin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wafer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silicon is divided into a matrix of small areas, each a few millimeters square.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identical circuit pattern is fabricated in each area, and the wafer is broken up into</a:t>
            </a: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chips.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chip consists of many gates and/or memory cells plus a number of input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output attachment points. This chip is then packaged in housing that protects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and provides pins for attachment to devices beyond the chip. A number of these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packages can then be interconnected on a printed circuit board to produce larger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more complex circuits.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EEBCE0-4A34-3647-9307-E59F6D6CD745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Initially, only a few gates or memory cells could be reliably manufactured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packaged together. These early integrated circuits are referred to as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small scale</a:t>
            </a:r>
          </a:p>
          <a:p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Integration 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(SSI). As time went on, it became possible to pack more and more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Components on the same chip. This growth in density is illustrated in Figure 2.8; it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of the most remarkable technological trends ever recorded.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EEBCE0-4A34-3647-9307-E59F6D6CD745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560E96-BBD6-D646-9A0C-7A699AC6A9BD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figure on this slide reflects the famous Moore’s law, which was propounded by Gordon Moore, cofounder of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Intel, in 1965. Moore observed that the number of transistors that could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put on a single chip was doubling every year and correctly predicted that this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pace would continue into the near future. To the surprise of many, including Moore,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pace continued year after year and decade after decade. The pace slowed to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doubling every 18 months in the 1970s but has sustained that rate ever since.</a:t>
            </a:r>
            <a:endParaRPr lang="en-US" dirty="0"/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consequences of Moore’s law are profound: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The cost of a chip has remained virtually unchanged during this period of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rapid growth in density. This means that the cost of computer logic and memory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circuitry has fallen at a dramatic rate.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Because logic and memory elements are placed closer together on more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densely packed chips, the electrical path length is shortened, increasing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operating speed.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The computer becomes smaller, making it more convenient to place in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variety of environments.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4. There is a reduction in power and cooling requirements.</a:t>
            </a:r>
          </a:p>
          <a:p>
            <a:endParaRPr kumimoji="1" lang="en-US" sz="1200" b="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5. The interconnections on the integrated circuit are much more reliable than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solder connections. With more circuitry on each chip, there are fewer interchip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connections.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Beyond the third generation there is less general agreement on defining generations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computers. Table 2.2 (on the next slide – slide 46) suggests that there have been a number of later generations,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based on advances in integrated circuit technology. With the introduction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large-scale integration (LSI), more than 1000 components can be placed on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single integrated circuit chip. Very-large-scale integration (VLSI) achieved more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than 10,000 components per chip, while current ultra-large-scale integration (ULSI)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chips can contain more than one billion components.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rapid pace of technology, the high rate of introduction of new products,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 importance of software and communications as well as hardware,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classification by generation becomes less clear and less meaningful. It could be said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the commercial application of new developments resulted in a major change in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early 1970s and that the results of these changes are still being worked out. In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section, we mention two of the most important of these results.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EEBCE0-4A34-3647-9307-E59F6D6CD745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C87B7E-A7A7-0248-A667-EB469C7EC785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has become widely accepted to classify computers into generations based on the fundamental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hardware technology employed. Each new generation is characterized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by greater processing performance, larger memory capacity, and smaller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size than the previous one.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5914A-FB8D-7040-B9F1-BC6F3DDB3AB8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7987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Just as the density of elements on memory chips has continued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rise, so has the density of elements on processor chips. As time went on, more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more elements were placed on each chip, so that fewer and fewer chips were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needed to construct a single computer processor.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breakthrough was achieved in 1971, when Intel developed its 4004.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4004 was the first chip to contain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all of the components of a CPU on a single chip: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microprocessor was born.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4004 can add two 4-bit numbers and can multiply only by repeated addition.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By today’s standards, the 4004 is hopelessly primitive, but it marked the beginning of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continuing evolution of microprocessor capability and power.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evolution can be seen most easily in the number of bits that the processor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deals with at a time. There is no clear-cut measure of this, but perhaps the best measure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the data bus width: the number of bits of data that can be brought into or sent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out of the processor at a time. Another measure is the number of bits in the accumulator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in the set of general-purpose registers. Often, these measures coincide, but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 always. For example, a number of microprocessors were developed that operate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16-bit numbers in registers but can only read and write 8 bits at a time.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next major step in the evolution of the microprocessor was the introduction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1972 of the Intel 8008. This was the first 8-bit microprocessor and was almost twice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complex as the 4004.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Neither of these steps was to have the impact of the next major event: the introduction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1974 of the Intel 8080. This was the first general-purpose microprocessor.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Whereas the 4004 and the 8008 had been designed for specific applications, the 8080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was designed to be the CPU of a general-purpose microcomputer. Like the 8008,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8080 is an 8-bit microprocessor. The 8080, however, is faster, has a richer instruction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set, and has a large addressing capability.</a:t>
            </a:r>
            <a:endParaRPr lang="en-GB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About the same time, 16-bit microprocessors began to be developed. However, it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was not until the end of the 1970s that powerful, general-purpose 16-bit microprocessors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appeared. One of these was the 8086. The next step in this trend occurred in 1981,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both Bell Labs and Hewlett-Packard developed 32-bit, single-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chip microprocessors. Intel introduced its own 32-bit microprocessor, the 80386, in 1985 (Table 2.6).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EEBCE0-4A34-3647-9307-E59F6D6CD745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</a:t>
            </a:r>
            <a:r>
              <a:rPr lang="en-US" baseline="0" dirty="0"/>
              <a:t> 2.6 (continued)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EEBCE0-4A34-3647-9307-E59F6D6CD745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45C595-74CD-1C4A-945A-60A24F3947E1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resulting machine was enormous, weighing 30 tons, occupying 1500 square feet of floor space,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containing more than 18,000 vacuum tubes. When operating, it consumed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140 kilowatts of power. It was also substantially faster than any electromechanical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computer, capable of 5000 additions per second.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ENIAC was a decimal rather than a binary machine. That is, numbers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were represented in decimal form, and arithmetic was performed in the decimal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system. Its memory consisted of 20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accumulators,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capable of holding a 10-digit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decimal number. A ring of 10 vacuum tubes represented each digit. At any time,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only one vacuum tube was in the ON state, representing one of the 10 digits.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major drawback of the ENIAC was that it had to be programmed manually by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setting switches and plugging and unplugging cables.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ENIAC was completed in 1946, too late to be used in the war effort.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Instead, its first task was to perform a series of complex calculations that were used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help determine the feasibility of the hydrogen bomb. The use of the ENIAC for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purpose other than that for which it was built demonstrated its general-purpose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nature. The ENIAC continued to operate under BRL management until 1955,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it was disassembled.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resulting machine was enormous, weighing 30 tons, occupying 1500 square feet of floor space,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containing more than 18,000 vacuum tubes. When operating, it consumed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140 kilowatts of power. It was also substantially faster than any electromechanical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computer, capable of 5000 additions per second.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ENIAC was a decimal rather than a binary machine. That is, numbers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were represented in decimal form, and arithmetic was performed in the decimal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system. Its memory consisted of 20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accumulators,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capable of holding a 10-digit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decimal number. A ring of 10 vacuum tubes represented each digit. At any time,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only one vacuum tube was in the ON state, representing one of the 10 digits.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major drawback of the ENIAC was that it had to be programmed manually by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setting switches and plugging and unplugging cables.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ENIAC was completed in 1946, too late to be used in the war effort.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Instead, its first task was to perform a series of complex calculations that were used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help determine the feasibility of the hydrogen bomb. The use of the ENIAC for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purpose other than that for which it was built demonstrated its general-purpose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nature. The ENIAC continued to operate under BRL management until 1955,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it was disassembled.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88F65-4010-4CA3-8A0D-519390CD4C9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134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ED6845-E971-D44B-B7C4-232554A4FCF4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task of entering and altering programs for the ENIAC was extremely tedious. 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But suppose a program could be represented in a form suitable for storing in memory 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alongside the data. Then, a computer could get its instructions by reading them from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memory, and a program could be set or altered by setting the values of a portion of memory.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idea, known as the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stored-program concept,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usually attributed to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ENIAC designers, most notably the mathematician John von Neumann, who was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consultant on the ENIAC project. Alan Turing developed the idea at about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same time. The first publication of the idea was in a 1945 proposal by von Neumann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a new computer, the EDVAC (Electronic Discrete Variable Computer).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1946, von Neumann and his colleagues began the design of a new stored program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computer, referred to as the IAS computer, at the Princeton Institute for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Advanced Studies. The IAS computer, although not completed until 1952, is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prototype of all subsequent general-purpose computers.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8403C2-765D-404C-AB4A-99BCCA5A6DC8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2.1 on this slide shows the general structure of the IAS computer. It consists of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main memory,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stores both data and instructions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An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arithmetic and logic unit (ALU)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capable of operating on binary data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unit,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interprets the instructions in memory and causes them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be executed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Input/output (I/O)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equipment operated by the control unit</a:t>
            </a:r>
            <a:endParaRPr lang="en-GB" b="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E859E3-EB53-1944-A05E-ADEF90241019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1950s saw the birth of the computer industry with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two companies, Sperry and IBM, dominating the marketplace.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1947, Eckert and Mauchly formed the Eckert-Mauchly Computer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Corporation to manufacture computers commercially. Their first successful machine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was the UNIVAC I (Universal Automatic Computer), which was commissioned by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Bureau of the Census for the 1950 calculations. The Eckert-Mauchly Computer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Corporation became part of the UNIVAC division of Sperry-Rand Corporation,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went on to build a series of successor machines.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UNIVAC I was the first successful commercial computer. It was intended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both scientific and commercial applications. The first paper describing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listed matrix algebraic computations, statistical problems, premium billings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a life insurance company, and logistical problems as a sample of the tasks it could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perform.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UNIVAC II, which had greater memory capacity and higher performance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than the UNIVAC I, was delivered in the late 1950s and illustrates several trends that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have remained characteristic of the computer industry. First, advances in technology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allow companies to continue to build larger, more powerful computers. Second,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company tries to make its new machines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backward compatible with the older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machines. This means that the programs written for the older machines can be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executed on the new machine. This strategy is adopted in the hopes of retaining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customer base; that is, when a customer decides to buy a newer machine, he or she is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likely to get it from the same company to avoid losing the investment in programs.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UNIVAC division also began development of the 1100 series of computers,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was to be its major source of revenue. This series illustrates a distinction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existed at one time. The first model, the UNIVAC 1103, and its successors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many years were primarily intended for scientific applications, involving long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complex calculations. Other companies concentrated on business applications,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involved processing large amounts of text data. This split has largely disappeared,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but it was evident for a number of years.</a:t>
            </a:r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092674-3704-C749-A383-F56736620207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IBM, then the major manufacturer of punched-card processing equipment,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delivered its first electronic stored-program computer, the 701, in 1953. The 701 was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intended primarily for scientific applications. In 1955, IBM introduced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companion 702 product, which had a number of hardware features that suited it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business applications. These were the first of a long series of 700/7000 computers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established IBM as the overwhelmingly dominant computer manufacturer.</a:t>
            </a:r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02DEA2-F8D7-C549-B179-963DC37A15CB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first major change in the electronic computer came with the replacement of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vacuum tube by the transistor. The transistor is smaller, cheaper, and dissipates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less heat than a vacuum tube but can be used in the same way as a vacuum tube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construct computers. Unlike the vacuum tube, which requires wires, metal plates,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glass capsule, and a vacuum, the transistor is a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solid-state device, made from silicon.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transistor was invented at Bell Labs in 1947 and by the 1950s had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launched an electronic revolution. It was not until the late 1950s, however, that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fully transistorized computers were commercially available. IBM again was not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first company to deliver the new technology. NCR and, more successfully, RCA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were the front-runners with some small transistor machines. IBM followed shortly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7000 series.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use of the transistor defines the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second generation of computers.</a:t>
            </a:r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EB77A8-3D3D-AD4D-A219-1AF8D83B047D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But there are other changes as well. The second generation saw the introduction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more complex arithmetic and logic units and control units, the use of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high-level programming languages, and the provision of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software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computer. In broad terms, system software provided the ability to load programs,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move data to peripherals, and libraries to perform common computations, similar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what modern OSes like Windows and Linux do.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second generation is noteworthy also for the appearance of the Digital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Equipment Corporation (DEC). DEC was founded in 1957 and, in that year, delivered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its first computer, the PDP-1. This computer and this company began the minicomputer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phenomenon that would become so prominent in the third generation.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BE294-5F45-45CC-9A07-0D12B2337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8FAF3-5500-49A1-A2E4-ED88B1015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F6FC6-3DDE-4865-9A70-50799580F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D6B8-0A46-450C-BCCF-B11C09414BFD}" type="datetime1">
              <a:rPr lang="en-GB" smtClean="0"/>
              <a:t>29/09/2017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CE253-5FCD-47F3-A1BC-32D31AFAA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33927-B275-43ED-BE70-91713FA2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55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CE895-1219-4292-B2E8-625319FD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83A90-C082-474E-8FC3-09328161C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9430E-0B36-4AA8-955D-A668C82CA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325F-1D83-4D08-8822-8202CBF83E10}" type="datetime1">
              <a:rPr lang="en-GB" smtClean="0"/>
              <a:t>29/09/2017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5A62D-DF33-435E-AC94-5B78AE855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59450-7BA0-4AE2-9FB8-2DA787827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90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87B3EC-AC33-47DB-9BBD-029108767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CA8AA-5FFE-44AF-B315-CF57A1116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474D7-45F6-4431-A79F-87D35BD0F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EF9CA-CD4D-439A-AEC7-38D567485955}" type="datetime1">
              <a:rPr lang="en-GB" smtClean="0"/>
              <a:t>29/09/2017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F6A00-4FA1-44BF-AADE-E7E2AF5CF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5133E-1081-4EF7-9C96-70BA0789F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633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F7CBC8-DD64-42EC-BA42-D859EEDBF927}" type="datetime1">
              <a:rPr lang="en-GB" smtClean="0"/>
              <a:t>29/09/2017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3901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4D0E-BD28-47CA-816E-15371787B6B2}" type="datetime1">
              <a:rPr lang="en-GB" smtClean="0"/>
              <a:t>29/09/2017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45016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CACE40F0-61F8-4C23-944D-B4509132D5B9}" type="datetime1">
              <a:rPr lang="en-GB" smtClean="0"/>
              <a:t>29/09/2017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1894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BBB60-6E6C-482D-8C29-5D7C04E6E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D75A2-BD3B-4947-9554-082CC725A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BFC16-1792-4F45-BCF0-C78E389FC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252C-22A0-47E8-9A8F-C2E34CFB3287}" type="datetime1">
              <a:rPr lang="en-GB" smtClean="0"/>
              <a:t>29/09/2017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B4EC9-F679-4076-8A18-5FE9C2F9B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C179E-B23D-477F-BB5C-0DAA86A64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74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D248B-D45A-41CF-AFB2-FA07751D6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B3503-2886-4653-952C-29C0FCE7F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AA0B1-65C6-4352-A252-EBC67C12F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E66A-9863-4BE0-81DF-72AA1FE4AC4B}" type="datetime1">
              <a:rPr lang="en-GB" smtClean="0"/>
              <a:t>29/09/2017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670EB-D0ED-4FDC-BEF6-C34C21ACF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2C2F6-7816-4FC6-AE04-0DFA01B6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71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C948-99FB-4096-9A8D-43759A740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63F3C-80FC-4C6B-BB15-3E26C3B7D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4B475-76A4-4CA8-89D3-7100E3ACF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A342B-6AF2-47BB-8F1C-CE668DEEB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50E2-AFB5-4692-A3C8-34A128FC0479}" type="datetime1">
              <a:rPr lang="en-GB" smtClean="0"/>
              <a:t>29/09/2017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93EE2-6DEA-47D5-84FC-93BAF670E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E1599-2D63-456F-993E-A9380765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668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12D4F-007F-46D5-B9BE-9393CD419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FF391-6046-47E5-9EBF-D918105AD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CD263-F53C-496D-AAD9-664F83A15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03BED7-2B20-434B-81EE-323FD52DE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3FA211-7673-416D-AA22-2115B17D3E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03E9C8-39B1-435D-B72F-F933BC43B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F574-01E6-4E1C-92FC-FFB8517F23CC}" type="datetime1">
              <a:rPr lang="en-GB" smtClean="0"/>
              <a:t>29/09/2017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032958-59C1-4A78-81CD-E42E2EFBD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3403A6-F34F-4E8A-A9D9-83444ECE6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195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568CF-D8B4-479F-BA1A-26AD72A7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B25B34-D396-4254-9191-B54F8BDCB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B8DC-6463-4CF3-96C4-9B2C95668C8A}" type="datetime1">
              <a:rPr lang="en-GB" smtClean="0"/>
              <a:t>29/09/2017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1D4EC-68D5-4252-8F0D-39948279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3E75B-6E72-437A-B3E2-E375C866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368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E8CC7E-018D-4D12-A0B4-1F2743CFF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F2BC6-8763-4A62-A67C-D2706FE5C963}" type="datetime1">
              <a:rPr lang="en-GB" smtClean="0"/>
              <a:t>29/09/2017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E01703-E743-4621-8E78-F9C1CDB23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6DE4A-53C5-43D7-93E2-315F288BC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16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7B7E5-B747-4382-BE53-041D5F87C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38A39-874A-4A1A-9F2C-949C59148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3FC460-64A9-455E-A9C1-28CD75B36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EA3F0-B74C-43CE-87FB-4DDAE012F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586F-E86F-4829-A461-5D3D45D8EF18}" type="datetime1">
              <a:rPr lang="en-GB" smtClean="0"/>
              <a:t>29/09/2017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B45A9-33D8-4822-91D1-F270D9B29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BB2CB-61A1-4DA1-A610-208981D09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246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1258-0788-4496-91C7-D9C19A171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9AB91D-51B2-4EE4-89A7-F11E6FFAB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8F4386-5D6D-4DC9-ABDB-58773DE61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38430-9FF1-4227-A084-09090BE93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2F49-2A45-4EE0-B01A-2AD7671797D8}" type="datetime1">
              <a:rPr lang="en-GB" smtClean="0"/>
              <a:t>29/09/2017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4B5B8-6746-409A-BFBE-C4FBE2343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96666-1602-4CE5-B57A-75F447186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19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3D9A29-853A-4E11-AE87-9440593A2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3F515-8A93-4866-A644-485AEA9CF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71CB4-525A-4071-8987-63352657F3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79D7E-CCCD-4166-98A7-9BF1AC6B53CA}" type="datetime1">
              <a:rPr lang="en-GB" smtClean="0"/>
              <a:t>29/09/2017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60024-2B2F-4595-91D5-B65D800C60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31418-F7A5-476F-BC55-B021DBE93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2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b0480@coventry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d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jpeg"/><Relationship Id="rId5" Type="http://schemas.openxmlformats.org/officeDocument/2006/relationships/image" Target="../media/image12.png"/><Relationship Id="rId4" Type="http://schemas.openxmlformats.org/officeDocument/2006/relationships/image" Target="../media/image15.pd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gif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d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d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youtube.com/watch?v=6dME3wgaQpM&amp;list=PL1331A4548513EA81&amp;index=1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jpeg"/><Relationship Id="rId5" Type="http://schemas.openxmlformats.org/officeDocument/2006/relationships/image" Target="../media/image20.png"/><Relationship Id="rId4" Type="http://schemas.openxmlformats.org/officeDocument/2006/relationships/package" Target="../embeddings/Microsoft_Word_Document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Word_Document2.docx"/><Relationship Id="rId5" Type="http://schemas.openxmlformats.org/officeDocument/2006/relationships/image" Target="../media/image21.png"/><Relationship Id="rId4" Type="http://schemas.openxmlformats.org/officeDocument/2006/relationships/package" Target="../embeddings/Microsoft_Word_Document1.docx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Macintosh%20HD:Users:kevinmclaughlin:Desktop:COA9e%20PPT+TestBank:COA9e%20Tables:T02-Evolution-Horizontal.doc!OLE_LINK6" TargetMode="External"/><Relationship Id="rId5" Type="http://schemas.openxmlformats.org/officeDocument/2006/relationships/image" Target="../media/image23.png"/><Relationship Id="rId4" Type="http://schemas.openxmlformats.org/officeDocument/2006/relationships/oleObject" Target="Macintosh%20HD:Users:kevinmclaughlin:Desktop:COA9e%20PPT+TestBank:COA9e%20Tables:T02-Evolution-Horizontal.doc!OLE_LINK5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0900" y="692696"/>
            <a:ext cx="7772400" cy="1656184"/>
          </a:xfrm>
        </p:spPr>
        <p:txBody>
          <a:bodyPr>
            <a:normAutofit/>
          </a:bodyPr>
          <a:lstStyle/>
          <a:p>
            <a:br>
              <a:rPr lang="en-GB" dirty="0"/>
            </a:br>
            <a:r>
              <a:rPr lang="en-GB" b="1" dirty="0"/>
              <a:t>History of Computers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84984"/>
            <a:ext cx="7772400" cy="165618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120CT Computer Architecture and Networks</a:t>
            </a:r>
          </a:p>
          <a:p>
            <a:endParaRPr lang="en-GB" dirty="0"/>
          </a:p>
          <a:p>
            <a:r>
              <a:rPr lang="en-GB" b="1" dirty="0"/>
              <a:t>Dr </a:t>
            </a:r>
            <a:r>
              <a:rPr lang="en-GB" b="1" dirty="0" err="1"/>
              <a:t>Dianabasi</a:t>
            </a:r>
            <a:r>
              <a:rPr lang="en-GB" b="1" dirty="0"/>
              <a:t> </a:t>
            </a:r>
            <a:r>
              <a:rPr lang="en-GB" b="1" dirty="0" err="1"/>
              <a:t>Nkantah</a:t>
            </a:r>
            <a:endParaRPr lang="en-GB" b="1" dirty="0"/>
          </a:p>
          <a:p>
            <a:r>
              <a:rPr lang="en-GB" dirty="0">
                <a:hlinkClick r:id="rId2"/>
              </a:rPr>
              <a:t>ab0480@coventry.ac.uk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5303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10</a:t>
            </a:fld>
            <a:endParaRPr lang="en-GB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7556500" cy="1116013"/>
          </a:xfrm>
        </p:spPr>
        <p:txBody>
          <a:bodyPr>
            <a:normAutofit/>
          </a:bodyPr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 of von Neumann Machine</a:t>
            </a:r>
          </a:p>
        </p:txBody>
      </p:sp>
      <p:pic>
        <p:nvPicPr>
          <p:cNvPr id="4" name="Picture 3" descr="f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4706" t="20909" r="15294" b="24545"/>
              <a:stretch>
                <a:fillRect/>
              </a:stretch>
            </p:blipFill>
          </mc:Choice>
          <mc:Fallback>
            <p:blipFill>
              <a:blip r:embed="rId4"/>
              <a:srcRect l="4706" t="20909" r="15294" b="24545"/>
              <a:stretch>
                <a:fillRect/>
              </a:stretch>
            </p:blipFill>
          </mc:Fallback>
        </mc:AlternateContent>
        <p:spPr>
          <a:xfrm>
            <a:off x="762000" y="767633"/>
            <a:ext cx="7238949" cy="6387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52877" y="6320456"/>
            <a:ext cx="12961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[Stallings W, 2013]</a:t>
            </a:r>
          </a:p>
        </p:txBody>
      </p:sp>
    </p:spTree>
    <p:extLst>
      <p:ext uri="{BB962C8B-B14F-4D97-AF65-F5344CB8AC3E}">
        <p14:creationId xmlns:p14="http://schemas.microsoft.com/office/powerpoint/2010/main" val="1720221265"/>
      </p:ext>
    </p:extLst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67544" y="114300"/>
            <a:ext cx="8229600" cy="11430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Commercial Computers</a:t>
            </a:r>
          </a:p>
        </p:txBody>
      </p:sp>
      <p:sp>
        <p:nvSpPr>
          <p:cNvPr id="44035" name="Rectangle 1027"/>
          <p:cNvSpPr>
            <a:spLocks noGrp="1" noChangeArrowheads="1"/>
          </p:cNvSpPr>
          <p:nvPr>
            <p:ph idx="1"/>
          </p:nvPr>
        </p:nvSpPr>
        <p:spPr>
          <a:xfrm>
            <a:off x="467544" y="198884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1947 – Eckert and Mauchly formed the Eckert-Mauchly Computer Corporation to manufacture computers commercially</a:t>
            </a:r>
          </a:p>
          <a:p>
            <a:pPr marL="2057400" lvl="8" indent="0">
              <a:buNone/>
            </a:pPr>
            <a:endParaRPr lang="en-US" dirty="0"/>
          </a:p>
          <a:p>
            <a:r>
              <a:rPr lang="en-US" dirty="0"/>
              <a:t>UNIVAC I (Universal Automatic Computer)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First successful commercial computer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Was intended for both scientific and commercial applications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Commissioned by the US Bureau of Census for 1950 calculations</a:t>
            </a:r>
          </a:p>
          <a:p>
            <a:pPr marL="2057400" lvl="8" indent="0">
              <a:buNone/>
            </a:pPr>
            <a:endParaRPr lang="en-US" dirty="0">
              <a:solidFill>
                <a:schemeClr val="accent4"/>
              </a:solidFill>
            </a:endParaRPr>
          </a:p>
          <a:p>
            <a:r>
              <a:rPr lang="en-US" dirty="0"/>
              <a:t>The Eckert-Mauchly Computer Corporation became part of the UNIVAC division of the Sperry-Rand Corporation</a:t>
            </a:r>
          </a:p>
          <a:p>
            <a:r>
              <a:rPr lang="en-US" dirty="0"/>
              <a:t>UNIVAC II – delivered in the late 1950’s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Had greater memory capacity and higher performance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54" dirty="0"/>
              <a:t>Backward compatible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11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1130300"/>
            <a:ext cx="6283325" cy="774700"/>
          </a:xfrm>
        </p:spPr>
        <p:txBody>
          <a:bodyPr/>
          <a:lstStyle/>
          <a:p>
            <a:pPr>
              <a:buNone/>
            </a:pPr>
            <a:r>
              <a:rPr lang="en-US" sz="3000" dirty="0"/>
              <a:t>	</a:t>
            </a:r>
            <a:r>
              <a:rPr lang="en-US" sz="3000" dirty="0">
                <a:solidFill>
                  <a:srgbClr val="C00000"/>
                </a:solidFill>
              </a:rPr>
              <a:t>UNIVAC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297" y="229660"/>
            <a:ext cx="1440160" cy="1616224"/>
          </a:xfrm>
          <a:prstGeom prst="rect">
            <a:avLst/>
          </a:prstGeom>
        </p:spPr>
      </p:pic>
      <p:pic>
        <p:nvPicPr>
          <p:cNvPr id="7" name="Picture 2" descr="C:\Users\ab0480\Desktop\CU_\New Session Prep - 2016-17\120CT\RedTraffic Ligh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60648"/>
            <a:ext cx="487383" cy="43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481932"/>
      </p:ext>
    </p:extLst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638800" y="2590800"/>
            <a:ext cx="2286000" cy="1162050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2"/>
                </a:solidFill>
              </a:rPr>
              <a:t>IBM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94" y="1219200"/>
            <a:ext cx="4015304" cy="5257800"/>
          </a:xfr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n"/>
            </a:pPr>
            <a:r>
              <a:rPr lang="en-US" sz="1900" dirty="0"/>
              <a:t>Was the major manufacturer of punched-card processing equipment</a:t>
            </a:r>
          </a:p>
          <a:p>
            <a:pPr marL="228600" indent="-228600"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n"/>
            </a:pPr>
            <a:r>
              <a:rPr lang="en-US" sz="1900" dirty="0"/>
              <a:t>Delivered its first electronic stored-program computer (701) in 1953</a:t>
            </a:r>
          </a:p>
          <a:p>
            <a:pPr marL="685800" lvl="1" indent="-228600"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n"/>
            </a:pPr>
            <a:r>
              <a:rPr lang="en-US" sz="1700" dirty="0">
                <a:solidFill>
                  <a:srgbClr val="FFFFFF"/>
                </a:solidFill>
              </a:rPr>
              <a:t>Intended primarily for scientific applications</a:t>
            </a:r>
          </a:p>
          <a:p>
            <a:pPr marL="228600" lvl="1" indent="-228600">
              <a:lnSpc>
                <a:spcPct val="90000"/>
              </a:lnSpc>
              <a:spcBef>
                <a:spcPts val="2000"/>
              </a:spcBef>
              <a:buClr>
                <a:schemeClr val="bg1"/>
              </a:buClr>
              <a:buFont typeface="Wingdings" pitchFamily="2" charset="2"/>
              <a:buChar char="n"/>
            </a:pPr>
            <a:r>
              <a:rPr lang="en-US" sz="1900" dirty="0">
                <a:solidFill>
                  <a:schemeClr val="bg1"/>
                </a:solidFill>
              </a:rPr>
              <a:t>Introduced 702 product in 1955</a:t>
            </a:r>
          </a:p>
          <a:p>
            <a:pPr marL="685800" lvl="1" indent="-228600">
              <a:buClr>
                <a:schemeClr val="bg1"/>
              </a:buClr>
              <a:buFont typeface="Wingdings" pitchFamily="2" charset="2"/>
              <a:buChar char="n"/>
            </a:pPr>
            <a:r>
              <a:rPr lang="en-US" sz="1700" dirty="0">
                <a:solidFill>
                  <a:srgbClr val="FFFFFF"/>
                </a:solidFill>
              </a:rPr>
              <a:t>Hardware features made it suitable to business applications</a:t>
            </a:r>
          </a:p>
          <a:p>
            <a:pPr marL="228600" lvl="1" indent="-228600">
              <a:lnSpc>
                <a:spcPct val="90000"/>
              </a:lnSpc>
              <a:spcBef>
                <a:spcPts val="2000"/>
              </a:spcBef>
              <a:buClr>
                <a:schemeClr val="bg1"/>
              </a:buClr>
              <a:buFont typeface="Wingdings" pitchFamily="2" charset="2"/>
              <a:buChar char="n"/>
            </a:pPr>
            <a:r>
              <a:rPr lang="en-US" sz="1946" dirty="0">
                <a:solidFill>
                  <a:schemeClr val="bg1"/>
                </a:solidFill>
              </a:rPr>
              <a:t>Series of 700/7000 computers established IBM as the overwhelmingly dominant computer manufacturer</a:t>
            </a:r>
          </a:p>
          <a:p>
            <a:pPr marL="685800" lvl="1" indent="-228600"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n"/>
            </a:pP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GB" smtClean="0"/>
              <a:pPr/>
              <a:t>12</a:t>
            </a:fld>
            <a:endParaRPr lang="en-GB"/>
          </a:p>
        </p:txBody>
      </p:sp>
      <p:pic>
        <p:nvPicPr>
          <p:cNvPr id="26" name="Picture Placeholder 25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-22599" b="5000"/>
          <a:stretch>
            <a:fillRect/>
          </a:stretch>
        </p:blipFill>
        <p:spPr>
          <a:xfrm>
            <a:off x="7010400" y="0"/>
            <a:ext cx="1676400" cy="2200275"/>
          </a:xfrm>
          <a:effectLst>
            <a:softEdge rad="76200"/>
          </a:effectLst>
          <a:scene3d>
            <a:camera prst="orthographicFront">
              <a:rot lat="0" lon="11099999" rev="0"/>
            </a:camera>
            <a:lightRig rig="threePt" dir="t"/>
          </a:scene3d>
        </p:spPr>
      </p:pic>
      <p:pic>
        <p:nvPicPr>
          <p:cNvPr id="30" name="Picture 29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724400" y="4800600"/>
            <a:ext cx="1861899" cy="1773237"/>
          </a:xfrm>
          <a:prstGeom prst="rect">
            <a:avLst/>
          </a:prstGeom>
        </p:spPr>
      </p:pic>
      <p:pic>
        <p:nvPicPr>
          <p:cNvPr id="7" name="Picture 2" descr="C:\Users\ab0480\Desktop\CU_\New Session Prep - 2016-17\120CT\RedTraffic Light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60648"/>
            <a:ext cx="487383" cy="43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086688"/>
      </p:ext>
    </p:extLst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/>
              <a:t>The UK Computer Industry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24744"/>
            <a:ext cx="8435280" cy="5184576"/>
          </a:xfrm>
        </p:spPr>
        <p:txBody>
          <a:bodyPr>
            <a:normAutofit/>
          </a:bodyPr>
          <a:lstStyle/>
          <a:p>
            <a:r>
              <a:rPr lang="en-GB" dirty="0"/>
              <a:t>Sinclair Computers</a:t>
            </a:r>
          </a:p>
          <a:p>
            <a:pPr lvl="2"/>
            <a:r>
              <a:rPr lang="en-GB" dirty="0">
                <a:solidFill>
                  <a:srgbClr val="C00000"/>
                </a:solidFill>
              </a:rPr>
              <a:t>Founded by Sir Clive Sinclair</a:t>
            </a:r>
          </a:p>
          <a:p>
            <a:pPr lvl="2"/>
            <a:r>
              <a:rPr lang="en-GB" dirty="0">
                <a:solidFill>
                  <a:srgbClr val="C00000"/>
                </a:solidFill>
              </a:rPr>
              <a:t>First UK company to offer small computers for home use</a:t>
            </a:r>
          </a:p>
          <a:p>
            <a:pPr lvl="3"/>
            <a:r>
              <a:rPr lang="en-GB" dirty="0">
                <a:solidFill>
                  <a:srgbClr val="FF0000"/>
                </a:solidFill>
              </a:rPr>
              <a:t>Produced first ever computers to be sold for less than £100</a:t>
            </a:r>
          </a:p>
          <a:p>
            <a:pPr marL="2057400" lvl="8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Acorn Computers</a:t>
            </a:r>
          </a:p>
          <a:p>
            <a:pPr lvl="2"/>
            <a:r>
              <a:rPr lang="en-GB" dirty="0">
                <a:solidFill>
                  <a:srgbClr val="C00000"/>
                </a:solidFill>
              </a:rPr>
              <a:t>Formed in 1975 by Chris Curry and Hermann Hauser</a:t>
            </a:r>
          </a:p>
          <a:p>
            <a:pPr lvl="2"/>
            <a:r>
              <a:rPr lang="en-GB" dirty="0">
                <a:solidFill>
                  <a:srgbClr val="C00000"/>
                </a:solidFill>
              </a:rPr>
              <a:t>Ceased trading in the 1990s</a:t>
            </a:r>
          </a:p>
          <a:p>
            <a:pPr lvl="2"/>
            <a:r>
              <a:rPr lang="en-GB" dirty="0">
                <a:solidFill>
                  <a:srgbClr val="C00000"/>
                </a:solidFill>
              </a:rPr>
              <a:t>Its former engineering employees still active in the computer industry – responsible for the design and funding of the Raspberry Pi Computer</a:t>
            </a:r>
          </a:p>
          <a:p>
            <a:pPr marL="2057400" lvl="8" indent="0">
              <a:buNone/>
            </a:pPr>
            <a:endParaRPr lang="en-GB" dirty="0">
              <a:solidFill>
                <a:srgbClr val="C00000"/>
              </a:solidFill>
            </a:endParaRPr>
          </a:p>
          <a:p>
            <a:r>
              <a:rPr lang="en-GB" dirty="0"/>
              <a:t>BBC Micro Computer</a:t>
            </a:r>
          </a:p>
          <a:p>
            <a:pPr marL="2057400" lvl="8" indent="0">
              <a:buNone/>
            </a:pPr>
            <a:endParaRPr lang="en-GB" dirty="0"/>
          </a:p>
          <a:p>
            <a:r>
              <a:rPr lang="en-GB" dirty="0"/>
              <a:t>Acorn RISC Machine (ARM)</a:t>
            </a:r>
          </a:p>
          <a:p>
            <a:pPr lvl="2"/>
            <a:r>
              <a:rPr lang="en-GB" dirty="0">
                <a:solidFill>
                  <a:srgbClr val="C00000"/>
                </a:solidFill>
              </a:rPr>
              <a:t>Later Advanced RISC Machine (ARM)</a:t>
            </a:r>
          </a:p>
          <a:p>
            <a:pPr marL="2057400" lvl="8" indent="0">
              <a:buNone/>
            </a:pPr>
            <a:endParaRPr lang="en-GB" dirty="0">
              <a:solidFill>
                <a:srgbClr val="C00000"/>
              </a:solidFill>
            </a:endParaRPr>
          </a:p>
          <a:p>
            <a:r>
              <a:rPr lang="en-GB" dirty="0"/>
              <a:t>Amstrad (Alan Michael Sugar Trading)</a:t>
            </a:r>
          </a:p>
          <a:p>
            <a:pPr lvl="2"/>
            <a:r>
              <a:rPr lang="en-GB" dirty="0">
                <a:solidFill>
                  <a:srgbClr val="C00000"/>
                </a:solidFill>
              </a:rPr>
              <a:t>Formed in 1960 when Lord Sugar was 21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13</a:t>
            </a:fld>
            <a:endParaRPr lang="en-GB"/>
          </a:p>
        </p:txBody>
      </p:sp>
      <p:pic>
        <p:nvPicPr>
          <p:cNvPr id="5" name="Picture 2" descr="C:\Users\ab0480\Desktop\CU_\New Session Prep - 2016-17\120CT\RedTraffic Ligh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60648"/>
            <a:ext cx="487383" cy="43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526957"/>
      </p:ext>
    </p:extLst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 of Computers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057400"/>
            <a:ext cx="7556313" cy="4107904"/>
          </a:xfrm>
        </p:spPr>
        <p:txBody>
          <a:bodyPr>
            <a:normAutofit/>
          </a:bodyPr>
          <a:lstStyle/>
          <a:p>
            <a:pPr marL="466344" lvl="2">
              <a:spcBef>
                <a:spcPts val="2000"/>
              </a:spcBef>
              <a:buClr>
                <a:schemeClr val="accent1"/>
              </a:buClr>
            </a:pPr>
            <a:r>
              <a:rPr lang="en-GB" sz="1800" dirty="0">
                <a:solidFill>
                  <a:srgbClr val="C00000"/>
                </a:solidFill>
              </a:rPr>
              <a:t>Smaller</a:t>
            </a:r>
          </a:p>
          <a:p>
            <a:pPr marL="466344" lvl="2">
              <a:spcBef>
                <a:spcPts val="2000"/>
              </a:spcBef>
              <a:buClr>
                <a:schemeClr val="accent1"/>
              </a:buClr>
            </a:pPr>
            <a:r>
              <a:rPr lang="en-GB" sz="1800" dirty="0">
                <a:solidFill>
                  <a:srgbClr val="0070C0"/>
                </a:solidFill>
              </a:rPr>
              <a:t>Cheaper</a:t>
            </a:r>
          </a:p>
          <a:p>
            <a:pPr marL="466344" lvl="2">
              <a:spcBef>
                <a:spcPts val="2000"/>
              </a:spcBef>
              <a:buClr>
                <a:schemeClr val="accent1"/>
              </a:buClr>
            </a:pPr>
            <a:r>
              <a:rPr lang="en-GB" sz="1800" dirty="0">
                <a:solidFill>
                  <a:srgbClr val="C00000"/>
                </a:solidFill>
              </a:rPr>
              <a:t>Dissipates less heat than a vacuum tube</a:t>
            </a:r>
          </a:p>
          <a:p>
            <a:pPr marL="466344" lvl="2">
              <a:spcBef>
                <a:spcPts val="2000"/>
              </a:spcBef>
              <a:buClr>
                <a:schemeClr val="accent1"/>
              </a:buClr>
            </a:pPr>
            <a:r>
              <a:rPr lang="en-GB" sz="1800" dirty="0">
                <a:solidFill>
                  <a:srgbClr val="0070C0"/>
                </a:solidFill>
              </a:rPr>
              <a:t>Is a </a:t>
            </a:r>
            <a:r>
              <a:rPr lang="en-GB" sz="1800" i="1" dirty="0">
                <a:solidFill>
                  <a:srgbClr val="0070C0"/>
                </a:solidFill>
              </a:rPr>
              <a:t>solid state device </a:t>
            </a:r>
            <a:r>
              <a:rPr lang="en-GB" sz="1800" dirty="0">
                <a:solidFill>
                  <a:srgbClr val="0070C0"/>
                </a:solidFill>
              </a:rPr>
              <a:t>made from silicon</a:t>
            </a:r>
          </a:p>
          <a:p>
            <a:pPr marL="466344" lvl="2">
              <a:spcBef>
                <a:spcPts val="2000"/>
              </a:spcBef>
              <a:buClr>
                <a:schemeClr val="accent1"/>
              </a:buClr>
            </a:pPr>
            <a:r>
              <a:rPr lang="en-GB" sz="1800" dirty="0">
                <a:solidFill>
                  <a:srgbClr val="C00000"/>
                </a:solidFill>
              </a:rPr>
              <a:t>Was invented at Bell Labs in 1947</a:t>
            </a:r>
          </a:p>
          <a:p>
            <a:pPr marL="466344" lvl="2">
              <a:spcBef>
                <a:spcPts val="2000"/>
              </a:spcBef>
              <a:buClr>
                <a:schemeClr val="accent1"/>
              </a:buClr>
            </a:pPr>
            <a:r>
              <a:rPr lang="en-GB" sz="1800" dirty="0">
                <a:solidFill>
                  <a:srgbClr val="0070C0"/>
                </a:solidFill>
              </a:rPr>
              <a:t>It was not until the late 1950’s that fully transistorized computers were commercially available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endParaRPr lang="en-GB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14</a:t>
            </a:fld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4294967295"/>
          </p:nvPr>
        </p:nvSpPr>
        <p:spPr>
          <a:xfrm>
            <a:off x="0" y="1066800"/>
            <a:ext cx="7143750" cy="7747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None/>
            </a:pP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Generation:  Transistors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2133600"/>
            <a:ext cx="3055671" cy="2276475"/>
          </a:xfrm>
          <a:prstGeom prst="rect">
            <a:avLst/>
          </a:prstGeom>
          <a:effectLst>
            <a:softEdge rad="228600"/>
          </a:effectLst>
        </p:spPr>
      </p:pic>
      <p:pic>
        <p:nvPicPr>
          <p:cNvPr id="7" name="Picture 2" descr="C:\Users\ab0480\Desktop\CU_\New Session Prep - 2016-17\120CT\RedTraffic Ligh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60648"/>
            <a:ext cx="487383" cy="43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:\CU_Teaching\120CT\2016_17 Session_Sem 1\Lectures\120CT\The Transistor - intro_image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949" y="1772816"/>
            <a:ext cx="3185461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883150"/>
      </p:ext>
    </p:extLst>
  </p:cSld>
  <p:clrMapOvr>
    <a:masterClrMapping/>
  </p:clrMapOvr>
  <p:transition spd="slow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556313" cy="1116106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Generation Computers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539552" y="1700808"/>
            <a:ext cx="3657600" cy="43204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Introduced: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More complex arithmetic and logic units and control units</a:t>
            </a:r>
          </a:p>
          <a:p>
            <a:pPr marL="2057400" lvl="8" indent="0">
              <a:buNone/>
            </a:pPr>
            <a:endParaRPr lang="en-US" dirty="0">
              <a:solidFill>
                <a:schemeClr val="accent4"/>
              </a:solidFill>
            </a:endParaRPr>
          </a:p>
          <a:p>
            <a:pPr lvl="1"/>
            <a:r>
              <a:rPr lang="en-US" dirty="0">
                <a:solidFill>
                  <a:srgbClr val="7030A0"/>
                </a:solidFill>
              </a:rPr>
              <a:t>The use of high-level programming languages</a:t>
            </a:r>
          </a:p>
          <a:p>
            <a:pPr marL="2057400" lvl="8" indent="0">
              <a:buNone/>
            </a:pPr>
            <a:endParaRPr lang="en-US" dirty="0">
              <a:solidFill>
                <a:schemeClr val="accent4"/>
              </a:solidFill>
            </a:endParaRPr>
          </a:p>
          <a:p>
            <a:pPr lvl="1"/>
            <a:r>
              <a:rPr lang="en-US" dirty="0">
                <a:solidFill>
                  <a:srgbClr val="7030A0"/>
                </a:solidFill>
              </a:rPr>
              <a:t>Provision of </a:t>
            </a:r>
            <a:r>
              <a:rPr lang="en-US" i="1" dirty="0">
                <a:solidFill>
                  <a:srgbClr val="7030A0"/>
                </a:solidFill>
              </a:rPr>
              <a:t>system software </a:t>
            </a:r>
            <a:r>
              <a:rPr lang="en-US" dirty="0">
                <a:solidFill>
                  <a:srgbClr val="7030A0"/>
                </a:solidFill>
              </a:rPr>
              <a:t>which provided the ability to:</a:t>
            </a:r>
          </a:p>
          <a:p>
            <a:pPr lvl="2"/>
            <a:r>
              <a:rPr lang="en-US" dirty="0"/>
              <a:t>load programs </a:t>
            </a:r>
          </a:p>
          <a:p>
            <a:pPr lvl="2"/>
            <a:r>
              <a:rPr lang="en-US" dirty="0"/>
              <a:t>move data to peripherals and libraries </a:t>
            </a:r>
          </a:p>
          <a:p>
            <a:pPr lvl="2"/>
            <a:r>
              <a:rPr lang="en-US" dirty="0"/>
              <a:t>perform common computations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343400" y="1700808"/>
            <a:ext cx="3657600" cy="4176464"/>
          </a:xfrm>
        </p:spPr>
        <p:txBody>
          <a:bodyPr>
            <a:normAutofit/>
          </a:bodyPr>
          <a:lstStyle/>
          <a:p>
            <a:r>
              <a:rPr lang="en-US" dirty="0"/>
              <a:t> Appearance of the Digital Equipment Corporation (DEC) in 1957</a:t>
            </a:r>
          </a:p>
          <a:p>
            <a:pPr marL="2057400" lvl="8" indent="0">
              <a:buNone/>
            </a:pPr>
            <a:endParaRPr lang="en-US" dirty="0"/>
          </a:p>
          <a:p>
            <a:r>
              <a:rPr lang="en-US" dirty="0"/>
              <a:t>PDP-1 was DEC’s first computer</a:t>
            </a:r>
          </a:p>
          <a:p>
            <a:pPr marL="2057400" lvl="8" indent="0">
              <a:buNone/>
            </a:pPr>
            <a:endParaRPr lang="en-US" dirty="0"/>
          </a:p>
          <a:p>
            <a:r>
              <a:rPr lang="en-US" dirty="0"/>
              <a:t>This began the mini-computer phenomenon that would become so prominent in the third generation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15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4876800" y="4453467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 useBgFill="1">
        <p:nvSpPr>
          <p:cNvPr id="10" name="TextBox 9"/>
          <p:cNvSpPr txBox="1"/>
          <p:nvPr/>
        </p:nvSpPr>
        <p:spPr>
          <a:xfrm>
            <a:off x="8001000" y="838200"/>
            <a:ext cx="864858" cy="11430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2" descr="C:\Users\ab0480\Desktop\CU_\New Session Prep - 2016-17\120CT\RedTraffic Ligh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60648"/>
            <a:ext cx="487383" cy="43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959722"/>
      </p:ext>
    </p:extLst>
  </p:cSld>
  <p:clrMapOvr>
    <a:masterClrMapping/>
  </p:clrMapOvr>
  <p:transition spd="slow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16</a:t>
            </a:fld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4294967295"/>
          </p:nvPr>
        </p:nvSpPr>
        <p:spPr>
          <a:xfrm>
            <a:off x="0" y="987425"/>
            <a:ext cx="7543800" cy="7747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None/>
            </a:pPr>
            <a:r>
              <a:rPr lang="en-US" sz="33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Third Generation:  Integrated Circuits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5888"/>
            <a:ext cx="7556500" cy="936625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 of Computers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700213"/>
            <a:ext cx="7556500" cy="44958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1958 – the invention of the integrated circuit</a:t>
            </a:r>
          </a:p>
          <a:p>
            <a:pPr marL="2057400" lvl="8" indent="0">
              <a:buNone/>
            </a:pPr>
            <a:endParaRPr lang="en-GB" dirty="0"/>
          </a:p>
          <a:p>
            <a:r>
              <a:rPr lang="en-GB" i="1" dirty="0">
                <a:solidFill>
                  <a:srgbClr val="0070C0"/>
                </a:solidFill>
              </a:rPr>
              <a:t>Discrete component</a:t>
            </a:r>
          </a:p>
          <a:p>
            <a:pPr lvl="2"/>
            <a:r>
              <a:rPr lang="en-GB" dirty="0"/>
              <a:t>Single, self-contained transistor</a:t>
            </a:r>
          </a:p>
          <a:p>
            <a:pPr marL="2057400" lvl="8" indent="0">
              <a:buNone/>
            </a:pPr>
            <a:endParaRPr lang="en-GB" dirty="0"/>
          </a:p>
          <a:p>
            <a:pPr lvl="2"/>
            <a:r>
              <a:rPr lang="en-GB" dirty="0"/>
              <a:t>Manufactured separately, packaged in their own containers, and soldered or wired together onto masonite-like circuit boards</a:t>
            </a:r>
          </a:p>
          <a:p>
            <a:pPr marL="2057400" lvl="8" indent="0">
              <a:buNone/>
            </a:pPr>
            <a:endParaRPr lang="en-GB" dirty="0"/>
          </a:p>
          <a:p>
            <a:pPr lvl="2"/>
            <a:r>
              <a:rPr lang="en-GB" dirty="0"/>
              <a:t>Manufacturing process was expensive and cumbersome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GB" sz="2000" dirty="0">
                <a:solidFill>
                  <a:srgbClr val="C00000"/>
                </a:solidFill>
              </a:rPr>
              <a:t>The two most important members of the third generation were the IBM System/360 and the DEC PDP-8</a:t>
            </a:r>
            <a:r>
              <a:rPr lang="en-GB" sz="2000" dirty="0"/>
              <a:t> </a:t>
            </a:r>
          </a:p>
          <a:p>
            <a:pPr lvl="1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0" y="1988840"/>
            <a:ext cx="1318004" cy="1512168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7" name="Picture 2" descr="C:\Users\ab0480\Desktop\CU_\New Session Prep - 2016-17\120CT\RedTraffic Ligh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60648"/>
            <a:ext cx="487383" cy="43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:\CU_Teaching\120CT\2016_17 Session_Sem 1\Lectures\120CT\integrated-circuit-chips-computer-chip-bt6kg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077072"/>
            <a:ext cx="2165072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252595"/>
      </p:ext>
    </p:extLst>
  </p:cSld>
  <p:clrMapOvr>
    <a:masterClrMapping/>
  </p:clrMapOvr>
  <p:transition spd="slow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990601" y="457200"/>
            <a:ext cx="3365376" cy="1116106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Integrated 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Circuits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>
          <a:xfrm>
            <a:off x="4343400" y="381000"/>
            <a:ext cx="3657600" cy="288512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 computer consists of gates, memory cells, and interconnections among these elements</a:t>
            </a:r>
          </a:p>
          <a:p>
            <a:r>
              <a:rPr lang="en-US" dirty="0"/>
              <a:t>The gates and memory cells are constructed of simple digital electronic components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half" idx="15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Data storage</a:t>
            </a:r>
            <a:r>
              <a:rPr lang="en-US" dirty="0"/>
              <a:t> – </a:t>
            </a:r>
            <a:r>
              <a:rPr lang="en-US" dirty="0">
                <a:solidFill>
                  <a:srgbClr val="7030A0"/>
                </a:solidFill>
              </a:rPr>
              <a:t>provided by memory cells</a:t>
            </a:r>
          </a:p>
          <a:p>
            <a:r>
              <a:rPr lang="en-US" b="1" dirty="0">
                <a:solidFill>
                  <a:srgbClr val="FF0000"/>
                </a:solidFill>
              </a:rPr>
              <a:t>Data processing</a:t>
            </a:r>
            <a:r>
              <a:rPr lang="en-US" dirty="0"/>
              <a:t> – </a:t>
            </a:r>
            <a:r>
              <a:rPr lang="en-US" dirty="0">
                <a:solidFill>
                  <a:srgbClr val="7030A0"/>
                </a:solidFill>
              </a:rPr>
              <a:t>provided by gates</a:t>
            </a:r>
          </a:p>
          <a:p>
            <a:r>
              <a:rPr lang="en-US" b="1" dirty="0">
                <a:solidFill>
                  <a:srgbClr val="FF0000"/>
                </a:solidFill>
              </a:rPr>
              <a:t>Data movement</a:t>
            </a:r>
            <a:r>
              <a:rPr lang="en-US" dirty="0"/>
              <a:t> – </a:t>
            </a:r>
            <a:r>
              <a:rPr lang="en-US" dirty="0">
                <a:solidFill>
                  <a:srgbClr val="7030A0"/>
                </a:solidFill>
              </a:rPr>
              <a:t>the paths among components are used to move data from memory to memory and from memory through gates to memory</a:t>
            </a:r>
          </a:p>
          <a:p>
            <a:r>
              <a:rPr lang="en-US" b="1" dirty="0">
                <a:solidFill>
                  <a:srgbClr val="FF0000"/>
                </a:solidFill>
              </a:rPr>
              <a:t>Control</a:t>
            </a:r>
            <a:r>
              <a:rPr lang="en-US" dirty="0"/>
              <a:t> – </a:t>
            </a:r>
            <a:r>
              <a:rPr lang="en-US" dirty="0">
                <a:solidFill>
                  <a:srgbClr val="7030A0"/>
                </a:solidFill>
              </a:rPr>
              <a:t>the paths among components can carry control signals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half" idx="16"/>
          </p:nvPr>
        </p:nvSpPr>
        <p:spPr>
          <a:xfrm>
            <a:off x="4410075" y="2895600"/>
            <a:ext cx="3657600" cy="324002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Integrated Circuits exploit the fact that such components as transistors, resistors, and conductors can be fabricated from a semiconductor such as silicon</a:t>
            </a:r>
          </a:p>
          <a:p>
            <a:r>
              <a:rPr lang="en-US" dirty="0"/>
              <a:t>Many transistors can be produced at the same time on a single wafer of silicon</a:t>
            </a:r>
          </a:p>
          <a:p>
            <a:r>
              <a:rPr lang="en-US" dirty="0">
                <a:solidFill>
                  <a:srgbClr val="C00000"/>
                </a:solidFill>
              </a:rPr>
              <a:t>Transistors can be connected with a processor metallization to form circuits</a:t>
            </a:r>
          </a:p>
        </p:txBody>
      </p:sp>
    </p:spTree>
    <p:extLst>
      <p:ext uri="{BB962C8B-B14F-4D97-AF65-F5344CB8AC3E}">
        <p14:creationId xmlns:p14="http://schemas.microsoft.com/office/powerpoint/2010/main" val="413119729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0"/>
                            </p:stCondLst>
                            <p:childTnLst>
                              <p:par>
                                <p:cTn id="3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000"/>
                            </p:stCondLst>
                            <p:childTnLst>
                              <p:par>
                                <p:cTn id="4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000"/>
                            </p:stCondLst>
                            <p:childTnLst>
                              <p:par>
                                <p:cTn id="4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0"/>
                            </p:stCondLst>
                            <p:childTnLst>
                              <p:par>
                                <p:cTn id="5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914400"/>
            <a:ext cx="3528392" cy="4164106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Wafer, 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Chip,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Gate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Relationship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18</a:t>
            </a:fld>
            <a:endParaRPr lang="en-GB"/>
          </a:p>
        </p:txBody>
      </p:sp>
      <p:pic>
        <p:nvPicPr>
          <p:cNvPr id="4" name="Picture 3" descr="f7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8235" t="28182" r="10588" b="12727"/>
              <a:stretch>
                <a:fillRect/>
              </a:stretch>
            </p:blipFill>
          </mc:Choice>
          <mc:Fallback>
            <p:blipFill>
              <a:blip r:embed="rId4"/>
              <a:srcRect l="8235" t="28182" r="10588" b="12727"/>
              <a:stretch>
                <a:fillRect/>
              </a:stretch>
            </p:blipFill>
          </mc:Fallback>
        </mc:AlternateContent>
        <p:spPr>
          <a:xfrm>
            <a:off x="1600200" y="304800"/>
            <a:ext cx="7279923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68155" y="6192122"/>
            <a:ext cx="12961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[Stallings W, 2013]</a:t>
            </a:r>
          </a:p>
        </p:txBody>
      </p:sp>
      <p:pic>
        <p:nvPicPr>
          <p:cNvPr id="7" name="Picture 2" descr="C:\Users\ab0480\Desktop\CU_\New Session Prep - 2016-17\120CT\RedTraffic Ligh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60648"/>
            <a:ext cx="487383" cy="43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02700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400" y="838200"/>
            <a:ext cx="3254187" cy="1116106"/>
          </a:xfrm>
        </p:spPr>
        <p:txBody>
          <a:bodyPr>
            <a:normAutofit/>
          </a:bodyPr>
          <a:lstStyle/>
          <a:p>
            <a:r>
              <a:rPr lang="en-US" dirty="0"/>
              <a:t>Chip Growth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19</a:t>
            </a:fld>
            <a:endParaRPr lang="en-GB"/>
          </a:p>
        </p:txBody>
      </p:sp>
      <p:pic>
        <p:nvPicPr>
          <p:cNvPr id="4" name="Picture 3" descr="f8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-3529" t="23636" r="-4706" b="21818"/>
              <a:stretch>
                <a:fillRect/>
              </a:stretch>
            </p:blipFill>
          </mc:Choice>
          <mc:Fallback>
            <p:blipFill>
              <a:blip r:embed="rId4"/>
              <a:srcRect l="-3529" t="23636" r="-4706" b="21818"/>
              <a:stretch>
                <a:fillRect/>
              </a:stretch>
            </p:blipFill>
          </mc:Fallback>
        </mc:AlternateContent>
        <p:spPr>
          <a:xfrm>
            <a:off x="0" y="990600"/>
            <a:ext cx="9144000" cy="5867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64288" y="6422954"/>
            <a:ext cx="12961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[Stallings W, 2013]</a:t>
            </a:r>
          </a:p>
        </p:txBody>
      </p:sp>
      <p:pic>
        <p:nvPicPr>
          <p:cNvPr id="7" name="Picture 2" descr="C:\Users\ab0480\Desktop\CU_\New Session Prep - 2016-17\120CT\RedTraffic Ligh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60648"/>
            <a:ext cx="487383" cy="43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75682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BBC Documentary on The History of Computers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2348880"/>
            <a:ext cx="8363272" cy="3315824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https://www.youtube.com/watch?v=6dME3wgaQpM&amp;list=PL1331A4548513EA81&amp;index=1</a:t>
            </a:r>
            <a:endParaRPr lang="en-GB" dirty="0"/>
          </a:p>
          <a:p>
            <a:endParaRPr lang="en-GB" dirty="0"/>
          </a:p>
          <a:p>
            <a:pPr marL="109728" indent="0">
              <a:buNone/>
            </a:pP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2</a:t>
            </a:fld>
            <a:endParaRPr lang="en-GB"/>
          </a:p>
        </p:txBody>
      </p:sp>
      <p:pic>
        <p:nvPicPr>
          <p:cNvPr id="5" name="Picture 2" descr="C:\Users\ab0480\Desktop\CU_\New Session Prep - 2016-17\120CT\RedTraffic Ligh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60648"/>
            <a:ext cx="487383" cy="43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778784"/>
      </p:ext>
    </p:extLst>
  </p:cSld>
  <p:clrMapOvr>
    <a:masterClrMapping/>
  </p:clrMapOvr>
  <p:transition spd="slow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20</a:t>
            </a:fld>
            <a:endParaRPr lang="en-GB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3048000" cy="99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Moore’s Law</a:t>
            </a:r>
          </a:p>
        </p:txBody>
      </p:sp>
      <p:graphicFrame>
        <p:nvGraphicFramePr>
          <p:cNvPr id="43" name="Content Placeholder 4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504528762"/>
              </p:ext>
            </p:extLst>
          </p:nvPr>
        </p:nvGraphicFramePr>
        <p:xfrm>
          <a:off x="1143000" y="838200"/>
          <a:ext cx="80010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2" descr="C:\Users\ab0480\Desktop\CU_\New Session Prep - 2016-17\120CT\Amber Traffic Ligh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665" y="204707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95293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3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1752600" y="5105400"/>
            <a:ext cx="4038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2B142D"/>
                </a:solidFill>
              </a:rPr>
              <a:t>Semiconductor Memory</a:t>
            </a:r>
            <a:br>
              <a:rPr lang="en-US" dirty="0">
                <a:solidFill>
                  <a:srgbClr val="2B142D"/>
                </a:solidFill>
              </a:rPr>
            </a:br>
            <a:r>
              <a:rPr lang="en-US" dirty="0">
                <a:solidFill>
                  <a:srgbClr val="2B142D"/>
                </a:solidFill>
              </a:rPr>
              <a:t>Microprocessors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539552" y="1371600"/>
            <a:ext cx="3575248" cy="229639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Later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48264" y="533400"/>
            <a:ext cx="166233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LSI</a:t>
            </a:r>
          </a:p>
          <a:p>
            <a:pPr algn="ctr"/>
            <a:r>
              <a:rPr lang="en-US" sz="2000" dirty="0"/>
              <a:t>Large </a:t>
            </a:r>
          </a:p>
          <a:p>
            <a:pPr algn="ctr"/>
            <a:r>
              <a:rPr lang="en-US" sz="2000" dirty="0"/>
              <a:t>Scale Integration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00600" y="2667000"/>
            <a:ext cx="1676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VLSI</a:t>
            </a:r>
          </a:p>
          <a:p>
            <a:pPr algn="ctr"/>
            <a:r>
              <a:rPr lang="en-US" sz="2000" dirty="0"/>
              <a:t>Very Large Scale Integration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81800" y="4495800"/>
            <a:ext cx="2133600" cy="2133600"/>
          </a:xfrm>
          <a:prstGeom prst="rect">
            <a:avLst/>
          </a:prstGeom>
          <a:solidFill>
            <a:srgbClr val="660066">
              <a:alpha val="80000"/>
            </a:srgbClr>
          </a:solidFill>
        </p:spPr>
        <p:txBody>
          <a:bodyPr wrap="square" rtlCol="0">
            <a:no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ULSI</a:t>
            </a:r>
          </a:p>
          <a:p>
            <a:pPr algn="ctr"/>
            <a:r>
              <a:rPr lang="en-US" sz="2000" dirty="0"/>
              <a:t>Ultra Large</a:t>
            </a:r>
          </a:p>
          <a:p>
            <a:pPr algn="ctr"/>
            <a:r>
              <a:rPr lang="en-US" sz="2000" dirty="0"/>
              <a:t> Scale </a:t>
            </a:r>
          </a:p>
          <a:p>
            <a:pPr algn="ctr"/>
            <a:r>
              <a:rPr lang="en-US" sz="2000" dirty="0"/>
              <a:t>Integration</a:t>
            </a:r>
          </a:p>
          <a:p>
            <a:pPr algn="ctr"/>
            <a:endParaRPr lang="en-US" sz="2000" dirty="0"/>
          </a:p>
          <a:p>
            <a:pPr algn="ctr"/>
            <a:endParaRPr lang="en-US" sz="2000" dirty="0"/>
          </a:p>
        </p:txBody>
      </p:sp>
      <p:pic>
        <p:nvPicPr>
          <p:cNvPr id="7" name="Picture 2" descr="C:\Users\ab0480\Desktop\CU_\New Session Prep - 2016-17\120CT\RedTraffic Ligh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60648"/>
            <a:ext cx="487383" cy="43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85480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620688"/>
            <a:ext cx="7772400" cy="182880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Computer Generations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971600" y="404664"/>
            <a:ext cx="7543800" cy="1195387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  </a:t>
            </a:r>
          </a:p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Computer Generations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22</a:t>
            </a:fld>
            <a:endParaRPr lang="en-GB"/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838200" y="2651125"/>
          <a:ext cx="7848600" cy="316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" name="Document" r:id="rId4" imgW="6096000" imgH="2374900" progId="Word.Document.12">
                  <p:embed/>
                </p:oleObj>
              </mc:Choice>
              <mc:Fallback>
                <p:oleObj name="Document" r:id="rId4" imgW="6096000" imgH="237490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651125"/>
                        <a:ext cx="7848600" cy="316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64288" y="6422954"/>
            <a:ext cx="12961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[Stallings W, 2013]</a:t>
            </a:r>
          </a:p>
        </p:txBody>
      </p:sp>
      <p:pic>
        <p:nvPicPr>
          <p:cNvPr id="8" name="Picture 2" descr="C:\Users\ab0480\Desktop\CU_\New Session Prep - 2016-17\120CT\RedTraffic Light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60648"/>
            <a:ext cx="487383" cy="43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47130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88640"/>
            <a:ext cx="7368987" cy="86409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Microprocessors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052736"/>
            <a:ext cx="7848872" cy="5348064"/>
          </a:xfrm>
        </p:spPr>
        <p:txBody>
          <a:bodyPr>
            <a:normAutofit/>
          </a:bodyPr>
          <a:lstStyle/>
          <a:p>
            <a:r>
              <a:rPr lang="en-GB" dirty="0"/>
              <a:t>The density of elements on processor chips continued to rise</a:t>
            </a:r>
          </a:p>
          <a:p>
            <a:pPr lvl="2"/>
            <a:r>
              <a:rPr lang="en-GB" dirty="0">
                <a:solidFill>
                  <a:srgbClr val="0070C0"/>
                </a:solidFill>
              </a:rPr>
              <a:t>More and more elements were placed on each chip so that fewer and fewer chips were needed to construct a single computer processor</a:t>
            </a:r>
          </a:p>
          <a:p>
            <a:pPr marL="2057400" lvl="8" indent="0">
              <a:buNone/>
            </a:pPr>
            <a:endParaRPr lang="en-GB" dirty="0"/>
          </a:p>
          <a:p>
            <a:r>
              <a:rPr lang="en-GB" dirty="0"/>
              <a:t>1971 Intel developed 4004</a:t>
            </a:r>
          </a:p>
          <a:p>
            <a:pPr lvl="2"/>
            <a:r>
              <a:rPr lang="en-GB" dirty="0">
                <a:solidFill>
                  <a:srgbClr val="0070C0"/>
                </a:solidFill>
              </a:rPr>
              <a:t>First chip to contain all of the components of a CPU on a single chip</a:t>
            </a:r>
          </a:p>
          <a:p>
            <a:pPr lvl="2"/>
            <a:r>
              <a:rPr lang="en-GB" dirty="0">
                <a:solidFill>
                  <a:srgbClr val="0070C0"/>
                </a:solidFill>
              </a:rPr>
              <a:t>Birth of microprocessor</a:t>
            </a:r>
          </a:p>
          <a:p>
            <a:pPr marL="2057400" lvl="8" indent="0">
              <a:buNone/>
            </a:pPr>
            <a:endParaRPr lang="en-GB" dirty="0"/>
          </a:p>
          <a:p>
            <a:r>
              <a:rPr lang="en-GB" dirty="0"/>
              <a:t>1972 Intel developed 8008</a:t>
            </a:r>
          </a:p>
          <a:p>
            <a:pPr lvl="2"/>
            <a:r>
              <a:rPr lang="en-GB" dirty="0">
                <a:solidFill>
                  <a:srgbClr val="0070C0"/>
                </a:solidFill>
              </a:rPr>
              <a:t>First 8-bit microprocessor</a:t>
            </a:r>
          </a:p>
          <a:p>
            <a:pPr marL="2057400" lvl="8" indent="0">
              <a:buNone/>
            </a:pPr>
            <a:endParaRPr lang="en-GB" dirty="0"/>
          </a:p>
          <a:p>
            <a:r>
              <a:rPr lang="en-GB" dirty="0"/>
              <a:t>1974 Intel developed 8080</a:t>
            </a:r>
          </a:p>
          <a:p>
            <a:pPr lvl="2"/>
            <a:r>
              <a:rPr lang="en-GB" dirty="0">
                <a:solidFill>
                  <a:srgbClr val="0070C0"/>
                </a:solidFill>
              </a:rPr>
              <a:t>First general purpose microprocessor</a:t>
            </a:r>
          </a:p>
          <a:p>
            <a:pPr lvl="2"/>
            <a:r>
              <a:rPr lang="en-GB" dirty="0">
                <a:solidFill>
                  <a:srgbClr val="0070C0"/>
                </a:solidFill>
              </a:rPr>
              <a:t>Faster, has a richer instruction set, has a large addressing capability</a:t>
            </a:r>
          </a:p>
          <a:p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23</a:t>
            </a:fld>
            <a:endParaRPr lang="en-GB"/>
          </a:p>
        </p:txBody>
      </p:sp>
      <p:pic>
        <p:nvPicPr>
          <p:cNvPr id="5" name="Picture 2" descr="C:\Users\ab0480\Desktop\CU_\New Session Prep - 2016-17\120CT\RedTraffic Ligh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60648"/>
            <a:ext cx="487383" cy="43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465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8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24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34938"/>
            <a:ext cx="8077200" cy="99536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Evolution of Intel Microprocessors</a:t>
            </a:r>
          </a:p>
        </p:txBody>
      </p:sp>
      <p:graphicFrame>
        <p:nvGraphicFramePr>
          <p:cNvPr id="206850" name="Object 2"/>
          <p:cNvGraphicFramePr>
            <a:graphicFrameLocks noChangeAspect="1"/>
          </p:cNvGraphicFramePr>
          <p:nvPr/>
        </p:nvGraphicFramePr>
        <p:xfrm>
          <a:off x="228600" y="1066800"/>
          <a:ext cx="8686800" cy="2410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0" name="Document" r:id="rId4" imgW="8382000" imgH="2298700" progId="Word.Document.12">
                  <p:embed/>
                </p:oleObj>
              </mc:Choice>
              <mc:Fallback>
                <p:oleObj name="Document" r:id="rId4" imgW="8382000" imgH="229870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066800"/>
                        <a:ext cx="8686800" cy="24103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153032"/>
              </p:ext>
            </p:extLst>
          </p:nvPr>
        </p:nvGraphicFramePr>
        <p:xfrm>
          <a:off x="228600" y="3733800"/>
          <a:ext cx="86868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1" name="Document" r:id="rId6" imgW="8382000" imgH="2895600" progId="Word.Document.12">
                  <p:embed/>
                </p:oleObj>
              </mc:Choice>
              <mc:Fallback>
                <p:oleObj name="Document" r:id="rId6" imgW="8382000" imgH="289560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733800"/>
                        <a:ext cx="86868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3276600" y="3124200"/>
            <a:ext cx="22648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  1970s Processors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52800" y="6457890"/>
            <a:ext cx="22648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b.  1980s Processors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31031" y="6551288"/>
            <a:ext cx="12961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[Stallings W, 2013]</a:t>
            </a:r>
          </a:p>
        </p:txBody>
      </p:sp>
      <p:pic>
        <p:nvPicPr>
          <p:cNvPr id="10" name="Picture 2" descr="C:\Users\ab0480\Desktop\CU_\New Session Prep - 2016-17\120CT\RedTraffic Light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60648"/>
            <a:ext cx="487383" cy="43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286936"/>
      </p:ext>
    </p:extLst>
  </p:cSld>
  <p:clrMapOvr>
    <a:masterClrMapping/>
  </p:clrMapOvr>
  <p:transition spd="slow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25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34938"/>
            <a:ext cx="8077200" cy="99536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Evolution of Intel Microprocessors</a:t>
            </a:r>
          </a:p>
        </p:txBody>
      </p:sp>
      <p:graphicFrame>
        <p:nvGraphicFramePr>
          <p:cNvPr id="2089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452284"/>
              </p:ext>
            </p:extLst>
          </p:nvPr>
        </p:nvGraphicFramePr>
        <p:xfrm>
          <a:off x="304800" y="1066800"/>
          <a:ext cx="8610600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4" name="Document" r:id="rId4" imgW="8382000" imgH="2654300" progId="Word.Document.12">
                  <p:link updateAutomatic="1"/>
                </p:oleObj>
              </mc:Choice>
              <mc:Fallback>
                <p:oleObj name="Document" r:id="rId4" imgW="8382000" imgH="2654300" progId="Word.Documen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066800"/>
                        <a:ext cx="8610600" cy="265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3581400" y="3352800"/>
            <a:ext cx="22648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  1990s Processors</a:t>
            </a:r>
          </a:p>
        </p:txBody>
      </p:sp>
      <p:graphicFrame>
        <p:nvGraphicFramePr>
          <p:cNvPr id="2089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232987"/>
              </p:ext>
            </p:extLst>
          </p:nvPr>
        </p:nvGraphicFramePr>
        <p:xfrm>
          <a:off x="304800" y="4038600"/>
          <a:ext cx="86106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5" name="Document" r:id="rId6" imgW="8382000" imgH="2298700" progId="Word.Document.12">
                  <p:link updateAutomatic="1"/>
                </p:oleObj>
              </mc:Choice>
              <mc:Fallback>
                <p:oleObj name="Document" r:id="rId6" imgW="8382000" imgH="2298700" progId="Word.Documen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038600"/>
                        <a:ext cx="86106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3581400" y="6096000"/>
            <a:ext cx="25696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d.  Recent Processors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64288" y="6422954"/>
            <a:ext cx="12961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[Stallings W, 2013]</a:t>
            </a:r>
          </a:p>
        </p:txBody>
      </p:sp>
      <p:pic>
        <p:nvPicPr>
          <p:cNvPr id="9" name="Picture 2" descr="C:\Users\ab0480\Desktop\CU_\New Session Prep - 2016-17\120CT\RedTraffic Light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60648"/>
            <a:ext cx="487383" cy="43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640157"/>
      </p:ext>
    </p:extLst>
  </p:cSld>
  <p:clrMapOvr>
    <a:masterClrMapping/>
  </p:clrMapOvr>
  <p:transition spd="slow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Multicore Processors and GPGPUs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Multicore Processor</a:t>
            </a:r>
          </a:p>
          <a:p>
            <a:pPr lvl="2"/>
            <a:r>
              <a:rPr lang="en-GB" dirty="0">
                <a:solidFill>
                  <a:srgbClr val="7030A0"/>
                </a:solidFill>
              </a:rPr>
              <a:t>New approach to improving performance – placing multiple processors on the same chip</a:t>
            </a:r>
          </a:p>
          <a:p>
            <a:pPr lvl="2"/>
            <a:r>
              <a:rPr lang="en-GB" dirty="0">
                <a:solidFill>
                  <a:srgbClr val="7030A0"/>
                </a:solidFill>
              </a:rPr>
              <a:t>The use of multiple processors on the same chip is referred to as multiple cores, or multicore</a:t>
            </a:r>
          </a:p>
          <a:p>
            <a:endParaRPr lang="en-GB" dirty="0"/>
          </a:p>
          <a:p>
            <a:r>
              <a:rPr lang="en-GB" dirty="0"/>
              <a:t>General-purpose computing on GPUs</a:t>
            </a:r>
          </a:p>
          <a:p>
            <a:pPr lvl="2"/>
            <a:r>
              <a:rPr lang="en-GB" dirty="0">
                <a:solidFill>
                  <a:srgbClr val="7030A0"/>
                </a:solidFill>
              </a:rPr>
              <a:t>Chip with multiple general-purpose processors plus graphics processing units (GPUs)</a:t>
            </a:r>
          </a:p>
          <a:p>
            <a:pPr lvl="2"/>
            <a:r>
              <a:rPr lang="en-GB" dirty="0">
                <a:solidFill>
                  <a:srgbClr val="7030A0"/>
                </a:solidFill>
              </a:rPr>
              <a:t>GPU is a core designed to perform parallel operations on graphics data</a:t>
            </a:r>
          </a:p>
          <a:p>
            <a:pPr lvl="3"/>
            <a:r>
              <a:rPr lang="en-GB" dirty="0">
                <a:solidFill>
                  <a:srgbClr val="C00000"/>
                </a:solidFill>
              </a:rPr>
              <a:t>Traditionally found on a plug-in graphics card – used to encode and render 2D and 3D graphics as well as process video</a:t>
            </a:r>
          </a:p>
          <a:p>
            <a:pPr lvl="3"/>
            <a:r>
              <a:rPr lang="en-GB" dirty="0">
                <a:solidFill>
                  <a:srgbClr val="C00000"/>
                </a:solidFill>
              </a:rPr>
              <a:t>Now being used for general purpose computing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26</a:t>
            </a:fld>
            <a:endParaRPr lang="en-GB"/>
          </a:p>
        </p:txBody>
      </p:sp>
      <p:pic>
        <p:nvPicPr>
          <p:cNvPr id="5" name="Picture 2" descr="C:\Users\ab0480\Desktop\CU_\New Session Prep - 2016-17\120CT\Amber Traffic Ligh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665" y="204707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682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Reading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solidFill>
                  <a:srgbClr val="C00000"/>
                </a:solidFill>
              </a:rPr>
              <a:t>Computer Organization and Architecture – Designing for Performance (10</a:t>
            </a:r>
            <a:r>
              <a:rPr lang="en-GB" sz="2400" baseline="30000" dirty="0">
                <a:solidFill>
                  <a:srgbClr val="C00000"/>
                </a:solidFill>
              </a:rPr>
              <a:t>th</a:t>
            </a:r>
            <a:r>
              <a:rPr lang="en-GB" sz="2400" dirty="0">
                <a:solidFill>
                  <a:srgbClr val="C00000"/>
                </a:solidFill>
              </a:rPr>
              <a:t> Edition), William Stallings </a:t>
            </a:r>
            <a:r>
              <a:rPr lang="en-GB" sz="2400" dirty="0">
                <a:solidFill>
                  <a:srgbClr val="0070C0"/>
                </a:solidFill>
              </a:rPr>
              <a:t>[Chapter: 1]</a:t>
            </a:r>
          </a:p>
          <a:p>
            <a:pPr marL="2057400" lvl="8" indent="0">
              <a:buNone/>
            </a:pPr>
            <a:endParaRPr lang="en-GB" sz="2400" dirty="0">
              <a:solidFill>
                <a:srgbClr val="C00000"/>
              </a:solidFill>
            </a:endParaRPr>
          </a:p>
          <a:p>
            <a:r>
              <a:rPr lang="en-GB" sz="2400" dirty="0">
                <a:solidFill>
                  <a:srgbClr val="C00000"/>
                </a:solidFill>
              </a:rPr>
              <a:t>Computer Organization and Design – The Hardware/Software Interface (5</a:t>
            </a:r>
            <a:r>
              <a:rPr lang="en-GB" sz="2400" baseline="30000" dirty="0">
                <a:solidFill>
                  <a:srgbClr val="C00000"/>
                </a:solidFill>
              </a:rPr>
              <a:t>th</a:t>
            </a:r>
            <a:r>
              <a:rPr lang="en-GB" sz="2400" dirty="0">
                <a:solidFill>
                  <a:srgbClr val="C00000"/>
                </a:solidFill>
              </a:rPr>
              <a:t> Edition), David A. Patterson &amp; John L. Hennessy </a:t>
            </a:r>
            <a:r>
              <a:rPr lang="en-GB" sz="2400" dirty="0">
                <a:solidFill>
                  <a:srgbClr val="0070C0"/>
                </a:solidFill>
              </a:rPr>
              <a:t>[Chapter: 1]</a:t>
            </a:r>
          </a:p>
          <a:p>
            <a:pPr marL="2057400" lvl="8" indent="0">
              <a:buNone/>
            </a:pPr>
            <a:endParaRPr lang="en-GB" sz="2400" dirty="0">
              <a:solidFill>
                <a:srgbClr val="C00000"/>
              </a:solidFill>
            </a:endParaRPr>
          </a:p>
          <a:p>
            <a:r>
              <a:rPr lang="en-GB" sz="2400" dirty="0">
                <a:solidFill>
                  <a:srgbClr val="C00000"/>
                </a:solidFill>
              </a:rPr>
              <a:t>Fundamentals of Computer Architecture, Mark Burrell </a:t>
            </a:r>
            <a:r>
              <a:rPr lang="en-GB" sz="2400" dirty="0">
                <a:solidFill>
                  <a:srgbClr val="0070C0"/>
                </a:solidFill>
              </a:rPr>
              <a:t>[Chapter: 1]</a:t>
            </a:r>
            <a:endParaRPr lang="en-GB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083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Also This Week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  <a:p>
            <a:pPr marL="2057400" lvl="8" indent="0">
              <a:buNone/>
            </a:pPr>
            <a:endParaRPr lang="en-GB" dirty="0"/>
          </a:p>
          <a:p>
            <a:r>
              <a:rPr lang="en-GB" dirty="0"/>
              <a:t>Basic Concepts</a:t>
            </a:r>
          </a:p>
          <a:p>
            <a:pPr marL="2057400" lvl="8" indent="0">
              <a:buNone/>
            </a:pPr>
            <a:endParaRPr lang="en-GB" dirty="0"/>
          </a:p>
          <a:p>
            <a:r>
              <a:rPr lang="en-GB" dirty="0"/>
              <a:t>Number Systems</a:t>
            </a:r>
          </a:p>
          <a:p>
            <a:pPr lvl="2"/>
            <a:r>
              <a:rPr lang="en-GB" dirty="0">
                <a:solidFill>
                  <a:srgbClr val="0070C0"/>
                </a:solidFill>
              </a:rPr>
              <a:t>Decimal, Binary, Hexadecimal and Octal</a:t>
            </a:r>
          </a:p>
          <a:p>
            <a:pPr lvl="2"/>
            <a:r>
              <a:rPr lang="en-GB" dirty="0">
                <a:solidFill>
                  <a:srgbClr val="0070C0"/>
                </a:solidFill>
              </a:rPr>
              <a:t>Number conversion</a:t>
            </a:r>
          </a:p>
          <a:p>
            <a:pPr lvl="2"/>
            <a:r>
              <a:rPr lang="en-GB" dirty="0">
                <a:solidFill>
                  <a:srgbClr val="0070C0"/>
                </a:solidFill>
              </a:rPr>
              <a:t>Binary Arithmetic</a:t>
            </a:r>
          </a:p>
          <a:p>
            <a:pPr lvl="2"/>
            <a:r>
              <a:rPr lang="en-GB" dirty="0">
                <a:solidFill>
                  <a:srgbClr val="0070C0"/>
                </a:solidFill>
              </a:rPr>
              <a:t>Binary Coded Decimal</a:t>
            </a:r>
          </a:p>
          <a:p>
            <a:pPr lvl="2"/>
            <a:r>
              <a:rPr lang="en-GB" dirty="0">
                <a:solidFill>
                  <a:srgbClr val="0070C0"/>
                </a:solidFill>
              </a:rPr>
              <a:t>ASCII</a:t>
            </a:r>
          </a:p>
          <a:p>
            <a:pPr lvl="2"/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353676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Pre-Digital Computer Systems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3970784" cy="4525963"/>
          </a:xfrm>
        </p:spPr>
        <p:txBody>
          <a:bodyPr/>
          <a:lstStyle/>
          <a:p>
            <a:r>
              <a:rPr lang="en-GB" dirty="0"/>
              <a:t>Jacquard Loom</a:t>
            </a:r>
          </a:p>
          <a:p>
            <a:pPr lvl="2"/>
            <a:r>
              <a:rPr lang="en-GB" dirty="0">
                <a:solidFill>
                  <a:srgbClr val="C00000"/>
                </a:solidFill>
              </a:rPr>
              <a:t>Created by Joseph-Marie Jacquard in 1801</a:t>
            </a:r>
          </a:p>
          <a:p>
            <a:pPr marL="2057400" lvl="8" indent="0">
              <a:buNone/>
            </a:pPr>
            <a:endParaRPr lang="en-GB" dirty="0">
              <a:solidFill>
                <a:srgbClr val="C00000"/>
              </a:solidFill>
            </a:endParaRPr>
          </a:p>
          <a:p>
            <a:pPr lvl="2"/>
            <a:r>
              <a:rPr lang="en-GB" dirty="0">
                <a:solidFill>
                  <a:srgbClr val="C00000"/>
                </a:solidFill>
              </a:rPr>
              <a:t>Used a system of punch cards to control an automatic weaving loom</a:t>
            </a:r>
          </a:p>
          <a:p>
            <a:pPr marL="2057400" lvl="8" indent="0">
              <a:buNone/>
            </a:pPr>
            <a:endParaRPr lang="en-GB" dirty="0">
              <a:solidFill>
                <a:srgbClr val="C00000"/>
              </a:solidFill>
            </a:endParaRPr>
          </a:p>
          <a:p>
            <a:pPr lvl="2"/>
            <a:r>
              <a:rPr lang="en-GB" dirty="0">
                <a:solidFill>
                  <a:srgbClr val="C00000"/>
                </a:solidFill>
              </a:rPr>
              <a:t>Represents the first programmable device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3</a:t>
            </a:fld>
            <a:endParaRPr lang="en-GB"/>
          </a:p>
        </p:txBody>
      </p:sp>
      <p:pic>
        <p:nvPicPr>
          <p:cNvPr id="5" name="Picture 2" descr="H:\CU_Teaching\120CT\2014_15 Session\Lectures\Jacquard Loo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700808"/>
            <a:ext cx="3096344" cy="388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ab0480\Desktop\CU_\New Session Prep - 2016-17\120CT\RedTraffic Ligh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60648"/>
            <a:ext cx="487383" cy="43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376788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GB" dirty="0"/>
              <a:t>Pre-Digital Computer Systems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2453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Difference Engine</a:t>
            </a:r>
          </a:p>
          <a:p>
            <a:pPr lvl="2"/>
            <a:r>
              <a:rPr lang="en-GB" dirty="0"/>
              <a:t>Designed by Charles Babbage in the 1800’s</a:t>
            </a:r>
          </a:p>
          <a:p>
            <a:pPr lvl="2"/>
            <a:r>
              <a:rPr lang="en-GB" dirty="0"/>
              <a:t>Could have been the first analogue computer</a:t>
            </a:r>
          </a:p>
          <a:p>
            <a:pPr lvl="3"/>
            <a:r>
              <a:rPr lang="en-GB" dirty="0">
                <a:solidFill>
                  <a:srgbClr val="0070C0"/>
                </a:solidFill>
              </a:rPr>
              <a:t>Joined by Ada Lovelace, a mathematician who is held to be the person who wrote the first ever computer algorithm</a:t>
            </a:r>
          </a:p>
          <a:p>
            <a:pPr lvl="2"/>
            <a:r>
              <a:rPr lang="en-GB" dirty="0"/>
              <a:t>This project failed due to withdrawal of government funding</a:t>
            </a:r>
          </a:p>
          <a:p>
            <a:pPr marL="2057400" lvl="8" indent="0">
              <a:buNone/>
            </a:pPr>
            <a:endParaRPr lang="en-GB" dirty="0"/>
          </a:p>
          <a:p>
            <a:r>
              <a:rPr lang="en-GB" dirty="0">
                <a:solidFill>
                  <a:srgbClr val="C00000"/>
                </a:solidFill>
              </a:rPr>
              <a:t>Analytical Engine</a:t>
            </a:r>
          </a:p>
          <a:p>
            <a:pPr lvl="2"/>
            <a:r>
              <a:rPr lang="en-GB" dirty="0"/>
              <a:t>Also designed by Charles Babbage</a:t>
            </a:r>
          </a:p>
          <a:p>
            <a:pPr lvl="2"/>
            <a:r>
              <a:rPr lang="en-GB" dirty="0"/>
              <a:t>Could have been the world’s first true programmable computer</a:t>
            </a:r>
          </a:p>
          <a:p>
            <a:pPr lvl="2"/>
            <a:r>
              <a:rPr lang="en-GB" dirty="0"/>
              <a:t>Would have been steam-powered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4</a:t>
            </a:fld>
            <a:endParaRPr lang="en-GB"/>
          </a:p>
        </p:txBody>
      </p:sp>
      <p:pic>
        <p:nvPicPr>
          <p:cNvPr id="5" name="Picture 2" descr="C:\Users\ab0480\Desktop\CU_\New Session Prep - 2016-17\120CT\RedTraffic Ligh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60648"/>
            <a:ext cx="487383" cy="43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994388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Difference &amp; Analytical Engines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5</a:t>
            </a:fld>
            <a:endParaRPr lang="en-GB"/>
          </a:p>
        </p:txBody>
      </p:sp>
      <p:pic>
        <p:nvPicPr>
          <p:cNvPr id="8194" name="Picture 2" descr="H:\CU_Teaching\120CT\2014_15 Session\Lectures\Diffrence Eng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" y="2060848"/>
            <a:ext cx="3280991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H:\CU_Teaching\120CT\2014_15 Session\Lectures\Analytical engi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27519"/>
            <a:ext cx="3988098" cy="276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87624" y="5031650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Difference Engine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85929" y="5157192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Analytical Engine</a:t>
            </a:r>
          </a:p>
        </p:txBody>
      </p:sp>
      <p:pic>
        <p:nvPicPr>
          <p:cNvPr id="9" name="Picture 2" descr="C:\Users\ab0480\Desktop\CU_\New Session Prep - 2016-17\120CT\RedTraffic Ligh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60648"/>
            <a:ext cx="487383" cy="43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974952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 of Computers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916832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ENIAC</a:t>
            </a:r>
          </a:p>
          <a:p>
            <a:pPr lvl="1">
              <a:spcBef>
                <a:spcPts val="1200"/>
              </a:spcBef>
            </a:pPr>
            <a:r>
              <a:rPr lang="en-GB" dirty="0">
                <a:solidFill>
                  <a:srgbClr val="C00000"/>
                </a:solidFill>
              </a:rPr>
              <a:t>Electronic Numerical Integrator And Computer</a:t>
            </a:r>
          </a:p>
          <a:p>
            <a:pPr>
              <a:spcBef>
                <a:spcPts val="1200"/>
              </a:spcBef>
            </a:pPr>
            <a:r>
              <a:rPr lang="en-GB" dirty="0"/>
              <a:t>Designed and constructed at the University of Pennsylvania</a:t>
            </a:r>
          </a:p>
          <a:p>
            <a:pPr lvl="1"/>
            <a:r>
              <a:rPr lang="en-GB" dirty="0">
                <a:solidFill>
                  <a:srgbClr val="C00000"/>
                </a:solidFill>
              </a:rPr>
              <a:t>Started in 1943 – completed in 1946</a:t>
            </a:r>
          </a:p>
          <a:p>
            <a:pPr lvl="1"/>
            <a:r>
              <a:rPr lang="en-GB" dirty="0">
                <a:solidFill>
                  <a:srgbClr val="C00000"/>
                </a:solidFill>
              </a:rPr>
              <a:t>By John Mauchly and John Eckert</a:t>
            </a:r>
          </a:p>
          <a:p>
            <a:pPr marL="2057400" lvl="8" indent="0">
              <a:buNone/>
            </a:pPr>
            <a:endParaRPr lang="en-GB" dirty="0">
              <a:solidFill>
                <a:srgbClr val="C00000"/>
              </a:solidFill>
            </a:endParaRPr>
          </a:p>
          <a:p>
            <a:r>
              <a:rPr lang="en-GB" dirty="0"/>
              <a:t>World’s first general purpose electronic digital computer</a:t>
            </a:r>
          </a:p>
          <a:p>
            <a:pPr lvl="1">
              <a:lnSpc>
                <a:spcPct val="120000"/>
              </a:lnSpc>
            </a:pPr>
            <a:r>
              <a:rPr lang="en-GB" dirty="0">
                <a:solidFill>
                  <a:srgbClr val="C00000"/>
                </a:solidFill>
              </a:rPr>
              <a:t>Army’s Ballistics Research Laboratory (BRL) needed a way to supply trajectory tables for new weapons accurately and within a reasonable time frame</a:t>
            </a:r>
          </a:p>
          <a:p>
            <a:pPr lvl="1">
              <a:lnSpc>
                <a:spcPct val="120000"/>
              </a:lnSpc>
            </a:pPr>
            <a:r>
              <a:rPr lang="en-GB" dirty="0">
                <a:solidFill>
                  <a:srgbClr val="C00000"/>
                </a:solidFill>
              </a:rPr>
              <a:t>Was not finished in time to be used in the war effort</a:t>
            </a:r>
          </a:p>
          <a:p>
            <a:pPr marL="228600" lvl="1">
              <a:lnSpc>
                <a:spcPct val="120000"/>
              </a:lnSpc>
              <a:spcBef>
                <a:spcPts val="2000"/>
              </a:spcBef>
              <a:buClr>
                <a:schemeClr val="accent1"/>
              </a:buClr>
            </a:pPr>
            <a:r>
              <a:rPr lang="en-GB" sz="2000" dirty="0"/>
              <a:t>Its first task was to perform a series of calculations that were used to help determine the feasibility of the hydrogen bomb</a:t>
            </a:r>
          </a:p>
          <a:p>
            <a:pPr marL="228600" lvl="1">
              <a:lnSpc>
                <a:spcPct val="120000"/>
              </a:lnSpc>
              <a:spcBef>
                <a:spcPts val="2000"/>
              </a:spcBef>
              <a:buClr>
                <a:schemeClr val="accent1"/>
              </a:buClr>
            </a:pPr>
            <a:r>
              <a:rPr lang="en-GB" sz="2000" dirty="0"/>
              <a:t>Continued to operate under BRL management until 1955 when it was disassembled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6</a:t>
            </a:fld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4294967295"/>
          </p:nvPr>
        </p:nvSpPr>
        <p:spPr>
          <a:xfrm>
            <a:off x="2000250" y="1143000"/>
            <a:ext cx="7143750" cy="7747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None/>
            </a:pP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Generation:  Vacuum Tubes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alphaModFix amt="87000"/>
            <a:lum/>
          </a:blip>
          <a:stretch>
            <a:fillRect/>
          </a:stretch>
        </p:blipFill>
        <p:spPr>
          <a:xfrm>
            <a:off x="6948264" y="116632"/>
            <a:ext cx="1759024" cy="1008113"/>
          </a:xfrm>
          <a:prstGeom prst="rect">
            <a:avLst/>
          </a:prstGeom>
          <a:effectLst>
            <a:softEdge rad="279400"/>
          </a:effectLst>
        </p:spPr>
      </p:pic>
      <p:pic>
        <p:nvPicPr>
          <p:cNvPr id="7" name="Picture 2" descr="C:\Users\ab0480\Desktop\CU_\New Session Prep - 2016-17\120CT\RedTraffic Ligh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60648"/>
            <a:ext cx="487383" cy="43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Users\ab0480\Desktop\CU_\New Session Prep - 2016-17\120CT\Tube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905" y="1727684"/>
            <a:ext cx="249089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870839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7</a:t>
            </a:fld>
            <a:endParaRPr lang="en-GB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7556500" cy="887413"/>
          </a:xfrm>
        </p:spPr>
        <p:txBody>
          <a:bodyPr/>
          <a:lstStyle/>
          <a:p>
            <a:r>
              <a:rPr lang="en-GB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ENIAC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2" name="Content Placeholder 41"/>
          <p:cNvGraphicFramePr>
            <a:graphicFrameLocks noGrp="1"/>
          </p:cNvGraphicFramePr>
          <p:nvPr>
            <p:ph idx="4294967295"/>
          </p:nvPr>
        </p:nvGraphicFramePr>
        <p:xfrm>
          <a:off x="0" y="1143000"/>
          <a:ext cx="88392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295859" y="241125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05800" y="914400"/>
            <a:ext cx="883064" cy="438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2" descr="C:\Users\ab0480\Desktop\CU_\New Session Prep - 2016-17\120CT\RedTraffic Light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60648"/>
            <a:ext cx="487383" cy="43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19305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ENIAC</a:t>
            </a:r>
          </a:p>
        </p:txBody>
      </p:sp>
      <p:pic>
        <p:nvPicPr>
          <p:cNvPr id="8194" name="Picture 2" descr="C:\Users\ab0480\Desktop\CU_\New Session Prep - 2016-17\120CT\ENIAC_1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3960440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8</a:t>
            </a:fld>
            <a:endParaRPr lang="en-GB"/>
          </a:p>
        </p:txBody>
      </p:sp>
      <p:pic>
        <p:nvPicPr>
          <p:cNvPr id="8195" name="Picture 3" descr="C:\Users\ab0480\Desktop\CU_\New Session Prep - 2016-17\120CT\eniac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353" y="1268760"/>
            <a:ext cx="4337127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085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8229600" cy="936104"/>
          </a:xfrm>
        </p:spPr>
        <p:txBody>
          <a:bodyPr/>
          <a:lstStyle/>
          <a:p>
            <a:r>
              <a:rPr lang="en-GB" dirty="0"/>
              <a:t>John von Neumann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First publication of the idea was in 1945</a:t>
            </a:r>
          </a:p>
          <a:p>
            <a:r>
              <a:rPr lang="en-GB" dirty="0"/>
              <a:t>Stored program concept</a:t>
            </a:r>
          </a:p>
          <a:p>
            <a:pPr lvl="1"/>
            <a:r>
              <a:rPr lang="en-GB" dirty="0">
                <a:solidFill>
                  <a:srgbClr val="7030A0"/>
                </a:solidFill>
              </a:rPr>
              <a:t>Attributed to ENIAC designers, most notably the mathematician John von Neumann</a:t>
            </a:r>
          </a:p>
          <a:p>
            <a:pPr lvl="1"/>
            <a:r>
              <a:rPr lang="en-GB" dirty="0">
                <a:solidFill>
                  <a:srgbClr val="7030A0"/>
                </a:solidFill>
              </a:rPr>
              <a:t>Program represented in a form suitable for storing in memory alongside the data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GB" sz="2000" dirty="0"/>
              <a:t>IAS computer</a:t>
            </a:r>
          </a:p>
          <a:p>
            <a:pPr lvl="1"/>
            <a:r>
              <a:rPr lang="en-GB" dirty="0">
                <a:solidFill>
                  <a:srgbClr val="7030A0"/>
                </a:solidFill>
              </a:rPr>
              <a:t>Princeton Institute for Advanced Studies</a:t>
            </a:r>
          </a:p>
          <a:p>
            <a:pPr lvl="1"/>
            <a:r>
              <a:rPr lang="en-GB" dirty="0">
                <a:solidFill>
                  <a:srgbClr val="7030A0"/>
                </a:solidFill>
              </a:rPr>
              <a:t>Prototype of all subsequent general-purpose computers</a:t>
            </a:r>
          </a:p>
          <a:p>
            <a:pPr lvl="1"/>
            <a:r>
              <a:rPr lang="en-GB" dirty="0">
                <a:solidFill>
                  <a:srgbClr val="7030A0"/>
                </a:solidFill>
              </a:rPr>
              <a:t>Completed in 1952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9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1052513"/>
            <a:ext cx="7559675" cy="7747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None/>
            </a:pPr>
            <a:r>
              <a:rPr lang="en-US" sz="2600" dirty="0">
                <a:solidFill>
                  <a:schemeClr val="accent1"/>
                </a:solidFill>
              </a:rPr>
              <a:t>EDVAC (Electronic Discrete Variable Computer)</a:t>
            </a:r>
          </a:p>
        </p:txBody>
      </p:sp>
      <p:pic>
        <p:nvPicPr>
          <p:cNvPr id="6" name="Picture 2" descr="C:\Users\ab0480\Desktop\CU_\New Session Prep - 2016-17\120CT\RedTraffic Ligh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60648"/>
            <a:ext cx="487383" cy="43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361778"/>
      </p:ext>
    </p:extLst>
  </p:cSld>
  <p:clrMapOvr>
    <a:masterClrMapping/>
  </p:clrMapOvr>
  <p:transition spd="slow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31898</TotalTime>
  <Words>4724</Words>
  <Application>Microsoft Office PowerPoint</Application>
  <PresentationFormat>On-screen Show (4:3)</PresentationFormat>
  <Paragraphs>596</Paragraphs>
  <Slides>28</Slides>
  <Notes>19</Notes>
  <HiddenSlides>0</HiddenSlides>
  <MMClips>0</MMClips>
  <ScaleCrop>false</ScaleCrop>
  <HeadingPairs>
    <vt:vector size="10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Links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Calibri Light</vt:lpstr>
      <vt:lpstr>Times New Roman</vt:lpstr>
      <vt:lpstr>Wingdings</vt:lpstr>
      <vt:lpstr>Office Theme</vt:lpstr>
      <vt:lpstr>Macintosh%20HD:Users:kevinmclaughlin:Desktop:COA9e%20PPT+TestBank:COA9e%20Tables:T02-Evolution-Horizontal.doc!OLE_LINK5</vt:lpstr>
      <vt:lpstr>Macintosh%20HD:Users:kevinmclaughlin:Desktop:COA9e%20PPT+TestBank:COA9e%20Tables:T02-Evolution-Horizontal.doc!OLE_LINK6</vt:lpstr>
      <vt:lpstr>Document</vt:lpstr>
      <vt:lpstr> History of Computers</vt:lpstr>
      <vt:lpstr>BBC Documentary on The History of Computers</vt:lpstr>
      <vt:lpstr>Pre-Digital Computer Systems</vt:lpstr>
      <vt:lpstr>Pre-Digital Computer Systems</vt:lpstr>
      <vt:lpstr>Difference &amp; Analytical Engines</vt:lpstr>
      <vt:lpstr>History of Computers</vt:lpstr>
      <vt:lpstr>ENIAC</vt:lpstr>
      <vt:lpstr>ENIAC</vt:lpstr>
      <vt:lpstr>John von Neumann</vt:lpstr>
      <vt:lpstr>Structure of von Neumann Machine</vt:lpstr>
      <vt:lpstr>Commercial Computers</vt:lpstr>
      <vt:lpstr>IBM</vt:lpstr>
      <vt:lpstr>The UK Computer Industry</vt:lpstr>
      <vt:lpstr>History of Computers</vt:lpstr>
      <vt:lpstr>Second Generation Computers</vt:lpstr>
      <vt:lpstr>History of Computers</vt:lpstr>
      <vt:lpstr>Integrated  Circuits</vt:lpstr>
      <vt:lpstr>Wafer,  Chip, and  Gate Relationship</vt:lpstr>
      <vt:lpstr>Chip Growth</vt:lpstr>
      <vt:lpstr>Moore’s Law</vt:lpstr>
      <vt:lpstr>Semiconductor Memory Microprocessors</vt:lpstr>
      <vt:lpstr>Computer Generations</vt:lpstr>
      <vt:lpstr>Microprocessors</vt:lpstr>
      <vt:lpstr>Evolution of Intel Microprocessors</vt:lpstr>
      <vt:lpstr>Evolution of Intel Microprocessors</vt:lpstr>
      <vt:lpstr>Multicore Processors and GPGPUs</vt:lpstr>
      <vt:lpstr>Further Reading</vt:lpstr>
      <vt:lpstr>Also This Week</vt:lpstr>
    </vt:vector>
  </TitlesOfParts>
  <Company>Coventry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340CT Software Quality and Process Management</dc:title>
  <dc:creator>Windows User</dc:creator>
  <cp:lastModifiedBy>Dianabasi Nkantah</cp:lastModifiedBy>
  <cp:revision>228</cp:revision>
  <dcterms:created xsi:type="dcterms:W3CDTF">2012-09-30T21:28:26Z</dcterms:created>
  <dcterms:modified xsi:type="dcterms:W3CDTF">2017-09-29T19:07:53Z</dcterms:modified>
</cp:coreProperties>
</file>