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66" r:id="rId1"/>
  </p:sldMasterIdLst>
  <p:notesMasterIdLst>
    <p:notesMasterId r:id="rId29"/>
  </p:notesMasterIdLst>
  <p:sldIdLst>
    <p:sldId id="256" r:id="rId2"/>
    <p:sldId id="274" r:id="rId3"/>
    <p:sldId id="310" r:id="rId4"/>
    <p:sldId id="355" r:id="rId5"/>
    <p:sldId id="266" r:id="rId6"/>
    <p:sldId id="309" r:id="rId7"/>
    <p:sldId id="316" r:id="rId8"/>
    <p:sldId id="354" r:id="rId9"/>
    <p:sldId id="317" r:id="rId10"/>
    <p:sldId id="311" r:id="rId11"/>
    <p:sldId id="312" r:id="rId12"/>
    <p:sldId id="350" r:id="rId13"/>
    <p:sldId id="313" r:id="rId14"/>
    <p:sldId id="314" r:id="rId15"/>
    <p:sldId id="351" r:id="rId16"/>
    <p:sldId id="315" r:id="rId17"/>
    <p:sldId id="268" r:id="rId18"/>
    <p:sldId id="271" r:id="rId19"/>
    <p:sldId id="272" r:id="rId20"/>
    <p:sldId id="273" r:id="rId21"/>
    <p:sldId id="275" r:id="rId22"/>
    <p:sldId id="276" r:id="rId23"/>
    <p:sldId id="356" r:id="rId24"/>
    <p:sldId id="352" r:id="rId25"/>
    <p:sldId id="353" r:id="rId26"/>
    <p:sldId id="307" r:id="rId27"/>
    <p:sldId id="34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82473" autoAdjust="0"/>
  </p:normalViewPr>
  <p:slideViewPr>
    <p:cSldViewPr>
      <p:cViewPr varScale="1">
        <p:scale>
          <a:sx n="88" d="100"/>
          <a:sy n="88" d="100"/>
        </p:scale>
        <p:origin x="84" y="11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 d="1"/>
        <a:sy n="1" d="1"/>
      </p:scale>
      <p:origin x="0" y="0"/>
    </p:cViewPr>
  </p:notesTextViewPr>
  <p:sorterViewPr>
    <p:cViewPr>
      <p:scale>
        <a:sx n="100" d="100"/>
        <a:sy n="100" d="100"/>
      </p:scale>
      <p:origin x="0" y="31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slide" Target="slides/slide17.xml"/><Relationship Id="rId1" Type="http://schemas.openxmlformats.org/officeDocument/2006/relationships/slide" Target="slides/slide5.xml"/><Relationship Id="rId4"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E09AF2-9AE1-FB41-99AF-0443389F04C5}"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17663F6C-82B1-D142-9476-2B6261508F49}">
      <dgm:prSet/>
      <dgm:spPr/>
      <dgm:t>
        <a:bodyPr/>
        <a:lstStyle/>
        <a:p>
          <a:pPr rtl="0"/>
          <a:r>
            <a:rPr lang="en-US" b="1" dirty="0">
              <a:effectLst>
                <a:outerShdw blurRad="38100" dist="38100" dir="2700000" algn="tl">
                  <a:srgbClr val="000000">
                    <a:alpha val="43137"/>
                  </a:srgbClr>
                </a:outerShdw>
              </a:effectLst>
            </a:rPr>
            <a:t>Memory buffer register (MBR)</a:t>
          </a:r>
        </a:p>
      </dgm:t>
    </dgm:pt>
    <dgm:pt modelId="{F7F3C479-91A8-6343-812B-A5D68BB7EB3D}" type="parTrans" cxnId="{FDA980E1-7003-774D-9832-CEF2C362D91A}">
      <dgm:prSet/>
      <dgm:spPr/>
      <dgm:t>
        <a:bodyPr/>
        <a:lstStyle/>
        <a:p>
          <a:endParaRPr lang="en-US"/>
        </a:p>
      </dgm:t>
    </dgm:pt>
    <dgm:pt modelId="{497FA11D-1D25-7E45-9B30-00E372145D41}" type="sibTrans" cxnId="{FDA980E1-7003-774D-9832-CEF2C362D91A}">
      <dgm:prSet/>
      <dgm:spPr/>
      <dgm:t>
        <a:bodyPr/>
        <a:lstStyle/>
        <a:p>
          <a:endParaRPr lang="en-US"/>
        </a:p>
      </dgm:t>
    </dgm:pt>
    <dgm:pt modelId="{983D0763-390C-1C4D-A956-8AEA364C7DE4}">
      <dgm:prSet/>
      <dgm:spPr>
        <a:ln>
          <a:solidFill>
            <a:schemeClr val="accent3"/>
          </a:solidFill>
        </a:ln>
      </dgm:spPr>
      <dgm:t>
        <a:bodyPr/>
        <a:lstStyle/>
        <a:p>
          <a:pPr rtl="0"/>
          <a:r>
            <a:rPr lang="en-US" dirty="0">
              <a:effectLst>
                <a:outerShdw blurRad="38100" dist="38100" dir="2700000" algn="tl">
                  <a:srgbClr val="000000">
                    <a:alpha val="43137"/>
                  </a:srgbClr>
                </a:outerShdw>
              </a:effectLst>
            </a:rPr>
            <a:t>Contains a word to be stored in memory or sent to the  I/O unit</a:t>
          </a:r>
        </a:p>
      </dgm:t>
    </dgm:pt>
    <dgm:pt modelId="{EE4788FB-E46E-BE4B-8992-71A0B078B764}" type="parTrans" cxnId="{08E7F7BD-EA38-EB41-A1C0-17C62086F05B}">
      <dgm:prSet/>
      <dgm:spPr/>
      <dgm:t>
        <a:bodyPr/>
        <a:lstStyle/>
        <a:p>
          <a:endParaRPr lang="en-US"/>
        </a:p>
      </dgm:t>
    </dgm:pt>
    <dgm:pt modelId="{7AD71A3B-9582-2745-866A-023ECE006DF2}" type="sibTrans" cxnId="{08E7F7BD-EA38-EB41-A1C0-17C62086F05B}">
      <dgm:prSet/>
      <dgm:spPr/>
      <dgm:t>
        <a:bodyPr/>
        <a:lstStyle/>
        <a:p>
          <a:endParaRPr lang="en-US"/>
        </a:p>
      </dgm:t>
    </dgm:pt>
    <dgm:pt modelId="{EBCDBAEC-FCC4-1F43-9879-98177D2FB990}">
      <dgm:prSet/>
      <dgm:spPr>
        <a:ln>
          <a:solidFill>
            <a:schemeClr val="accent3"/>
          </a:solidFill>
        </a:ln>
      </dgm:spPr>
      <dgm:t>
        <a:bodyPr/>
        <a:lstStyle/>
        <a:p>
          <a:pPr rtl="0"/>
          <a:r>
            <a:rPr lang="en-US" dirty="0">
              <a:effectLst>
                <a:outerShdw blurRad="38100" dist="38100" dir="2700000" algn="tl">
                  <a:srgbClr val="000000">
                    <a:alpha val="43137"/>
                  </a:srgbClr>
                </a:outerShdw>
              </a:effectLst>
            </a:rPr>
            <a:t>Or is used to receive a word from memory or from the I/O unit</a:t>
          </a:r>
        </a:p>
      </dgm:t>
    </dgm:pt>
    <dgm:pt modelId="{0CE74277-13BA-C24D-9106-859B38F32026}" type="parTrans" cxnId="{1F0C1B89-F833-274F-A1B1-F35D07B3BE4F}">
      <dgm:prSet/>
      <dgm:spPr/>
      <dgm:t>
        <a:bodyPr/>
        <a:lstStyle/>
        <a:p>
          <a:endParaRPr lang="en-US"/>
        </a:p>
      </dgm:t>
    </dgm:pt>
    <dgm:pt modelId="{76CDBA38-D372-8348-AD06-9299B96E50A3}" type="sibTrans" cxnId="{1F0C1B89-F833-274F-A1B1-F35D07B3BE4F}">
      <dgm:prSet/>
      <dgm:spPr/>
      <dgm:t>
        <a:bodyPr/>
        <a:lstStyle/>
        <a:p>
          <a:endParaRPr lang="en-US"/>
        </a:p>
      </dgm:t>
    </dgm:pt>
    <dgm:pt modelId="{65983CE6-E863-7C48-99C7-7D9C6DCD1E26}">
      <dgm:prSet/>
      <dgm:spPr/>
      <dgm:t>
        <a:bodyPr/>
        <a:lstStyle/>
        <a:p>
          <a:pPr rtl="0"/>
          <a:r>
            <a:rPr lang="en-US" b="1" dirty="0">
              <a:effectLst>
                <a:outerShdw blurRad="38100" dist="38100" dir="2700000" algn="tl">
                  <a:srgbClr val="000000">
                    <a:alpha val="43137"/>
                  </a:srgbClr>
                </a:outerShdw>
              </a:effectLst>
            </a:rPr>
            <a:t>Memory address register (MAR)</a:t>
          </a:r>
        </a:p>
      </dgm:t>
    </dgm:pt>
    <dgm:pt modelId="{7AE7A4AC-1A04-6E47-8627-B9021F173F90}" type="parTrans" cxnId="{10A33F33-74B3-4040-98B8-BE15B3151552}">
      <dgm:prSet/>
      <dgm:spPr/>
      <dgm:t>
        <a:bodyPr/>
        <a:lstStyle/>
        <a:p>
          <a:endParaRPr lang="en-US"/>
        </a:p>
      </dgm:t>
    </dgm:pt>
    <dgm:pt modelId="{340EC2BD-814D-D843-B40C-D5053956DF63}" type="sibTrans" cxnId="{10A33F33-74B3-4040-98B8-BE15B3151552}">
      <dgm:prSet/>
      <dgm:spPr/>
      <dgm:t>
        <a:bodyPr/>
        <a:lstStyle/>
        <a:p>
          <a:endParaRPr lang="en-US"/>
        </a:p>
      </dgm:t>
    </dgm:pt>
    <dgm:pt modelId="{6A46E06D-ACF8-DE45-9687-3C2546649AAB}">
      <dgm:prSet/>
      <dgm:spPr>
        <a:ln>
          <a:solidFill>
            <a:schemeClr val="accent3"/>
          </a:solidFill>
        </a:ln>
      </dgm:spPr>
      <dgm:t>
        <a:bodyPr/>
        <a:lstStyle/>
        <a:p>
          <a:pPr rtl="0"/>
          <a:r>
            <a:rPr lang="en-US" dirty="0">
              <a:effectLst>
                <a:outerShdw blurRad="38100" dist="38100" dir="2700000" algn="tl">
                  <a:srgbClr val="000000">
                    <a:alpha val="43137"/>
                  </a:srgbClr>
                </a:outerShdw>
              </a:effectLst>
            </a:rPr>
            <a:t>Specifies the address in memory of the word to be written from or read into the MBR</a:t>
          </a:r>
        </a:p>
      </dgm:t>
    </dgm:pt>
    <dgm:pt modelId="{D82528B5-3955-C540-9DDC-D8765259A89C}" type="parTrans" cxnId="{F29E6208-4985-6247-84EE-AD50F5FC8F52}">
      <dgm:prSet/>
      <dgm:spPr/>
      <dgm:t>
        <a:bodyPr/>
        <a:lstStyle/>
        <a:p>
          <a:endParaRPr lang="en-US"/>
        </a:p>
      </dgm:t>
    </dgm:pt>
    <dgm:pt modelId="{8EFE98E7-8548-494B-83E9-019F8064BB10}" type="sibTrans" cxnId="{F29E6208-4985-6247-84EE-AD50F5FC8F52}">
      <dgm:prSet/>
      <dgm:spPr/>
      <dgm:t>
        <a:bodyPr/>
        <a:lstStyle/>
        <a:p>
          <a:endParaRPr lang="en-US"/>
        </a:p>
      </dgm:t>
    </dgm:pt>
    <dgm:pt modelId="{1790E50B-3ECE-FA4C-9CD5-C678A681856F}">
      <dgm:prSet/>
      <dgm:spPr/>
      <dgm:t>
        <a:bodyPr/>
        <a:lstStyle/>
        <a:p>
          <a:pPr rtl="0"/>
          <a:r>
            <a:rPr lang="en-US" b="1" dirty="0">
              <a:effectLst>
                <a:outerShdw blurRad="38100" dist="38100" dir="2700000" algn="tl">
                  <a:srgbClr val="000000">
                    <a:alpha val="43137"/>
                  </a:srgbClr>
                </a:outerShdw>
              </a:effectLst>
            </a:rPr>
            <a:t>Instruction register (IR)</a:t>
          </a:r>
        </a:p>
      </dgm:t>
    </dgm:pt>
    <dgm:pt modelId="{16BE0251-3AEA-DB4B-83D3-3AD38714267D}" type="parTrans" cxnId="{C5D9F764-9323-0544-A014-3A1E8EE5C726}">
      <dgm:prSet/>
      <dgm:spPr/>
      <dgm:t>
        <a:bodyPr/>
        <a:lstStyle/>
        <a:p>
          <a:endParaRPr lang="en-US"/>
        </a:p>
      </dgm:t>
    </dgm:pt>
    <dgm:pt modelId="{BD587779-CA08-6140-AB0D-B1FFC658BAB2}" type="sibTrans" cxnId="{C5D9F764-9323-0544-A014-3A1E8EE5C726}">
      <dgm:prSet/>
      <dgm:spPr/>
      <dgm:t>
        <a:bodyPr/>
        <a:lstStyle/>
        <a:p>
          <a:endParaRPr lang="en-US"/>
        </a:p>
      </dgm:t>
    </dgm:pt>
    <dgm:pt modelId="{89D18AA2-6D08-0743-BA5E-F2FD7939C801}">
      <dgm:prSet/>
      <dgm:spPr>
        <a:ln>
          <a:solidFill>
            <a:schemeClr val="accent3"/>
          </a:solidFill>
        </a:ln>
      </dgm:spPr>
      <dgm:t>
        <a:bodyPr/>
        <a:lstStyle/>
        <a:p>
          <a:pPr rtl="0"/>
          <a:r>
            <a:rPr lang="en-US" dirty="0">
              <a:effectLst>
                <a:outerShdw blurRad="38100" dist="38100" dir="2700000" algn="tl">
                  <a:srgbClr val="000000">
                    <a:alpha val="43137"/>
                  </a:srgbClr>
                </a:outerShdw>
              </a:effectLst>
            </a:rPr>
            <a:t>Contains the 8-bit opcode instruction being executed</a:t>
          </a:r>
        </a:p>
      </dgm:t>
    </dgm:pt>
    <dgm:pt modelId="{4EE7EC46-950C-C74C-94A6-B246D0944B66}" type="parTrans" cxnId="{A4C0DEF0-87B7-1947-A9C4-AB9C9CEE975A}">
      <dgm:prSet/>
      <dgm:spPr/>
      <dgm:t>
        <a:bodyPr/>
        <a:lstStyle/>
        <a:p>
          <a:endParaRPr lang="en-US"/>
        </a:p>
      </dgm:t>
    </dgm:pt>
    <dgm:pt modelId="{00E0C177-D917-3F44-883A-04D47388BA7A}" type="sibTrans" cxnId="{A4C0DEF0-87B7-1947-A9C4-AB9C9CEE975A}">
      <dgm:prSet/>
      <dgm:spPr/>
      <dgm:t>
        <a:bodyPr/>
        <a:lstStyle/>
        <a:p>
          <a:endParaRPr lang="en-US"/>
        </a:p>
      </dgm:t>
    </dgm:pt>
    <dgm:pt modelId="{E9E65EFC-4C94-B645-AAEE-FFCAAC6C9A28}">
      <dgm:prSet/>
      <dgm:spPr/>
      <dgm:t>
        <a:bodyPr/>
        <a:lstStyle/>
        <a:p>
          <a:pPr rtl="0"/>
          <a:r>
            <a:rPr lang="en-US" b="1" dirty="0">
              <a:effectLst>
                <a:outerShdw blurRad="38100" dist="38100" dir="2700000" algn="tl">
                  <a:srgbClr val="000000">
                    <a:alpha val="43137"/>
                  </a:srgbClr>
                </a:outerShdw>
              </a:effectLst>
            </a:rPr>
            <a:t>Instruction buffer register (IBR)</a:t>
          </a:r>
        </a:p>
      </dgm:t>
    </dgm:pt>
    <dgm:pt modelId="{3B1C56A8-0A47-EB4D-8013-1000A12914AB}" type="parTrans" cxnId="{07060C6A-8EF2-6E41-89E6-28DADE83DE91}">
      <dgm:prSet/>
      <dgm:spPr/>
      <dgm:t>
        <a:bodyPr/>
        <a:lstStyle/>
        <a:p>
          <a:endParaRPr lang="en-US"/>
        </a:p>
      </dgm:t>
    </dgm:pt>
    <dgm:pt modelId="{33B8FBE5-5405-6A4E-B288-3F6059E81AD0}" type="sibTrans" cxnId="{07060C6A-8EF2-6E41-89E6-28DADE83DE91}">
      <dgm:prSet/>
      <dgm:spPr/>
      <dgm:t>
        <a:bodyPr/>
        <a:lstStyle/>
        <a:p>
          <a:endParaRPr lang="en-US"/>
        </a:p>
      </dgm:t>
    </dgm:pt>
    <dgm:pt modelId="{A7F141B5-D8A4-504D-B823-062804224018}">
      <dgm:prSet/>
      <dgm:spPr>
        <a:ln>
          <a:solidFill>
            <a:schemeClr val="accent3"/>
          </a:solidFill>
        </a:ln>
      </dgm:spPr>
      <dgm:t>
        <a:bodyPr/>
        <a:lstStyle/>
        <a:p>
          <a:pPr rtl="0"/>
          <a:r>
            <a:rPr lang="en-US" dirty="0">
              <a:effectLst>
                <a:outerShdw blurRad="38100" dist="38100" dir="2700000" algn="tl">
                  <a:srgbClr val="000000">
                    <a:alpha val="43137"/>
                  </a:srgbClr>
                </a:outerShdw>
              </a:effectLst>
            </a:rPr>
            <a:t>Employed to temporarily hold the right-hand instruction from a word in memory</a:t>
          </a:r>
        </a:p>
      </dgm:t>
    </dgm:pt>
    <dgm:pt modelId="{12F84BD8-822E-9B4F-B9D1-68D7A33E13DC}" type="parTrans" cxnId="{6C4E03BD-0B2B-374A-9E02-B09294541E32}">
      <dgm:prSet/>
      <dgm:spPr/>
      <dgm:t>
        <a:bodyPr/>
        <a:lstStyle/>
        <a:p>
          <a:endParaRPr lang="en-US"/>
        </a:p>
      </dgm:t>
    </dgm:pt>
    <dgm:pt modelId="{DF788E86-A164-2342-A854-BED1A303BD1C}" type="sibTrans" cxnId="{6C4E03BD-0B2B-374A-9E02-B09294541E32}">
      <dgm:prSet/>
      <dgm:spPr/>
      <dgm:t>
        <a:bodyPr/>
        <a:lstStyle/>
        <a:p>
          <a:endParaRPr lang="en-US"/>
        </a:p>
      </dgm:t>
    </dgm:pt>
    <dgm:pt modelId="{96EAA1B5-377E-014F-986A-0459C28D9531}">
      <dgm:prSet/>
      <dgm:spPr/>
      <dgm:t>
        <a:bodyPr/>
        <a:lstStyle/>
        <a:p>
          <a:pPr rtl="0"/>
          <a:r>
            <a:rPr lang="en-US" b="1" dirty="0">
              <a:effectLst>
                <a:outerShdw blurRad="38100" dist="38100" dir="2700000" algn="tl">
                  <a:srgbClr val="000000">
                    <a:alpha val="43137"/>
                  </a:srgbClr>
                </a:outerShdw>
              </a:effectLst>
            </a:rPr>
            <a:t>Program counter (PC)</a:t>
          </a:r>
        </a:p>
      </dgm:t>
    </dgm:pt>
    <dgm:pt modelId="{68FFE1C2-1A9A-FA42-822C-0BC214C544E8}" type="parTrans" cxnId="{4DEE51A1-A22B-CD46-B99B-D8ECA28E273B}">
      <dgm:prSet/>
      <dgm:spPr/>
      <dgm:t>
        <a:bodyPr/>
        <a:lstStyle/>
        <a:p>
          <a:endParaRPr lang="en-US"/>
        </a:p>
      </dgm:t>
    </dgm:pt>
    <dgm:pt modelId="{CA59F1BF-2709-2F45-A412-5E1D8FB26738}" type="sibTrans" cxnId="{4DEE51A1-A22B-CD46-B99B-D8ECA28E273B}">
      <dgm:prSet/>
      <dgm:spPr/>
      <dgm:t>
        <a:bodyPr/>
        <a:lstStyle/>
        <a:p>
          <a:endParaRPr lang="en-US"/>
        </a:p>
      </dgm:t>
    </dgm:pt>
    <dgm:pt modelId="{0691804E-C818-D34C-BC8F-31C9E94EA9CD}">
      <dgm:prSet/>
      <dgm:spPr>
        <a:ln>
          <a:solidFill>
            <a:schemeClr val="accent3"/>
          </a:solidFill>
        </a:ln>
      </dgm:spPr>
      <dgm:t>
        <a:bodyPr/>
        <a:lstStyle/>
        <a:p>
          <a:pPr rtl="0"/>
          <a:r>
            <a:rPr lang="en-US" dirty="0">
              <a:effectLst>
                <a:outerShdw blurRad="38100" dist="38100" dir="2700000" algn="tl">
                  <a:srgbClr val="000000">
                    <a:alpha val="43137"/>
                  </a:srgbClr>
                </a:outerShdw>
              </a:effectLst>
            </a:rPr>
            <a:t>Contains the address of the next instruction pair to be fetched from memory</a:t>
          </a:r>
        </a:p>
      </dgm:t>
    </dgm:pt>
    <dgm:pt modelId="{7FA9B53A-DB94-324F-B03B-9719CB6A2347}" type="parTrans" cxnId="{EB199F31-13D3-9246-83DC-4F2EA27A2A94}">
      <dgm:prSet/>
      <dgm:spPr/>
      <dgm:t>
        <a:bodyPr/>
        <a:lstStyle/>
        <a:p>
          <a:endParaRPr lang="en-US"/>
        </a:p>
      </dgm:t>
    </dgm:pt>
    <dgm:pt modelId="{12B1F7C8-20A0-5C42-B2CE-17BE33A35B1F}" type="sibTrans" cxnId="{EB199F31-13D3-9246-83DC-4F2EA27A2A94}">
      <dgm:prSet/>
      <dgm:spPr/>
      <dgm:t>
        <a:bodyPr/>
        <a:lstStyle/>
        <a:p>
          <a:endParaRPr lang="en-US"/>
        </a:p>
      </dgm:t>
    </dgm:pt>
    <dgm:pt modelId="{04DEC0A9-8D36-F645-B1D5-DAE358DAAFBA}">
      <dgm:prSet/>
      <dgm:spPr/>
      <dgm:t>
        <a:bodyPr/>
        <a:lstStyle/>
        <a:p>
          <a:pPr rtl="0"/>
          <a:r>
            <a:rPr lang="en-US" b="1" dirty="0">
              <a:effectLst>
                <a:outerShdw blurRad="38100" dist="38100" dir="2700000" algn="tl">
                  <a:srgbClr val="000000">
                    <a:alpha val="43137"/>
                  </a:srgbClr>
                </a:outerShdw>
              </a:effectLst>
            </a:rPr>
            <a:t>Accumulator (AC) and multiplier quotient (MQ)</a:t>
          </a:r>
        </a:p>
      </dgm:t>
    </dgm:pt>
    <dgm:pt modelId="{631A0EA5-0494-B24E-9403-4527B0F85C7E}" type="parTrans" cxnId="{38603506-379B-B046-8B2D-497BE42F1DCB}">
      <dgm:prSet/>
      <dgm:spPr/>
      <dgm:t>
        <a:bodyPr/>
        <a:lstStyle/>
        <a:p>
          <a:endParaRPr lang="en-US"/>
        </a:p>
      </dgm:t>
    </dgm:pt>
    <dgm:pt modelId="{564ECAF2-DC7F-414C-9921-AF6E8F5E40B9}" type="sibTrans" cxnId="{38603506-379B-B046-8B2D-497BE42F1DCB}">
      <dgm:prSet/>
      <dgm:spPr/>
      <dgm:t>
        <a:bodyPr/>
        <a:lstStyle/>
        <a:p>
          <a:endParaRPr lang="en-US"/>
        </a:p>
      </dgm:t>
    </dgm:pt>
    <dgm:pt modelId="{D05D06A4-74D4-6242-9110-9720EF8306B6}">
      <dgm:prSet/>
      <dgm:spPr>
        <a:ln>
          <a:solidFill>
            <a:schemeClr val="accent3"/>
          </a:solidFill>
        </a:ln>
      </dgm:spPr>
      <dgm:t>
        <a:bodyPr/>
        <a:lstStyle/>
        <a:p>
          <a:pPr rtl="0"/>
          <a:r>
            <a:rPr lang="en-US" dirty="0">
              <a:effectLst>
                <a:outerShdw blurRad="38100" dist="38100" dir="2700000" algn="tl">
                  <a:srgbClr val="000000">
                    <a:alpha val="43137"/>
                  </a:srgbClr>
                </a:outerShdw>
              </a:effectLst>
            </a:rPr>
            <a:t>Employed to temporarily hold operands and results of ALU operations</a:t>
          </a:r>
        </a:p>
      </dgm:t>
    </dgm:pt>
    <dgm:pt modelId="{C5FEEFDB-C11A-684A-8A54-FD58D085F0FD}" type="parTrans" cxnId="{A0BCFF7B-CEFE-A443-A0AD-DB297EA7C2DD}">
      <dgm:prSet/>
      <dgm:spPr/>
      <dgm:t>
        <a:bodyPr/>
        <a:lstStyle/>
        <a:p>
          <a:endParaRPr lang="en-US"/>
        </a:p>
      </dgm:t>
    </dgm:pt>
    <dgm:pt modelId="{E7DDEF07-E714-B04F-9AA8-6F74D0592852}" type="sibTrans" cxnId="{A0BCFF7B-CEFE-A443-A0AD-DB297EA7C2DD}">
      <dgm:prSet/>
      <dgm:spPr/>
      <dgm:t>
        <a:bodyPr/>
        <a:lstStyle/>
        <a:p>
          <a:endParaRPr lang="en-US"/>
        </a:p>
      </dgm:t>
    </dgm:pt>
    <dgm:pt modelId="{BA5A99DF-215D-904F-A6D0-65BB379826CF}" type="pres">
      <dgm:prSet presAssocID="{FEE09AF2-9AE1-FB41-99AF-0443389F04C5}" presName="Name0" presStyleCnt="0">
        <dgm:presLayoutVars>
          <dgm:dir/>
          <dgm:animLvl val="lvl"/>
          <dgm:resizeHandles val="exact"/>
        </dgm:presLayoutVars>
      </dgm:prSet>
      <dgm:spPr/>
    </dgm:pt>
    <dgm:pt modelId="{979424FD-12D2-C64F-89D9-5113633F291B}" type="pres">
      <dgm:prSet presAssocID="{17663F6C-82B1-D142-9476-2B6261508F49}" presName="linNode" presStyleCnt="0"/>
      <dgm:spPr/>
    </dgm:pt>
    <dgm:pt modelId="{0CFA3958-9CCA-714D-80C2-D920A4C3B568}" type="pres">
      <dgm:prSet presAssocID="{17663F6C-82B1-D142-9476-2B6261508F49}" presName="parentText" presStyleLbl="node1" presStyleIdx="0" presStyleCnt="6">
        <dgm:presLayoutVars>
          <dgm:chMax val="1"/>
          <dgm:bulletEnabled val="1"/>
        </dgm:presLayoutVars>
      </dgm:prSet>
      <dgm:spPr/>
    </dgm:pt>
    <dgm:pt modelId="{CC497F74-E56D-D54A-A32A-EBB4F6B3EB59}" type="pres">
      <dgm:prSet presAssocID="{17663F6C-82B1-D142-9476-2B6261508F49}" presName="descendantText" presStyleLbl="alignAccFollowNode1" presStyleIdx="0" presStyleCnt="6">
        <dgm:presLayoutVars>
          <dgm:bulletEnabled val="1"/>
        </dgm:presLayoutVars>
      </dgm:prSet>
      <dgm:spPr/>
    </dgm:pt>
    <dgm:pt modelId="{E9077E51-2E5E-A740-8614-DF8126403F15}" type="pres">
      <dgm:prSet presAssocID="{497FA11D-1D25-7E45-9B30-00E372145D41}" presName="sp" presStyleCnt="0"/>
      <dgm:spPr/>
    </dgm:pt>
    <dgm:pt modelId="{27D68538-4B83-8F42-AF07-241E95CB5C6D}" type="pres">
      <dgm:prSet presAssocID="{65983CE6-E863-7C48-99C7-7D9C6DCD1E26}" presName="linNode" presStyleCnt="0"/>
      <dgm:spPr/>
    </dgm:pt>
    <dgm:pt modelId="{48A8FEC9-0511-B347-8FBE-EBA2B7357690}" type="pres">
      <dgm:prSet presAssocID="{65983CE6-E863-7C48-99C7-7D9C6DCD1E26}" presName="parentText" presStyleLbl="node1" presStyleIdx="1" presStyleCnt="6">
        <dgm:presLayoutVars>
          <dgm:chMax val="1"/>
          <dgm:bulletEnabled val="1"/>
        </dgm:presLayoutVars>
      </dgm:prSet>
      <dgm:spPr/>
    </dgm:pt>
    <dgm:pt modelId="{BE17F6E8-5455-3B44-880E-E877A6004AF4}" type="pres">
      <dgm:prSet presAssocID="{65983CE6-E863-7C48-99C7-7D9C6DCD1E26}" presName="descendantText" presStyleLbl="alignAccFollowNode1" presStyleIdx="1" presStyleCnt="6" custLinFactNeighborX="-353" custLinFactNeighborY="4729">
        <dgm:presLayoutVars>
          <dgm:bulletEnabled val="1"/>
        </dgm:presLayoutVars>
      </dgm:prSet>
      <dgm:spPr/>
    </dgm:pt>
    <dgm:pt modelId="{7C393D1B-F0BC-DF4B-99B0-228A5CFC1779}" type="pres">
      <dgm:prSet presAssocID="{340EC2BD-814D-D843-B40C-D5053956DF63}" presName="sp" presStyleCnt="0"/>
      <dgm:spPr/>
    </dgm:pt>
    <dgm:pt modelId="{AD72A645-2D90-A54D-BAB3-E0B09A1E9178}" type="pres">
      <dgm:prSet presAssocID="{1790E50B-3ECE-FA4C-9CD5-C678A681856F}" presName="linNode" presStyleCnt="0"/>
      <dgm:spPr/>
    </dgm:pt>
    <dgm:pt modelId="{7766074F-B532-BA4A-B509-BE407CA8E0EF}" type="pres">
      <dgm:prSet presAssocID="{1790E50B-3ECE-FA4C-9CD5-C678A681856F}" presName="parentText" presStyleLbl="node1" presStyleIdx="2" presStyleCnt="6">
        <dgm:presLayoutVars>
          <dgm:chMax val="1"/>
          <dgm:bulletEnabled val="1"/>
        </dgm:presLayoutVars>
      </dgm:prSet>
      <dgm:spPr/>
    </dgm:pt>
    <dgm:pt modelId="{7153501E-395B-E940-A6F0-A2B38B4DD9DA}" type="pres">
      <dgm:prSet presAssocID="{1790E50B-3ECE-FA4C-9CD5-C678A681856F}" presName="descendantText" presStyleLbl="alignAccFollowNode1" presStyleIdx="2" presStyleCnt="6">
        <dgm:presLayoutVars>
          <dgm:bulletEnabled val="1"/>
        </dgm:presLayoutVars>
      </dgm:prSet>
      <dgm:spPr/>
    </dgm:pt>
    <dgm:pt modelId="{85EDF9B2-00BB-9F40-BD8C-4DFDFF48F423}" type="pres">
      <dgm:prSet presAssocID="{BD587779-CA08-6140-AB0D-B1FFC658BAB2}" presName="sp" presStyleCnt="0"/>
      <dgm:spPr/>
    </dgm:pt>
    <dgm:pt modelId="{BB7B410C-BD9D-4047-A944-A7711B586696}" type="pres">
      <dgm:prSet presAssocID="{E9E65EFC-4C94-B645-AAEE-FFCAAC6C9A28}" presName="linNode" presStyleCnt="0"/>
      <dgm:spPr/>
    </dgm:pt>
    <dgm:pt modelId="{D62165FB-07F8-BB41-AD94-3FC196D4B89A}" type="pres">
      <dgm:prSet presAssocID="{E9E65EFC-4C94-B645-AAEE-FFCAAC6C9A28}" presName="parentText" presStyleLbl="node1" presStyleIdx="3" presStyleCnt="6">
        <dgm:presLayoutVars>
          <dgm:chMax val="1"/>
          <dgm:bulletEnabled val="1"/>
        </dgm:presLayoutVars>
      </dgm:prSet>
      <dgm:spPr/>
    </dgm:pt>
    <dgm:pt modelId="{5DCB971D-C09B-EE4E-84F5-7EF86105255A}" type="pres">
      <dgm:prSet presAssocID="{E9E65EFC-4C94-B645-AAEE-FFCAAC6C9A28}" presName="descendantText" presStyleLbl="alignAccFollowNode1" presStyleIdx="3" presStyleCnt="6">
        <dgm:presLayoutVars>
          <dgm:bulletEnabled val="1"/>
        </dgm:presLayoutVars>
      </dgm:prSet>
      <dgm:spPr/>
    </dgm:pt>
    <dgm:pt modelId="{2C1EFBE5-6ED6-5B41-B6EF-602E0DE42527}" type="pres">
      <dgm:prSet presAssocID="{33B8FBE5-5405-6A4E-B288-3F6059E81AD0}" presName="sp" presStyleCnt="0"/>
      <dgm:spPr/>
    </dgm:pt>
    <dgm:pt modelId="{4ECF73A2-6A4C-2C43-B448-6FC917CB42E4}" type="pres">
      <dgm:prSet presAssocID="{96EAA1B5-377E-014F-986A-0459C28D9531}" presName="linNode" presStyleCnt="0"/>
      <dgm:spPr/>
    </dgm:pt>
    <dgm:pt modelId="{5184DBB6-5A0C-6745-8BDB-B2A811578BEF}" type="pres">
      <dgm:prSet presAssocID="{96EAA1B5-377E-014F-986A-0459C28D9531}" presName="parentText" presStyleLbl="node1" presStyleIdx="4" presStyleCnt="6">
        <dgm:presLayoutVars>
          <dgm:chMax val="1"/>
          <dgm:bulletEnabled val="1"/>
        </dgm:presLayoutVars>
      </dgm:prSet>
      <dgm:spPr/>
    </dgm:pt>
    <dgm:pt modelId="{99C0F29E-E6D4-594F-87A8-EF664CEC31E3}" type="pres">
      <dgm:prSet presAssocID="{96EAA1B5-377E-014F-986A-0459C28D9531}" presName="descendantText" presStyleLbl="alignAccFollowNode1" presStyleIdx="4" presStyleCnt="6">
        <dgm:presLayoutVars>
          <dgm:bulletEnabled val="1"/>
        </dgm:presLayoutVars>
      </dgm:prSet>
      <dgm:spPr/>
    </dgm:pt>
    <dgm:pt modelId="{9B1C6B72-5A04-D44C-859A-B47ED4C24702}" type="pres">
      <dgm:prSet presAssocID="{CA59F1BF-2709-2F45-A412-5E1D8FB26738}" presName="sp" presStyleCnt="0"/>
      <dgm:spPr/>
    </dgm:pt>
    <dgm:pt modelId="{BC3A5F91-4D23-5240-A069-1C426B2B7B52}" type="pres">
      <dgm:prSet presAssocID="{04DEC0A9-8D36-F645-B1D5-DAE358DAAFBA}" presName="linNode" presStyleCnt="0"/>
      <dgm:spPr/>
    </dgm:pt>
    <dgm:pt modelId="{5D289608-FBD2-6445-968F-32CDE3AA653D}" type="pres">
      <dgm:prSet presAssocID="{04DEC0A9-8D36-F645-B1D5-DAE358DAAFBA}" presName="parentText" presStyleLbl="node1" presStyleIdx="5" presStyleCnt="6">
        <dgm:presLayoutVars>
          <dgm:chMax val="1"/>
          <dgm:bulletEnabled val="1"/>
        </dgm:presLayoutVars>
      </dgm:prSet>
      <dgm:spPr/>
    </dgm:pt>
    <dgm:pt modelId="{7951A7FF-1A7B-4147-A464-EEADD31946FA}" type="pres">
      <dgm:prSet presAssocID="{04DEC0A9-8D36-F645-B1D5-DAE358DAAFBA}" presName="descendantText" presStyleLbl="alignAccFollowNode1" presStyleIdx="5" presStyleCnt="6">
        <dgm:presLayoutVars>
          <dgm:bulletEnabled val="1"/>
        </dgm:presLayoutVars>
      </dgm:prSet>
      <dgm:spPr/>
    </dgm:pt>
  </dgm:ptLst>
  <dgm:cxnLst>
    <dgm:cxn modelId="{DCC67E02-1F0D-4483-998C-90173F73397A}" type="presOf" srcId="{96EAA1B5-377E-014F-986A-0459C28D9531}" destId="{5184DBB6-5A0C-6745-8BDB-B2A811578BEF}" srcOrd="0" destOrd="0" presId="urn:microsoft.com/office/officeart/2005/8/layout/vList5"/>
    <dgm:cxn modelId="{38603506-379B-B046-8B2D-497BE42F1DCB}" srcId="{FEE09AF2-9AE1-FB41-99AF-0443389F04C5}" destId="{04DEC0A9-8D36-F645-B1D5-DAE358DAAFBA}" srcOrd="5" destOrd="0" parTransId="{631A0EA5-0494-B24E-9403-4527B0F85C7E}" sibTransId="{564ECAF2-DC7F-414C-9921-AF6E8F5E40B9}"/>
    <dgm:cxn modelId="{F29E6208-4985-6247-84EE-AD50F5FC8F52}" srcId="{65983CE6-E863-7C48-99C7-7D9C6DCD1E26}" destId="{6A46E06D-ACF8-DE45-9687-3C2546649AAB}" srcOrd="0" destOrd="0" parTransId="{D82528B5-3955-C540-9DDC-D8765259A89C}" sibTransId="{8EFE98E7-8548-494B-83E9-019F8064BB10}"/>
    <dgm:cxn modelId="{B91C700A-2525-4A39-80C3-83D6A7B7B221}" type="presOf" srcId="{983D0763-390C-1C4D-A956-8AEA364C7DE4}" destId="{CC497F74-E56D-D54A-A32A-EBB4F6B3EB59}" srcOrd="0" destOrd="0" presId="urn:microsoft.com/office/officeart/2005/8/layout/vList5"/>
    <dgm:cxn modelId="{E514900D-3615-4588-9DFB-440C5E4F890F}" type="presOf" srcId="{A7F141B5-D8A4-504D-B823-062804224018}" destId="{5DCB971D-C09B-EE4E-84F5-7EF86105255A}" srcOrd="0" destOrd="0" presId="urn:microsoft.com/office/officeart/2005/8/layout/vList5"/>
    <dgm:cxn modelId="{C91C0110-5573-4332-8B02-580C9CE0AB91}" type="presOf" srcId="{1790E50B-3ECE-FA4C-9CD5-C678A681856F}" destId="{7766074F-B532-BA4A-B509-BE407CA8E0EF}" srcOrd="0" destOrd="0" presId="urn:microsoft.com/office/officeart/2005/8/layout/vList5"/>
    <dgm:cxn modelId="{EB199F31-13D3-9246-83DC-4F2EA27A2A94}" srcId="{96EAA1B5-377E-014F-986A-0459C28D9531}" destId="{0691804E-C818-D34C-BC8F-31C9E94EA9CD}" srcOrd="0" destOrd="0" parTransId="{7FA9B53A-DB94-324F-B03B-9719CB6A2347}" sibTransId="{12B1F7C8-20A0-5C42-B2CE-17BE33A35B1F}"/>
    <dgm:cxn modelId="{10A33F33-74B3-4040-98B8-BE15B3151552}" srcId="{FEE09AF2-9AE1-FB41-99AF-0443389F04C5}" destId="{65983CE6-E863-7C48-99C7-7D9C6DCD1E26}" srcOrd="1" destOrd="0" parTransId="{7AE7A4AC-1A04-6E47-8627-B9021F173F90}" sibTransId="{340EC2BD-814D-D843-B40C-D5053956DF63}"/>
    <dgm:cxn modelId="{4F19B85E-CE4A-4F2C-A691-A74CE2FE5AE2}" type="presOf" srcId="{17663F6C-82B1-D142-9476-2B6261508F49}" destId="{0CFA3958-9CCA-714D-80C2-D920A4C3B568}" srcOrd="0" destOrd="0" presId="urn:microsoft.com/office/officeart/2005/8/layout/vList5"/>
    <dgm:cxn modelId="{6419DF42-BC22-49C5-A7E8-3AE743358C17}" type="presOf" srcId="{0691804E-C818-D34C-BC8F-31C9E94EA9CD}" destId="{99C0F29E-E6D4-594F-87A8-EF664CEC31E3}" srcOrd="0" destOrd="0" presId="urn:microsoft.com/office/officeart/2005/8/layout/vList5"/>
    <dgm:cxn modelId="{C5D9F764-9323-0544-A014-3A1E8EE5C726}" srcId="{FEE09AF2-9AE1-FB41-99AF-0443389F04C5}" destId="{1790E50B-3ECE-FA4C-9CD5-C678A681856F}" srcOrd="2" destOrd="0" parTransId="{16BE0251-3AEA-DB4B-83D3-3AD38714267D}" sibTransId="{BD587779-CA08-6140-AB0D-B1FFC658BAB2}"/>
    <dgm:cxn modelId="{07060C6A-8EF2-6E41-89E6-28DADE83DE91}" srcId="{FEE09AF2-9AE1-FB41-99AF-0443389F04C5}" destId="{E9E65EFC-4C94-B645-AAEE-FFCAAC6C9A28}" srcOrd="3" destOrd="0" parTransId="{3B1C56A8-0A47-EB4D-8013-1000A12914AB}" sibTransId="{33B8FBE5-5405-6A4E-B288-3F6059E81AD0}"/>
    <dgm:cxn modelId="{53582253-1462-4AC0-ACE7-E5BEB9734011}" type="presOf" srcId="{65983CE6-E863-7C48-99C7-7D9C6DCD1E26}" destId="{48A8FEC9-0511-B347-8FBE-EBA2B7357690}" srcOrd="0" destOrd="0" presId="urn:microsoft.com/office/officeart/2005/8/layout/vList5"/>
    <dgm:cxn modelId="{A0BCFF7B-CEFE-A443-A0AD-DB297EA7C2DD}" srcId="{04DEC0A9-8D36-F645-B1D5-DAE358DAAFBA}" destId="{D05D06A4-74D4-6242-9110-9720EF8306B6}" srcOrd="0" destOrd="0" parTransId="{C5FEEFDB-C11A-684A-8A54-FD58D085F0FD}" sibTransId="{E7DDEF07-E714-B04F-9AA8-6F74D0592852}"/>
    <dgm:cxn modelId="{1F0C1B89-F833-274F-A1B1-F35D07B3BE4F}" srcId="{17663F6C-82B1-D142-9476-2B6261508F49}" destId="{EBCDBAEC-FCC4-1F43-9879-98177D2FB990}" srcOrd="1" destOrd="0" parTransId="{0CE74277-13BA-C24D-9106-859B38F32026}" sibTransId="{76CDBA38-D372-8348-AD06-9299B96E50A3}"/>
    <dgm:cxn modelId="{B1B0DC90-0D89-46C4-A5FB-21FE89347898}" type="presOf" srcId="{E9E65EFC-4C94-B645-AAEE-FFCAAC6C9A28}" destId="{D62165FB-07F8-BB41-AD94-3FC196D4B89A}" srcOrd="0" destOrd="0" presId="urn:microsoft.com/office/officeart/2005/8/layout/vList5"/>
    <dgm:cxn modelId="{9C33BD9F-27E7-4710-B9F9-7A853DE873E2}" type="presOf" srcId="{89D18AA2-6D08-0743-BA5E-F2FD7939C801}" destId="{7153501E-395B-E940-A6F0-A2B38B4DD9DA}" srcOrd="0" destOrd="0" presId="urn:microsoft.com/office/officeart/2005/8/layout/vList5"/>
    <dgm:cxn modelId="{09DE10A0-ED92-4A78-8CA5-66785347F35A}" type="presOf" srcId="{D05D06A4-74D4-6242-9110-9720EF8306B6}" destId="{7951A7FF-1A7B-4147-A464-EEADD31946FA}" srcOrd="0" destOrd="0" presId="urn:microsoft.com/office/officeart/2005/8/layout/vList5"/>
    <dgm:cxn modelId="{4DEE51A1-A22B-CD46-B99B-D8ECA28E273B}" srcId="{FEE09AF2-9AE1-FB41-99AF-0443389F04C5}" destId="{96EAA1B5-377E-014F-986A-0459C28D9531}" srcOrd="4" destOrd="0" parTransId="{68FFE1C2-1A9A-FA42-822C-0BC214C544E8}" sibTransId="{CA59F1BF-2709-2F45-A412-5E1D8FB26738}"/>
    <dgm:cxn modelId="{B314B7A1-2ADD-410D-8EF0-99F877036D3B}" type="presOf" srcId="{FEE09AF2-9AE1-FB41-99AF-0443389F04C5}" destId="{BA5A99DF-215D-904F-A6D0-65BB379826CF}" srcOrd="0" destOrd="0" presId="urn:microsoft.com/office/officeart/2005/8/layout/vList5"/>
    <dgm:cxn modelId="{5E51AEA4-948F-4623-B1CF-7C7E209F560F}" type="presOf" srcId="{EBCDBAEC-FCC4-1F43-9879-98177D2FB990}" destId="{CC497F74-E56D-D54A-A32A-EBB4F6B3EB59}" srcOrd="0" destOrd="1" presId="urn:microsoft.com/office/officeart/2005/8/layout/vList5"/>
    <dgm:cxn modelId="{73B545A8-8F7B-436F-8F5F-B3AADA9BD697}" type="presOf" srcId="{6A46E06D-ACF8-DE45-9687-3C2546649AAB}" destId="{BE17F6E8-5455-3B44-880E-E877A6004AF4}" srcOrd="0" destOrd="0" presId="urn:microsoft.com/office/officeart/2005/8/layout/vList5"/>
    <dgm:cxn modelId="{6C4E03BD-0B2B-374A-9E02-B09294541E32}" srcId="{E9E65EFC-4C94-B645-AAEE-FFCAAC6C9A28}" destId="{A7F141B5-D8A4-504D-B823-062804224018}" srcOrd="0" destOrd="0" parTransId="{12F84BD8-822E-9B4F-B9D1-68D7A33E13DC}" sibTransId="{DF788E86-A164-2342-A854-BED1A303BD1C}"/>
    <dgm:cxn modelId="{08E7F7BD-EA38-EB41-A1C0-17C62086F05B}" srcId="{17663F6C-82B1-D142-9476-2B6261508F49}" destId="{983D0763-390C-1C4D-A956-8AEA364C7DE4}" srcOrd="0" destOrd="0" parTransId="{EE4788FB-E46E-BE4B-8992-71A0B078B764}" sibTransId="{7AD71A3B-9582-2745-866A-023ECE006DF2}"/>
    <dgm:cxn modelId="{7622CED7-E11F-43E7-BB22-2EB921D1E57C}" type="presOf" srcId="{04DEC0A9-8D36-F645-B1D5-DAE358DAAFBA}" destId="{5D289608-FBD2-6445-968F-32CDE3AA653D}" srcOrd="0" destOrd="0" presId="urn:microsoft.com/office/officeart/2005/8/layout/vList5"/>
    <dgm:cxn modelId="{FDA980E1-7003-774D-9832-CEF2C362D91A}" srcId="{FEE09AF2-9AE1-FB41-99AF-0443389F04C5}" destId="{17663F6C-82B1-D142-9476-2B6261508F49}" srcOrd="0" destOrd="0" parTransId="{F7F3C479-91A8-6343-812B-A5D68BB7EB3D}" sibTransId="{497FA11D-1D25-7E45-9B30-00E372145D41}"/>
    <dgm:cxn modelId="{A4C0DEF0-87B7-1947-A9C4-AB9C9CEE975A}" srcId="{1790E50B-3ECE-FA4C-9CD5-C678A681856F}" destId="{89D18AA2-6D08-0743-BA5E-F2FD7939C801}" srcOrd="0" destOrd="0" parTransId="{4EE7EC46-950C-C74C-94A6-B246D0944B66}" sibTransId="{00E0C177-D917-3F44-883A-04D47388BA7A}"/>
    <dgm:cxn modelId="{422B2427-DE0B-4399-A105-D5574ED624C4}" type="presParOf" srcId="{BA5A99DF-215D-904F-A6D0-65BB379826CF}" destId="{979424FD-12D2-C64F-89D9-5113633F291B}" srcOrd="0" destOrd="0" presId="urn:microsoft.com/office/officeart/2005/8/layout/vList5"/>
    <dgm:cxn modelId="{D55D358F-ED27-488B-AB4E-6C47999AD10F}" type="presParOf" srcId="{979424FD-12D2-C64F-89D9-5113633F291B}" destId="{0CFA3958-9CCA-714D-80C2-D920A4C3B568}" srcOrd="0" destOrd="0" presId="urn:microsoft.com/office/officeart/2005/8/layout/vList5"/>
    <dgm:cxn modelId="{4733F9B4-0F0B-4800-A0BA-88C4C80D9188}" type="presParOf" srcId="{979424FD-12D2-C64F-89D9-5113633F291B}" destId="{CC497F74-E56D-D54A-A32A-EBB4F6B3EB59}" srcOrd="1" destOrd="0" presId="urn:microsoft.com/office/officeart/2005/8/layout/vList5"/>
    <dgm:cxn modelId="{59D36B09-9FC5-4AEF-8DA7-14F80B3881FE}" type="presParOf" srcId="{BA5A99DF-215D-904F-A6D0-65BB379826CF}" destId="{E9077E51-2E5E-A740-8614-DF8126403F15}" srcOrd="1" destOrd="0" presId="urn:microsoft.com/office/officeart/2005/8/layout/vList5"/>
    <dgm:cxn modelId="{105BA0D8-B67E-46A3-8F5D-C9EBB4D9D7BD}" type="presParOf" srcId="{BA5A99DF-215D-904F-A6D0-65BB379826CF}" destId="{27D68538-4B83-8F42-AF07-241E95CB5C6D}" srcOrd="2" destOrd="0" presId="urn:microsoft.com/office/officeart/2005/8/layout/vList5"/>
    <dgm:cxn modelId="{069A2BA1-DF2F-49D0-B63F-4849A7CBD1B9}" type="presParOf" srcId="{27D68538-4B83-8F42-AF07-241E95CB5C6D}" destId="{48A8FEC9-0511-B347-8FBE-EBA2B7357690}" srcOrd="0" destOrd="0" presId="urn:microsoft.com/office/officeart/2005/8/layout/vList5"/>
    <dgm:cxn modelId="{117CA9B9-CD05-424E-AFB2-27E6A6250438}" type="presParOf" srcId="{27D68538-4B83-8F42-AF07-241E95CB5C6D}" destId="{BE17F6E8-5455-3B44-880E-E877A6004AF4}" srcOrd="1" destOrd="0" presId="urn:microsoft.com/office/officeart/2005/8/layout/vList5"/>
    <dgm:cxn modelId="{A399D154-19C2-48CC-AB4F-7499F2694286}" type="presParOf" srcId="{BA5A99DF-215D-904F-A6D0-65BB379826CF}" destId="{7C393D1B-F0BC-DF4B-99B0-228A5CFC1779}" srcOrd="3" destOrd="0" presId="urn:microsoft.com/office/officeart/2005/8/layout/vList5"/>
    <dgm:cxn modelId="{237A4F21-04FD-421F-97AB-66AD64C41837}" type="presParOf" srcId="{BA5A99DF-215D-904F-A6D0-65BB379826CF}" destId="{AD72A645-2D90-A54D-BAB3-E0B09A1E9178}" srcOrd="4" destOrd="0" presId="urn:microsoft.com/office/officeart/2005/8/layout/vList5"/>
    <dgm:cxn modelId="{2BF5172F-4D0C-4EA1-B5CA-63F285FA1952}" type="presParOf" srcId="{AD72A645-2D90-A54D-BAB3-E0B09A1E9178}" destId="{7766074F-B532-BA4A-B509-BE407CA8E0EF}" srcOrd="0" destOrd="0" presId="urn:microsoft.com/office/officeart/2005/8/layout/vList5"/>
    <dgm:cxn modelId="{3B65C7D5-C06A-460B-8674-C67F8A9C1EB1}" type="presParOf" srcId="{AD72A645-2D90-A54D-BAB3-E0B09A1E9178}" destId="{7153501E-395B-E940-A6F0-A2B38B4DD9DA}" srcOrd="1" destOrd="0" presId="urn:microsoft.com/office/officeart/2005/8/layout/vList5"/>
    <dgm:cxn modelId="{C2FE5C15-5751-444E-AAA8-DAC29FBE4EC5}" type="presParOf" srcId="{BA5A99DF-215D-904F-A6D0-65BB379826CF}" destId="{85EDF9B2-00BB-9F40-BD8C-4DFDFF48F423}" srcOrd="5" destOrd="0" presId="urn:microsoft.com/office/officeart/2005/8/layout/vList5"/>
    <dgm:cxn modelId="{E40C3EB1-BD6F-400D-91C2-5E98E6B3E5BA}" type="presParOf" srcId="{BA5A99DF-215D-904F-A6D0-65BB379826CF}" destId="{BB7B410C-BD9D-4047-A944-A7711B586696}" srcOrd="6" destOrd="0" presId="urn:microsoft.com/office/officeart/2005/8/layout/vList5"/>
    <dgm:cxn modelId="{1B2929F0-2FD6-4329-A618-BE0429A06280}" type="presParOf" srcId="{BB7B410C-BD9D-4047-A944-A7711B586696}" destId="{D62165FB-07F8-BB41-AD94-3FC196D4B89A}" srcOrd="0" destOrd="0" presId="urn:microsoft.com/office/officeart/2005/8/layout/vList5"/>
    <dgm:cxn modelId="{426FC73C-DB99-4B9D-8075-7124D858AC33}" type="presParOf" srcId="{BB7B410C-BD9D-4047-A944-A7711B586696}" destId="{5DCB971D-C09B-EE4E-84F5-7EF86105255A}" srcOrd="1" destOrd="0" presId="urn:microsoft.com/office/officeart/2005/8/layout/vList5"/>
    <dgm:cxn modelId="{A1614FC0-589B-4FC9-9550-310DAA2C4CA2}" type="presParOf" srcId="{BA5A99DF-215D-904F-A6D0-65BB379826CF}" destId="{2C1EFBE5-6ED6-5B41-B6EF-602E0DE42527}" srcOrd="7" destOrd="0" presId="urn:microsoft.com/office/officeart/2005/8/layout/vList5"/>
    <dgm:cxn modelId="{3525004E-FA1D-4501-A9F0-B4080FC52AE6}" type="presParOf" srcId="{BA5A99DF-215D-904F-A6D0-65BB379826CF}" destId="{4ECF73A2-6A4C-2C43-B448-6FC917CB42E4}" srcOrd="8" destOrd="0" presId="urn:microsoft.com/office/officeart/2005/8/layout/vList5"/>
    <dgm:cxn modelId="{7E3CD402-9FDF-46AD-9F87-8468CE28577E}" type="presParOf" srcId="{4ECF73A2-6A4C-2C43-B448-6FC917CB42E4}" destId="{5184DBB6-5A0C-6745-8BDB-B2A811578BEF}" srcOrd="0" destOrd="0" presId="urn:microsoft.com/office/officeart/2005/8/layout/vList5"/>
    <dgm:cxn modelId="{12DF1B14-CA0F-4E87-9D99-9E721EF22EB8}" type="presParOf" srcId="{4ECF73A2-6A4C-2C43-B448-6FC917CB42E4}" destId="{99C0F29E-E6D4-594F-87A8-EF664CEC31E3}" srcOrd="1" destOrd="0" presId="urn:microsoft.com/office/officeart/2005/8/layout/vList5"/>
    <dgm:cxn modelId="{A0C8CE3B-C7E0-4B21-8860-ACEDCF08EF16}" type="presParOf" srcId="{BA5A99DF-215D-904F-A6D0-65BB379826CF}" destId="{9B1C6B72-5A04-D44C-859A-B47ED4C24702}" srcOrd="9" destOrd="0" presId="urn:microsoft.com/office/officeart/2005/8/layout/vList5"/>
    <dgm:cxn modelId="{94EC6065-1B98-42BE-8908-3784F1DFC47F}" type="presParOf" srcId="{BA5A99DF-215D-904F-A6D0-65BB379826CF}" destId="{BC3A5F91-4D23-5240-A069-1C426B2B7B52}" srcOrd="10" destOrd="0" presId="urn:microsoft.com/office/officeart/2005/8/layout/vList5"/>
    <dgm:cxn modelId="{80098588-ADD3-45FB-8AB4-8F42E20F2A9C}" type="presParOf" srcId="{BC3A5F91-4D23-5240-A069-1C426B2B7B52}" destId="{5D289608-FBD2-6445-968F-32CDE3AA653D}" srcOrd="0" destOrd="0" presId="urn:microsoft.com/office/officeart/2005/8/layout/vList5"/>
    <dgm:cxn modelId="{6604174C-13B5-44D8-8670-054E330E0114}" type="presParOf" srcId="{BC3A5F91-4D23-5240-A069-1C426B2B7B52}" destId="{7951A7FF-1A7B-4147-A464-EEADD31946F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97F74-E56D-D54A-A32A-EBB4F6B3EB59}">
      <dsp:nvSpPr>
        <dsp:cNvPr id="0" name=""/>
        <dsp:cNvSpPr/>
      </dsp:nvSpPr>
      <dsp:spPr>
        <a:xfrm rot="5400000">
          <a:off x="4746527" y="-1973908"/>
          <a:ext cx="662880" cy="4779264"/>
        </a:xfrm>
        <a:prstGeom prst="round2SameRect">
          <a:avLst/>
        </a:prstGeom>
        <a:solidFill>
          <a:schemeClr val="accent1">
            <a:alpha val="90000"/>
            <a:tint val="40000"/>
            <a:hueOff val="0"/>
            <a:satOff val="0"/>
            <a:lumOff val="0"/>
            <a:alphaOff val="0"/>
          </a:schemeClr>
        </a:solidFill>
        <a:ln w="6350" cap="flat" cmpd="sng" algn="ctr">
          <a:solidFill>
            <a:schemeClr val="accent3"/>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effectLst>
                <a:outerShdw blurRad="38100" dist="38100" dir="2700000" algn="tl">
                  <a:srgbClr val="000000">
                    <a:alpha val="43137"/>
                  </a:srgbClr>
                </a:outerShdw>
              </a:effectLst>
            </a:rPr>
            <a:t>Contains a word to be stored in memory or sent to the  I/O unit</a:t>
          </a:r>
        </a:p>
        <a:p>
          <a:pPr marL="114300" lvl="1" indent="-114300" algn="l" defTabSz="577850" rtl="0">
            <a:lnSpc>
              <a:spcPct val="90000"/>
            </a:lnSpc>
            <a:spcBef>
              <a:spcPct val="0"/>
            </a:spcBef>
            <a:spcAft>
              <a:spcPct val="15000"/>
            </a:spcAft>
            <a:buChar char="•"/>
          </a:pPr>
          <a:r>
            <a:rPr lang="en-US" sz="1300" kern="1200" dirty="0">
              <a:effectLst>
                <a:outerShdw blurRad="38100" dist="38100" dir="2700000" algn="tl">
                  <a:srgbClr val="000000">
                    <a:alpha val="43137"/>
                  </a:srgbClr>
                </a:outerShdw>
              </a:effectLst>
            </a:rPr>
            <a:t>Or is used to receive a word from memory or from the I/O unit</a:t>
          </a:r>
        </a:p>
      </dsp:txBody>
      <dsp:txXfrm rot="-5400000">
        <a:off x="2688336" y="116642"/>
        <a:ext cx="4746905" cy="598162"/>
      </dsp:txXfrm>
    </dsp:sp>
    <dsp:sp modelId="{0CFA3958-9CCA-714D-80C2-D920A4C3B568}">
      <dsp:nvSpPr>
        <dsp:cNvPr id="0" name=""/>
        <dsp:cNvSpPr/>
      </dsp:nvSpPr>
      <dsp:spPr>
        <a:xfrm>
          <a:off x="0" y="1423"/>
          <a:ext cx="2688336" cy="828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b="1" kern="1200" dirty="0">
              <a:effectLst>
                <a:outerShdw blurRad="38100" dist="38100" dir="2700000" algn="tl">
                  <a:srgbClr val="000000">
                    <a:alpha val="43137"/>
                  </a:srgbClr>
                </a:outerShdw>
              </a:effectLst>
            </a:rPr>
            <a:t>Memory buffer register (MBR)</a:t>
          </a:r>
        </a:p>
      </dsp:txBody>
      <dsp:txXfrm>
        <a:off x="40449" y="41872"/>
        <a:ext cx="2607438" cy="747702"/>
      </dsp:txXfrm>
    </dsp:sp>
    <dsp:sp modelId="{BE17F6E8-5455-3B44-880E-E877A6004AF4}">
      <dsp:nvSpPr>
        <dsp:cNvPr id="0" name=""/>
        <dsp:cNvSpPr/>
      </dsp:nvSpPr>
      <dsp:spPr>
        <a:xfrm rot="5400000">
          <a:off x="4737037" y="-1072530"/>
          <a:ext cx="662880" cy="4779264"/>
        </a:xfrm>
        <a:prstGeom prst="round2SameRect">
          <a:avLst/>
        </a:prstGeom>
        <a:solidFill>
          <a:schemeClr val="accent1">
            <a:alpha val="90000"/>
            <a:tint val="40000"/>
            <a:hueOff val="0"/>
            <a:satOff val="0"/>
            <a:lumOff val="0"/>
            <a:alphaOff val="0"/>
          </a:schemeClr>
        </a:solidFill>
        <a:ln w="6350" cap="flat" cmpd="sng" algn="ctr">
          <a:solidFill>
            <a:schemeClr val="accent3"/>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effectLst>
                <a:outerShdw blurRad="38100" dist="38100" dir="2700000" algn="tl">
                  <a:srgbClr val="000000">
                    <a:alpha val="43137"/>
                  </a:srgbClr>
                </a:outerShdw>
              </a:effectLst>
            </a:rPr>
            <a:t>Specifies the address in memory of the word to be written from or read into the MBR</a:t>
          </a:r>
        </a:p>
      </dsp:txBody>
      <dsp:txXfrm rot="-5400000">
        <a:off x="2678846" y="1018020"/>
        <a:ext cx="4746905" cy="598162"/>
      </dsp:txXfrm>
    </dsp:sp>
    <dsp:sp modelId="{48A8FEC9-0511-B347-8FBE-EBA2B7357690}">
      <dsp:nvSpPr>
        <dsp:cNvPr id="0" name=""/>
        <dsp:cNvSpPr/>
      </dsp:nvSpPr>
      <dsp:spPr>
        <a:xfrm>
          <a:off x="0" y="871453"/>
          <a:ext cx="2688336" cy="828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b="1" kern="1200" dirty="0">
              <a:effectLst>
                <a:outerShdw blurRad="38100" dist="38100" dir="2700000" algn="tl">
                  <a:srgbClr val="000000">
                    <a:alpha val="43137"/>
                  </a:srgbClr>
                </a:outerShdw>
              </a:effectLst>
            </a:rPr>
            <a:t>Memory address register (MAR)</a:t>
          </a:r>
        </a:p>
      </dsp:txBody>
      <dsp:txXfrm>
        <a:off x="40449" y="911902"/>
        <a:ext cx="2607438" cy="747702"/>
      </dsp:txXfrm>
    </dsp:sp>
    <dsp:sp modelId="{7153501E-395B-E940-A6F0-A2B38B4DD9DA}">
      <dsp:nvSpPr>
        <dsp:cNvPr id="0" name=""/>
        <dsp:cNvSpPr/>
      </dsp:nvSpPr>
      <dsp:spPr>
        <a:xfrm rot="5400000">
          <a:off x="4746527" y="-233847"/>
          <a:ext cx="662880" cy="4779264"/>
        </a:xfrm>
        <a:prstGeom prst="round2SameRect">
          <a:avLst/>
        </a:prstGeom>
        <a:solidFill>
          <a:schemeClr val="accent1">
            <a:alpha val="90000"/>
            <a:tint val="40000"/>
            <a:hueOff val="0"/>
            <a:satOff val="0"/>
            <a:lumOff val="0"/>
            <a:alphaOff val="0"/>
          </a:schemeClr>
        </a:solidFill>
        <a:ln w="6350" cap="flat" cmpd="sng" algn="ctr">
          <a:solidFill>
            <a:schemeClr val="accent3"/>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effectLst>
                <a:outerShdw blurRad="38100" dist="38100" dir="2700000" algn="tl">
                  <a:srgbClr val="000000">
                    <a:alpha val="43137"/>
                  </a:srgbClr>
                </a:outerShdw>
              </a:effectLst>
            </a:rPr>
            <a:t>Contains the 8-bit opcode instruction being executed</a:t>
          </a:r>
        </a:p>
      </dsp:txBody>
      <dsp:txXfrm rot="-5400000">
        <a:off x="2688336" y="1856703"/>
        <a:ext cx="4746905" cy="598162"/>
      </dsp:txXfrm>
    </dsp:sp>
    <dsp:sp modelId="{7766074F-B532-BA4A-B509-BE407CA8E0EF}">
      <dsp:nvSpPr>
        <dsp:cNvPr id="0" name=""/>
        <dsp:cNvSpPr/>
      </dsp:nvSpPr>
      <dsp:spPr>
        <a:xfrm>
          <a:off x="0" y="1741484"/>
          <a:ext cx="2688336" cy="828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b="1" kern="1200" dirty="0">
              <a:effectLst>
                <a:outerShdw blurRad="38100" dist="38100" dir="2700000" algn="tl">
                  <a:srgbClr val="000000">
                    <a:alpha val="43137"/>
                  </a:srgbClr>
                </a:outerShdw>
              </a:effectLst>
            </a:rPr>
            <a:t>Instruction register (IR)</a:t>
          </a:r>
        </a:p>
      </dsp:txBody>
      <dsp:txXfrm>
        <a:off x="40449" y="1781933"/>
        <a:ext cx="2607438" cy="747702"/>
      </dsp:txXfrm>
    </dsp:sp>
    <dsp:sp modelId="{5DCB971D-C09B-EE4E-84F5-7EF86105255A}">
      <dsp:nvSpPr>
        <dsp:cNvPr id="0" name=""/>
        <dsp:cNvSpPr/>
      </dsp:nvSpPr>
      <dsp:spPr>
        <a:xfrm rot="5400000">
          <a:off x="4746527" y="636183"/>
          <a:ext cx="662880" cy="4779264"/>
        </a:xfrm>
        <a:prstGeom prst="round2SameRect">
          <a:avLst/>
        </a:prstGeom>
        <a:solidFill>
          <a:schemeClr val="accent1">
            <a:alpha val="90000"/>
            <a:tint val="40000"/>
            <a:hueOff val="0"/>
            <a:satOff val="0"/>
            <a:lumOff val="0"/>
            <a:alphaOff val="0"/>
          </a:schemeClr>
        </a:solidFill>
        <a:ln w="6350" cap="flat" cmpd="sng" algn="ctr">
          <a:solidFill>
            <a:schemeClr val="accent3"/>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effectLst>
                <a:outerShdw blurRad="38100" dist="38100" dir="2700000" algn="tl">
                  <a:srgbClr val="000000">
                    <a:alpha val="43137"/>
                  </a:srgbClr>
                </a:outerShdw>
              </a:effectLst>
            </a:rPr>
            <a:t>Employed to temporarily hold the right-hand instruction from a word in memory</a:t>
          </a:r>
        </a:p>
      </dsp:txBody>
      <dsp:txXfrm rot="-5400000">
        <a:off x="2688336" y="2726734"/>
        <a:ext cx="4746905" cy="598162"/>
      </dsp:txXfrm>
    </dsp:sp>
    <dsp:sp modelId="{D62165FB-07F8-BB41-AD94-3FC196D4B89A}">
      <dsp:nvSpPr>
        <dsp:cNvPr id="0" name=""/>
        <dsp:cNvSpPr/>
      </dsp:nvSpPr>
      <dsp:spPr>
        <a:xfrm>
          <a:off x="0" y="2611515"/>
          <a:ext cx="2688336" cy="828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b="1" kern="1200" dirty="0">
              <a:effectLst>
                <a:outerShdw blurRad="38100" dist="38100" dir="2700000" algn="tl">
                  <a:srgbClr val="000000">
                    <a:alpha val="43137"/>
                  </a:srgbClr>
                </a:outerShdw>
              </a:effectLst>
            </a:rPr>
            <a:t>Instruction buffer register (IBR)</a:t>
          </a:r>
        </a:p>
      </dsp:txBody>
      <dsp:txXfrm>
        <a:off x="40449" y="2651964"/>
        <a:ext cx="2607438" cy="747702"/>
      </dsp:txXfrm>
    </dsp:sp>
    <dsp:sp modelId="{99C0F29E-E6D4-594F-87A8-EF664CEC31E3}">
      <dsp:nvSpPr>
        <dsp:cNvPr id="0" name=""/>
        <dsp:cNvSpPr/>
      </dsp:nvSpPr>
      <dsp:spPr>
        <a:xfrm rot="5400000">
          <a:off x="4746527" y="1506213"/>
          <a:ext cx="662880" cy="4779264"/>
        </a:xfrm>
        <a:prstGeom prst="round2SameRect">
          <a:avLst/>
        </a:prstGeom>
        <a:solidFill>
          <a:schemeClr val="accent1">
            <a:alpha val="90000"/>
            <a:tint val="40000"/>
            <a:hueOff val="0"/>
            <a:satOff val="0"/>
            <a:lumOff val="0"/>
            <a:alphaOff val="0"/>
          </a:schemeClr>
        </a:solidFill>
        <a:ln w="6350" cap="flat" cmpd="sng" algn="ctr">
          <a:solidFill>
            <a:schemeClr val="accent3"/>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effectLst>
                <a:outerShdw blurRad="38100" dist="38100" dir="2700000" algn="tl">
                  <a:srgbClr val="000000">
                    <a:alpha val="43137"/>
                  </a:srgbClr>
                </a:outerShdw>
              </a:effectLst>
            </a:rPr>
            <a:t>Contains the address of the next instruction pair to be fetched from memory</a:t>
          </a:r>
        </a:p>
      </dsp:txBody>
      <dsp:txXfrm rot="-5400000">
        <a:off x="2688336" y="3596764"/>
        <a:ext cx="4746905" cy="598162"/>
      </dsp:txXfrm>
    </dsp:sp>
    <dsp:sp modelId="{5184DBB6-5A0C-6745-8BDB-B2A811578BEF}">
      <dsp:nvSpPr>
        <dsp:cNvPr id="0" name=""/>
        <dsp:cNvSpPr/>
      </dsp:nvSpPr>
      <dsp:spPr>
        <a:xfrm>
          <a:off x="0" y="3481545"/>
          <a:ext cx="2688336" cy="828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b="1" kern="1200" dirty="0">
              <a:effectLst>
                <a:outerShdw blurRad="38100" dist="38100" dir="2700000" algn="tl">
                  <a:srgbClr val="000000">
                    <a:alpha val="43137"/>
                  </a:srgbClr>
                </a:outerShdw>
              </a:effectLst>
            </a:rPr>
            <a:t>Program counter (PC)</a:t>
          </a:r>
        </a:p>
      </dsp:txBody>
      <dsp:txXfrm>
        <a:off x="40449" y="3521994"/>
        <a:ext cx="2607438" cy="747702"/>
      </dsp:txXfrm>
    </dsp:sp>
    <dsp:sp modelId="{7951A7FF-1A7B-4147-A464-EEADD31946FA}">
      <dsp:nvSpPr>
        <dsp:cNvPr id="0" name=""/>
        <dsp:cNvSpPr/>
      </dsp:nvSpPr>
      <dsp:spPr>
        <a:xfrm rot="5400000">
          <a:off x="4746527" y="2376244"/>
          <a:ext cx="662880" cy="4779264"/>
        </a:xfrm>
        <a:prstGeom prst="round2SameRect">
          <a:avLst/>
        </a:prstGeom>
        <a:solidFill>
          <a:schemeClr val="accent1">
            <a:alpha val="90000"/>
            <a:tint val="40000"/>
            <a:hueOff val="0"/>
            <a:satOff val="0"/>
            <a:lumOff val="0"/>
            <a:alphaOff val="0"/>
          </a:schemeClr>
        </a:solidFill>
        <a:ln w="6350" cap="flat" cmpd="sng" algn="ctr">
          <a:solidFill>
            <a:schemeClr val="accent3"/>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effectLst>
                <a:outerShdw blurRad="38100" dist="38100" dir="2700000" algn="tl">
                  <a:srgbClr val="000000">
                    <a:alpha val="43137"/>
                  </a:srgbClr>
                </a:outerShdw>
              </a:effectLst>
            </a:rPr>
            <a:t>Employed to temporarily hold operands and results of ALU operations</a:t>
          </a:r>
        </a:p>
      </dsp:txBody>
      <dsp:txXfrm rot="-5400000">
        <a:off x="2688336" y="4466795"/>
        <a:ext cx="4746905" cy="598162"/>
      </dsp:txXfrm>
    </dsp:sp>
    <dsp:sp modelId="{5D289608-FBD2-6445-968F-32CDE3AA653D}">
      <dsp:nvSpPr>
        <dsp:cNvPr id="0" name=""/>
        <dsp:cNvSpPr/>
      </dsp:nvSpPr>
      <dsp:spPr>
        <a:xfrm>
          <a:off x="0" y="4351576"/>
          <a:ext cx="2688336" cy="828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b="1" kern="1200" dirty="0">
              <a:effectLst>
                <a:outerShdw blurRad="38100" dist="38100" dir="2700000" algn="tl">
                  <a:srgbClr val="000000">
                    <a:alpha val="43137"/>
                  </a:srgbClr>
                </a:outerShdw>
              </a:effectLst>
            </a:rPr>
            <a:t>Accumulator (AC) and multiplier quotient (MQ)</a:t>
          </a:r>
        </a:p>
      </dsp:txBody>
      <dsp:txXfrm>
        <a:off x="40449" y="4392025"/>
        <a:ext cx="2607438" cy="74770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86597-BFA4-4CC6-B537-9AEB45720D1A}" type="datetimeFigureOut">
              <a:rPr lang="en-GB" smtClean="0"/>
              <a:t>12/10/2017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A88F65-4010-4CA3-8A0D-519390CD4C9C}" type="slidenum">
              <a:rPr lang="en-GB" smtClean="0"/>
              <a:t>‹#›</a:t>
            </a:fld>
            <a:endParaRPr lang="en-GB"/>
          </a:p>
        </p:txBody>
      </p:sp>
    </p:spTree>
    <p:extLst>
      <p:ext uri="{BB962C8B-B14F-4D97-AF65-F5344CB8AC3E}">
        <p14:creationId xmlns:p14="http://schemas.microsoft.com/office/powerpoint/2010/main" val="2675068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Contact the module leader as soon as possible to raise any issues with the module.</a:t>
            </a:r>
          </a:p>
        </p:txBody>
      </p:sp>
      <p:sp>
        <p:nvSpPr>
          <p:cNvPr id="4" name="Slide Number Placeholder 3"/>
          <p:cNvSpPr>
            <a:spLocks noGrp="1"/>
          </p:cNvSpPr>
          <p:nvPr>
            <p:ph type="sldNum" sz="quarter" idx="10"/>
          </p:nvPr>
        </p:nvSpPr>
        <p:spPr/>
        <p:txBody>
          <a:bodyPr/>
          <a:lstStyle/>
          <a:p>
            <a:fld id="{23A88F65-4010-4CA3-8A0D-519390CD4C9C}" type="slidenum">
              <a:rPr lang="en-GB" smtClean="0"/>
              <a:t>3</a:t>
            </a:fld>
            <a:endParaRPr lang="en-GB"/>
          </a:p>
        </p:txBody>
      </p:sp>
    </p:spTree>
    <p:extLst>
      <p:ext uri="{BB962C8B-B14F-4D97-AF65-F5344CB8AC3E}">
        <p14:creationId xmlns:p14="http://schemas.microsoft.com/office/powerpoint/2010/main" val="3133237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09" charset="0"/>
                <a:ea typeface="+mn-ea"/>
                <a:cs typeface="+mn-cs"/>
              </a:rPr>
              <a:t>It will be instructive to look at some real-</a:t>
            </a:r>
          </a:p>
          <a:p>
            <a:r>
              <a:rPr kumimoji="1" lang="en-US" sz="1200" b="0" i="0" u="none" strike="noStrike" kern="1200" baseline="0" dirty="0">
                <a:solidFill>
                  <a:schemeClr val="tx1"/>
                </a:solidFill>
                <a:latin typeface="Times New Roman" pitchFamily="-109" charset="0"/>
                <a:ea typeface="+mn-ea"/>
                <a:cs typeface="+mn-cs"/>
              </a:rPr>
              <a:t>world examples that illustrate the hierarchical structure of computers. </a:t>
            </a:r>
          </a:p>
          <a:p>
            <a:r>
              <a:rPr kumimoji="1" lang="en-US" sz="1200" b="0" i="0" u="none" strike="noStrike" kern="1200" baseline="0" dirty="0">
                <a:solidFill>
                  <a:schemeClr val="tx1"/>
                </a:solidFill>
                <a:latin typeface="Times New Roman" pitchFamily="-109" charset="0"/>
                <a:ea typeface="+mn-ea"/>
                <a:cs typeface="+mn-cs"/>
              </a:rPr>
              <a:t>The figure on this slide is a photograph of the</a:t>
            </a:r>
          </a:p>
          <a:p>
            <a:r>
              <a:rPr kumimoji="1" lang="en-US" sz="1200" b="0" i="0" u="none" strike="noStrike" kern="1200" baseline="0" dirty="0">
                <a:solidFill>
                  <a:schemeClr val="tx1"/>
                </a:solidFill>
                <a:latin typeface="Times New Roman" pitchFamily="-109" charset="0"/>
                <a:ea typeface="+mn-ea"/>
                <a:cs typeface="+mn-cs"/>
              </a:rPr>
              <a:t>motherboard for a computer built around two Intel Quad-Core</a:t>
            </a:r>
          </a:p>
          <a:p>
            <a:r>
              <a:rPr kumimoji="1" lang="en-US" sz="1200" b="0" i="0" u="none" strike="noStrike" kern="1200" baseline="0" dirty="0">
                <a:solidFill>
                  <a:schemeClr val="tx1"/>
                </a:solidFill>
                <a:latin typeface="Times New Roman" pitchFamily="-109" charset="0"/>
                <a:ea typeface="+mn-ea"/>
                <a:cs typeface="+mn-cs"/>
              </a:rPr>
              <a:t>Xeon processor chips. Many of the elements labeled on the photograph are discussed subsequently</a:t>
            </a:r>
          </a:p>
          <a:p>
            <a:r>
              <a:rPr kumimoji="1" lang="en-US" sz="1200" b="0" i="0" u="none" strike="noStrike" kern="1200" baseline="0" dirty="0">
                <a:solidFill>
                  <a:schemeClr val="tx1"/>
                </a:solidFill>
                <a:latin typeface="Times New Roman" pitchFamily="-109" charset="0"/>
                <a:ea typeface="+mn-ea"/>
                <a:cs typeface="+mn-cs"/>
              </a:rPr>
              <a:t>in this book. Here, we mention the most important, in addition to the processor</a:t>
            </a:r>
          </a:p>
          <a:p>
            <a:r>
              <a:rPr kumimoji="1" lang="en-US" sz="1200" b="0" i="0" u="none" strike="noStrike" kern="1200" baseline="0" dirty="0">
                <a:solidFill>
                  <a:schemeClr val="tx1"/>
                </a:solidFill>
                <a:latin typeface="Times New Roman" pitchFamily="-109" charset="0"/>
                <a:ea typeface="+mn-ea"/>
                <a:cs typeface="+mn-cs"/>
              </a:rPr>
              <a:t>sockets:</a:t>
            </a:r>
          </a:p>
          <a:p>
            <a:endParaRPr kumimoji="1" lang="en-US" sz="1200" b="1" i="0" u="none" strike="noStrike" kern="1200" baseline="0" dirty="0">
              <a:solidFill>
                <a:schemeClr val="tx1"/>
              </a:solidFill>
              <a:latin typeface="Times New Roman" pitchFamily="-109" charset="0"/>
              <a:ea typeface="+mn-ea"/>
              <a:cs typeface="+mn-cs"/>
            </a:endParaRPr>
          </a:p>
          <a:p>
            <a:r>
              <a:rPr kumimoji="1" lang="en-US" sz="1200" b="1" i="0" u="none" strike="noStrike" kern="1200" baseline="0" dirty="0">
                <a:solidFill>
                  <a:schemeClr val="tx1"/>
                </a:solidFill>
                <a:latin typeface="Times New Roman" pitchFamily="-109" charset="0"/>
                <a:ea typeface="+mn-ea"/>
                <a:cs typeface="+mn-cs"/>
              </a:rPr>
              <a:t>■ </a:t>
            </a:r>
            <a:r>
              <a:rPr kumimoji="1" lang="en-US" sz="1200" b="0" i="0" u="none" strike="noStrike" kern="1200" baseline="0" dirty="0">
                <a:solidFill>
                  <a:schemeClr val="tx1"/>
                </a:solidFill>
                <a:latin typeface="Times New Roman" pitchFamily="-109" charset="0"/>
                <a:ea typeface="+mn-ea"/>
                <a:cs typeface="+mn-cs"/>
              </a:rPr>
              <a:t> PCI-Express slots for a high-end</a:t>
            </a:r>
          </a:p>
          <a:p>
            <a:r>
              <a:rPr kumimoji="1" lang="en-US" sz="1200" b="0" i="0" u="none" strike="noStrike" kern="1200" baseline="0" dirty="0">
                <a:solidFill>
                  <a:schemeClr val="tx1"/>
                </a:solidFill>
                <a:latin typeface="Times New Roman" pitchFamily="-109" charset="0"/>
                <a:ea typeface="+mn-ea"/>
                <a:cs typeface="+mn-cs"/>
              </a:rPr>
              <a:t>display adapter and for additional peripherals</a:t>
            </a:r>
          </a:p>
          <a:p>
            <a:endParaRPr kumimoji="1" lang="en-US" sz="1200" b="1" i="0" u="none" strike="noStrike" kern="1200" baseline="0" dirty="0">
              <a:solidFill>
                <a:schemeClr val="tx1"/>
              </a:solidFill>
              <a:latin typeface="Times New Roman" pitchFamily="-109" charset="0"/>
              <a:ea typeface="+mn-ea"/>
              <a:cs typeface="+mn-cs"/>
            </a:endParaRPr>
          </a:p>
          <a:p>
            <a:r>
              <a:rPr kumimoji="1" lang="en-US" sz="1200" b="1" i="0" u="none" strike="noStrike" kern="1200" baseline="0" dirty="0">
                <a:solidFill>
                  <a:schemeClr val="tx1"/>
                </a:solidFill>
                <a:latin typeface="Times New Roman" pitchFamily="-109" charset="0"/>
                <a:ea typeface="+mn-ea"/>
                <a:cs typeface="+mn-cs"/>
              </a:rPr>
              <a:t>■ </a:t>
            </a:r>
            <a:r>
              <a:rPr kumimoji="1" lang="en-US" sz="1200" b="0" i="0" u="none" strike="noStrike" kern="1200" baseline="0" dirty="0">
                <a:solidFill>
                  <a:schemeClr val="tx1"/>
                </a:solidFill>
                <a:latin typeface="Times New Roman" pitchFamily="-109" charset="0"/>
                <a:ea typeface="+mn-ea"/>
                <a:cs typeface="+mn-cs"/>
              </a:rPr>
              <a:t> Ethernet controller and Ethernet ports for network connections.</a:t>
            </a:r>
          </a:p>
          <a:p>
            <a:endParaRPr kumimoji="1" lang="en-US" sz="1200" b="1" i="0" u="none" strike="noStrike" kern="1200" baseline="0" dirty="0">
              <a:solidFill>
                <a:schemeClr val="tx1"/>
              </a:solidFill>
              <a:latin typeface="Times New Roman" pitchFamily="-109" charset="0"/>
              <a:ea typeface="+mn-ea"/>
              <a:cs typeface="+mn-cs"/>
            </a:endParaRPr>
          </a:p>
          <a:p>
            <a:r>
              <a:rPr kumimoji="1" lang="en-US" sz="1200" b="1" i="0" u="none" strike="noStrike" kern="1200" baseline="0" dirty="0">
                <a:solidFill>
                  <a:schemeClr val="tx1"/>
                </a:solidFill>
                <a:latin typeface="Times New Roman" pitchFamily="-109" charset="0"/>
                <a:ea typeface="+mn-ea"/>
                <a:cs typeface="+mn-cs"/>
              </a:rPr>
              <a:t>■ </a:t>
            </a:r>
            <a:r>
              <a:rPr kumimoji="1" lang="en-US" sz="1200" b="0" i="0" u="none" strike="noStrike" kern="1200" baseline="0" dirty="0">
                <a:solidFill>
                  <a:schemeClr val="tx1"/>
                </a:solidFill>
                <a:latin typeface="Times New Roman" pitchFamily="-109" charset="0"/>
                <a:ea typeface="+mn-ea"/>
                <a:cs typeface="+mn-cs"/>
              </a:rPr>
              <a:t> USB sockets for peripheral devices.</a:t>
            </a:r>
          </a:p>
          <a:p>
            <a:endParaRPr kumimoji="1" lang="en-US" sz="1200" b="0" i="0" u="none" strike="noStrike" kern="1200" baseline="0" dirty="0">
              <a:solidFill>
                <a:schemeClr val="tx1"/>
              </a:solidFill>
              <a:latin typeface="Times New Roman" pitchFamily="-109" charset="0"/>
              <a:ea typeface="+mn-ea"/>
              <a:cs typeface="+mn-cs"/>
            </a:endParaRPr>
          </a:p>
          <a:p>
            <a:r>
              <a:rPr kumimoji="1" lang="en-US" sz="1200" b="1" i="0" u="none" strike="noStrike" kern="1200" baseline="0" dirty="0">
                <a:solidFill>
                  <a:schemeClr val="tx1"/>
                </a:solidFill>
                <a:latin typeface="Times New Roman" pitchFamily="-109" charset="0"/>
                <a:ea typeface="+mn-ea"/>
                <a:cs typeface="+mn-cs"/>
              </a:rPr>
              <a:t>■ </a:t>
            </a:r>
            <a:r>
              <a:rPr kumimoji="1" lang="en-US" sz="1200" b="0" i="0" u="none" strike="noStrike" kern="1200" baseline="0" dirty="0">
                <a:solidFill>
                  <a:schemeClr val="tx1"/>
                </a:solidFill>
                <a:latin typeface="Times New Roman" pitchFamily="-109" charset="0"/>
                <a:ea typeface="+mn-ea"/>
                <a:cs typeface="+mn-cs"/>
              </a:rPr>
              <a:t>Serial ATA (SATA) sockets for connection to disk memory.</a:t>
            </a:r>
            <a:endParaRPr kumimoji="1" lang="en-US" sz="1200" b="1" i="0" u="none" strike="noStrike" kern="1200" baseline="0" dirty="0">
              <a:solidFill>
                <a:schemeClr val="tx1"/>
              </a:solidFill>
              <a:latin typeface="Times New Roman" pitchFamily="-109" charset="0"/>
              <a:ea typeface="+mn-ea"/>
              <a:cs typeface="+mn-cs"/>
            </a:endParaRPr>
          </a:p>
          <a:p>
            <a:r>
              <a:rPr kumimoji="1" lang="en-US" sz="1200" b="1" i="0" u="none" strike="noStrike" kern="1200" baseline="0" dirty="0">
                <a:solidFill>
                  <a:schemeClr val="tx1"/>
                </a:solidFill>
                <a:latin typeface="Times New Roman" pitchFamily="-109" charset="0"/>
                <a:ea typeface="+mn-ea"/>
                <a:cs typeface="+mn-cs"/>
              </a:rPr>
              <a:t>■ </a:t>
            </a:r>
            <a:r>
              <a:rPr kumimoji="1" lang="en-US" sz="1200" b="0" i="0" u="none" strike="noStrike" kern="1200" baseline="0" dirty="0">
                <a:solidFill>
                  <a:schemeClr val="tx1"/>
                </a:solidFill>
                <a:latin typeface="Times New Roman" pitchFamily="-109" charset="0"/>
                <a:ea typeface="+mn-ea"/>
                <a:cs typeface="+mn-cs"/>
              </a:rPr>
              <a:t>Interfaces for DDR (double data rate) main memory.</a:t>
            </a:r>
            <a:endParaRPr kumimoji="1" lang="en-US" sz="1200" b="1" i="0" u="none" strike="noStrike" kern="1200" baseline="0" dirty="0">
              <a:solidFill>
                <a:schemeClr val="tx1"/>
              </a:solidFill>
              <a:latin typeface="Times New Roman" pitchFamily="-109" charset="0"/>
              <a:ea typeface="+mn-ea"/>
              <a:cs typeface="+mn-cs"/>
            </a:endParaRPr>
          </a:p>
          <a:p>
            <a:r>
              <a:rPr kumimoji="1" lang="en-US" sz="1200" b="1" i="0" u="none" strike="noStrike" kern="1200" baseline="0" dirty="0">
                <a:solidFill>
                  <a:schemeClr val="tx1"/>
                </a:solidFill>
                <a:latin typeface="Times New Roman" pitchFamily="-109" charset="0"/>
                <a:ea typeface="+mn-ea"/>
                <a:cs typeface="+mn-cs"/>
              </a:rPr>
              <a:t>■ </a:t>
            </a:r>
            <a:r>
              <a:rPr kumimoji="1" lang="en-US" sz="1200" b="0" i="0" u="none" strike="noStrike" kern="1200" baseline="0" dirty="0">
                <a:solidFill>
                  <a:schemeClr val="tx1"/>
                </a:solidFill>
                <a:latin typeface="Times New Roman" pitchFamily="-109" charset="0"/>
                <a:ea typeface="+mn-ea"/>
                <a:cs typeface="+mn-cs"/>
              </a:rPr>
              <a:t>Intel 3420 chipset is an I/O controller for direct memory access operations</a:t>
            </a:r>
          </a:p>
          <a:p>
            <a:r>
              <a:rPr kumimoji="1" lang="en-US" sz="1200" b="0" i="0" u="none" strike="noStrike" kern="1200" baseline="0" dirty="0">
                <a:solidFill>
                  <a:schemeClr val="tx1"/>
                </a:solidFill>
                <a:latin typeface="Times New Roman" pitchFamily="-109" charset="0"/>
                <a:ea typeface="+mn-ea"/>
                <a:cs typeface="+mn-cs"/>
              </a:rPr>
              <a:t>between peripheral devices and main memory.</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3301646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r>
              <a:rPr kumimoji="1" lang="en-US" sz="1200" b="1" kern="1200" baseline="0" dirty="0">
                <a:solidFill>
                  <a:schemeClr val="tx1"/>
                </a:solidFill>
                <a:latin typeface="Times New Roman" pitchFamily="-110" charset="0"/>
                <a:ea typeface="+mn-ea"/>
                <a:cs typeface="+mn-cs"/>
              </a:rPr>
              <a:t>Memory buffer register (MBR): </a:t>
            </a:r>
            <a:r>
              <a:rPr kumimoji="1" lang="en-US" sz="1200" b="0" kern="1200" baseline="0" dirty="0">
                <a:solidFill>
                  <a:schemeClr val="tx1"/>
                </a:solidFill>
                <a:latin typeface="Times New Roman" pitchFamily="-110" charset="0"/>
                <a:ea typeface="+mn-ea"/>
                <a:cs typeface="+mn-cs"/>
              </a:rPr>
              <a:t>Contains a word to be stored in memory or sent</a:t>
            </a:r>
          </a:p>
          <a:p>
            <a:r>
              <a:rPr kumimoji="1" lang="en-US" sz="1200" kern="1200" baseline="0" dirty="0">
                <a:solidFill>
                  <a:schemeClr val="tx1"/>
                </a:solidFill>
                <a:latin typeface="Times New Roman" pitchFamily="-110" charset="0"/>
                <a:ea typeface="+mn-ea"/>
                <a:cs typeface="+mn-cs"/>
              </a:rPr>
              <a:t>to the I/O unit, or is used to receive a word from memory or from the I/O unit.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Memory address register (MAR): </a:t>
            </a:r>
            <a:r>
              <a:rPr kumimoji="1" lang="en-US" sz="1200" b="0" kern="1200" baseline="0" dirty="0">
                <a:solidFill>
                  <a:schemeClr val="tx1"/>
                </a:solidFill>
                <a:latin typeface="Times New Roman" pitchFamily="-110" charset="0"/>
                <a:ea typeface="+mn-ea"/>
                <a:cs typeface="+mn-cs"/>
              </a:rPr>
              <a:t>Specifies the address in memory of the word</a:t>
            </a:r>
          </a:p>
          <a:p>
            <a:r>
              <a:rPr kumimoji="1" lang="en-US" sz="1200" kern="1200" baseline="0" dirty="0">
                <a:solidFill>
                  <a:schemeClr val="tx1"/>
                </a:solidFill>
                <a:latin typeface="Times New Roman" pitchFamily="-110" charset="0"/>
                <a:ea typeface="+mn-ea"/>
                <a:cs typeface="+mn-cs"/>
              </a:rPr>
              <a:t>to be written from or read into the MBR.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Instruction register (IR ): </a:t>
            </a:r>
            <a:r>
              <a:rPr kumimoji="1" lang="en-US" sz="1200" b="0" kern="1200" baseline="0" dirty="0">
                <a:solidFill>
                  <a:schemeClr val="tx1"/>
                </a:solidFill>
                <a:latin typeface="Times New Roman" pitchFamily="-110" charset="0"/>
                <a:ea typeface="+mn-ea"/>
                <a:cs typeface="+mn-cs"/>
              </a:rPr>
              <a:t>Contains the 8-bit opcode instruction being executed.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Instruction buffer register (IBR): </a:t>
            </a:r>
            <a:r>
              <a:rPr kumimoji="1" lang="en-US" sz="1200" b="0" kern="1200" baseline="0" dirty="0">
                <a:solidFill>
                  <a:schemeClr val="tx1"/>
                </a:solidFill>
                <a:latin typeface="Times New Roman" pitchFamily="-110" charset="0"/>
                <a:ea typeface="+mn-ea"/>
                <a:cs typeface="+mn-cs"/>
              </a:rPr>
              <a:t>Employed to hold temporarily the right-hand</a:t>
            </a:r>
          </a:p>
          <a:p>
            <a:r>
              <a:rPr kumimoji="1" lang="en-US" sz="1200" kern="1200" baseline="0" dirty="0">
                <a:solidFill>
                  <a:schemeClr val="tx1"/>
                </a:solidFill>
                <a:latin typeface="Times New Roman" pitchFamily="-110" charset="0"/>
                <a:ea typeface="+mn-ea"/>
                <a:cs typeface="+mn-cs"/>
              </a:rPr>
              <a:t>instruction from a word in memory.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Program counter (PC): </a:t>
            </a:r>
            <a:r>
              <a:rPr kumimoji="1" lang="en-US" sz="1200" b="0" kern="1200" baseline="0" dirty="0">
                <a:solidFill>
                  <a:schemeClr val="tx1"/>
                </a:solidFill>
                <a:latin typeface="Times New Roman" pitchFamily="-110" charset="0"/>
                <a:ea typeface="+mn-ea"/>
                <a:cs typeface="+mn-cs"/>
              </a:rPr>
              <a:t>Contains the address of the next instruction pair to be</a:t>
            </a:r>
          </a:p>
          <a:p>
            <a:r>
              <a:rPr kumimoji="1" lang="en-US" sz="1200" kern="1200" baseline="0" dirty="0">
                <a:solidFill>
                  <a:schemeClr val="tx1"/>
                </a:solidFill>
                <a:latin typeface="Times New Roman" pitchFamily="-110" charset="0"/>
                <a:ea typeface="+mn-ea"/>
                <a:cs typeface="+mn-cs"/>
              </a:rPr>
              <a:t>fetched from memory.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Accumulator (AC) and multiplier quotient (MQ): </a:t>
            </a:r>
            <a:r>
              <a:rPr kumimoji="1" lang="en-US" sz="1200" b="0" kern="1200" baseline="0" dirty="0">
                <a:solidFill>
                  <a:schemeClr val="tx1"/>
                </a:solidFill>
                <a:latin typeface="Times New Roman" pitchFamily="-110" charset="0"/>
                <a:ea typeface="+mn-ea"/>
                <a:cs typeface="+mn-cs"/>
              </a:rPr>
              <a:t>Employed to hold temporarily</a:t>
            </a:r>
          </a:p>
          <a:p>
            <a:r>
              <a:rPr kumimoji="1" lang="en-US" sz="1200" kern="1200" baseline="0" dirty="0">
                <a:solidFill>
                  <a:schemeClr val="tx1"/>
                </a:solidFill>
                <a:latin typeface="Times New Roman" pitchFamily="-110" charset="0"/>
                <a:ea typeface="+mn-ea"/>
                <a:cs typeface="+mn-cs"/>
              </a:rPr>
              <a:t>operands and results of ALU operations. For example, the result of</a:t>
            </a:r>
          </a:p>
          <a:p>
            <a:r>
              <a:rPr kumimoji="1" lang="en-US" sz="1200" kern="1200" baseline="0" dirty="0">
                <a:solidFill>
                  <a:schemeClr val="tx1"/>
                </a:solidFill>
                <a:latin typeface="Times New Roman" pitchFamily="-110" charset="0"/>
                <a:ea typeface="+mn-ea"/>
                <a:cs typeface="+mn-cs"/>
              </a:rPr>
              <a:t>multiplying two 40-bit numbers is an 80-bit number; the most significant 40 bits</a:t>
            </a:r>
          </a:p>
          <a:p>
            <a:r>
              <a:rPr kumimoji="1" lang="en-US" sz="1200" kern="1200" baseline="0" dirty="0">
                <a:solidFill>
                  <a:schemeClr val="tx1"/>
                </a:solidFill>
                <a:latin typeface="Times New Roman" pitchFamily="-110" charset="0"/>
                <a:ea typeface="+mn-ea"/>
                <a:cs typeface="+mn-cs"/>
              </a:rPr>
              <a:t>are stored in the AC and the least significant in the MQ.</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24</a:t>
            </a:fld>
            <a:endParaRPr lang="en-US" dirty="0"/>
          </a:p>
        </p:txBody>
      </p:sp>
    </p:spTree>
    <p:extLst>
      <p:ext uri="{BB962C8B-B14F-4D97-AF65-F5344CB8AC3E}">
        <p14:creationId xmlns:p14="http://schemas.microsoft.com/office/powerpoint/2010/main" val="3486204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B031C-88DC-764F-B5BB-6ABD6943D909}" type="slidenum">
              <a:rPr lang="en-US"/>
              <a:pPr/>
              <a:t>25</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Microelectronics means, literally, “small electronics.” Since</a:t>
            </a:r>
          </a:p>
          <a:p>
            <a:r>
              <a:rPr kumimoji="1" lang="en-US" sz="1200" kern="1200" baseline="0" dirty="0">
                <a:solidFill>
                  <a:schemeClr val="tx1"/>
                </a:solidFill>
                <a:latin typeface="Times New Roman" pitchFamily="-110" charset="0"/>
                <a:ea typeface="+mn-ea"/>
                <a:cs typeface="+mn-cs"/>
              </a:rPr>
              <a:t>the beginnings of digital electronics and the computer industry, there has been a</a:t>
            </a:r>
          </a:p>
          <a:p>
            <a:r>
              <a:rPr kumimoji="1" lang="en-US" sz="1200" kern="1200" baseline="0" dirty="0">
                <a:solidFill>
                  <a:schemeClr val="tx1"/>
                </a:solidFill>
                <a:latin typeface="Times New Roman" pitchFamily="-110" charset="0"/>
                <a:ea typeface="+mn-ea"/>
                <a:cs typeface="+mn-cs"/>
              </a:rPr>
              <a:t>persistent and consistent trend toward the reduction in size of digital electronic</a:t>
            </a:r>
          </a:p>
          <a:p>
            <a:r>
              <a:rPr kumimoji="1" lang="en-US" sz="1200" kern="1200" baseline="0" dirty="0">
                <a:solidFill>
                  <a:schemeClr val="tx1"/>
                </a:solidFill>
                <a:latin typeface="Times New Roman" pitchFamily="-110" charset="0"/>
                <a:ea typeface="+mn-ea"/>
                <a:cs typeface="+mn-cs"/>
              </a:rPr>
              <a:t>circuits. Before examining the implications and benefits of this trend, we need to</a:t>
            </a:r>
          </a:p>
          <a:p>
            <a:r>
              <a:rPr kumimoji="1" lang="en-US" sz="1200" kern="1200" baseline="0" dirty="0">
                <a:solidFill>
                  <a:schemeClr val="tx1"/>
                </a:solidFill>
                <a:latin typeface="Times New Roman" pitchFamily="-110" charset="0"/>
                <a:ea typeface="+mn-ea"/>
                <a:cs typeface="+mn-cs"/>
              </a:rPr>
              <a:t>say something about the nature of digital electronics.</a:t>
            </a:r>
          </a:p>
          <a:p>
            <a:r>
              <a:rPr kumimoji="1" lang="en-US" sz="1200" kern="1200" baseline="0" dirty="0">
                <a:solidFill>
                  <a:schemeClr val="tx1"/>
                </a:solidFill>
                <a:latin typeface="Times New Roman" pitchFamily="-110" charset="0"/>
                <a:ea typeface="+mn-ea"/>
                <a:cs typeface="+mn-cs"/>
              </a:rPr>
              <a:t>The basic elements of a digital computer, as we know, must perform storage,</a:t>
            </a:r>
          </a:p>
          <a:p>
            <a:r>
              <a:rPr kumimoji="1" lang="en-US" sz="1200" kern="1200" baseline="0" dirty="0">
                <a:solidFill>
                  <a:schemeClr val="tx1"/>
                </a:solidFill>
                <a:latin typeface="Times New Roman" pitchFamily="-110" charset="0"/>
                <a:ea typeface="+mn-ea"/>
                <a:cs typeface="+mn-cs"/>
              </a:rPr>
              <a:t>movement, processing, and control functions. Only two fundamental types of components</a:t>
            </a:r>
          </a:p>
          <a:p>
            <a:r>
              <a:rPr kumimoji="1" lang="en-US" sz="1200" kern="1200" baseline="0" dirty="0">
                <a:solidFill>
                  <a:schemeClr val="tx1"/>
                </a:solidFill>
                <a:latin typeface="Times New Roman" pitchFamily="-110" charset="0"/>
                <a:ea typeface="+mn-ea"/>
                <a:cs typeface="+mn-cs"/>
              </a:rPr>
              <a:t>are required (Figure 2.6): gates and memory cells. A gate is a device that</a:t>
            </a:r>
          </a:p>
          <a:p>
            <a:r>
              <a:rPr kumimoji="1" lang="en-US" sz="1200" kern="1200" baseline="0" dirty="0">
                <a:solidFill>
                  <a:schemeClr val="tx1"/>
                </a:solidFill>
                <a:latin typeface="Times New Roman" pitchFamily="-110" charset="0"/>
                <a:ea typeface="+mn-ea"/>
                <a:cs typeface="+mn-cs"/>
              </a:rPr>
              <a:t>implements a simple Boolean or logical function, such as IF </a:t>
            </a:r>
            <a:r>
              <a:rPr kumimoji="1" lang="en-US" sz="1200" i="1" kern="1200" baseline="0" dirty="0">
                <a:solidFill>
                  <a:schemeClr val="tx1"/>
                </a:solidFill>
                <a:latin typeface="Times New Roman" pitchFamily="-110" charset="0"/>
                <a:ea typeface="+mn-ea"/>
                <a:cs typeface="+mn-cs"/>
              </a:rPr>
              <a:t>A AND B ARE TRUE</a:t>
            </a:r>
          </a:p>
          <a:p>
            <a:r>
              <a:rPr kumimoji="1" lang="en-US" sz="1200" kern="1200" baseline="0" dirty="0">
                <a:solidFill>
                  <a:schemeClr val="tx1"/>
                </a:solidFill>
                <a:latin typeface="Times New Roman" pitchFamily="-110" charset="0"/>
                <a:ea typeface="+mn-ea"/>
                <a:cs typeface="+mn-cs"/>
              </a:rPr>
              <a:t>THEN </a:t>
            </a:r>
            <a:r>
              <a:rPr kumimoji="1" lang="en-US" sz="1200" i="1" kern="1200" baseline="0" dirty="0">
                <a:solidFill>
                  <a:schemeClr val="tx1"/>
                </a:solidFill>
                <a:latin typeface="Times New Roman" pitchFamily="-110" charset="0"/>
                <a:ea typeface="+mn-ea"/>
                <a:cs typeface="+mn-cs"/>
              </a:rPr>
              <a:t>C IS TRUE (AND gate). Such devices are called gates because they control</a:t>
            </a:r>
          </a:p>
          <a:p>
            <a:r>
              <a:rPr kumimoji="1" lang="en-US" sz="1200" kern="1200" baseline="0" dirty="0">
                <a:solidFill>
                  <a:schemeClr val="tx1"/>
                </a:solidFill>
                <a:latin typeface="Times New Roman" pitchFamily="-110" charset="0"/>
                <a:ea typeface="+mn-ea"/>
                <a:cs typeface="+mn-cs"/>
              </a:rPr>
              <a:t>data flow in much the same way that canal gates control the flow of water. The</a:t>
            </a:r>
          </a:p>
          <a:p>
            <a:r>
              <a:rPr kumimoji="1" lang="en-US" sz="1200" kern="1200" baseline="0" dirty="0">
                <a:solidFill>
                  <a:schemeClr val="tx1"/>
                </a:solidFill>
                <a:latin typeface="Times New Roman" pitchFamily="-110" charset="0"/>
                <a:ea typeface="+mn-ea"/>
                <a:cs typeface="+mn-cs"/>
              </a:rPr>
              <a:t>memory cell is a device that can store one bit of data; that is, the device can be in</a:t>
            </a:r>
          </a:p>
          <a:p>
            <a:r>
              <a:rPr kumimoji="1" lang="en-US" sz="1200" kern="1200" baseline="0" dirty="0">
                <a:solidFill>
                  <a:schemeClr val="tx1"/>
                </a:solidFill>
                <a:latin typeface="Times New Roman" pitchFamily="-110" charset="0"/>
                <a:ea typeface="+mn-ea"/>
                <a:cs typeface="+mn-cs"/>
              </a:rPr>
              <a:t>one of two stable states at any time. By interconnecting large numbers of these</a:t>
            </a:r>
          </a:p>
          <a:p>
            <a:r>
              <a:rPr kumimoji="1" lang="en-US" sz="1200" kern="1200" baseline="0" dirty="0">
                <a:solidFill>
                  <a:schemeClr val="tx1"/>
                </a:solidFill>
                <a:latin typeface="Times New Roman" pitchFamily="-110" charset="0"/>
                <a:ea typeface="+mn-ea"/>
                <a:cs typeface="+mn-cs"/>
              </a:rPr>
              <a:t>fundamental devices, we can construct a computer.</a:t>
            </a:r>
            <a:endParaRPr lang="en-GB" dirty="0"/>
          </a:p>
        </p:txBody>
      </p:sp>
    </p:spTree>
    <p:extLst>
      <p:ext uri="{BB962C8B-B14F-4D97-AF65-F5344CB8AC3E}">
        <p14:creationId xmlns:p14="http://schemas.microsoft.com/office/powerpoint/2010/main" val="1685945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7DA533B-45CB-4337-89C6-857AE8953CCB}" type="datetime3">
              <a:rPr lang="en-US"/>
              <a:pPr/>
              <a:t>12 October 2017</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26</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8D66147-F3F8-4B46-8AD8-E9F8CFE05222}" type="slidenum">
              <a:rPr lang="en-US" sz="1200">
                <a:latin typeface="Arial" charset="0"/>
              </a:rPr>
              <a:pPr/>
              <a:t>5</a:t>
            </a:fld>
            <a:endParaRPr lang="en-US" sz="1200">
              <a:latin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r>
              <a:rPr lang="en-GB" dirty="0"/>
              <a:t>Computer Architecture refers to those attributes of a system visible to a programmer;</a:t>
            </a:r>
            <a:r>
              <a:rPr lang="en-GB" baseline="0" dirty="0"/>
              <a:t> those attributes that have a direct impact on the logical execution of a program. Computer organisation refers to the operational units and their interconnections that realise the architectural specifications. Examples of architectural attributes include the instruction set, the number of bits used to represent various data types (e.g. numbers, characters), I/O mechanisms, and techniques for addressing memory. Organisational attributes include those hardware details transparent to the programmer, such as control signals, interfaces between the computer and peripherals, and the memory technology used. [Stallings, 2013]</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A88F65-4010-4CA3-8A0D-519390CD4C9C}" type="slidenum">
              <a:rPr lang="en-GB" smtClean="0"/>
              <a:t>15</a:t>
            </a:fld>
            <a:endParaRPr lang="en-GB"/>
          </a:p>
        </p:txBody>
      </p:sp>
    </p:spTree>
    <p:extLst>
      <p:ext uri="{BB962C8B-B14F-4D97-AF65-F5344CB8AC3E}">
        <p14:creationId xmlns:p14="http://schemas.microsoft.com/office/powerpoint/2010/main" val="1504849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A415F1F-678C-4701-A607-AFC402D74568}" type="slidenum">
              <a:rPr lang="en-US" sz="1200">
                <a:latin typeface="Arial" charset="0"/>
              </a:rPr>
              <a:pPr/>
              <a:t>17</a:t>
            </a:fld>
            <a:endParaRPr lang="en-US" sz="1200">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235BDF6-5EB5-4FBF-B6FC-F6F683786C0D}" type="slidenum">
              <a:rPr lang="en-US" sz="1200">
                <a:latin typeface="Arial" charset="0"/>
              </a:rPr>
              <a:pPr/>
              <a:t>18</a:t>
            </a:fld>
            <a:endParaRPr lang="en-US" sz="1200">
              <a:latin typeface="Arial"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77B5F74-629A-46A1-8127-ACB6E8E8AA4B}" type="slidenum">
              <a:rPr lang="en-US" sz="1200">
                <a:latin typeface="Arial" charset="0"/>
              </a:rPr>
              <a:pPr/>
              <a:t>19</a:t>
            </a:fld>
            <a:endParaRPr lang="en-US" sz="1200">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01B15C6-7CC7-4B8C-AA9C-4974F26D88E8}" type="slidenum">
              <a:rPr lang="en-US" sz="1200">
                <a:latin typeface="Arial" charset="0"/>
              </a:rPr>
              <a:pPr/>
              <a:t>20</a:t>
            </a:fld>
            <a:endParaRPr lang="en-US" sz="1200">
              <a:latin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6BEDE9-6113-4D2C-B64D-C452A0A44D10}" type="slidenum">
              <a:rPr lang="en-US" sz="1200">
                <a:latin typeface="Arial" charset="0"/>
              </a:rPr>
              <a:pPr/>
              <a:t>21</a:t>
            </a:fld>
            <a:endParaRPr lang="en-US" sz="1200">
              <a:latin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C30061E0-97C6-47B7-B267-095B8DFFB6AE}" type="slidenum">
              <a:rPr lang="en-US" sz="1200">
                <a:latin typeface="Arial" charset="0"/>
              </a:rPr>
              <a:pPr/>
              <a:t>22</a:t>
            </a:fld>
            <a:endParaRPr lang="en-US" sz="1200">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C0EE-698C-4257-8B21-64F50404FEF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8D2D1473-3A03-4726-9AFC-82B458A2016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B5FA31-F983-4800-8E75-ECB86FC9C260}"/>
              </a:ext>
            </a:extLst>
          </p:cNvPr>
          <p:cNvSpPr>
            <a:spLocks noGrp="1"/>
          </p:cNvSpPr>
          <p:nvPr>
            <p:ph type="dt" sz="half" idx="10"/>
          </p:nvPr>
        </p:nvSpPr>
        <p:spPr/>
        <p:txBody>
          <a:bodyPr/>
          <a:lstStyle/>
          <a:p>
            <a:fld id="{DED8D6B8-0A46-450C-BCCF-B11C09414BFD}" type="datetime1">
              <a:rPr lang="en-GB" smtClean="0"/>
              <a:t>12/10/2017</a:t>
            </a:fld>
            <a:endParaRPr lang="en-GB"/>
          </a:p>
        </p:txBody>
      </p:sp>
      <p:sp>
        <p:nvSpPr>
          <p:cNvPr id="5" name="Footer Placeholder 4">
            <a:extLst>
              <a:ext uri="{FF2B5EF4-FFF2-40B4-BE49-F238E27FC236}">
                <a16:creationId xmlns:a16="http://schemas.microsoft.com/office/drawing/2014/main" id="{BEA17C72-3FB3-4C4B-94F6-9F179D7DD7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040D8B-930E-40B1-8335-78F228C73BD5}"/>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356401285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86A9-A2BA-4947-9575-ADF4CF7200A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905DB9B-842F-4B18-AEC0-27E2BFEF99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C8B73D-70C0-4275-B03A-EADFB32C8AB2}"/>
              </a:ext>
            </a:extLst>
          </p:cNvPr>
          <p:cNvSpPr>
            <a:spLocks noGrp="1"/>
          </p:cNvSpPr>
          <p:nvPr>
            <p:ph type="dt" sz="half" idx="10"/>
          </p:nvPr>
        </p:nvSpPr>
        <p:spPr/>
        <p:txBody>
          <a:bodyPr/>
          <a:lstStyle/>
          <a:p>
            <a:fld id="{5EBC325F-1D83-4D08-8822-8202CBF83E10}" type="datetime1">
              <a:rPr lang="en-GB" smtClean="0"/>
              <a:t>12/10/2017</a:t>
            </a:fld>
            <a:endParaRPr lang="en-GB"/>
          </a:p>
        </p:txBody>
      </p:sp>
      <p:sp>
        <p:nvSpPr>
          <p:cNvPr id="5" name="Footer Placeholder 4">
            <a:extLst>
              <a:ext uri="{FF2B5EF4-FFF2-40B4-BE49-F238E27FC236}">
                <a16:creationId xmlns:a16="http://schemas.microsoft.com/office/drawing/2014/main" id="{A65C7774-F1F5-4B29-9A27-9D57E859DD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187929-5438-4884-A71B-11A8F55437A8}"/>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89221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14085D-16AD-4B17-B22A-718ECA89DE39}"/>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37DACE7-88E8-48A9-B667-1FE143AAFFD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2F7BF3-3D95-442C-AD39-6CDF51C9B83D}"/>
              </a:ext>
            </a:extLst>
          </p:cNvPr>
          <p:cNvSpPr>
            <a:spLocks noGrp="1"/>
          </p:cNvSpPr>
          <p:nvPr>
            <p:ph type="dt" sz="half" idx="10"/>
          </p:nvPr>
        </p:nvSpPr>
        <p:spPr/>
        <p:txBody>
          <a:bodyPr/>
          <a:lstStyle/>
          <a:p>
            <a:fld id="{CA2EF9CA-CD4D-439A-AEC7-38D567485955}" type="datetime1">
              <a:rPr lang="en-GB" smtClean="0"/>
              <a:t>12/10/2017</a:t>
            </a:fld>
            <a:endParaRPr lang="en-GB"/>
          </a:p>
        </p:txBody>
      </p:sp>
      <p:sp>
        <p:nvSpPr>
          <p:cNvPr id="5" name="Footer Placeholder 4">
            <a:extLst>
              <a:ext uri="{FF2B5EF4-FFF2-40B4-BE49-F238E27FC236}">
                <a16:creationId xmlns:a16="http://schemas.microsoft.com/office/drawing/2014/main" id="{F4006E20-25E9-46B7-91AD-C18FC37D12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D9BC59-CFAE-4438-8C1F-D1282C56234B}"/>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77297855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3E43-AD6C-437B-BC5F-32E1CEFD78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4ACEEA-F334-442C-A97F-1C4AFC17C1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5712AA-3065-4967-A57E-9B941E0A6FF4}"/>
              </a:ext>
            </a:extLst>
          </p:cNvPr>
          <p:cNvSpPr>
            <a:spLocks noGrp="1"/>
          </p:cNvSpPr>
          <p:nvPr>
            <p:ph type="dt" sz="half" idx="10"/>
          </p:nvPr>
        </p:nvSpPr>
        <p:spPr/>
        <p:txBody>
          <a:bodyPr/>
          <a:lstStyle/>
          <a:p>
            <a:fld id="{0706252C-22A0-47E8-9A8F-C2E34CFB3287}" type="datetime1">
              <a:rPr lang="en-GB" smtClean="0"/>
              <a:t>12/10/2017</a:t>
            </a:fld>
            <a:endParaRPr lang="en-GB"/>
          </a:p>
        </p:txBody>
      </p:sp>
      <p:sp>
        <p:nvSpPr>
          <p:cNvPr id="5" name="Footer Placeholder 4">
            <a:extLst>
              <a:ext uri="{FF2B5EF4-FFF2-40B4-BE49-F238E27FC236}">
                <a16:creationId xmlns:a16="http://schemas.microsoft.com/office/drawing/2014/main" id="{F0E48632-7DF1-417D-B444-EDE051601B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6379F7-438A-4150-9244-C455778CC8E3}"/>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2154597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B336-497C-4094-8A5D-75BAE474C87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657E7C8-F310-4B74-A7C5-15BD293357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206D094-80D5-4BDA-94C3-A2460877FD1F}"/>
              </a:ext>
            </a:extLst>
          </p:cNvPr>
          <p:cNvSpPr>
            <a:spLocks noGrp="1"/>
          </p:cNvSpPr>
          <p:nvPr>
            <p:ph type="dt" sz="half" idx="10"/>
          </p:nvPr>
        </p:nvSpPr>
        <p:spPr/>
        <p:txBody>
          <a:bodyPr/>
          <a:lstStyle/>
          <a:p>
            <a:fld id="{D7EFE66A-9863-4BE0-81DF-72AA1FE4AC4B}" type="datetime1">
              <a:rPr lang="en-GB" smtClean="0"/>
              <a:t>12/10/2017</a:t>
            </a:fld>
            <a:endParaRPr lang="en-GB"/>
          </a:p>
        </p:txBody>
      </p:sp>
      <p:sp>
        <p:nvSpPr>
          <p:cNvPr id="5" name="Footer Placeholder 4">
            <a:extLst>
              <a:ext uri="{FF2B5EF4-FFF2-40B4-BE49-F238E27FC236}">
                <a16:creationId xmlns:a16="http://schemas.microsoft.com/office/drawing/2014/main" id="{929A3FFF-6382-4209-B11F-4AE00630BB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5C240B-003C-45EE-8B7F-865AF23CE41A}"/>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83665817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C05E-2D52-486C-AFEE-513DD04196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0B3AC5-736C-4EE5-91DE-F0ADCF4EF6C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4284BB5-C9A2-41DE-90F2-EDAD98D09646}"/>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435ED48-02E9-4B06-B80E-490CB4BDDDA9}"/>
              </a:ext>
            </a:extLst>
          </p:cNvPr>
          <p:cNvSpPr>
            <a:spLocks noGrp="1"/>
          </p:cNvSpPr>
          <p:nvPr>
            <p:ph type="dt" sz="half" idx="10"/>
          </p:nvPr>
        </p:nvSpPr>
        <p:spPr/>
        <p:txBody>
          <a:bodyPr/>
          <a:lstStyle/>
          <a:p>
            <a:fld id="{3A3350E2-AFB5-4692-A3C8-34A128FC0479}" type="datetime1">
              <a:rPr lang="en-GB" smtClean="0"/>
              <a:t>12/10/2017</a:t>
            </a:fld>
            <a:endParaRPr lang="en-GB"/>
          </a:p>
        </p:txBody>
      </p:sp>
      <p:sp>
        <p:nvSpPr>
          <p:cNvPr id="6" name="Footer Placeholder 5">
            <a:extLst>
              <a:ext uri="{FF2B5EF4-FFF2-40B4-BE49-F238E27FC236}">
                <a16:creationId xmlns:a16="http://schemas.microsoft.com/office/drawing/2014/main" id="{D1C9EC79-9C8D-4928-94C8-584FD96810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ED0CAA-FC5A-4D11-808C-029B3262E70F}"/>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76733285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B5D9-F562-42D2-AD4D-D7D22926F69A}"/>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AD7378-6AED-4207-87D5-27A6E3F1927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4028287A-3DF9-4936-81D6-243C4F352E1D}"/>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32E75DD-6F2F-4D2D-903F-C6DF5EB1D36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960A284B-6826-4DC3-8DE9-2D78D19C8E4E}"/>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57B5159-FA56-41E6-8777-FB94B125C7FE}"/>
              </a:ext>
            </a:extLst>
          </p:cNvPr>
          <p:cNvSpPr>
            <a:spLocks noGrp="1"/>
          </p:cNvSpPr>
          <p:nvPr>
            <p:ph type="dt" sz="half" idx="10"/>
          </p:nvPr>
        </p:nvSpPr>
        <p:spPr/>
        <p:txBody>
          <a:bodyPr/>
          <a:lstStyle/>
          <a:p>
            <a:fld id="{A86BF574-01E6-4E1C-92FC-FFB8517F23CC}" type="datetime1">
              <a:rPr lang="en-GB" smtClean="0"/>
              <a:t>12/10/2017</a:t>
            </a:fld>
            <a:endParaRPr lang="en-GB"/>
          </a:p>
        </p:txBody>
      </p:sp>
      <p:sp>
        <p:nvSpPr>
          <p:cNvPr id="8" name="Footer Placeholder 7">
            <a:extLst>
              <a:ext uri="{FF2B5EF4-FFF2-40B4-BE49-F238E27FC236}">
                <a16:creationId xmlns:a16="http://schemas.microsoft.com/office/drawing/2014/main" id="{8CD2C9DA-A872-442F-82D6-4979B411050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74EED24-4937-4929-8625-75DD7AA268E7}"/>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284112998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0EA3A-4490-403B-8456-D032E4B2E31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249EB3E-15F3-4A89-9AF8-73109EE26B61}"/>
              </a:ext>
            </a:extLst>
          </p:cNvPr>
          <p:cNvSpPr>
            <a:spLocks noGrp="1"/>
          </p:cNvSpPr>
          <p:nvPr>
            <p:ph type="dt" sz="half" idx="10"/>
          </p:nvPr>
        </p:nvSpPr>
        <p:spPr/>
        <p:txBody>
          <a:bodyPr/>
          <a:lstStyle/>
          <a:p>
            <a:fld id="{816AB8DC-6463-4CF3-96C4-9B2C95668C8A}" type="datetime1">
              <a:rPr lang="en-GB" smtClean="0"/>
              <a:t>12/10/2017</a:t>
            </a:fld>
            <a:endParaRPr lang="en-GB"/>
          </a:p>
        </p:txBody>
      </p:sp>
      <p:sp>
        <p:nvSpPr>
          <p:cNvPr id="4" name="Footer Placeholder 3">
            <a:extLst>
              <a:ext uri="{FF2B5EF4-FFF2-40B4-BE49-F238E27FC236}">
                <a16:creationId xmlns:a16="http://schemas.microsoft.com/office/drawing/2014/main" id="{0A66C9D5-B65E-4DEE-864C-EEF1E4B4E1B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411293-F03F-4744-BD84-909B610CD5B4}"/>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366474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F3F889-A068-41D8-A239-617DE2C30670}"/>
              </a:ext>
            </a:extLst>
          </p:cNvPr>
          <p:cNvSpPr>
            <a:spLocks noGrp="1"/>
          </p:cNvSpPr>
          <p:nvPr>
            <p:ph type="dt" sz="half" idx="10"/>
          </p:nvPr>
        </p:nvSpPr>
        <p:spPr/>
        <p:txBody>
          <a:bodyPr/>
          <a:lstStyle/>
          <a:p>
            <a:fld id="{9AEF2BC6-8763-4A62-A67C-D2706FE5C963}" type="datetime1">
              <a:rPr lang="en-GB" smtClean="0"/>
              <a:t>12/10/2017</a:t>
            </a:fld>
            <a:endParaRPr lang="en-GB"/>
          </a:p>
        </p:txBody>
      </p:sp>
      <p:sp>
        <p:nvSpPr>
          <p:cNvPr id="3" name="Footer Placeholder 2">
            <a:extLst>
              <a:ext uri="{FF2B5EF4-FFF2-40B4-BE49-F238E27FC236}">
                <a16:creationId xmlns:a16="http://schemas.microsoft.com/office/drawing/2014/main" id="{2A65BCE7-7D56-4B7B-A8B8-58995AA399B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BC15C24-C2FF-4754-885E-C067564FC714}"/>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36153768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C339E-607B-494D-AC26-E391BC62BC6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245D440-54CA-4AD2-8D3F-B8FA2FDE899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37743A2-ED54-4CF1-AF82-7F2FE93F541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82518AB0-9C02-4C79-9911-0F4C1B202232}"/>
              </a:ext>
            </a:extLst>
          </p:cNvPr>
          <p:cNvSpPr>
            <a:spLocks noGrp="1"/>
          </p:cNvSpPr>
          <p:nvPr>
            <p:ph type="dt" sz="half" idx="10"/>
          </p:nvPr>
        </p:nvSpPr>
        <p:spPr/>
        <p:txBody>
          <a:bodyPr/>
          <a:lstStyle/>
          <a:p>
            <a:fld id="{5122586F-E86F-4829-A461-5D3D45D8EF18}" type="datetime1">
              <a:rPr lang="en-GB" smtClean="0"/>
              <a:t>12/10/2017</a:t>
            </a:fld>
            <a:endParaRPr lang="en-GB"/>
          </a:p>
        </p:txBody>
      </p:sp>
      <p:sp>
        <p:nvSpPr>
          <p:cNvPr id="6" name="Footer Placeholder 5">
            <a:extLst>
              <a:ext uri="{FF2B5EF4-FFF2-40B4-BE49-F238E27FC236}">
                <a16:creationId xmlns:a16="http://schemas.microsoft.com/office/drawing/2014/main" id="{CF301339-AAC2-40E4-818C-9ECB19A767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A5F587-FEF5-417D-ABE1-9AFE58D67D51}"/>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263912685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A2D5-AD20-4DE7-ACC0-4A72620C177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512DB0-15F1-4DE1-BEE4-2A0E82CA1B4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9C328260-7C12-4055-8530-F4B8CA3AA43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19B0845-F9BB-46EE-9098-1FD76ED32DAF}"/>
              </a:ext>
            </a:extLst>
          </p:cNvPr>
          <p:cNvSpPr>
            <a:spLocks noGrp="1"/>
          </p:cNvSpPr>
          <p:nvPr>
            <p:ph type="dt" sz="half" idx="10"/>
          </p:nvPr>
        </p:nvSpPr>
        <p:spPr/>
        <p:txBody>
          <a:bodyPr/>
          <a:lstStyle/>
          <a:p>
            <a:fld id="{C49C2F49-2A45-4EE0-B01A-2AD7671797D8}" type="datetime1">
              <a:rPr lang="en-GB" smtClean="0"/>
              <a:t>12/10/2017</a:t>
            </a:fld>
            <a:endParaRPr lang="en-GB"/>
          </a:p>
        </p:txBody>
      </p:sp>
      <p:sp>
        <p:nvSpPr>
          <p:cNvPr id="6" name="Footer Placeholder 5">
            <a:extLst>
              <a:ext uri="{FF2B5EF4-FFF2-40B4-BE49-F238E27FC236}">
                <a16:creationId xmlns:a16="http://schemas.microsoft.com/office/drawing/2014/main" id="{D4C994BD-E65E-4A51-AF4B-9FB20D2947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B06E9F-1955-4F04-A522-3124E60B656A}"/>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398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479472-3D49-444C-8DA8-517EC1041B0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C3CE35-FA29-4E50-A310-F0813875320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14093F-62A3-45F4-85C5-BE9AAA645DE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6F79D7E-CCCD-4166-98A7-9BF1AC6B53CA}" type="datetime1">
              <a:rPr lang="en-GB" smtClean="0"/>
              <a:t>12/10/2017</a:t>
            </a:fld>
            <a:endParaRPr lang="en-GB"/>
          </a:p>
        </p:txBody>
      </p:sp>
      <p:sp>
        <p:nvSpPr>
          <p:cNvPr id="5" name="Footer Placeholder 4">
            <a:extLst>
              <a:ext uri="{FF2B5EF4-FFF2-40B4-BE49-F238E27FC236}">
                <a16:creationId xmlns:a16="http://schemas.microsoft.com/office/drawing/2014/main" id="{0A2ED27B-EE9D-47C6-A05F-44B77A0B235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AC702AF-BD81-49FD-A468-E6B0C41D05E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698E25-70A5-4DC8-888B-608AEC755B87}" type="slidenum">
              <a:rPr lang="en-GB" smtClean="0"/>
              <a:t>‹#›</a:t>
            </a:fld>
            <a:endParaRPr lang="en-GB"/>
          </a:p>
        </p:txBody>
      </p:sp>
    </p:spTree>
    <p:extLst>
      <p:ext uri="{BB962C8B-B14F-4D97-AF65-F5344CB8AC3E}">
        <p14:creationId xmlns:p14="http://schemas.microsoft.com/office/powerpoint/2010/main" val="811857313"/>
      </p:ext>
    </p:extLst>
  </p:cSld>
  <p:clrMap bg1="lt1" tx1="dk1" bg2="lt2" tx2="dk2" accent1="accent1" accent2="accent2" accent3="accent3" accent4="accent4" accent5="accent5" accent6="accent6" hlink="hlink" folHlink="folHlink"/>
  <p:sldLayoutIdLst>
    <p:sldLayoutId id="2147484167" r:id="rId1"/>
    <p:sldLayoutId id="2147484168" r:id="rId2"/>
    <p:sldLayoutId id="2147484169" r:id="rId3"/>
    <p:sldLayoutId id="2147484170" r:id="rId4"/>
    <p:sldLayoutId id="2147484171" r:id="rId5"/>
    <p:sldLayoutId id="2147484172" r:id="rId6"/>
    <p:sldLayoutId id="2147484173" r:id="rId7"/>
    <p:sldLayoutId id="2147484174" r:id="rId8"/>
    <p:sldLayoutId id="2147484175" r:id="rId9"/>
    <p:sldLayoutId id="2147484176" r:id="rId10"/>
    <p:sldLayoutId id="214748417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ab0480@coventry.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ab0480@coventry.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908721"/>
            <a:ext cx="7772400" cy="1728192"/>
          </a:xfrm>
        </p:spPr>
        <p:txBody>
          <a:bodyPr>
            <a:normAutofit fontScale="90000"/>
          </a:bodyPr>
          <a:lstStyle/>
          <a:p>
            <a:r>
              <a:rPr lang="en-GB" b="1" dirty="0"/>
              <a:t>Introduction to 120CT</a:t>
            </a:r>
            <a:br>
              <a:rPr lang="en-GB" b="1" dirty="0"/>
            </a:br>
            <a:r>
              <a:rPr lang="en-GB" b="1" dirty="0"/>
              <a:t>Basic Concepts</a:t>
            </a:r>
            <a:br>
              <a:rPr lang="en-GB" dirty="0"/>
            </a:br>
            <a:endParaRPr lang="en-GB" dirty="0"/>
          </a:p>
        </p:txBody>
      </p:sp>
      <p:sp>
        <p:nvSpPr>
          <p:cNvPr id="3" name="Subtitle 2"/>
          <p:cNvSpPr>
            <a:spLocks noGrp="1"/>
          </p:cNvSpPr>
          <p:nvPr>
            <p:ph type="subTitle" idx="1"/>
          </p:nvPr>
        </p:nvSpPr>
        <p:spPr>
          <a:xfrm>
            <a:off x="685800" y="3284984"/>
            <a:ext cx="7772400" cy="1656184"/>
          </a:xfrm>
        </p:spPr>
        <p:txBody>
          <a:bodyPr>
            <a:normAutofit/>
          </a:bodyPr>
          <a:lstStyle/>
          <a:p>
            <a:r>
              <a:rPr lang="en-GB" dirty="0">
                <a:solidFill>
                  <a:srgbClr val="7030A0"/>
                </a:solidFill>
              </a:rPr>
              <a:t>120CT Computer Architecture and Networks</a:t>
            </a:r>
          </a:p>
          <a:p>
            <a:endParaRPr lang="en-GB" dirty="0"/>
          </a:p>
          <a:p>
            <a:r>
              <a:rPr lang="en-GB" b="1" dirty="0"/>
              <a:t>Dr </a:t>
            </a:r>
            <a:r>
              <a:rPr lang="en-GB" b="1" dirty="0" err="1"/>
              <a:t>Dianabasi</a:t>
            </a:r>
            <a:r>
              <a:rPr lang="en-GB" b="1" dirty="0"/>
              <a:t> </a:t>
            </a:r>
            <a:r>
              <a:rPr lang="en-GB" b="1" dirty="0" err="1"/>
              <a:t>Nkantah</a:t>
            </a:r>
            <a:endParaRPr lang="en-GB" b="1" dirty="0"/>
          </a:p>
          <a:p>
            <a:r>
              <a:rPr lang="en-GB" dirty="0">
                <a:hlinkClick r:id="rId2"/>
              </a:rPr>
              <a:t>ab0480@coventry.ac.uk</a:t>
            </a:r>
            <a:endParaRPr lang="en-GB" dirty="0"/>
          </a:p>
          <a:p>
            <a:endParaRPr lang="en-GB" dirty="0"/>
          </a:p>
        </p:txBody>
      </p:sp>
    </p:spTree>
    <p:extLst>
      <p:ext uri="{BB962C8B-B14F-4D97-AF65-F5344CB8AC3E}">
        <p14:creationId xmlns:p14="http://schemas.microsoft.com/office/powerpoint/2010/main" val="80530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Module Summary</a:t>
            </a:r>
          </a:p>
        </p:txBody>
      </p:sp>
      <p:sp>
        <p:nvSpPr>
          <p:cNvPr id="2" name="Content Placeholder 1"/>
          <p:cNvSpPr>
            <a:spLocks noGrp="1"/>
          </p:cNvSpPr>
          <p:nvPr>
            <p:ph idx="1"/>
          </p:nvPr>
        </p:nvSpPr>
        <p:spPr/>
        <p:txBody>
          <a:bodyPr>
            <a:normAutofit/>
          </a:bodyPr>
          <a:lstStyle/>
          <a:p>
            <a:r>
              <a:rPr lang="en-GB" dirty="0">
                <a:solidFill>
                  <a:srgbClr val="0070C0"/>
                </a:solidFill>
              </a:rPr>
              <a:t>Provide students with a broad overview of computer architecture</a:t>
            </a:r>
          </a:p>
          <a:p>
            <a:pPr marL="2057400" lvl="8" indent="0">
              <a:buNone/>
            </a:pPr>
            <a:endParaRPr lang="en-GB" dirty="0"/>
          </a:p>
          <a:p>
            <a:r>
              <a:rPr lang="en-GB" dirty="0">
                <a:solidFill>
                  <a:srgbClr val="C00000"/>
                </a:solidFill>
              </a:rPr>
              <a:t>Guide students in investigating operating systems</a:t>
            </a:r>
          </a:p>
          <a:p>
            <a:pPr marL="2057400" lvl="8" indent="0">
              <a:buNone/>
            </a:pPr>
            <a:endParaRPr lang="en-GB" dirty="0"/>
          </a:p>
          <a:p>
            <a:r>
              <a:rPr lang="en-GB" dirty="0">
                <a:solidFill>
                  <a:srgbClr val="0070C0"/>
                </a:solidFill>
              </a:rPr>
              <a:t>Explore aspects of computer hardware and software</a:t>
            </a:r>
          </a:p>
          <a:p>
            <a:pPr marL="2057400" lvl="8" indent="0">
              <a:buNone/>
            </a:pPr>
            <a:endParaRPr lang="en-GB" dirty="0"/>
          </a:p>
          <a:p>
            <a:r>
              <a:rPr lang="en-GB" dirty="0">
                <a:solidFill>
                  <a:srgbClr val="C00000"/>
                </a:solidFill>
              </a:rPr>
              <a:t>Explore fundamental concepts of networking and the internet</a:t>
            </a:r>
          </a:p>
        </p:txBody>
      </p:sp>
      <p:sp>
        <p:nvSpPr>
          <p:cNvPr id="4" name="Slide Number Placeholder 3"/>
          <p:cNvSpPr>
            <a:spLocks noGrp="1"/>
          </p:cNvSpPr>
          <p:nvPr>
            <p:ph type="sldNum" sz="quarter" idx="12"/>
          </p:nvPr>
        </p:nvSpPr>
        <p:spPr/>
        <p:txBody>
          <a:bodyPr/>
          <a:lstStyle/>
          <a:p>
            <a:fld id="{04698E25-70A5-4DC8-888B-608AEC755B87}" type="slidenum">
              <a:rPr lang="en-GB" smtClean="0"/>
              <a:t>10</a:t>
            </a:fld>
            <a:endParaRPr lang="en-GB"/>
          </a:p>
        </p:txBody>
      </p:sp>
    </p:spTree>
    <p:extLst>
      <p:ext uri="{BB962C8B-B14F-4D97-AF65-F5344CB8AC3E}">
        <p14:creationId xmlns:p14="http://schemas.microsoft.com/office/powerpoint/2010/main" val="117154949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16632"/>
            <a:ext cx="8229600" cy="994122"/>
          </a:xfrm>
        </p:spPr>
        <p:txBody>
          <a:bodyPr>
            <a:normAutofit/>
          </a:bodyPr>
          <a:lstStyle/>
          <a:p>
            <a:r>
              <a:rPr lang="en-GB" dirty="0"/>
              <a:t>Intended Learning Outcomes</a:t>
            </a:r>
          </a:p>
        </p:txBody>
      </p:sp>
      <p:sp>
        <p:nvSpPr>
          <p:cNvPr id="2" name="Content Placeholder 1"/>
          <p:cNvSpPr>
            <a:spLocks noGrp="1"/>
          </p:cNvSpPr>
          <p:nvPr>
            <p:ph idx="1"/>
          </p:nvPr>
        </p:nvSpPr>
        <p:spPr>
          <a:xfrm>
            <a:off x="457200" y="1124744"/>
            <a:ext cx="8229600" cy="5112568"/>
          </a:xfrm>
        </p:spPr>
        <p:txBody>
          <a:bodyPr>
            <a:normAutofit/>
          </a:bodyPr>
          <a:lstStyle/>
          <a:p>
            <a:r>
              <a:rPr lang="en-GB" dirty="0"/>
              <a:t>On completion of this module, a student should be able to:</a:t>
            </a:r>
          </a:p>
          <a:p>
            <a:pPr marL="850392" lvl="1" indent="-457200">
              <a:buFont typeface="+mj-lt"/>
              <a:buAutoNum type="arabicPeriod"/>
            </a:pPr>
            <a:r>
              <a:rPr lang="en-GB" dirty="0">
                <a:solidFill>
                  <a:srgbClr val="0070C0"/>
                </a:solidFill>
              </a:rPr>
              <a:t>Demonstrate an understanding of the development of the computer and its major components</a:t>
            </a:r>
          </a:p>
          <a:p>
            <a:pPr marL="2057400" lvl="8" indent="0">
              <a:buNone/>
            </a:pPr>
            <a:endParaRPr lang="en-GB" dirty="0">
              <a:solidFill>
                <a:srgbClr val="0070C0"/>
              </a:solidFill>
            </a:endParaRPr>
          </a:p>
          <a:p>
            <a:pPr marL="850392" lvl="1" indent="-457200">
              <a:buFont typeface="+mj-lt"/>
              <a:buAutoNum type="arabicPeriod"/>
            </a:pPr>
            <a:r>
              <a:rPr lang="en-GB" dirty="0">
                <a:solidFill>
                  <a:srgbClr val="C00000"/>
                </a:solidFill>
              </a:rPr>
              <a:t>Explain the main components of a computer, and the function and operation of each</a:t>
            </a:r>
          </a:p>
          <a:p>
            <a:pPr marL="2057400" lvl="8" indent="0">
              <a:buNone/>
            </a:pPr>
            <a:endParaRPr lang="en-GB" dirty="0">
              <a:solidFill>
                <a:srgbClr val="C00000"/>
              </a:solidFill>
            </a:endParaRPr>
          </a:p>
          <a:p>
            <a:pPr marL="850392" lvl="1" indent="-457200">
              <a:buFont typeface="+mj-lt"/>
              <a:buAutoNum type="arabicPeriod"/>
            </a:pPr>
            <a:r>
              <a:rPr lang="en-GB" dirty="0">
                <a:solidFill>
                  <a:srgbClr val="0070C0"/>
                </a:solidFill>
              </a:rPr>
              <a:t>Demonstrate a basic understanding of Processor Pipelines and Instruction-level parallelism</a:t>
            </a:r>
          </a:p>
          <a:p>
            <a:pPr marL="2057400" lvl="8" indent="0">
              <a:buNone/>
            </a:pPr>
            <a:endParaRPr lang="en-GB" dirty="0">
              <a:solidFill>
                <a:srgbClr val="0070C0"/>
              </a:solidFill>
            </a:endParaRPr>
          </a:p>
          <a:p>
            <a:pPr marL="850392" lvl="1" indent="-457200">
              <a:buFont typeface="+mj-lt"/>
              <a:buAutoNum type="arabicPeriod"/>
            </a:pPr>
            <a:r>
              <a:rPr lang="en-GB" dirty="0">
                <a:solidFill>
                  <a:srgbClr val="C00000"/>
                </a:solidFill>
              </a:rPr>
              <a:t>Describe the purpose and basic features of an operating system and its role within a variety of computing systems and with a variety of input-output techniques, peripherals and storage devices</a:t>
            </a:r>
          </a:p>
          <a:p>
            <a:pPr marL="2057400" lvl="8" indent="0">
              <a:buNone/>
            </a:pPr>
            <a:endParaRPr lang="en-GB" dirty="0">
              <a:solidFill>
                <a:srgbClr val="C00000"/>
              </a:solidFill>
            </a:endParaRPr>
          </a:p>
          <a:p>
            <a:pPr marL="850392" lvl="1" indent="-457200">
              <a:buFont typeface="+mj-lt"/>
              <a:buAutoNum type="arabicPeriod"/>
            </a:pPr>
            <a:r>
              <a:rPr lang="en-GB" dirty="0">
                <a:solidFill>
                  <a:srgbClr val="0070C0"/>
                </a:solidFill>
              </a:rPr>
              <a:t>Demonstrate an understanding of network protocols and hardware, networked operating systems and cloud computing</a:t>
            </a:r>
          </a:p>
          <a:p>
            <a:endParaRPr lang="en-GB" dirty="0"/>
          </a:p>
        </p:txBody>
      </p:sp>
      <p:sp>
        <p:nvSpPr>
          <p:cNvPr id="4" name="Slide Number Placeholder 3"/>
          <p:cNvSpPr>
            <a:spLocks noGrp="1"/>
          </p:cNvSpPr>
          <p:nvPr>
            <p:ph type="sldNum" sz="quarter" idx="12"/>
          </p:nvPr>
        </p:nvSpPr>
        <p:spPr/>
        <p:txBody>
          <a:bodyPr/>
          <a:lstStyle/>
          <a:p>
            <a:fld id="{04698E25-70A5-4DC8-888B-608AEC755B87}" type="slidenum">
              <a:rPr lang="en-GB" smtClean="0"/>
              <a:t>11</a:t>
            </a:fld>
            <a:endParaRPr lang="en-GB"/>
          </a:p>
        </p:txBody>
      </p:sp>
      <p:pic>
        <p:nvPicPr>
          <p:cNvPr id="6146"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96142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p:cTn id="19"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 calcmode="lin" valueType="num">
                                      <p:cBhvr>
                                        <p:cTn id="26"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27"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 calcmode="lin" valueType="num">
                                      <p:cBhvr>
                                        <p:cTn id="33"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35" dur="500"/>
                                        <p:tgtEl>
                                          <p:spTgt spid="2">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 calcmode="lin" valueType="num">
                                      <p:cBhvr>
                                        <p:cTn id="40" dur="500" fill="hold"/>
                                        <p:tgtEl>
                                          <p:spTgt spid="2">
                                            <p:txEl>
                                              <p:pRg st="9" end="9"/>
                                            </p:txEl>
                                          </p:spTgt>
                                        </p:tgtEl>
                                        <p:attrNameLst>
                                          <p:attrName>ppt_w</p:attrName>
                                        </p:attrNameLst>
                                      </p:cBhvr>
                                      <p:tavLst>
                                        <p:tav tm="0">
                                          <p:val>
                                            <p:fltVal val="0"/>
                                          </p:val>
                                        </p:tav>
                                        <p:tav tm="100000">
                                          <p:val>
                                            <p:strVal val="#ppt_w"/>
                                          </p:val>
                                        </p:tav>
                                      </p:tavLst>
                                    </p:anim>
                                    <p:anim calcmode="lin" valueType="num">
                                      <p:cBhvr>
                                        <p:cTn id="41" dur="500" fill="hold"/>
                                        <p:tgtEl>
                                          <p:spTgt spid="2">
                                            <p:txEl>
                                              <p:pRg st="9" end="9"/>
                                            </p:txEl>
                                          </p:spTgt>
                                        </p:tgtEl>
                                        <p:attrNameLst>
                                          <p:attrName>ppt_h</p:attrName>
                                        </p:attrNameLst>
                                      </p:cBhvr>
                                      <p:tavLst>
                                        <p:tav tm="0">
                                          <p:val>
                                            <p:fltVal val="0"/>
                                          </p:val>
                                        </p:tav>
                                        <p:tav tm="100000">
                                          <p:val>
                                            <p:strVal val="#ppt_h"/>
                                          </p:val>
                                        </p:tav>
                                      </p:tavLst>
                                    </p:anim>
                                    <p:animEffect transition="in" filter="fade">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Student Time on Module</a:t>
            </a:r>
          </a:p>
        </p:txBody>
      </p:sp>
      <p:sp>
        <p:nvSpPr>
          <p:cNvPr id="2" name="Content Placeholder 1"/>
          <p:cNvSpPr>
            <a:spLocks noGrp="1"/>
          </p:cNvSpPr>
          <p:nvPr>
            <p:ph idx="1"/>
          </p:nvPr>
        </p:nvSpPr>
        <p:spPr/>
        <p:txBody>
          <a:bodyPr>
            <a:normAutofit/>
          </a:bodyPr>
          <a:lstStyle/>
          <a:p>
            <a:r>
              <a:rPr lang="en-GB" u="sng" dirty="0"/>
              <a:t>Total time – 200 Hours</a:t>
            </a:r>
          </a:p>
          <a:p>
            <a:pPr marL="109728" indent="0">
              <a:buNone/>
            </a:pPr>
            <a:endParaRPr lang="en-GB" dirty="0"/>
          </a:p>
          <a:p>
            <a:r>
              <a:rPr lang="en-GB" dirty="0"/>
              <a:t>Lectures – 22 Hours</a:t>
            </a:r>
          </a:p>
          <a:p>
            <a:pPr lvl="2"/>
            <a:r>
              <a:rPr lang="en-GB" dirty="0">
                <a:solidFill>
                  <a:srgbClr val="FF0000"/>
                </a:solidFill>
              </a:rPr>
              <a:t>2 Hours a week (over 11 weeks)</a:t>
            </a:r>
          </a:p>
          <a:p>
            <a:endParaRPr lang="en-GB" dirty="0"/>
          </a:p>
          <a:p>
            <a:r>
              <a:rPr lang="en-GB" dirty="0"/>
              <a:t>Tutorial Lab Sessions – 22 Hours</a:t>
            </a:r>
          </a:p>
          <a:p>
            <a:pPr lvl="2"/>
            <a:r>
              <a:rPr lang="en-GB" dirty="0">
                <a:solidFill>
                  <a:srgbClr val="FF0000"/>
                </a:solidFill>
              </a:rPr>
              <a:t>2 Hours a week (over 11 weeks)</a:t>
            </a:r>
          </a:p>
          <a:p>
            <a:endParaRPr lang="en-GB" dirty="0"/>
          </a:p>
          <a:p>
            <a:r>
              <a:rPr lang="en-GB" dirty="0"/>
              <a:t>Self Study – 156 Hours</a:t>
            </a:r>
          </a:p>
          <a:p>
            <a:pPr lvl="2"/>
            <a:r>
              <a:rPr lang="en-GB" dirty="0">
                <a:solidFill>
                  <a:srgbClr val="FF0000"/>
                </a:solidFill>
              </a:rPr>
              <a:t>9.75 Hours a week (over 16 weeks)</a:t>
            </a:r>
          </a:p>
        </p:txBody>
      </p:sp>
      <p:sp>
        <p:nvSpPr>
          <p:cNvPr id="3" name="Slide Number Placeholder 2"/>
          <p:cNvSpPr>
            <a:spLocks noGrp="1"/>
          </p:cNvSpPr>
          <p:nvPr>
            <p:ph type="sldNum" sz="quarter" idx="12"/>
          </p:nvPr>
        </p:nvSpPr>
        <p:spPr/>
        <p:txBody>
          <a:bodyPr/>
          <a:lstStyle/>
          <a:p>
            <a:fld id="{04698E25-70A5-4DC8-888B-608AEC755B87}" type="slidenum">
              <a:rPr lang="en-GB" smtClean="0"/>
              <a:t>12</a:t>
            </a:fld>
            <a:endParaRPr lang="en-GB"/>
          </a:p>
        </p:txBody>
      </p:sp>
    </p:spTree>
    <p:extLst>
      <p:ext uri="{BB962C8B-B14F-4D97-AF65-F5344CB8AC3E}">
        <p14:creationId xmlns:p14="http://schemas.microsoft.com/office/powerpoint/2010/main" val="179063368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anim calcmode="lin" valueType="num">
                                      <p:cBhvr>
                                        <p:cTn id="2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1000"/>
                                        <p:tgtEl>
                                          <p:spTgt spid="2">
                                            <p:txEl>
                                              <p:pRg st="5" end="5"/>
                                            </p:txEl>
                                          </p:spTgt>
                                        </p:tgtEl>
                                      </p:cBhvr>
                                    </p:animEffect>
                                    <p:anim calcmode="lin" valueType="num">
                                      <p:cBhvr>
                                        <p:cTn id="2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1000"/>
                                        <p:tgtEl>
                                          <p:spTgt spid="2">
                                            <p:txEl>
                                              <p:pRg st="6" end="6"/>
                                            </p:txEl>
                                          </p:spTgt>
                                        </p:tgtEl>
                                      </p:cBhvr>
                                    </p:animEffect>
                                    <p:anim calcmode="lin" valueType="num">
                                      <p:cBhvr>
                                        <p:cTn id="3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wipe(down)">
                                      <p:cBhvr>
                                        <p:cTn id="38" dur="580">
                                          <p:stCondLst>
                                            <p:cond delay="0"/>
                                          </p:stCondLst>
                                        </p:cTn>
                                        <p:tgtEl>
                                          <p:spTgt spid="2">
                                            <p:txEl>
                                              <p:pRg st="8" end="8"/>
                                            </p:txEl>
                                          </p:spTgt>
                                        </p:tgtEl>
                                      </p:cBhvr>
                                    </p:animEffect>
                                    <p:anim calcmode="lin" valueType="num">
                                      <p:cBhvr>
                                        <p:cTn id="39" dur="1822" tmFilter="0,0; 0.14,0.36; 0.43,0.73; 0.71,0.91; 1.0,1.0">
                                          <p:stCondLst>
                                            <p:cond delay="0"/>
                                          </p:stCondLst>
                                        </p:cTn>
                                        <p:tgtEl>
                                          <p:spTgt spid="2">
                                            <p:txEl>
                                              <p:pRg st="8" end="8"/>
                                            </p:txEl>
                                          </p:spTgt>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2">
                                            <p:txEl>
                                              <p:pRg st="8" end="8"/>
                                            </p:txEl>
                                          </p:spTgt>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2">
                                            <p:txEl>
                                              <p:pRg st="8" end="8"/>
                                            </p:txEl>
                                          </p:spTgt>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2">
                                            <p:txEl>
                                              <p:pRg st="8" end="8"/>
                                            </p:txEl>
                                          </p:spTgt>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2">
                                            <p:txEl>
                                              <p:pRg st="8" end="8"/>
                                            </p:txEl>
                                          </p:spTgt>
                                        </p:tgtEl>
                                        <p:attrNameLst>
                                          <p:attrName>ppt_y</p:attrName>
                                        </p:attrNameLst>
                                      </p:cBhvr>
                                      <p:tavLst>
                                        <p:tav tm="0" fmla="#ppt_y-sin(pi*$)/81">
                                          <p:val>
                                            <p:fltVal val="0"/>
                                          </p:val>
                                        </p:tav>
                                        <p:tav tm="100000">
                                          <p:val>
                                            <p:fltVal val="1"/>
                                          </p:val>
                                        </p:tav>
                                      </p:tavLst>
                                    </p:anim>
                                    <p:animScale>
                                      <p:cBhvr>
                                        <p:cTn id="44" dur="26">
                                          <p:stCondLst>
                                            <p:cond delay="650"/>
                                          </p:stCondLst>
                                        </p:cTn>
                                        <p:tgtEl>
                                          <p:spTgt spid="2">
                                            <p:txEl>
                                              <p:pRg st="8" end="8"/>
                                            </p:txEl>
                                          </p:spTgt>
                                        </p:tgtEl>
                                      </p:cBhvr>
                                      <p:to x="100000" y="60000"/>
                                    </p:animScale>
                                    <p:animScale>
                                      <p:cBhvr>
                                        <p:cTn id="45" dur="166" decel="50000">
                                          <p:stCondLst>
                                            <p:cond delay="676"/>
                                          </p:stCondLst>
                                        </p:cTn>
                                        <p:tgtEl>
                                          <p:spTgt spid="2">
                                            <p:txEl>
                                              <p:pRg st="8" end="8"/>
                                            </p:txEl>
                                          </p:spTgt>
                                        </p:tgtEl>
                                      </p:cBhvr>
                                      <p:to x="100000" y="100000"/>
                                    </p:animScale>
                                    <p:animScale>
                                      <p:cBhvr>
                                        <p:cTn id="46" dur="26">
                                          <p:stCondLst>
                                            <p:cond delay="1312"/>
                                          </p:stCondLst>
                                        </p:cTn>
                                        <p:tgtEl>
                                          <p:spTgt spid="2">
                                            <p:txEl>
                                              <p:pRg st="8" end="8"/>
                                            </p:txEl>
                                          </p:spTgt>
                                        </p:tgtEl>
                                      </p:cBhvr>
                                      <p:to x="100000" y="80000"/>
                                    </p:animScale>
                                    <p:animScale>
                                      <p:cBhvr>
                                        <p:cTn id="47" dur="166" decel="50000">
                                          <p:stCondLst>
                                            <p:cond delay="1338"/>
                                          </p:stCondLst>
                                        </p:cTn>
                                        <p:tgtEl>
                                          <p:spTgt spid="2">
                                            <p:txEl>
                                              <p:pRg st="8" end="8"/>
                                            </p:txEl>
                                          </p:spTgt>
                                        </p:tgtEl>
                                      </p:cBhvr>
                                      <p:to x="100000" y="100000"/>
                                    </p:animScale>
                                    <p:animScale>
                                      <p:cBhvr>
                                        <p:cTn id="48" dur="26">
                                          <p:stCondLst>
                                            <p:cond delay="1642"/>
                                          </p:stCondLst>
                                        </p:cTn>
                                        <p:tgtEl>
                                          <p:spTgt spid="2">
                                            <p:txEl>
                                              <p:pRg st="8" end="8"/>
                                            </p:txEl>
                                          </p:spTgt>
                                        </p:tgtEl>
                                      </p:cBhvr>
                                      <p:to x="100000" y="90000"/>
                                    </p:animScale>
                                    <p:animScale>
                                      <p:cBhvr>
                                        <p:cTn id="49" dur="166" decel="50000">
                                          <p:stCondLst>
                                            <p:cond delay="1668"/>
                                          </p:stCondLst>
                                        </p:cTn>
                                        <p:tgtEl>
                                          <p:spTgt spid="2">
                                            <p:txEl>
                                              <p:pRg st="8" end="8"/>
                                            </p:txEl>
                                          </p:spTgt>
                                        </p:tgtEl>
                                      </p:cBhvr>
                                      <p:to x="100000" y="100000"/>
                                    </p:animScale>
                                    <p:animScale>
                                      <p:cBhvr>
                                        <p:cTn id="50" dur="26">
                                          <p:stCondLst>
                                            <p:cond delay="1808"/>
                                          </p:stCondLst>
                                        </p:cTn>
                                        <p:tgtEl>
                                          <p:spTgt spid="2">
                                            <p:txEl>
                                              <p:pRg st="8" end="8"/>
                                            </p:txEl>
                                          </p:spTgt>
                                        </p:tgtEl>
                                      </p:cBhvr>
                                      <p:to x="100000" y="95000"/>
                                    </p:animScale>
                                    <p:animScale>
                                      <p:cBhvr>
                                        <p:cTn id="51" dur="166" decel="50000">
                                          <p:stCondLst>
                                            <p:cond delay="1834"/>
                                          </p:stCondLst>
                                        </p:cTn>
                                        <p:tgtEl>
                                          <p:spTgt spid="2">
                                            <p:txEl>
                                              <p:pRg st="8" end="8"/>
                                            </p:txEl>
                                          </p:spTgt>
                                        </p:tgtEl>
                                      </p:cBhvr>
                                      <p:to x="100000" y="100000"/>
                                    </p:animScale>
                                  </p:childTnLst>
                                </p:cTn>
                              </p:par>
                              <p:par>
                                <p:cTn id="52" presetID="26" presetClass="entr" presetSubtype="0" fill="hold" nodeType="withEffect">
                                  <p:stCondLst>
                                    <p:cond delay="0"/>
                                  </p:stCondLst>
                                  <p:childTnLst>
                                    <p:set>
                                      <p:cBhvr>
                                        <p:cTn id="53" dur="1" fill="hold">
                                          <p:stCondLst>
                                            <p:cond delay="0"/>
                                          </p:stCondLst>
                                        </p:cTn>
                                        <p:tgtEl>
                                          <p:spTgt spid="2">
                                            <p:txEl>
                                              <p:pRg st="9" end="9"/>
                                            </p:txEl>
                                          </p:spTgt>
                                        </p:tgtEl>
                                        <p:attrNameLst>
                                          <p:attrName>style.visibility</p:attrName>
                                        </p:attrNameLst>
                                      </p:cBhvr>
                                      <p:to>
                                        <p:strVal val="visible"/>
                                      </p:to>
                                    </p:set>
                                    <p:animEffect transition="in" filter="wipe(down)">
                                      <p:cBhvr>
                                        <p:cTn id="54" dur="580">
                                          <p:stCondLst>
                                            <p:cond delay="0"/>
                                          </p:stCondLst>
                                        </p:cTn>
                                        <p:tgtEl>
                                          <p:spTgt spid="2">
                                            <p:txEl>
                                              <p:pRg st="9" end="9"/>
                                            </p:txEl>
                                          </p:spTgt>
                                        </p:tgtEl>
                                      </p:cBhvr>
                                    </p:animEffect>
                                    <p:anim calcmode="lin" valueType="num">
                                      <p:cBhvr>
                                        <p:cTn id="55" dur="1822" tmFilter="0,0; 0.14,0.36; 0.43,0.73; 0.71,0.91; 1.0,1.0">
                                          <p:stCondLst>
                                            <p:cond delay="0"/>
                                          </p:stCondLst>
                                        </p:cTn>
                                        <p:tgtEl>
                                          <p:spTgt spid="2">
                                            <p:txEl>
                                              <p:pRg st="9" end="9"/>
                                            </p:txEl>
                                          </p:spTgt>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2">
                                            <p:txEl>
                                              <p:pRg st="9" end="9"/>
                                            </p:txEl>
                                          </p:spTgt>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2">
                                            <p:txEl>
                                              <p:pRg st="9" end="9"/>
                                            </p:txEl>
                                          </p:spTgt>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2">
                                            <p:txEl>
                                              <p:pRg st="9" end="9"/>
                                            </p:txEl>
                                          </p:spTgt>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2">
                                            <p:txEl>
                                              <p:pRg st="9" end="9"/>
                                            </p:txEl>
                                          </p:spTgt>
                                        </p:tgtEl>
                                        <p:attrNameLst>
                                          <p:attrName>ppt_y</p:attrName>
                                        </p:attrNameLst>
                                      </p:cBhvr>
                                      <p:tavLst>
                                        <p:tav tm="0" fmla="#ppt_y-sin(pi*$)/81">
                                          <p:val>
                                            <p:fltVal val="0"/>
                                          </p:val>
                                        </p:tav>
                                        <p:tav tm="100000">
                                          <p:val>
                                            <p:fltVal val="1"/>
                                          </p:val>
                                        </p:tav>
                                      </p:tavLst>
                                    </p:anim>
                                    <p:animScale>
                                      <p:cBhvr>
                                        <p:cTn id="60" dur="26">
                                          <p:stCondLst>
                                            <p:cond delay="650"/>
                                          </p:stCondLst>
                                        </p:cTn>
                                        <p:tgtEl>
                                          <p:spTgt spid="2">
                                            <p:txEl>
                                              <p:pRg st="9" end="9"/>
                                            </p:txEl>
                                          </p:spTgt>
                                        </p:tgtEl>
                                      </p:cBhvr>
                                      <p:to x="100000" y="60000"/>
                                    </p:animScale>
                                    <p:animScale>
                                      <p:cBhvr>
                                        <p:cTn id="61" dur="166" decel="50000">
                                          <p:stCondLst>
                                            <p:cond delay="676"/>
                                          </p:stCondLst>
                                        </p:cTn>
                                        <p:tgtEl>
                                          <p:spTgt spid="2">
                                            <p:txEl>
                                              <p:pRg st="9" end="9"/>
                                            </p:txEl>
                                          </p:spTgt>
                                        </p:tgtEl>
                                      </p:cBhvr>
                                      <p:to x="100000" y="100000"/>
                                    </p:animScale>
                                    <p:animScale>
                                      <p:cBhvr>
                                        <p:cTn id="62" dur="26">
                                          <p:stCondLst>
                                            <p:cond delay="1312"/>
                                          </p:stCondLst>
                                        </p:cTn>
                                        <p:tgtEl>
                                          <p:spTgt spid="2">
                                            <p:txEl>
                                              <p:pRg st="9" end="9"/>
                                            </p:txEl>
                                          </p:spTgt>
                                        </p:tgtEl>
                                      </p:cBhvr>
                                      <p:to x="100000" y="80000"/>
                                    </p:animScale>
                                    <p:animScale>
                                      <p:cBhvr>
                                        <p:cTn id="63" dur="166" decel="50000">
                                          <p:stCondLst>
                                            <p:cond delay="1338"/>
                                          </p:stCondLst>
                                        </p:cTn>
                                        <p:tgtEl>
                                          <p:spTgt spid="2">
                                            <p:txEl>
                                              <p:pRg st="9" end="9"/>
                                            </p:txEl>
                                          </p:spTgt>
                                        </p:tgtEl>
                                      </p:cBhvr>
                                      <p:to x="100000" y="100000"/>
                                    </p:animScale>
                                    <p:animScale>
                                      <p:cBhvr>
                                        <p:cTn id="64" dur="26">
                                          <p:stCondLst>
                                            <p:cond delay="1642"/>
                                          </p:stCondLst>
                                        </p:cTn>
                                        <p:tgtEl>
                                          <p:spTgt spid="2">
                                            <p:txEl>
                                              <p:pRg st="9" end="9"/>
                                            </p:txEl>
                                          </p:spTgt>
                                        </p:tgtEl>
                                      </p:cBhvr>
                                      <p:to x="100000" y="90000"/>
                                    </p:animScale>
                                    <p:animScale>
                                      <p:cBhvr>
                                        <p:cTn id="65" dur="166" decel="50000">
                                          <p:stCondLst>
                                            <p:cond delay="1668"/>
                                          </p:stCondLst>
                                        </p:cTn>
                                        <p:tgtEl>
                                          <p:spTgt spid="2">
                                            <p:txEl>
                                              <p:pRg st="9" end="9"/>
                                            </p:txEl>
                                          </p:spTgt>
                                        </p:tgtEl>
                                      </p:cBhvr>
                                      <p:to x="100000" y="100000"/>
                                    </p:animScale>
                                    <p:animScale>
                                      <p:cBhvr>
                                        <p:cTn id="66" dur="26">
                                          <p:stCondLst>
                                            <p:cond delay="1808"/>
                                          </p:stCondLst>
                                        </p:cTn>
                                        <p:tgtEl>
                                          <p:spTgt spid="2">
                                            <p:txEl>
                                              <p:pRg st="9" end="9"/>
                                            </p:txEl>
                                          </p:spTgt>
                                        </p:tgtEl>
                                      </p:cBhvr>
                                      <p:to x="100000" y="95000"/>
                                    </p:animScale>
                                    <p:animScale>
                                      <p:cBhvr>
                                        <p:cTn id="67" dur="166" decel="50000">
                                          <p:stCondLst>
                                            <p:cond delay="1834"/>
                                          </p:stCondLst>
                                        </p:cTn>
                                        <p:tgtEl>
                                          <p:spTgt spid="2">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Lectures and Lab/Tutorial Sessions</a:t>
            </a:r>
          </a:p>
        </p:txBody>
      </p:sp>
      <p:sp>
        <p:nvSpPr>
          <p:cNvPr id="2" name="Content Placeholder 1"/>
          <p:cNvSpPr>
            <a:spLocks noGrp="1"/>
          </p:cNvSpPr>
          <p:nvPr>
            <p:ph idx="1"/>
          </p:nvPr>
        </p:nvSpPr>
        <p:spPr/>
        <p:txBody>
          <a:bodyPr>
            <a:normAutofit/>
          </a:bodyPr>
          <a:lstStyle/>
          <a:p>
            <a:r>
              <a:rPr lang="en-GB" dirty="0"/>
              <a:t>Lectures/Tutorial Sessions</a:t>
            </a:r>
            <a:endParaRPr lang="en-GB" b="1" dirty="0">
              <a:solidFill>
                <a:srgbClr val="C00000"/>
              </a:solidFill>
            </a:endParaRPr>
          </a:p>
          <a:p>
            <a:pPr lvl="1"/>
            <a:r>
              <a:rPr lang="en-GB" b="1" dirty="0">
                <a:solidFill>
                  <a:srgbClr val="0070C0"/>
                </a:solidFill>
              </a:rPr>
              <a:t>Monday – 09:00-11:00 – ECG-26</a:t>
            </a:r>
          </a:p>
          <a:p>
            <a:pPr lvl="2"/>
            <a:r>
              <a:rPr lang="en-GB" b="1" dirty="0">
                <a:solidFill>
                  <a:srgbClr val="C00000"/>
                </a:solidFill>
              </a:rPr>
              <a:t>ECU174 – Multimedia Computing</a:t>
            </a:r>
          </a:p>
          <a:p>
            <a:pPr lvl="2"/>
            <a:r>
              <a:rPr lang="en-GB" b="1" dirty="0">
                <a:solidFill>
                  <a:srgbClr val="C00000"/>
                </a:solidFill>
              </a:rPr>
              <a:t>ECU175 – Games Technology</a:t>
            </a:r>
          </a:p>
          <a:p>
            <a:pPr lvl="2"/>
            <a:r>
              <a:rPr lang="en-GB" b="1" dirty="0">
                <a:solidFill>
                  <a:srgbClr val="C00000"/>
                </a:solidFill>
              </a:rPr>
              <a:t>ECU177 – Computing</a:t>
            </a:r>
          </a:p>
          <a:p>
            <a:pPr marL="685800" lvl="2" indent="0">
              <a:buNone/>
            </a:pPr>
            <a:endParaRPr lang="en-GB" b="1" dirty="0">
              <a:solidFill>
                <a:srgbClr val="C00000"/>
              </a:solidFill>
            </a:endParaRPr>
          </a:p>
          <a:p>
            <a:pPr lvl="1"/>
            <a:r>
              <a:rPr lang="en-GB" b="1" dirty="0">
                <a:solidFill>
                  <a:srgbClr val="0070C0"/>
                </a:solidFill>
              </a:rPr>
              <a:t>Friday – 16:00-18:00 – ECG-24</a:t>
            </a:r>
          </a:p>
          <a:p>
            <a:pPr lvl="2"/>
            <a:r>
              <a:rPr lang="en-GB" b="1" dirty="0">
                <a:solidFill>
                  <a:srgbClr val="C00000"/>
                </a:solidFill>
              </a:rPr>
              <a:t>ECU178 – Computer Science</a:t>
            </a:r>
          </a:p>
          <a:p>
            <a:pPr lvl="2"/>
            <a:r>
              <a:rPr lang="en-GB" b="1" dirty="0">
                <a:solidFill>
                  <a:srgbClr val="C00000"/>
                </a:solidFill>
              </a:rPr>
              <a:t>EECU007 – Ethical Hacking and Cybersecurity</a:t>
            </a:r>
          </a:p>
          <a:p>
            <a:pPr lvl="1"/>
            <a:endParaRPr lang="en-GB" dirty="0"/>
          </a:p>
          <a:p>
            <a:pPr lvl="1"/>
            <a:endParaRPr lang="en-GB" dirty="0"/>
          </a:p>
          <a:p>
            <a:pPr marL="342900" lvl="1" indent="0">
              <a:buNone/>
            </a:pPr>
            <a:endParaRPr lang="en-GB" dirty="0"/>
          </a:p>
          <a:p>
            <a:r>
              <a:rPr lang="en-GB" dirty="0"/>
              <a:t>Lab/Tutorial Sessions</a:t>
            </a:r>
            <a:endParaRPr lang="en-GB" b="1" dirty="0">
              <a:solidFill>
                <a:srgbClr val="C00000"/>
              </a:solidFill>
            </a:endParaRPr>
          </a:p>
          <a:p>
            <a:pPr lvl="1"/>
            <a:r>
              <a:rPr lang="en-GB" b="1" dirty="0">
                <a:solidFill>
                  <a:srgbClr val="C00000"/>
                </a:solidFill>
              </a:rPr>
              <a:t>2-Hour slots as allocated on timetables</a:t>
            </a:r>
          </a:p>
          <a:p>
            <a:pPr marL="342900" lvl="1" indent="0">
              <a:buNone/>
            </a:pPr>
            <a:endParaRPr lang="en-GB" dirty="0"/>
          </a:p>
        </p:txBody>
      </p:sp>
      <p:sp>
        <p:nvSpPr>
          <p:cNvPr id="4" name="Slide Number Placeholder 3"/>
          <p:cNvSpPr>
            <a:spLocks noGrp="1"/>
          </p:cNvSpPr>
          <p:nvPr>
            <p:ph type="sldNum" sz="quarter" idx="12"/>
          </p:nvPr>
        </p:nvSpPr>
        <p:spPr/>
        <p:txBody>
          <a:bodyPr/>
          <a:lstStyle/>
          <a:p>
            <a:fld id="{04698E25-70A5-4DC8-888B-608AEC755B87}" type="slidenum">
              <a:rPr lang="en-GB" smtClean="0"/>
              <a:t>13</a:t>
            </a:fld>
            <a:endParaRPr lang="en-GB"/>
          </a:p>
        </p:txBody>
      </p:sp>
      <p:pic>
        <p:nvPicPr>
          <p:cNvPr id="5122" name="Picture 2" descr="C:\Users\ab0480\Desktop\CU_\New Session Prep - 2016-17\120CT\trafficlight_green_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3731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 calcmode="lin" valueType="num">
                                      <p:cBhvr additive="base">
                                        <p:cTn id="3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anim calcmode="lin" valueType="num">
                                      <p:cBhvr additive="base">
                                        <p:cTn id="39"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anim calcmode="lin" valueType="num">
                                      <p:cBhvr additive="base">
                                        <p:cTn id="43"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Module Assessment</a:t>
            </a:r>
          </a:p>
        </p:txBody>
      </p:sp>
      <p:sp>
        <p:nvSpPr>
          <p:cNvPr id="2" name="Content Placeholder 1"/>
          <p:cNvSpPr>
            <a:spLocks noGrp="1"/>
          </p:cNvSpPr>
          <p:nvPr>
            <p:ph idx="1"/>
          </p:nvPr>
        </p:nvSpPr>
        <p:spPr>
          <a:xfrm>
            <a:off x="457200" y="1412776"/>
            <a:ext cx="8229600" cy="4594515"/>
          </a:xfrm>
        </p:spPr>
        <p:txBody>
          <a:bodyPr>
            <a:normAutofit/>
          </a:bodyPr>
          <a:lstStyle/>
          <a:p>
            <a:r>
              <a:rPr lang="en-GB" dirty="0"/>
              <a:t>Two online Phase Tests (35 minutes each) – 25%</a:t>
            </a:r>
          </a:p>
          <a:p>
            <a:pPr lvl="1"/>
            <a:r>
              <a:rPr lang="en-GB" dirty="0"/>
              <a:t>Phase Test 1 (</a:t>
            </a:r>
            <a:r>
              <a:rPr lang="en-GB" dirty="0">
                <a:solidFill>
                  <a:srgbClr val="FF0000"/>
                </a:solidFill>
              </a:rPr>
              <a:t>w/c</a:t>
            </a:r>
            <a:r>
              <a:rPr lang="en-GB" dirty="0"/>
              <a:t> </a:t>
            </a:r>
            <a:r>
              <a:rPr lang="en-GB" dirty="0">
                <a:solidFill>
                  <a:srgbClr val="FF0000"/>
                </a:solidFill>
              </a:rPr>
              <a:t>30/10/17</a:t>
            </a:r>
            <a:r>
              <a:rPr lang="en-GB" dirty="0"/>
              <a:t>) – 10%</a:t>
            </a:r>
          </a:p>
          <a:p>
            <a:pPr lvl="1"/>
            <a:r>
              <a:rPr lang="en-GB" dirty="0"/>
              <a:t>Phase Test 2 (</a:t>
            </a:r>
            <a:r>
              <a:rPr lang="en-GB" dirty="0">
                <a:solidFill>
                  <a:srgbClr val="FF0000"/>
                </a:solidFill>
              </a:rPr>
              <a:t>w/c</a:t>
            </a:r>
            <a:r>
              <a:rPr lang="en-GB" dirty="0"/>
              <a:t> </a:t>
            </a:r>
            <a:r>
              <a:rPr lang="en-GB" dirty="0">
                <a:solidFill>
                  <a:srgbClr val="FF0000"/>
                </a:solidFill>
              </a:rPr>
              <a:t>04/12/17</a:t>
            </a:r>
            <a:r>
              <a:rPr lang="en-GB" dirty="0"/>
              <a:t>) – 15%</a:t>
            </a:r>
          </a:p>
          <a:p>
            <a:pPr marL="2057400" lvl="8" indent="0">
              <a:buNone/>
            </a:pPr>
            <a:endParaRPr lang="en-GB" dirty="0"/>
          </a:p>
          <a:p>
            <a:r>
              <a:rPr lang="en-GB" dirty="0"/>
              <a:t>Activity-Led Learning (ALL</a:t>
            </a:r>
            <a:r>
              <a:rPr lang="en-GB"/>
              <a:t>) Projects </a:t>
            </a:r>
            <a:r>
              <a:rPr lang="en-GB" dirty="0"/>
              <a:t>– 25%</a:t>
            </a:r>
          </a:p>
          <a:p>
            <a:pPr lvl="1"/>
            <a:r>
              <a:rPr lang="en-GB" dirty="0"/>
              <a:t>Assignment (</a:t>
            </a:r>
            <a:r>
              <a:rPr lang="en-GB" dirty="0">
                <a:solidFill>
                  <a:srgbClr val="0070C0"/>
                </a:solidFill>
              </a:rPr>
              <a:t>only for students repeating the module – </a:t>
            </a:r>
            <a:r>
              <a:rPr lang="en-GB" dirty="0">
                <a:solidFill>
                  <a:srgbClr val="FF0000"/>
                </a:solidFill>
              </a:rPr>
              <a:t>11/12/17</a:t>
            </a:r>
            <a:r>
              <a:rPr lang="en-GB" dirty="0"/>
              <a:t>) – 25%</a:t>
            </a:r>
          </a:p>
          <a:p>
            <a:pPr marL="630936" lvl="2" indent="0">
              <a:buNone/>
            </a:pPr>
            <a:endParaRPr lang="en-GB" dirty="0"/>
          </a:p>
          <a:p>
            <a:r>
              <a:rPr lang="en-GB" dirty="0"/>
              <a:t>2-hour Examination (</a:t>
            </a:r>
            <a:r>
              <a:rPr lang="en-GB" dirty="0">
                <a:solidFill>
                  <a:srgbClr val="FF0000"/>
                </a:solidFill>
              </a:rPr>
              <a:t>08-19/01/18</a:t>
            </a:r>
            <a:r>
              <a:rPr lang="en-GB" dirty="0"/>
              <a:t>) – 50%</a:t>
            </a:r>
          </a:p>
          <a:p>
            <a:endParaRPr lang="en-GB" dirty="0"/>
          </a:p>
          <a:p>
            <a:r>
              <a:rPr lang="en-GB" b="1" dirty="0">
                <a:solidFill>
                  <a:srgbClr val="FF0000"/>
                </a:solidFill>
              </a:rPr>
              <a:t>Pass Requirement:</a:t>
            </a:r>
          </a:p>
          <a:p>
            <a:pPr lvl="1"/>
            <a:r>
              <a:rPr lang="en-GB" dirty="0"/>
              <a:t>To pass this module, Module mark must be </a:t>
            </a:r>
            <a:r>
              <a:rPr lang="en-GB" b="1" dirty="0">
                <a:solidFill>
                  <a:srgbClr val="FF0000"/>
                </a:solidFill>
              </a:rPr>
              <a:t>at least 40%</a:t>
            </a:r>
            <a:r>
              <a:rPr lang="en-GB" dirty="0"/>
              <a:t>, </a:t>
            </a:r>
            <a:r>
              <a:rPr lang="en-GB" dirty="0">
                <a:solidFill>
                  <a:srgbClr val="C00000"/>
                </a:solidFill>
              </a:rPr>
              <a:t>and</a:t>
            </a:r>
            <a:r>
              <a:rPr lang="en-GB" dirty="0"/>
              <a:t> Coursework (phase tests and projects) must be </a:t>
            </a:r>
            <a:r>
              <a:rPr lang="en-GB" b="1" dirty="0">
                <a:solidFill>
                  <a:srgbClr val="FF0000"/>
                </a:solidFill>
              </a:rPr>
              <a:t>at least 35%</a:t>
            </a:r>
            <a:r>
              <a:rPr lang="en-GB" dirty="0"/>
              <a:t>, </a:t>
            </a:r>
            <a:r>
              <a:rPr lang="en-GB" dirty="0">
                <a:solidFill>
                  <a:srgbClr val="C00000"/>
                </a:solidFill>
              </a:rPr>
              <a:t>and</a:t>
            </a:r>
            <a:r>
              <a:rPr lang="en-GB" dirty="0"/>
              <a:t> Exam must be </a:t>
            </a:r>
            <a:r>
              <a:rPr lang="en-GB" b="1" dirty="0">
                <a:solidFill>
                  <a:srgbClr val="FF0000"/>
                </a:solidFill>
              </a:rPr>
              <a:t>at least 35%</a:t>
            </a:r>
            <a:r>
              <a:rPr lang="en-GB" dirty="0"/>
              <a:t>.</a:t>
            </a:r>
          </a:p>
        </p:txBody>
      </p:sp>
      <p:sp>
        <p:nvSpPr>
          <p:cNvPr id="4" name="Slide Number Placeholder 3"/>
          <p:cNvSpPr>
            <a:spLocks noGrp="1"/>
          </p:cNvSpPr>
          <p:nvPr>
            <p:ph type="sldNum" sz="quarter" idx="12"/>
          </p:nvPr>
        </p:nvSpPr>
        <p:spPr/>
        <p:txBody>
          <a:bodyPr/>
          <a:lstStyle/>
          <a:p>
            <a:fld id="{04698E25-70A5-4DC8-888B-608AEC755B87}" type="slidenum">
              <a:rPr lang="en-GB" smtClean="0"/>
              <a:t>14</a:t>
            </a:fld>
            <a:endParaRPr lang="en-GB"/>
          </a:p>
        </p:txBody>
      </p:sp>
      <p:pic>
        <p:nvPicPr>
          <p:cNvPr id="5" name="Picture 2" descr="C:\Users\ab0480\Desktop\CU_\New Session Prep - 2016-17\120CT\trafficlight_green_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72800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anim calcmode="lin" valueType="num">
                                      <p:cBhvr>
                                        <p:cTn id="2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1000"/>
                                        <p:tgtEl>
                                          <p:spTgt spid="2">
                                            <p:txEl>
                                              <p:pRg st="5" end="5"/>
                                            </p:txEl>
                                          </p:spTgt>
                                        </p:tgtEl>
                                      </p:cBhvr>
                                    </p:animEffect>
                                    <p:anim calcmode="lin" valueType="num">
                                      <p:cBhvr>
                                        <p:cTn id="3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1000"/>
                                        <p:tgtEl>
                                          <p:spTgt spid="2">
                                            <p:txEl>
                                              <p:pRg st="7" end="7"/>
                                            </p:txEl>
                                          </p:spTgt>
                                        </p:tgtEl>
                                      </p:cBhvr>
                                    </p:animEffect>
                                    <p:anim calcmode="lin" valueType="num">
                                      <p:cBhvr>
                                        <p:cTn id="39"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Effect transition="in" filter="fade">
                                      <p:cBhvr>
                                        <p:cTn id="45" dur="1000"/>
                                        <p:tgtEl>
                                          <p:spTgt spid="2">
                                            <p:txEl>
                                              <p:pRg st="9" end="9"/>
                                            </p:txEl>
                                          </p:spTgt>
                                        </p:tgtEl>
                                      </p:cBhvr>
                                    </p:animEffect>
                                    <p:anim calcmode="lin" valueType="num">
                                      <p:cBhvr>
                                        <p:cTn id="46"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7" dur="1000" fill="hold"/>
                                        <p:tgtEl>
                                          <p:spTgt spid="2">
                                            <p:txEl>
                                              <p:pRg st="9" end="9"/>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
                                            <p:txEl>
                                              <p:pRg st="10" end="10"/>
                                            </p:txEl>
                                          </p:spTgt>
                                        </p:tgtEl>
                                        <p:attrNameLst>
                                          <p:attrName>style.visibility</p:attrName>
                                        </p:attrNameLst>
                                      </p:cBhvr>
                                      <p:to>
                                        <p:strVal val="visible"/>
                                      </p:to>
                                    </p:set>
                                    <p:animEffect transition="in" filter="fade">
                                      <p:cBhvr>
                                        <p:cTn id="50" dur="1000"/>
                                        <p:tgtEl>
                                          <p:spTgt spid="2">
                                            <p:txEl>
                                              <p:pRg st="10" end="10"/>
                                            </p:txEl>
                                          </p:spTgt>
                                        </p:tgtEl>
                                      </p:cBhvr>
                                    </p:animEffect>
                                    <p:anim calcmode="lin" valueType="num">
                                      <p:cBhvr>
                                        <p:cTn id="51"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2"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Traffic Lights</a:t>
            </a:r>
          </a:p>
        </p:txBody>
      </p:sp>
      <p:sp>
        <p:nvSpPr>
          <p:cNvPr id="2" name="Content Placeholder 1"/>
          <p:cNvSpPr>
            <a:spLocks noGrp="1"/>
          </p:cNvSpPr>
          <p:nvPr>
            <p:ph idx="1"/>
          </p:nvPr>
        </p:nvSpPr>
        <p:spPr/>
        <p:txBody>
          <a:bodyPr/>
          <a:lstStyle/>
          <a:p>
            <a:endParaRPr lang="en-GB" dirty="0"/>
          </a:p>
          <a:p>
            <a:endParaRPr lang="en-GB" dirty="0"/>
          </a:p>
        </p:txBody>
      </p:sp>
      <p:sp>
        <p:nvSpPr>
          <p:cNvPr id="3" name="Slide Number Placeholder 2"/>
          <p:cNvSpPr>
            <a:spLocks noGrp="1"/>
          </p:cNvSpPr>
          <p:nvPr>
            <p:ph type="sldNum" sz="quarter" idx="12"/>
          </p:nvPr>
        </p:nvSpPr>
        <p:spPr/>
        <p:txBody>
          <a:bodyPr/>
          <a:lstStyle/>
          <a:p>
            <a:fld id="{04698E25-70A5-4DC8-888B-608AEC755B87}" type="slidenum">
              <a:rPr lang="en-GB" smtClean="0"/>
              <a:t>15</a:t>
            </a:fld>
            <a:endParaRPr lang="en-GB"/>
          </a:p>
        </p:txBody>
      </p:sp>
      <p:pic>
        <p:nvPicPr>
          <p:cNvPr id="5"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916832"/>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ab0480\Desktop\CU_\New Session Prep - 2016-17\120CT\Amber Traffic Ligh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552" y="3356992"/>
            <a:ext cx="504056" cy="5040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b0480\Desktop\CU_\New Session Prep - 2016-17\120CT\RedTraffic Ligh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6225" y="4657571"/>
            <a:ext cx="487383" cy="43204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63688" y="1973113"/>
            <a:ext cx="5328592" cy="369332"/>
          </a:xfrm>
          <a:prstGeom prst="rect">
            <a:avLst/>
          </a:prstGeom>
          <a:noFill/>
        </p:spPr>
        <p:txBody>
          <a:bodyPr wrap="square" rtlCol="0">
            <a:spAutoFit/>
          </a:bodyPr>
          <a:lstStyle/>
          <a:p>
            <a:r>
              <a:rPr lang="en-GB" dirty="0"/>
              <a:t>Need to know to pass the module – &gt;40%</a:t>
            </a:r>
          </a:p>
        </p:txBody>
      </p:sp>
      <p:sp>
        <p:nvSpPr>
          <p:cNvPr id="9" name="TextBox 8"/>
          <p:cNvSpPr txBox="1"/>
          <p:nvPr/>
        </p:nvSpPr>
        <p:spPr>
          <a:xfrm>
            <a:off x="1794778" y="3356992"/>
            <a:ext cx="5873566" cy="369332"/>
          </a:xfrm>
          <a:prstGeom prst="rect">
            <a:avLst/>
          </a:prstGeom>
          <a:noFill/>
        </p:spPr>
        <p:txBody>
          <a:bodyPr wrap="square" rtlCol="0">
            <a:spAutoFit/>
          </a:bodyPr>
          <a:lstStyle/>
          <a:p>
            <a:r>
              <a:rPr lang="en-GB" dirty="0"/>
              <a:t>May Need to know to excel on the module – &gt;70%</a:t>
            </a:r>
          </a:p>
        </p:txBody>
      </p:sp>
      <p:sp>
        <p:nvSpPr>
          <p:cNvPr id="10" name="TextBox 9"/>
          <p:cNvSpPr txBox="1"/>
          <p:nvPr/>
        </p:nvSpPr>
        <p:spPr>
          <a:xfrm>
            <a:off x="1807172" y="4657571"/>
            <a:ext cx="5328592" cy="369332"/>
          </a:xfrm>
          <a:prstGeom prst="rect">
            <a:avLst/>
          </a:prstGeom>
          <a:noFill/>
        </p:spPr>
        <p:txBody>
          <a:bodyPr wrap="square" rtlCol="0">
            <a:spAutoFit/>
          </a:bodyPr>
          <a:lstStyle/>
          <a:p>
            <a:r>
              <a:rPr lang="en-GB" dirty="0"/>
              <a:t>Not necessary to pass the module</a:t>
            </a:r>
          </a:p>
        </p:txBody>
      </p:sp>
    </p:spTree>
    <p:extLst>
      <p:ext uri="{BB962C8B-B14F-4D97-AF65-F5344CB8AC3E}">
        <p14:creationId xmlns:p14="http://schemas.microsoft.com/office/powerpoint/2010/main" val="218277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Resources</a:t>
            </a:r>
          </a:p>
        </p:txBody>
      </p:sp>
      <p:sp>
        <p:nvSpPr>
          <p:cNvPr id="2" name="Content Placeholder 1"/>
          <p:cNvSpPr>
            <a:spLocks noGrp="1"/>
          </p:cNvSpPr>
          <p:nvPr>
            <p:ph idx="1"/>
          </p:nvPr>
        </p:nvSpPr>
        <p:spPr/>
        <p:txBody>
          <a:bodyPr>
            <a:normAutofit/>
          </a:bodyPr>
          <a:lstStyle/>
          <a:p>
            <a:r>
              <a:rPr lang="en-GB" dirty="0">
                <a:solidFill>
                  <a:srgbClr val="C00000"/>
                </a:solidFill>
              </a:rPr>
              <a:t>Essential Reading:</a:t>
            </a:r>
          </a:p>
          <a:p>
            <a:pPr lvl="1"/>
            <a:r>
              <a:rPr lang="en-GB" dirty="0"/>
              <a:t>Lecture Notes on Moodle</a:t>
            </a:r>
          </a:p>
          <a:p>
            <a:endParaRPr lang="en-GB" dirty="0"/>
          </a:p>
          <a:p>
            <a:r>
              <a:rPr lang="en-GB" dirty="0">
                <a:solidFill>
                  <a:srgbClr val="C00000"/>
                </a:solidFill>
              </a:rPr>
              <a:t>Other materials:</a:t>
            </a:r>
          </a:p>
          <a:p>
            <a:pPr lvl="2"/>
            <a:r>
              <a:rPr lang="en-GB" dirty="0"/>
              <a:t>Computer Organisation and Design: The hardware/Software Interface, DA Patterson &amp; JL Hennessy (2014), 5</a:t>
            </a:r>
            <a:r>
              <a:rPr lang="en-GB" baseline="30000" dirty="0"/>
              <a:t>th</a:t>
            </a:r>
            <a:r>
              <a:rPr lang="en-GB" dirty="0"/>
              <a:t> </a:t>
            </a:r>
            <a:r>
              <a:rPr lang="en-GB" dirty="0" err="1"/>
              <a:t>Edn</a:t>
            </a:r>
            <a:endParaRPr lang="en-GB" dirty="0"/>
          </a:p>
          <a:p>
            <a:pPr marL="2057400" lvl="8" indent="0">
              <a:buNone/>
            </a:pPr>
            <a:endParaRPr lang="en-GB" dirty="0"/>
          </a:p>
          <a:p>
            <a:pPr lvl="2"/>
            <a:r>
              <a:rPr lang="en-GB" dirty="0"/>
              <a:t>Fundamentals of Computer Architecture, M Burrell (2004)</a:t>
            </a:r>
          </a:p>
          <a:p>
            <a:pPr marL="2057400" lvl="8" indent="0">
              <a:buNone/>
            </a:pPr>
            <a:endParaRPr lang="en-GB" dirty="0"/>
          </a:p>
          <a:p>
            <a:pPr lvl="2"/>
            <a:r>
              <a:rPr lang="en-GB" dirty="0"/>
              <a:t>Computer Organization and Architecture, W Stallings (2016), 10</a:t>
            </a:r>
            <a:r>
              <a:rPr lang="en-GB" baseline="30000" dirty="0"/>
              <a:t>th</a:t>
            </a:r>
            <a:r>
              <a:rPr lang="en-GB" dirty="0"/>
              <a:t> Edition</a:t>
            </a:r>
          </a:p>
          <a:p>
            <a:pPr marL="2057400" lvl="8" indent="0">
              <a:buNone/>
            </a:pPr>
            <a:endParaRPr lang="en-GB" dirty="0"/>
          </a:p>
          <a:p>
            <a:pPr lvl="2"/>
            <a:r>
              <a:rPr lang="en-GB" dirty="0"/>
              <a:t>Digital Fundamentals, TL Floyd (2016), 11</a:t>
            </a:r>
            <a:r>
              <a:rPr lang="en-GB" baseline="30000" dirty="0"/>
              <a:t>th</a:t>
            </a:r>
            <a:r>
              <a:rPr lang="en-GB" dirty="0"/>
              <a:t> </a:t>
            </a:r>
            <a:r>
              <a:rPr lang="en-GB" dirty="0" err="1"/>
              <a:t>Edn</a:t>
            </a:r>
            <a:endParaRPr lang="en-GB" dirty="0"/>
          </a:p>
        </p:txBody>
      </p:sp>
      <p:sp>
        <p:nvSpPr>
          <p:cNvPr id="4" name="Slide Number Placeholder 3"/>
          <p:cNvSpPr>
            <a:spLocks noGrp="1"/>
          </p:cNvSpPr>
          <p:nvPr>
            <p:ph type="sldNum" sz="quarter" idx="12"/>
          </p:nvPr>
        </p:nvSpPr>
        <p:spPr/>
        <p:txBody>
          <a:bodyPr/>
          <a:lstStyle/>
          <a:p>
            <a:fld id="{04698E25-70A5-4DC8-888B-608AEC755B87}" type="slidenum">
              <a:rPr lang="en-GB" smtClean="0"/>
              <a:t>16</a:t>
            </a:fld>
            <a:endParaRPr lang="en-GB"/>
          </a:p>
        </p:txBody>
      </p:sp>
      <p:pic>
        <p:nvPicPr>
          <p:cNvPr id="5"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287379"/>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283152" cy="850106"/>
          </a:xfrm>
        </p:spPr>
        <p:txBody>
          <a:bodyPr>
            <a:normAutofit/>
          </a:bodyPr>
          <a:lstStyle/>
          <a:p>
            <a:r>
              <a:rPr lang="en-GB" dirty="0"/>
              <a:t>Computer Structure &amp; Function</a:t>
            </a:r>
          </a:p>
        </p:txBody>
      </p:sp>
      <p:sp>
        <p:nvSpPr>
          <p:cNvPr id="6147" name="Rectangle 3"/>
          <p:cNvSpPr>
            <a:spLocks noGrp="1" noChangeArrowheads="1"/>
          </p:cNvSpPr>
          <p:nvPr>
            <p:ph idx="1"/>
          </p:nvPr>
        </p:nvSpPr>
        <p:spPr>
          <a:xfrm>
            <a:off x="457200" y="1340768"/>
            <a:ext cx="8229600" cy="4896544"/>
          </a:xfrm>
        </p:spPr>
        <p:txBody>
          <a:bodyPr/>
          <a:lstStyle/>
          <a:p>
            <a:r>
              <a:rPr lang="en-GB" dirty="0"/>
              <a:t>Structure is the way in which components relate to each other</a:t>
            </a:r>
          </a:p>
          <a:p>
            <a:pPr marL="2057400" lvl="8" indent="0">
              <a:buNone/>
            </a:pPr>
            <a:endParaRPr lang="en-GB" dirty="0"/>
          </a:p>
          <a:p>
            <a:r>
              <a:rPr lang="en-GB" dirty="0"/>
              <a:t>Function is the operation of individual components as part of the structure</a:t>
            </a:r>
          </a:p>
        </p:txBody>
      </p:sp>
      <p:sp>
        <p:nvSpPr>
          <p:cNvPr id="3" name="Slide Number Placeholder 2"/>
          <p:cNvSpPr>
            <a:spLocks noGrp="1"/>
          </p:cNvSpPr>
          <p:nvPr>
            <p:ph type="sldNum" sz="quarter" idx="12"/>
          </p:nvPr>
        </p:nvSpPr>
        <p:spPr/>
        <p:txBody>
          <a:bodyPr/>
          <a:lstStyle/>
          <a:p>
            <a:fld id="{04698E25-70A5-4DC8-888B-608AEC755B87}" type="slidenum">
              <a:rPr lang="en-GB" smtClean="0"/>
              <a:t>17</a:t>
            </a:fld>
            <a:endParaRPr lang="en-GB"/>
          </a:p>
        </p:txBody>
      </p:sp>
      <p:sp>
        <p:nvSpPr>
          <p:cNvPr id="2" name="Rounded Rectangle 1"/>
          <p:cNvSpPr/>
          <p:nvPr/>
        </p:nvSpPr>
        <p:spPr>
          <a:xfrm>
            <a:off x="1547664" y="3501008"/>
            <a:ext cx="6192688" cy="3024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solidFill>
                  <a:srgbClr val="FFFF00"/>
                </a:solidFill>
              </a:rPr>
              <a:t>Computer functions are:</a:t>
            </a:r>
          </a:p>
          <a:p>
            <a:pPr marL="800100" lvl="1" indent="-342900">
              <a:buFont typeface="Arial" panose="020B0604020202020204" pitchFamily="34" charset="0"/>
              <a:buChar char="•"/>
            </a:pPr>
            <a:r>
              <a:rPr lang="en-GB" sz="2400" dirty="0"/>
              <a:t>Data processing</a:t>
            </a:r>
          </a:p>
          <a:p>
            <a:pPr marL="800100" lvl="1" indent="-342900">
              <a:buFont typeface="Arial" panose="020B0604020202020204" pitchFamily="34" charset="0"/>
              <a:buChar char="•"/>
            </a:pPr>
            <a:r>
              <a:rPr lang="en-GB" sz="2400" dirty="0"/>
              <a:t>Data storage</a:t>
            </a:r>
          </a:p>
          <a:p>
            <a:pPr marL="800100" lvl="1" indent="-342900">
              <a:buFont typeface="Arial" panose="020B0604020202020204" pitchFamily="34" charset="0"/>
              <a:buChar char="•"/>
            </a:pPr>
            <a:r>
              <a:rPr lang="en-GB" sz="2400" dirty="0"/>
              <a:t>Data movement (in and out of the system)</a:t>
            </a:r>
          </a:p>
          <a:p>
            <a:pPr marL="800100" lvl="1" indent="-342900">
              <a:buFont typeface="Arial" panose="020B0604020202020204" pitchFamily="34" charset="0"/>
              <a:buChar char="•"/>
            </a:pPr>
            <a:r>
              <a:rPr lang="en-GB" sz="2400" dirty="0"/>
              <a:t>Control</a:t>
            </a:r>
          </a:p>
          <a:p>
            <a:pPr algn="ctr"/>
            <a:endParaRPr lang="en-GB" dirty="0"/>
          </a:p>
        </p:txBody>
      </p:sp>
      <p:pic>
        <p:nvPicPr>
          <p:cNvPr id="6"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03726"/>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val 5" descr="50%"/>
          <p:cNvSpPr>
            <a:spLocks noChangeArrowheads="1"/>
          </p:cNvSpPr>
          <p:nvPr/>
        </p:nvSpPr>
        <p:spPr bwMode="auto">
          <a:xfrm>
            <a:off x="3886200" y="2057400"/>
            <a:ext cx="4724400" cy="4648200"/>
          </a:xfrm>
          <a:prstGeom prst="ellipse">
            <a:avLst/>
          </a:prstGeom>
          <a:pattFill prst="pct50">
            <a:fgClr>
              <a:schemeClr val="tx1"/>
            </a:fgClr>
            <a:bgClr>
              <a:schemeClr val="bg1"/>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lang="en-GB" sz="1600">
              <a:latin typeface="Arial" charset="0"/>
            </a:endParaRPr>
          </a:p>
        </p:txBody>
      </p:sp>
      <p:sp>
        <p:nvSpPr>
          <p:cNvPr id="13315" name="Oval 9"/>
          <p:cNvSpPr>
            <a:spLocks noChangeArrowheads="1"/>
          </p:cNvSpPr>
          <p:nvPr/>
        </p:nvSpPr>
        <p:spPr bwMode="auto">
          <a:xfrm>
            <a:off x="5410200" y="3581400"/>
            <a:ext cx="1524000" cy="1524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3316" name="Oval 6"/>
          <p:cNvSpPr>
            <a:spLocks noChangeArrowheads="1"/>
          </p:cNvSpPr>
          <p:nvPr/>
        </p:nvSpPr>
        <p:spPr bwMode="auto">
          <a:xfrm>
            <a:off x="4648200" y="2743200"/>
            <a:ext cx="1371600" cy="1371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3317" name="Rectangle 2"/>
          <p:cNvSpPr>
            <a:spLocks noGrp="1" noChangeArrowheads="1"/>
          </p:cNvSpPr>
          <p:nvPr>
            <p:ph type="title"/>
          </p:nvPr>
        </p:nvSpPr>
        <p:spPr>
          <a:noFill/>
          <a:ln cap="flat">
            <a:solidFill>
              <a:schemeClr val="tx1"/>
            </a:solidFill>
            <a:miter lim="800000"/>
            <a:headEnd/>
            <a:tailEnd/>
          </a:ln>
        </p:spPr>
        <p:txBody>
          <a:bodyPr lIns="90000" tIns="46800" rIns="90000" bIns="46800"/>
          <a:lstStyle/>
          <a:p>
            <a:r>
              <a:rPr lang="en-GB" dirty="0"/>
              <a:t>Structure - Top Level</a:t>
            </a:r>
          </a:p>
        </p:txBody>
      </p:sp>
      <p:sp>
        <p:nvSpPr>
          <p:cNvPr id="2" name="Slide Number Placeholder 1"/>
          <p:cNvSpPr>
            <a:spLocks noGrp="1"/>
          </p:cNvSpPr>
          <p:nvPr>
            <p:ph type="sldNum" sz="quarter" idx="12"/>
          </p:nvPr>
        </p:nvSpPr>
        <p:spPr/>
        <p:txBody>
          <a:bodyPr/>
          <a:lstStyle/>
          <a:p>
            <a:fld id="{04698E25-70A5-4DC8-888B-608AEC755B87}" type="slidenum">
              <a:rPr lang="en-GB" smtClean="0"/>
              <a:t>18</a:t>
            </a:fld>
            <a:endParaRPr lang="en-GB"/>
          </a:p>
        </p:txBody>
      </p:sp>
      <p:sp>
        <p:nvSpPr>
          <p:cNvPr id="13318" name="Oval 4"/>
          <p:cNvSpPr>
            <a:spLocks noChangeArrowheads="1"/>
          </p:cNvSpPr>
          <p:nvPr/>
        </p:nvSpPr>
        <p:spPr bwMode="auto">
          <a:xfrm>
            <a:off x="533400" y="3657600"/>
            <a:ext cx="1066800" cy="1066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3319" name="Oval 7"/>
          <p:cNvSpPr>
            <a:spLocks noChangeArrowheads="1"/>
          </p:cNvSpPr>
          <p:nvPr/>
        </p:nvSpPr>
        <p:spPr bwMode="auto">
          <a:xfrm>
            <a:off x="6400800" y="2743200"/>
            <a:ext cx="1371600" cy="1371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3320" name="Oval 8"/>
          <p:cNvSpPr>
            <a:spLocks noChangeArrowheads="1"/>
          </p:cNvSpPr>
          <p:nvPr/>
        </p:nvSpPr>
        <p:spPr bwMode="auto">
          <a:xfrm>
            <a:off x="5486400" y="4800600"/>
            <a:ext cx="1371600" cy="1371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3321" name="Text Box 10"/>
          <p:cNvSpPr txBox="1">
            <a:spLocks noChangeArrowheads="1"/>
          </p:cNvSpPr>
          <p:nvPr/>
        </p:nvSpPr>
        <p:spPr bwMode="auto">
          <a:xfrm>
            <a:off x="519113" y="3946525"/>
            <a:ext cx="1073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600">
                <a:latin typeface="Arial" charset="0"/>
              </a:rPr>
              <a:t>Computer</a:t>
            </a:r>
            <a:endParaRPr lang="en-GB"/>
          </a:p>
        </p:txBody>
      </p:sp>
      <p:sp>
        <p:nvSpPr>
          <p:cNvPr id="13322" name="Text Box 12"/>
          <p:cNvSpPr txBox="1">
            <a:spLocks noChangeArrowheads="1"/>
          </p:cNvSpPr>
          <p:nvPr/>
        </p:nvSpPr>
        <p:spPr bwMode="auto">
          <a:xfrm>
            <a:off x="6629400" y="3048000"/>
            <a:ext cx="915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600" dirty="0">
                <a:latin typeface="Arial" charset="0"/>
              </a:rPr>
              <a:t>Main </a:t>
            </a:r>
          </a:p>
          <a:p>
            <a:r>
              <a:rPr lang="en-GB" sz="1600" dirty="0">
                <a:latin typeface="Arial" charset="0"/>
              </a:rPr>
              <a:t>Memory</a:t>
            </a:r>
          </a:p>
        </p:txBody>
      </p:sp>
      <p:sp>
        <p:nvSpPr>
          <p:cNvPr id="13323" name="Text Box 13"/>
          <p:cNvSpPr txBox="1">
            <a:spLocks noChangeArrowheads="1"/>
          </p:cNvSpPr>
          <p:nvPr/>
        </p:nvSpPr>
        <p:spPr bwMode="auto">
          <a:xfrm>
            <a:off x="5791200" y="5133975"/>
            <a:ext cx="798914"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600" dirty="0">
                <a:latin typeface="Arial" charset="0"/>
              </a:rPr>
              <a:t>Input/</a:t>
            </a:r>
          </a:p>
          <a:p>
            <a:r>
              <a:rPr lang="en-GB" sz="1600" dirty="0">
                <a:latin typeface="Arial" charset="0"/>
              </a:rPr>
              <a:t>Output</a:t>
            </a:r>
          </a:p>
        </p:txBody>
      </p:sp>
      <p:sp>
        <p:nvSpPr>
          <p:cNvPr id="13324" name="Text Box 14"/>
          <p:cNvSpPr txBox="1">
            <a:spLocks noChangeArrowheads="1"/>
          </p:cNvSpPr>
          <p:nvPr/>
        </p:nvSpPr>
        <p:spPr bwMode="auto">
          <a:xfrm>
            <a:off x="5410200" y="4067175"/>
            <a:ext cx="15700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600" dirty="0">
                <a:latin typeface="Arial" charset="0"/>
              </a:rPr>
              <a:t>Systems</a:t>
            </a:r>
          </a:p>
          <a:p>
            <a:r>
              <a:rPr lang="en-GB" sz="1600" dirty="0">
                <a:latin typeface="Arial" charset="0"/>
              </a:rPr>
              <a:t>Interconnection</a:t>
            </a:r>
          </a:p>
        </p:txBody>
      </p:sp>
      <p:sp>
        <p:nvSpPr>
          <p:cNvPr id="13325" name="Line 15"/>
          <p:cNvSpPr>
            <a:spLocks noChangeShapeType="1"/>
          </p:cNvSpPr>
          <p:nvPr/>
        </p:nvSpPr>
        <p:spPr bwMode="auto">
          <a:xfrm flipV="1">
            <a:off x="1066800" y="2209800"/>
            <a:ext cx="4343400" cy="1447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3326" name="Line 16"/>
          <p:cNvSpPr>
            <a:spLocks noChangeShapeType="1"/>
          </p:cNvSpPr>
          <p:nvPr/>
        </p:nvSpPr>
        <p:spPr bwMode="auto">
          <a:xfrm>
            <a:off x="1066800" y="4724400"/>
            <a:ext cx="41910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3327" name="Text Box 19"/>
          <p:cNvSpPr txBox="1">
            <a:spLocks noChangeArrowheads="1"/>
          </p:cNvSpPr>
          <p:nvPr/>
        </p:nvSpPr>
        <p:spPr bwMode="auto">
          <a:xfrm>
            <a:off x="290513" y="2346325"/>
            <a:ext cx="1206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600">
                <a:latin typeface="Arial" charset="0"/>
              </a:rPr>
              <a:t>Peripherals</a:t>
            </a:r>
          </a:p>
        </p:txBody>
      </p:sp>
      <p:sp>
        <p:nvSpPr>
          <p:cNvPr id="13328" name="Text Box 20"/>
          <p:cNvSpPr txBox="1">
            <a:spLocks noChangeArrowheads="1"/>
          </p:cNvSpPr>
          <p:nvPr/>
        </p:nvSpPr>
        <p:spPr bwMode="auto">
          <a:xfrm>
            <a:off x="138113" y="5622925"/>
            <a:ext cx="2201639"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600" dirty="0">
                <a:latin typeface="Arial" charset="0"/>
              </a:rPr>
              <a:t>Communication lines</a:t>
            </a:r>
          </a:p>
        </p:txBody>
      </p:sp>
      <p:sp>
        <p:nvSpPr>
          <p:cNvPr id="13329" name="Text Box 11"/>
          <p:cNvSpPr txBox="1">
            <a:spLocks noChangeArrowheads="1"/>
          </p:cNvSpPr>
          <p:nvPr/>
        </p:nvSpPr>
        <p:spPr bwMode="auto">
          <a:xfrm>
            <a:off x="4800600" y="2971800"/>
            <a:ext cx="124142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600" dirty="0">
                <a:latin typeface="Arial" charset="0"/>
              </a:rPr>
              <a:t>Central</a:t>
            </a:r>
          </a:p>
          <a:p>
            <a:r>
              <a:rPr lang="en-GB" sz="1600" dirty="0">
                <a:latin typeface="Arial" charset="0"/>
              </a:rPr>
              <a:t>Processing </a:t>
            </a:r>
          </a:p>
          <a:p>
            <a:r>
              <a:rPr lang="en-GB" sz="1600" dirty="0">
                <a:latin typeface="Arial" charset="0"/>
              </a:rPr>
              <a:t>Unit</a:t>
            </a:r>
          </a:p>
        </p:txBody>
      </p:sp>
      <p:sp>
        <p:nvSpPr>
          <p:cNvPr id="13330" name="Line 21"/>
          <p:cNvSpPr>
            <a:spLocks noChangeShapeType="1"/>
          </p:cNvSpPr>
          <p:nvPr/>
        </p:nvSpPr>
        <p:spPr bwMode="auto">
          <a:xfrm>
            <a:off x="914400" y="2743200"/>
            <a:ext cx="0" cy="914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3331" name="Line 22"/>
          <p:cNvSpPr>
            <a:spLocks noChangeShapeType="1"/>
          </p:cNvSpPr>
          <p:nvPr/>
        </p:nvSpPr>
        <p:spPr bwMode="auto">
          <a:xfrm>
            <a:off x="914400" y="4724400"/>
            <a:ext cx="0" cy="914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3332" name="Text Box 24"/>
          <p:cNvSpPr txBox="1">
            <a:spLocks noChangeArrowheads="1"/>
          </p:cNvSpPr>
          <p:nvPr/>
        </p:nvSpPr>
        <p:spPr bwMode="auto">
          <a:xfrm>
            <a:off x="5603875" y="2257425"/>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000">
                <a:latin typeface="Arial" charset="0"/>
              </a:rPr>
              <a:t>Computer</a:t>
            </a:r>
            <a:endParaRPr lang="en-US" sz="1600">
              <a:latin typeface="Arial" charset="0"/>
            </a:endParaRPr>
          </a:p>
        </p:txBody>
      </p:sp>
      <p:sp>
        <p:nvSpPr>
          <p:cNvPr id="22" name="TextBox 21"/>
          <p:cNvSpPr txBox="1"/>
          <p:nvPr/>
        </p:nvSpPr>
        <p:spPr>
          <a:xfrm>
            <a:off x="7314456" y="6422954"/>
            <a:ext cx="1296144" cy="230832"/>
          </a:xfrm>
          <a:prstGeom prst="rect">
            <a:avLst/>
          </a:prstGeom>
          <a:noFill/>
        </p:spPr>
        <p:txBody>
          <a:bodyPr wrap="square" rtlCol="0">
            <a:spAutoFit/>
          </a:bodyPr>
          <a:lstStyle/>
          <a:p>
            <a:r>
              <a:rPr lang="en-GB" sz="900" dirty="0"/>
              <a:t>[Stallings W, 2013]</a:t>
            </a:r>
          </a:p>
        </p:txBody>
      </p:sp>
      <p:pic>
        <p:nvPicPr>
          <p:cNvPr id="23"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00018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3329"/>
                                        </p:tgtEl>
                                        <p:attrNameLst>
                                          <p:attrName>style.visibility</p:attrName>
                                        </p:attrNameLst>
                                      </p:cBhvr>
                                      <p:to>
                                        <p:strVal val="visible"/>
                                      </p:to>
                                    </p:set>
                                    <p:animEffect transition="in" filter="fade">
                                      <p:cBhvr>
                                        <p:cTn id="11" dur="1000"/>
                                        <p:tgtEl>
                                          <p:spTgt spid="13329"/>
                                        </p:tgtEl>
                                      </p:cBhvr>
                                    </p:animEffect>
                                    <p:anim calcmode="lin" valueType="num">
                                      <p:cBhvr>
                                        <p:cTn id="12" dur="1000" fill="hold"/>
                                        <p:tgtEl>
                                          <p:spTgt spid="13329"/>
                                        </p:tgtEl>
                                        <p:attrNameLst>
                                          <p:attrName>ppt_x</p:attrName>
                                        </p:attrNameLst>
                                      </p:cBhvr>
                                      <p:tavLst>
                                        <p:tav tm="0">
                                          <p:val>
                                            <p:strVal val="#ppt_x"/>
                                          </p:val>
                                        </p:tav>
                                        <p:tav tm="100000">
                                          <p:val>
                                            <p:strVal val="#ppt_x"/>
                                          </p:val>
                                        </p:tav>
                                      </p:tavLst>
                                    </p:anim>
                                    <p:anim calcmode="lin" valueType="num">
                                      <p:cBhvr>
                                        <p:cTn id="13" dur="1000" fill="hold"/>
                                        <p:tgtEl>
                                          <p:spTgt spid="1332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grpId="0" nodeType="clickEffect">
                                  <p:stCondLst>
                                    <p:cond delay="0"/>
                                  </p:stCondLst>
                                  <p:childTnLst>
                                    <p:set>
                                      <p:cBhvr>
                                        <p:cTn id="17" dur="1" fill="hold">
                                          <p:stCondLst>
                                            <p:cond delay="0"/>
                                          </p:stCondLst>
                                        </p:cTn>
                                        <p:tgtEl>
                                          <p:spTgt spid="13319"/>
                                        </p:tgtEl>
                                        <p:attrNameLst>
                                          <p:attrName>style.visibility</p:attrName>
                                        </p:attrNameLst>
                                      </p:cBhvr>
                                      <p:to>
                                        <p:strVal val="visible"/>
                                      </p:to>
                                    </p:set>
                                    <p:animEffect transition="in" filter="fade">
                                      <p:cBhvr>
                                        <p:cTn id="18" dur="2000"/>
                                        <p:tgtEl>
                                          <p:spTgt spid="13319"/>
                                        </p:tgtEl>
                                      </p:cBhvr>
                                    </p:animEffect>
                                    <p:anim calcmode="lin" valueType="num">
                                      <p:cBhvr>
                                        <p:cTn id="19" dur="2000" fill="hold"/>
                                        <p:tgtEl>
                                          <p:spTgt spid="13319"/>
                                        </p:tgtEl>
                                        <p:attrNameLst>
                                          <p:attrName>ppt_w</p:attrName>
                                        </p:attrNameLst>
                                      </p:cBhvr>
                                      <p:tavLst>
                                        <p:tav tm="0" fmla="#ppt_w*sin(2.5*pi*$)">
                                          <p:val>
                                            <p:fltVal val="0"/>
                                          </p:val>
                                        </p:tav>
                                        <p:tav tm="100000">
                                          <p:val>
                                            <p:fltVal val="1"/>
                                          </p:val>
                                        </p:tav>
                                      </p:tavLst>
                                    </p:anim>
                                    <p:anim calcmode="lin" valueType="num">
                                      <p:cBhvr>
                                        <p:cTn id="20" dur="2000" fill="hold"/>
                                        <p:tgtEl>
                                          <p:spTgt spid="13319"/>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322"/>
                                        </p:tgtEl>
                                        <p:attrNameLst>
                                          <p:attrName>style.visibility</p:attrName>
                                        </p:attrNameLst>
                                      </p:cBhvr>
                                      <p:to>
                                        <p:strVal val="visible"/>
                                      </p:to>
                                    </p:set>
                                    <p:anim calcmode="lin" valueType="num">
                                      <p:cBhvr additive="base">
                                        <p:cTn id="25" dur="500" fill="hold"/>
                                        <p:tgtEl>
                                          <p:spTgt spid="13322"/>
                                        </p:tgtEl>
                                        <p:attrNameLst>
                                          <p:attrName>ppt_x</p:attrName>
                                        </p:attrNameLst>
                                      </p:cBhvr>
                                      <p:tavLst>
                                        <p:tav tm="0">
                                          <p:val>
                                            <p:strVal val="#ppt_x"/>
                                          </p:val>
                                        </p:tav>
                                        <p:tav tm="100000">
                                          <p:val>
                                            <p:strVal val="#ppt_x"/>
                                          </p:val>
                                        </p:tav>
                                      </p:tavLst>
                                    </p:anim>
                                    <p:anim calcmode="lin" valueType="num">
                                      <p:cBhvr additive="base">
                                        <p:cTn id="26" dur="500" fill="hold"/>
                                        <p:tgtEl>
                                          <p:spTgt spid="133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3320"/>
                                        </p:tgtEl>
                                        <p:attrNameLst>
                                          <p:attrName>style.visibility</p:attrName>
                                        </p:attrNameLst>
                                      </p:cBhvr>
                                      <p:to>
                                        <p:strVal val="visible"/>
                                      </p:to>
                                    </p:set>
                                    <p:animEffect transition="in" filter="barn(inVertical)">
                                      <p:cBhvr>
                                        <p:cTn id="31" dur="500"/>
                                        <p:tgtEl>
                                          <p:spTgt spid="13320"/>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3323"/>
                                        </p:tgtEl>
                                        <p:attrNameLst>
                                          <p:attrName>style.visibility</p:attrName>
                                        </p:attrNameLst>
                                      </p:cBhvr>
                                      <p:to>
                                        <p:strVal val="visible"/>
                                      </p:to>
                                    </p:set>
                                    <p:animEffect transition="in" filter="wheel(1)">
                                      <p:cBhvr>
                                        <p:cTn id="36" dur="2000"/>
                                        <p:tgtEl>
                                          <p:spTgt spid="1332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3315"/>
                                        </p:tgtEl>
                                        <p:attrNameLst>
                                          <p:attrName>style.visibility</p:attrName>
                                        </p:attrNameLst>
                                      </p:cBhvr>
                                      <p:to>
                                        <p:strVal val="visible"/>
                                      </p:to>
                                    </p:set>
                                    <p:animEffect transition="in" filter="fade">
                                      <p:cBhvr>
                                        <p:cTn id="41" dur="1000"/>
                                        <p:tgtEl>
                                          <p:spTgt spid="13315"/>
                                        </p:tgtEl>
                                      </p:cBhvr>
                                    </p:animEffect>
                                    <p:anim calcmode="lin" valueType="num">
                                      <p:cBhvr>
                                        <p:cTn id="42" dur="1000" fill="hold"/>
                                        <p:tgtEl>
                                          <p:spTgt spid="13315"/>
                                        </p:tgtEl>
                                        <p:attrNameLst>
                                          <p:attrName>ppt_x</p:attrName>
                                        </p:attrNameLst>
                                      </p:cBhvr>
                                      <p:tavLst>
                                        <p:tav tm="0">
                                          <p:val>
                                            <p:strVal val="#ppt_x"/>
                                          </p:val>
                                        </p:tav>
                                        <p:tav tm="100000">
                                          <p:val>
                                            <p:strVal val="#ppt_x"/>
                                          </p:val>
                                        </p:tav>
                                      </p:tavLst>
                                    </p:anim>
                                    <p:anim calcmode="lin" valueType="num">
                                      <p:cBhvr>
                                        <p:cTn id="43" dur="1000" fill="hold"/>
                                        <p:tgtEl>
                                          <p:spTgt spid="13315"/>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grpId="0" nodeType="clickEffect">
                                  <p:stCondLst>
                                    <p:cond delay="0"/>
                                  </p:stCondLst>
                                  <p:childTnLst>
                                    <p:set>
                                      <p:cBhvr>
                                        <p:cTn id="47" dur="1" fill="hold">
                                          <p:stCondLst>
                                            <p:cond delay="0"/>
                                          </p:stCondLst>
                                        </p:cTn>
                                        <p:tgtEl>
                                          <p:spTgt spid="13324"/>
                                        </p:tgtEl>
                                        <p:attrNameLst>
                                          <p:attrName>style.visibility</p:attrName>
                                        </p:attrNameLst>
                                      </p:cBhvr>
                                      <p:to>
                                        <p:strVal val="visible"/>
                                      </p:to>
                                    </p:set>
                                    <p:anim calcmode="lin" valueType="num">
                                      <p:cBhvr>
                                        <p:cTn id="48" dur="1000" fill="hold"/>
                                        <p:tgtEl>
                                          <p:spTgt spid="13324"/>
                                        </p:tgtEl>
                                        <p:attrNameLst>
                                          <p:attrName>ppt_w</p:attrName>
                                        </p:attrNameLst>
                                      </p:cBhvr>
                                      <p:tavLst>
                                        <p:tav tm="0">
                                          <p:val>
                                            <p:fltVal val="0"/>
                                          </p:val>
                                        </p:tav>
                                        <p:tav tm="100000">
                                          <p:val>
                                            <p:strVal val="#ppt_w"/>
                                          </p:val>
                                        </p:tav>
                                      </p:tavLst>
                                    </p:anim>
                                    <p:anim calcmode="lin" valueType="num">
                                      <p:cBhvr>
                                        <p:cTn id="49" dur="1000" fill="hold"/>
                                        <p:tgtEl>
                                          <p:spTgt spid="13324"/>
                                        </p:tgtEl>
                                        <p:attrNameLst>
                                          <p:attrName>ppt_h</p:attrName>
                                        </p:attrNameLst>
                                      </p:cBhvr>
                                      <p:tavLst>
                                        <p:tav tm="0">
                                          <p:val>
                                            <p:fltVal val="0"/>
                                          </p:val>
                                        </p:tav>
                                        <p:tav tm="100000">
                                          <p:val>
                                            <p:strVal val="#ppt_h"/>
                                          </p:val>
                                        </p:tav>
                                      </p:tavLst>
                                    </p:anim>
                                    <p:anim calcmode="lin" valueType="num">
                                      <p:cBhvr>
                                        <p:cTn id="50" dur="1000" fill="hold"/>
                                        <p:tgtEl>
                                          <p:spTgt spid="13324"/>
                                        </p:tgtEl>
                                        <p:attrNameLst>
                                          <p:attrName>style.rotation</p:attrName>
                                        </p:attrNameLst>
                                      </p:cBhvr>
                                      <p:tavLst>
                                        <p:tav tm="0">
                                          <p:val>
                                            <p:fltVal val="90"/>
                                          </p:val>
                                        </p:tav>
                                        <p:tav tm="100000">
                                          <p:val>
                                            <p:fltVal val="0"/>
                                          </p:val>
                                        </p:tav>
                                      </p:tavLst>
                                    </p:anim>
                                    <p:animEffect transition="in" filter="fade">
                                      <p:cBhvr>
                                        <p:cTn id="51" dur="1000"/>
                                        <p:tgtEl>
                                          <p:spTgt spid="1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nimBg="1"/>
      <p:bldP spid="13316" grpId="0" animBg="1"/>
      <p:bldP spid="13319" grpId="0" animBg="1"/>
      <p:bldP spid="13320" grpId="0" animBg="1"/>
      <p:bldP spid="13322" grpId="0"/>
      <p:bldP spid="13323" grpId="0"/>
      <p:bldP spid="13324" grpId="0"/>
      <p:bldP spid="133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val 20" descr="50%"/>
          <p:cNvSpPr>
            <a:spLocks noChangeArrowheads="1"/>
          </p:cNvSpPr>
          <p:nvPr/>
        </p:nvSpPr>
        <p:spPr bwMode="auto">
          <a:xfrm>
            <a:off x="3886200" y="2057400"/>
            <a:ext cx="4724400" cy="4648200"/>
          </a:xfrm>
          <a:prstGeom prst="ellipse">
            <a:avLst/>
          </a:prstGeom>
          <a:pattFill prst="pct50">
            <a:fgClr>
              <a:schemeClr val="tx1"/>
            </a:fgClr>
            <a:bgClr>
              <a:schemeClr val="bg1"/>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endParaRPr lang="en-GB" sz="1600">
              <a:latin typeface="Arial" charset="0"/>
            </a:endParaRPr>
          </a:p>
        </p:txBody>
      </p:sp>
      <p:sp>
        <p:nvSpPr>
          <p:cNvPr id="14339" name="Oval 25"/>
          <p:cNvSpPr>
            <a:spLocks noChangeArrowheads="1"/>
          </p:cNvSpPr>
          <p:nvPr/>
        </p:nvSpPr>
        <p:spPr bwMode="auto">
          <a:xfrm>
            <a:off x="5410200" y="3581400"/>
            <a:ext cx="1524000" cy="1524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4340" name="Rectangle 2"/>
          <p:cNvSpPr>
            <a:spLocks noGrp="1" noChangeArrowheads="1"/>
          </p:cNvSpPr>
          <p:nvPr>
            <p:ph type="title"/>
          </p:nvPr>
        </p:nvSpPr>
        <p:spPr>
          <a:noFill/>
          <a:ln cap="flat">
            <a:solidFill>
              <a:schemeClr val="tx1"/>
            </a:solidFill>
            <a:miter lim="800000"/>
            <a:headEnd/>
            <a:tailEnd/>
          </a:ln>
        </p:spPr>
        <p:txBody>
          <a:bodyPr lIns="90000" tIns="46800" rIns="90000" bIns="46800"/>
          <a:lstStyle/>
          <a:p>
            <a:r>
              <a:rPr lang="en-GB"/>
              <a:t>Structure - The CPU</a:t>
            </a:r>
          </a:p>
        </p:txBody>
      </p:sp>
      <p:sp>
        <p:nvSpPr>
          <p:cNvPr id="2" name="Slide Number Placeholder 1"/>
          <p:cNvSpPr>
            <a:spLocks noGrp="1"/>
          </p:cNvSpPr>
          <p:nvPr>
            <p:ph type="sldNum" sz="quarter" idx="12"/>
          </p:nvPr>
        </p:nvSpPr>
        <p:spPr/>
        <p:txBody>
          <a:bodyPr/>
          <a:lstStyle/>
          <a:p>
            <a:fld id="{04698E25-70A5-4DC8-888B-608AEC755B87}" type="slidenum">
              <a:rPr lang="en-GB" smtClean="0"/>
              <a:t>19</a:t>
            </a:fld>
            <a:endParaRPr lang="en-GB"/>
          </a:p>
        </p:txBody>
      </p:sp>
      <p:sp>
        <p:nvSpPr>
          <p:cNvPr id="14341" name="Oval 21"/>
          <p:cNvSpPr>
            <a:spLocks noChangeArrowheads="1"/>
          </p:cNvSpPr>
          <p:nvPr/>
        </p:nvSpPr>
        <p:spPr bwMode="auto">
          <a:xfrm>
            <a:off x="4648200" y="2743200"/>
            <a:ext cx="1371600" cy="1371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4342" name="Oval 22"/>
          <p:cNvSpPr>
            <a:spLocks noChangeArrowheads="1"/>
          </p:cNvSpPr>
          <p:nvPr/>
        </p:nvSpPr>
        <p:spPr bwMode="auto">
          <a:xfrm>
            <a:off x="76200" y="2971800"/>
            <a:ext cx="1981200" cy="2057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4343" name="Oval 23"/>
          <p:cNvSpPr>
            <a:spLocks noChangeArrowheads="1"/>
          </p:cNvSpPr>
          <p:nvPr/>
        </p:nvSpPr>
        <p:spPr bwMode="auto">
          <a:xfrm>
            <a:off x="6400800" y="2743200"/>
            <a:ext cx="1371600" cy="1371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4344" name="Oval 24"/>
          <p:cNvSpPr>
            <a:spLocks noChangeArrowheads="1"/>
          </p:cNvSpPr>
          <p:nvPr/>
        </p:nvSpPr>
        <p:spPr bwMode="auto">
          <a:xfrm>
            <a:off x="5486400" y="4800600"/>
            <a:ext cx="1371600" cy="1371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4345" name="Text Box 26"/>
          <p:cNvSpPr txBox="1">
            <a:spLocks noChangeArrowheads="1"/>
          </p:cNvSpPr>
          <p:nvPr/>
        </p:nvSpPr>
        <p:spPr bwMode="auto">
          <a:xfrm>
            <a:off x="603250" y="3016250"/>
            <a:ext cx="1073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600">
                <a:latin typeface="Arial" charset="0"/>
              </a:rPr>
              <a:t>Computer</a:t>
            </a:r>
            <a:endParaRPr lang="en-GB"/>
          </a:p>
        </p:txBody>
      </p:sp>
      <p:sp>
        <p:nvSpPr>
          <p:cNvPr id="14346" name="Text Box 27"/>
          <p:cNvSpPr txBox="1">
            <a:spLocks noChangeArrowheads="1"/>
          </p:cNvSpPr>
          <p:nvPr/>
        </p:nvSpPr>
        <p:spPr bwMode="auto">
          <a:xfrm>
            <a:off x="6553200" y="2971800"/>
            <a:ext cx="1093867"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600" dirty="0">
                <a:latin typeface="Arial" charset="0"/>
              </a:rPr>
              <a:t>Arithmetic</a:t>
            </a:r>
          </a:p>
          <a:p>
            <a:r>
              <a:rPr lang="en-GB" sz="1600" dirty="0">
                <a:latin typeface="Arial" charset="0"/>
              </a:rPr>
              <a:t>and </a:t>
            </a:r>
          </a:p>
          <a:p>
            <a:r>
              <a:rPr lang="en-GB" sz="1600" dirty="0">
                <a:latin typeface="Arial" charset="0"/>
              </a:rPr>
              <a:t>Logic Unit</a:t>
            </a:r>
          </a:p>
        </p:txBody>
      </p:sp>
      <p:sp>
        <p:nvSpPr>
          <p:cNvPr id="14347" name="Text Box 28"/>
          <p:cNvSpPr txBox="1">
            <a:spLocks noChangeArrowheads="1"/>
          </p:cNvSpPr>
          <p:nvPr/>
        </p:nvSpPr>
        <p:spPr bwMode="auto">
          <a:xfrm>
            <a:off x="5715000" y="5133975"/>
            <a:ext cx="8350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600">
                <a:latin typeface="Arial" charset="0"/>
              </a:rPr>
              <a:t>Control</a:t>
            </a:r>
          </a:p>
          <a:p>
            <a:r>
              <a:rPr lang="en-GB" sz="1600">
                <a:latin typeface="Arial" charset="0"/>
              </a:rPr>
              <a:t>Unit</a:t>
            </a:r>
          </a:p>
        </p:txBody>
      </p:sp>
      <p:sp>
        <p:nvSpPr>
          <p:cNvPr id="14348" name="Text Box 29"/>
          <p:cNvSpPr txBox="1">
            <a:spLocks noChangeArrowheads="1"/>
          </p:cNvSpPr>
          <p:nvPr/>
        </p:nvSpPr>
        <p:spPr bwMode="auto">
          <a:xfrm>
            <a:off x="5410200" y="4067175"/>
            <a:ext cx="15700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600">
                <a:latin typeface="Arial" charset="0"/>
              </a:rPr>
              <a:t>Internal CPU</a:t>
            </a:r>
          </a:p>
          <a:p>
            <a:r>
              <a:rPr lang="en-GB" sz="1600">
                <a:latin typeface="Arial" charset="0"/>
              </a:rPr>
              <a:t>Interconnection</a:t>
            </a:r>
          </a:p>
        </p:txBody>
      </p:sp>
      <p:sp>
        <p:nvSpPr>
          <p:cNvPr id="14349" name="Line 30"/>
          <p:cNvSpPr>
            <a:spLocks noChangeShapeType="1"/>
          </p:cNvSpPr>
          <p:nvPr/>
        </p:nvSpPr>
        <p:spPr bwMode="auto">
          <a:xfrm flipV="1">
            <a:off x="1524000" y="2209800"/>
            <a:ext cx="38862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4350" name="Line 31"/>
          <p:cNvSpPr>
            <a:spLocks noChangeShapeType="1"/>
          </p:cNvSpPr>
          <p:nvPr/>
        </p:nvSpPr>
        <p:spPr bwMode="auto">
          <a:xfrm>
            <a:off x="1524000" y="4343400"/>
            <a:ext cx="373380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4351" name="Text Box 34"/>
          <p:cNvSpPr txBox="1">
            <a:spLocks noChangeArrowheads="1"/>
          </p:cNvSpPr>
          <p:nvPr/>
        </p:nvSpPr>
        <p:spPr bwMode="auto">
          <a:xfrm>
            <a:off x="4829175" y="3168650"/>
            <a:ext cx="1038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600">
                <a:latin typeface="Arial" charset="0"/>
              </a:rPr>
              <a:t>Registers</a:t>
            </a:r>
          </a:p>
        </p:txBody>
      </p:sp>
      <p:sp>
        <p:nvSpPr>
          <p:cNvPr id="14352" name="Oval 37"/>
          <p:cNvSpPr>
            <a:spLocks noChangeArrowheads="1"/>
          </p:cNvSpPr>
          <p:nvPr/>
        </p:nvSpPr>
        <p:spPr bwMode="auto">
          <a:xfrm>
            <a:off x="1219200" y="3581400"/>
            <a:ext cx="6858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4353" name="Text Box 38"/>
          <p:cNvSpPr txBox="1">
            <a:spLocks noChangeArrowheads="1"/>
          </p:cNvSpPr>
          <p:nvPr/>
        </p:nvSpPr>
        <p:spPr bwMode="auto">
          <a:xfrm>
            <a:off x="1327150" y="3810000"/>
            <a:ext cx="5016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200">
                <a:latin typeface="Arial" charset="0"/>
              </a:rPr>
              <a:t>CPU</a:t>
            </a:r>
            <a:endParaRPr lang="en-US" sz="1600">
              <a:latin typeface="Arial" charset="0"/>
            </a:endParaRPr>
          </a:p>
        </p:txBody>
      </p:sp>
      <p:sp>
        <p:nvSpPr>
          <p:cNvPr id="14354" name="Oval 39"/>
          <p:cNvSpPr>
            <a:spLocks noChangeArrowheads="1"/>
          </p:cNvSpPr>
          <p:nvPr/>
        </p:nvSpPr>
        <p:spPr bwMode="auto">
          <a:xfrm>
            <a:off x="304800" y="327660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sz="1200">
                <a:latin typeface="Arial" charset="0"/>
              </a:rPr>
              <a:t>I/O</a:t>
            </a:r>
            <a:endParaRPr lang="en-US" sz="1600">
              <a:latin typeface="Arial" charset="0"/>
            </a:endParaRPr>
          </a:p>
        </p:txBody>
      </p:sp>
      <p:sp>
        <p:nvSpPr>
          <p:cNvPr id="14355" name="Oval 40"/>
          <p:cNvSpPr>
            <a:spLocks noChangeArrowheads="1"/>
          </p:cNvSpPr>
          <p:nvPr/>
        </p:nvSpPr>
        <p:spPr bwMode="auto">
          <a:xfrm>
            <a:off x="381000" y="4191000"/>
            <a:ext cx="6858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4356" name="Oval 41"/>
          <p:cNvSpPr>
            <a:spLocks noChangeArrowheads="1"/>
          </p:cNvSpPr>
          <p:nvPr/>
        </p:nvSpPr>
        <p:spPr bwMode="auto">
          <a:xfrm>
            <a:off x="609600" y="3581400"/>
            <a:ext cx="6858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4357" name="Text Box 43"/>
          <p:cNvSpPr txBox="1">
            <a:spLocks noChangeArrowheads="1"/>
          </p:cNvSpPr>
          <p:nvPr/>
        </p:nvSpPr>
        <p:spPr bwMode="auto">
          <a:xfrm>
            <a:off x="381000" y="4373563"/>
            <a:ext cx="7302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200">
                <a:latin typeface="Arial" charset="0"/>
              </a:rPr>
              <a:t>Memory</a:t>
            </a:r>
            <a:endParaRPr lang="en-US" sz="1600">
              <a:latin typeface="Arial" charset="0"/>
            </a:endParaRPr>
          </a:p>
        </p:txBody>
      </p:sp>
      <p:sp>
        <p:nvSpPr>
          <p:cNvPr id="14358" name="Text Box 44"/>
          <p:cNvSpPr txBox="1">
            <a:spLocks noChangeArrowheads="1"/>
          </p:cNvSpPr>
          <p:nvPr/>
        </p:nvSpPr>
        <p:spPr bwMode="auto">
          <a:xfrm>
            <a:off x="606425" y="3810000"/>
            <a:ext cx="688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200" dirty="0">
                <a:latin typeface="Arial" charset="0"/>
              </a:rPr>
              <a:t>System</a:t>
            </a:r>
          </a:p>
          <a:p>
            <a:pPr algn="ctr"/>
            <a:r>
              <a:rPr lang="en-US" sz="1200" dirty="0">
                <a:latin typeface="Arial" charset="0"/>
              </a:rPr>
              <a:t>Bus</a:t>
            </a:r>
          </a:p>
        </p:txBody>
      </p:sp>
      <p:sp>
        <p:nvSpPr>
          <p:cNvPr id="14359" name="Text Box 46"/>
          <p:cNvSpPr txBox="1">
            <a:spLocks noChangeArrowheads="1"/>
          </p:cNvSpPr>
          <p:nvPr/>
        </p:nvSpPr>
        <p:spPr bwMode="auto">
          <a:xfrm>
            <a:off x="5910263" y="2317750"/>
            <a:ext cx="719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2000">
                <a:latin typeface="Arial" charset="0"/>
              </a:rPr>
              <a:t>CPU</a:t>
            </a:r>
            <a:endParaRPr lang="en-US" sz="1600">
              <a:latin typeface="Arial" charset="0"/>
            </a:endParaRPr>
          </a:p>
        </p:txBody>
      </p:sp>
      <p:sp>
        <p:nvSpPr>
          <p:cNvPr id="25" name="TextBox 24"/>
          <p:cNvSpPr txBox="1"/>
          <p:nvPr/>
        </p:nvSpPr>
        <p:spPr>
          <a:xfrm>
            <a:off x="7314456" y="6417399"/>
            <a:ext cx="1296144" cy="230832"/>
          </a:xfrm>
          <a:prstGeom prst="rect">
            <a:avLst/>
          </a:prstGeom>
          <a:noFill/>
        </p:spPr>
        <p:txBody>
          <a:bodyPr wrap="square" rtlCol="0">
            <a:spAutoFit/>
          </a:bodyPr>
          <a:lstStyle/>
          <a:p>
            <a:r>
              <a:rPr lang="en-GB" sz="900" dirty="0"/>
              <a:t>[Stallings W, 2013]</a:t>
            </a:r>
          </a:p>
        </p:txBody>
      </p:sp>
      <p:pic>
        <p:nvPicPr>
          <p:cNvPr id="26"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720160"/>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GB" dirty="0"/>
              <a:t>Today……….</a:t>
            </a:r>
          </a:p>
        </p:txBody>
      </p:sp>
      <p:sp>
        <p:nvSpPr>
          <p:cNvPr id="3" name="Content Placeholder 2"/>
          <p:cNvSpPr>
            <a:spLocks noGrp="1"/>
          </p:cNvSpPr>
          <p:nvPr>
            <p:ph idx="1"/>
          </p:nvPr>
        </p:nvSpPr>
        <p:spPr>
          <a:xfrm>
            <a:off x="457200" y="1340768"/>
            <a:ext cx="8229600" cy="4666523"/>
          </a:xfrm>
        </p:spPr>
        <p:txBody>
          <a:bodyPr>
            <a:normAutofit/>
          </a:bodyPr>
          <a:lstStyle/>
          <a:p>
            <a:r>
              <a:rPr lang="en-GB" dirty="0">
                <a:solidFill>
                  <a:srgbClr val="0070C0"/>
                </a:solidFill>
              </a:rPr>
              <a:t>Introduction to 120CT</a:t>
            </a:r>
          </a:p>
          <a:p>
            <a:pPr lvl="2"/>
            <a:r>
              <a:rPr lang="en-GB" dirty="0">
                <a:solidFill>
                  <a:srgbClr val="C00000"/>
                </a:solidFill>
              </a:rPr>
              <a:t>Staff</a:t>
            </a:r>
          </a:p>
          <a:p>
            <a:pPr lvl="2"/>
            <a:r>
              <a:rPr lang="en-GB" dirty="0">
                <a:solidFill>
                  <a:srgbClr val="C00000"/>
                </a:solidFill>
              </a:rPr>
              <a:t>What Computer Architecture is</a:t>
            </a:r>
          </a:p>
          <a:p>
            <a:pPr lvl="2"/>
            <a:r>
              <a:rPr lang="en-GB" dirty="0">
                <a:solidFill>
                  <a:srgbClr val="C00000"/>
                </a:solidFill>
              </a:rPr>
              <a:t>Why study Computer Architecture?</a:t>
            </a:r>
          </a:p>
          <a:p>
            <a:pPr lvl="2"/>
            <a:r>
              <a:rPr lang="en-GB" dirty="0">
                <a:solidFill>
                  <a:srgbClr val="C00000"/>
                </a:solidFill>
              </a:rPr>
              <a:t>Intended Learning Outcomes</a:t>
            </a:r>
          </a:p>
          <a:p>
            <a:pPr lvl="2"/>
            <a:r>
              <a:rPr lang="en-GB" dirty="0">
                <a:solidFill>
                  <a:srgbClr val="C00000"/>
                </a:solidFill>
              </a:rPr>
              <a:t>Lecture and tutorial/lab sessions</a:t>
            </a:r>
          </a:p>
          <a:p>
            <a:pPr lvl="2"/>
            <a:r>
              <a:rPr lang="en-GB" dirty="0">
                <a:solidFill>
                  <a:srgbClr val="C00000"/>
                </a:solidFill>
              </a:rPr>
              <a:t>Assessment</a:t>
            </a:r>
            <a:endParaRPr lang="en-GB" dirty="0">
              <a:solidFill>
                <a:srgbClr val="0070C0"/>
              </a:solidFill>
            </a:endParaRPr>
          </a:p>
          <a:p>
            <a:pPr marL="2057400" lvl="8" indent="0">
              <a:buNone/>
            </a:pPr>
            <a:endParaRPr lang="en-GB" dirty="0">
              <a:solidFill>
                <a:srgbClr val="0070C0"/>
              </a:solidFill>
            </a:endParaRPr>
          </a:p>
          <a:p>
            <a:r>
              <a:rPr lang="en-GB" dirty="0">
                <a:solidFill>
                  <a:srgbClr val="0070C0"/>
                </a:solidFill>
              </a:rPr>
              <a:t>Structure and functions of computers</a:t>
            </a:r>
          </a:p>
          <a:p>
            <a:pPr marL="2057400" lvl="8" indent="0">
              <a:buNone/>
            </a:pPr>
            <a:endParaRPr lang="en-GB" dirty="0">
              <a:solidFill>
                <a:srgbClr val="0070C0"/>
              </a:solidFill>
            </a:endParaRPr>
          </a:p>
          <a:p>
            <a:r>
              <a:rPr lang="en-GB" dirty="0">
                <a:solidFill>
                  <a:srgbClr val="0070C0"/>
                </a:solidFill>
              </a:rPr>
              <a:t>Classes of Computers</a:t>
            </a:r>
          </a:p>
          <a:p>
            <a:pPr marL="2057400" lvl="8" indent="0">
              <a:buNone/>
            </a:pPr>
            <a:endParaRPr lang="en-GB" dirty="0">
              <a:solidFill>
                <a:srgbClr val="0070C0"/>
              </a:solidFill>
            </a:endParaRPr>
          </a:p>
          <a:p>
            <a:r>
              <a:rPr lang="en-GB" dirty="0">
                <a:solidFill>
                  <a:srgbClr val="0070C0"/>
                </a:solidFill>
              </a:rPr>
              <a:t>History of Computers</a:t>
            </a:r>
          </a:p>
        </p:txBody>
      </p:sp>
      <p:sp>
        <p:nvSpPr>
          <p:cNvPr id="4" name="Slide Number Placeholder 3"/>
          <p:cNvSpPr>
            <a:spLocks noGrp="1"/>
          </p:cNvSpPr>
          <p:nvPr>
            <p:ph type="sldNum" sz="quarter" idx="12"/>
          </p:nvPr>
        </p:nvSpPr>
        <p:spPr/>
        <p:txBody>
          <a:bodyPr/>
          <a:lstStyle/>
          <a:p>
            <a:fld id="{04698E25-70A5-4DC8-888B-608AEC755B87}" type="slidenum">
              <a:rPr lang="en-GB" smtClean="0"/>
              <a:t>2</a:t>
            </a:fld>
            <a:endParaRPr lang="en-GB"/>
          </a:p>
        </p:txBody>
      </p:sp>
    </p:spTree>
    <p:extLst>
      <p:ext uri="{BB962C8B-B14F-4D97-AF65-F5344CB8AC3E}">
        <p14:creationId xmlns:p14="http://schemas.microsoft.com/office/powerpoint/2010/main" val="1058891459"/>
      </p:ext>
    </p:extLst>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35" descr="50%"/>
          <p:cNvSpPr>
            <a:spLocks noChangeArrowheads="1"/>
          </p:cNvSpPr>
          <p:nvPr/>
        </p:nvSpPr>
        <p:spPr bwMode="auto">
          <a:xfrm>
            <a:off x="3886200" y="2057400"/>
            <a:ext cx="4724400" cy="4648200"/>
          </a:xfrm>
          <a:prstGeom prst="ellipse">
            <a:avLst/>
          </a:prstGeom>
          <a:pattFill prst="pct50">
            <a:fgClr>
              <a:schemeClr val="tx1"/>
            </a:fgClr>
            <a:bgClr>
              <a:schemeClr val="bg1"/>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5363" name="Oval 40"/>
          <p:cNvSpPr>
            <a:spLocks noChangeArrowheads="1"/>
          </p:cNvSpPr>
          <p:nvPr/>
        </p:nvSpPr>
        <p:spPr bwMode="auto">
          <a:xfrm>
            <a:off x="5410200" y="3581400"/>
            <a:ext cx="1828800" cy="1828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5364" name="Rectangle 2"/>
          <p:cNvSpPr>
            <a:spLocks noGrp="1" noChangeArrowheads="1"/>
          </p:cNvSpPr>
          <p:nvPr>
            <p:ph type="title"/>
          </p:nvPr>
        </p:nvSpPr>
        <p:spPr>
          <a:noFill/>
          <a:ln cap="flat">
            <a:solidFill>
              <a:schemeClr val="tx1"/>
            </a:solidFill>
            <a:miter lim="800000"/>
            <a:headEnd/>
            <a:tailEnd/>
          </a:ln>
        </p:spPr>
        <p:txBody>
          <a:bodyPr lIns="90000" tIns="46800" rIns="90000" bIns="46800">
            <a:normAutofit/>
          </a:bodyPr>
          <a:lstStyle/>
          <a:p>
            <a:r>
              <a:rPr lang="en-GB"/>
              <a:t>Structure - The Control Unit</a:t>
            </a:r>
          </a:p>
        </p:txBody>
      </p:sp>
      <p:sp>
        <p:nvSpPr>
          <p:cNvPr id="2" name="Slide Number Placeholder 1"/>
          <p:cNvSpPr>
            <a:spLocks noGrp="1"/>
          </p:cNvSpPr>
          <p:nvPr>
            <p:ph type="sldNum" sz="quarter" idx="12"/>
          </p:nvPr>
        </p:nvSpPr>
        <p:spPr/>
        <p:txBody>
          <a:bodyPr/>
          <a:lstStyle/>
          <a:p>
            <a:fld id="{04698E25-70A5-4DC8-888B-608AEC755B87}" type="slidenum">
              <a:rPr lang="en-GB" smtClean="0"/>
              <a:t>20</a:t>
            </a:fld>
            <a:endParaRPr lang="en-GB"/>
          </a:p>
        </p:txBody>
      </p:sp>
      <p:sp>
        <p:nvSpPr>
          <p:cNvPr id="15365" name="Oval 36"/>
          <p:cNvSpPr>
            <a:spLocks noChangeArrowheads="1"/>
          </p:cNvSpPr>
          <p:nvPr/>
        </p:nvSpPr>
        <p:spPr bwMode="auto">
          <a:xfrm>
            <a:off x="4648200" y="2743200"/>
            <a:ext cx="1371600" cy="1371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5366" name="Oval 37"/>
          <p:cNvSpPr>
            <a:spLocks noChangeArrowheads="1"/>
          </p:cNvSpPr>
          <p:nvPr/>
        </p:nvSpPr>
        <p:spPr bwMode="auto">
          <a:xfrm>
            <a:off x="76200" y="2971800"/>
            <a:ext cx="1981200" cy="2057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5367" name="Oval 39"/>
          <p:cNvSpPr>
            <a:spLocks noChangeArrowheads="1"/>
          </p:cNvSpPr>
          <p:nvPr/>
        </p:nvSpPr>
        <p:spPr bwMode="auto">
          <a:xfrm>
            <a:off x="5715000" y="5029200"/>
            <a:ext cx="1371600" cy="1371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5368" name="Text Box 41"/>
          <p:cNvSpPr txBox="1">
            <a:spLocks noChangeArrowheads="1"/>
          </p:cNvSpPr>
          <p:nvPr/>
        </p:nvSpPr>
        <p:spPr bwMode="auto">
          <a:xfrm>
            <a:off x="763588" y="3016250"/>
            <a:ext cx="6080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600">
                <a:latin typeface="Arial" charset="0"/>
              </a:rPr>
              <a:t>CPU</a:t>
            </a:r>
            <a:endParaRPr lang="en-GB"/>
          </a:p>
        </p:txBody>
      </p:sp>
      <p:sp>
        <p:nvSpPr>
          <p:cNvPr id="15369" name="Text Box 43"/>
          <p:cNvSpPr txBox="1">
            <a:spLocks noChangeArrowheads="1"/>
          </p:cNvSpPr>
          <p:nvPr/>
        </p:nvSpPr>
        <p:spPr bwMode="auto">
          <a:xfrm>
            <a:off x="5942013" y="5362575"/>
            <a:ext cx="91598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600" dirty="0">
                <a:latin typeface="Arial" charset="0"/>
              </a:rPr>
              <a:t>Control</a:t>
            </a:r>
          </a:p>
          <a:p>
            <a:r>
              <a:rPr lang="en-GB" sz="1600" dirty="0">
                <a:latin typeface="Arial" charset="0"/>
              </a:rPr>
              <a:t>Memory</a:t>
            </a:r>
          </a:p>
        </p:txBody>
      </p:sp>
      <p:sp>
        <p:nvSpPr>
          <p:cNvPr id="15370" name="Text Box 44"/>
          <p:cNvSpPr txBox="1">
            <a:spLocks noChangeArrowheads="1"/>
          </p:cNvSpPr>
          <p:nvPr/>
        </p:nvSpPr>
        <p:spPr bwMode="auto">
          <a:xfrm>
            <a:off x="5672138" y="4067175"/>
            <a:ext cx="149066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600">
                <a:latin typeface="Arial" charset="0"/>
              </a:rPr>
              <a:t>Control Unit </a:t>
            </a:r>
          </a:p>
          <a:p>
            <a:r>
              <a:rPr lang="en-GB" sz="1600">
                <a:latin typeface="Arial" charset="0"/>
              </a:rPr>
              <a:t>Registers and </a:t>
            </a:r>
          </a:p>
          <a:p>
            <a:r>
              <a:rPr lang="en-GB" sz="1600">
                <a:latin typeface="Arial" charset="0"/>
              </a:rPr>
              <a:t>Decoders</a:t>
            </a:r>
          </a:p>
        </p:txBody>
      </p:sp>
      <p:sp>
        <p:nvSpPr>
          <p:cNvPr id="15371" name="Line 45"/>
          <p:cNvSpPr>
            <a:spLocks noChangeShapeType="1"/>
          </p:cNvSpPr>
          <p:nvPr/>
        </p:nvSpPr>
        <p:spPr bwMode="auto">
          <a:xfrm flipV="1">
            <a:off x="1524000" y="2209800"/>
            <a:ext cx="38862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5372" name="Line 46"/>
          <p:cNvSpPr>
            <a:spLocks noChangeShapeType="1"/>
          </p:cNvSpPr>
          <p:nvPr/>
        </p:nvSpPr>
        <p:spPr bwMode="auto">
          <a:xfrm>
            <a:off x="1524000" y="4343400"/>
            <a:ext cx="373380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5373" name="Text Box 47"/>
          <p:cNvSpPr txBox="1">
            <a:spLocks noChangeArrowheads="1"/>
          </p:cNvSpPr>
          <p:nvPr/>
        </p:nvSpPr>
        <p:spPr bwMode="auto">
          <a:xfrm>
            <a:off x="4829175" y="3168650"/>
            <a:ext cx="1262182"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GB" sz="1600" dirty="0">
                <a:latin typeface="Arial" charset="0"/>
              </a:rPr>
              <a:t>Sequencing</a:t>
            </a:r>
          </a:p>
          <a:p>
            <a:r>
              <a:rPr lang="en-GB" sz="1600" dirty="0">
                <a:latin typeface="Arial" charset="0"/>
              </a:rPr>
              <a:t>Logic</a:t>
            </a:r>
          </a:p>
        </p:txBody>
      </p:sp>
      <p:sp>
        <p:nvSpPr>
          <p:cNvPr id="15374" name="Oval 48"/>
          <p:cNvSpPr>
            <a:spLocks noChangeArrowheads="1"/>
          </p:cNvSpPr>
          <p:nvPr/>
        </p:nvSpPr>
        <p:spPr bwMode="auto">
          <a:xfrm>
            <a:off x="1219200" y="3581400"/>
            <a:ext cx="6858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5375" name="Text Box 49"/>
          <p:cNvSpPr txBox="1">
            <a:spLocks noChangeArrowheads="1"/>
          </p:cNvSpPr>
          <p:nvPr/>
        </p:nvSpPr>
        <p:spPr bwMode="auto">
          <a:xfrm>
            <a:off x="1246188" y="3719513"/>
            <a:ext cx="669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200">
                <a:latin typeface="Arial" charset="0"/>
              </a:rPr>
              <a:t>Control</a:t>
            </a:r>
          </a:p>
          <a:p>
            <a:pPr algn="ctr"/>
            <a:r>
              <a:rPr lang="en-US" sz="1200">
                <a:latin typeface="Arial" charset="0"/>
              </a:rPr>
              <a:t>Unit</a:t>
            </a:r>
            <a:endParaRPr lang="en-US" sz="1600">
              <a:latin typeface="Arial" charset="0"/>
            </a:endParaRPr>
          </a:p>
        </p:txBody>
      </p:sp>
      <p:sp>
        <p:nvSpPr>
          <p:cNvPr id="15376" name="Oval 50"/>
          <p:cNvSpPr>
            <a:spLocks noChangeArrowheads="1"/>
          </p:cNvSpPr>
          <p:nvPr/>
        </p:nvSpPr>
        <p:spPr bwMode="auto">
          <a:xfrm>
            <a:off x="304800" y="327660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sz="1200">
                <a:latin typeface="Arial" charset="0"/>
              </a:rPr>
              <a:t>ALU</a:t>
            </a:r>
            <a:endParaRPr lang="en-US" sz="1600">
              <a:latin typeface="Arial" charset="0"/>
            </a:endParaRPr>
          </a:p>
        </p:txBody>
      </p:sp>
      <p:sp>
        <p:nvSpPr>
          <p:cNvPr id="15377" name="Oval 51"/>
          <p:cNvSpPr>
            <a:spLocks noChangeArrowheads="1"/>
          </p:cNvSpPr>
          <p:nvPr/>
        </p:nvSpPr>
        <p:spPr bwMode="auto">
          <a:xfrm>
            <a:off x="381000" y="4191000"/>
            <a:ext cx="6858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5378" name="Oval 52"/>
          <p:cNvSpPr>
            <a:spLocks noChangeArrowheads="1"/>
          </p:cNvSpPr>
          <p:nvPr/>
        </p:nvSpPr>
        <p:spPr bwMode="auto">
          <a:xfrm>
            <a:off x="609600" y="3581400"/>
            <a:ext cx="6858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GB"/>
          </a:p>
        </p:txBody>
      </p:sp>
      <p:sp>
        <p:nvSpPr>
          <p:cNvPr id="15379" name="Text Box 53"/>
          <p:cNvSpPr txBox="1">
            <a:spLocks noChangeArrowheads="1"/>
          </p:cNvSpPr>
          <p:nvPr/>
        </p:nvSpPr>
        <p:spPr bwMode="auto">
          <a:xfrm>
            <a:off x="338138" y="4373563"/>
            <a:ext cx="8223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200">
                <a:latin typeface="Arial" charset="0"/>
              </a:rPr>
              <a:t>Registers</a:t>
            </a:r>
            <a:endParaRPr lang="en-US" sz="1600">
              <a:latin typeface="Arial" charset="0"/>
            </a:endParaRPr>
          </a:p>
        </p:txBody>
      </p:sp>
      <p:sp>
        <p:nvSpPr>
          <p:cNvPr id="15380" name="Text Box 54"/>
          <p:cNvSpPr txBox="1">
            <a:spLocks noChangeArrowheads="1"/>
          </p:cNvSpPr>
          <p:nvPr/>
        </p:nvSpPr>
        <p:spPr bwMode="auto">
          <a:xfrm>
            <a:off x="609600" y="3810000"/>
            <a:ext cx="68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200">
                <a:latin typeface="Arial" charset="0"/>
              </a:rPr>
              <a:t>Internal</a:t>
            </a:r>
          </a:p>
          <a:p>
            <a:pPr algn="ctr"/>
            <a:r>
              <a:rPr lang="en-US" sz="1200">
                <a:latin typeface="Arial" charset="0"/>
              </a:rPr>
              <a:t>Bus</a:t>
            </a:r>
          </a:p>
        </p:txBody>
      </p:sp>
      <p:sp>
        <p:nvSpPr>
          <p:cNvPr id="15381" name="Text Box 55"/>
          <p:cNvSpPr txBox="1">
            <a:spLocks noChangeArrowheads="1"/>
          </p:cNvSpPr>
          <p:nvPr/>
        </p:nvSpPr>
        <p:spPr bwMode="auto">
          <a:xfrm>
            <a:off x="5411788" y="2286000"/>
            <a:ext cx="1522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2000">
                <a:latin typeface="Arial" charset="0"/>
              </a:rPr>
              <a:t>Control Unit</a:t>
            </a:r>
            <a:endParaRPr lang="en-US" sz="1600">
              <a:latin typeface="Arial" charset="0"/>
            </a:endParaRPr>
          </a:p>
        </p:txBody>
      </p:sp>
      <p:sp>
        <p:nvSpPr>
          <p:cNvPr id="23" name="TextBox 22"/>
          <p:cNvSpPr txBox="1"/>
          <p:nvPr/>
        </p:nvSpPr>
        <p:spPr>
          <a:xfrm>
            <a:off x="7314456" y="6422954"/>
            <a:ext cx="1296144" cy="230832"/>
          </a:xfrm>
          <a:prstGeom prst="rect">
            <a:avLst/>
          </a:prstGeom>
          <a:noFill/>
        </p:spPr>
        <p:txBody>
          <a:bodyPr wrap="square" rtlCol="0">
            <a:spAutoFit/>
          </a:bodyPr>
          <a:lstStyle/>
          <a:p>
            <a:r>
              <a:rPr lang="en-GB" sz="900" dirty="0"/>
              <a:t>[Stallings W, 2013]</a:t>
            </a:r>
          </a:p>
        </p:txBody>
      </p:sp>
      <p:pic>
        <p:nvPicPr>
          <p:cNvPr id="24"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870553"/>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a:t>von Neumann/Turing</a:t>
            </a:r>
          </a:p>
        </p:txBody>
      </p:sp>
      <p:sp>
        <p:nvSpPr>
          <p:cNvPr id="6147" name="Rectangle 3"/>
          <p:cNvSpPr>
            <a:spLocks noGrp="1" noChangeArrowheads="1"/>
          </p:cNvSpPr>
          <p:nvPr>
            <p:ph idx="1"/>
          </p:nvPr>
        </p:nvSpPr>
        <p:spPr/>
        <p:txBody>
          <a:bodyPr>
            <a:normAutofit/>
          </a:bodyPr>
          <a:lstStyle/>
          <a:p>
            <a:r>
              <a:rPr lang="en-GB" dirty="0">
                <a:solidFill>
                  <a:srgbClr val="C00000"/>
                </a:solidFill>
              </a:rPr>
              <a:t>Stored Program concept</a:t>
            </a:r>
          </a:p>
          <a:p>
            <a:r>
              <a:rPr lang="en-GB" dirty="0">
                <a:solidFill>
                  <a:srgbClr val="0070C0"/>
                </a:solidFill>
              </a:rPr>
              <a:t>Main memory storing programs and data</a:t>
            </a:r>
          </a:p>
          <a:p>
            <a:r>
              <a:rPr lang="en-GB" dirty="0">
                <a:solidFill>
                  <a:srgbClr val="C00000"/>
                </a:solidFill>
              </a:rPr>
              <a:t>ALU operating on binary data</a:t>
            </a:r>
          </a:p>
          <a:p>
            <a:r>
              <a:rPr lang="en-GB" dirty="0">
                <a:solidFill>
                  <a:srgbClr val="0070C0"/>
                </a:solidFill>
              </a:rPr>
              <a:t>Control unit interpreting instructions from memory and executing</a:t>
            </a:r>
          </a:p>
          <a:p>
            <a:r>
              <a:rPr lang="en-GB" dirty="0">
                <a:solidFill>
                  <a:srgbClr val="C00000"/>
                </a:solidFill>
              </a:rPr>
              <a:t>Input and output equipment operated by control unit</a:t>
            </a:r>
          </a:p>
          <a:p>
            <a:r>
              <a:rPr lang="en-GB" dirty="0">
                <a:solidFill>
                  <a:srgbClr val="0070C0"/>
                </a:solidFill>
              </a:rPr>
              <a:t>Princeton Institute for Advanced Studies </a:t>
            </a:r>
          </a:p>
          <a:p>
            <a:pPr lvl="1"/>
            <a:r>
              <a:rPr lang="en-GB" dirty="0">
                <a:solidFill>
                  <a:srgbClr val="0070C0"/>
                </a:solidFill>
              </a:rPr>
              <a:t>IAS (von Neumann)</a:t>
            </a:r>
          </a:p>
          <a:p>
            <a:r>
              <a:rPr lang="en-GB" dirty="0">
                <a:solidFill>
                  <a:srgbClr val="C00000"/>
                </a:solidFill>
              </a:rPr>
              <a:t>Bletchley Park (UK’s Code and Cipher School</a:t>
            </a:r>
          </a:p>
          <a:p>
            <a:pPr lvl="1"/>
            <a:r>
              <a:rPr lang="en-GB" dirty="0">
                <a:solidFill>
                  <a:srgbClr val="C00000"/>
                </a:solidFill>
              </a:rPr>
              <a:t>Station X (Alan Turing)</a:t>
            </a:r>
          </a:p>
          <a:p>
            <a:r>
              <a:rPr lang="en-GB" dirty="0">
                <a:solidFill>
                  <a:srgbClr val="0070C0"/>
                </a:solidFill>
              </a:rPr>
              <a:t>Completed 1952</a:t>
            </a:r>
          </a:p>
        </p:txBody>
      </p:sp>
      <p:sp>
        <p:nvSpPr>
          <p:cNvPr id="2" name="Slide Number Placeholder 1"/>
          <p:cNvSpPr>
            <a:spLocks noGrp="1"/>
          </p:cNvSpPr>
          <p:nvPr>
            <p:ph type="sldNum" sz="quarter" idx="12"/>
          </p:nvPr>
        </p:nvSpPr>
        <p:spPr/>
        <p:txBody>
          <a:bodyPr/>
          <a:lstStyle/>
          <a:p>
            <a:fld id="{04698E25-70A5-4DC8-888B-608AEC755B87}" type="slidenum">
              <a:rPr lang="en-GB" smtClean="0"/>
              <a:t>21</a:t>
            </a:fld>
            <a:endParaRPr lang="en-GB"/>
          </a:p>
        </p:txBody>
      </p:sp>
      <p:pic>
        <p:nvPicPr>
          <p:cNvPr id="5" name="Picture 2" descr="C:\Users\ab0480\Desktop\CU_\New Session Prep - 2016-17\120CT\trafficlight_green_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09375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1000"/>
                                        <p:tgtEl>
                                          <p:spTgt spid="6147">
                                            <p:txEl>
                                              <p:pRg st="0" end="0"/>
                                            </p:txEl>
                                          </p:spTgt>
                                        </p:tgtEl>
                                      </p:cBhvr>
                                    </p:animEffect>
                                    <p:anim calcmode="lin" valueType="num">
                                      <p:cBhvr>
                                        <p:cTn id="8" dur="1000" fill="hold"/>
                                        <p:tgtEl>
                                          <p:spTgt spid="6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7">
                                            <p:txEl>
                                              <p:pRg st="1" end="1"/>
                                            </p:txEl>
                                          </p:spTgt>
                                        </p:tgtEl>
                                        <p:attrNameLst>
                                          <p:attrName>style.visibility</p:attrName>
                                        </p:attrNameLst>
                                      </p:cBhvr>
                                      <p:to>
                                        <p:strVal val="visible"/>
                                      </p:to>
                                    </p:set>
                                    <p:animEffect transition="in" filter="fade">
                                      <p:cBhvr>
                                        <p:cTn id="14" dur="1000"/>
                                        <p:tgtEl>
                                          <p:spTgt spid="6147">
                                            <p:txEl>
                                              <p:pRg st="1" end="1"/>
                                            </p:txEl>
                                          </p:spTgt>
                                        </p:tgtEl>
                                      </p:cBhvr>
                                    </p:animEffect>
                                    <p:anim calcmode="lin" valueType="num">
                                      <p:cBhvr>
                                        <p:cTn id="15"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147">
                                            <p:txEl>
                                              <p:pRg st="2" end="2"/>
                                            </p:txEl>
                                          </p:spTgt>
                                        </p:tgtEl>
                                        <p:attrNameLst>
                                          <p:attrName>style.visibility</p:attrName>
                                        </p:attrNameLst>
                                      </p:cBhvr>
                                      <p:to>
                                        <p:strVal val="visible"/>
                                      </p:to>
                                    </p:set>
                                    <p:animEffect transition="in" filter="fade">
                                      <p:cBhvr>
                                        <p:cTn id="21" dur="1000"/>
                                        <p:tgtEl>
                                          <p:spTgt spid="6147">
                                            <p:txEl>
                                              <p:pRg st="2" end="2"/>
                                            </p:txEl>
                                          </p:spTgt>
                                        </p:tgtEl>
                                      </p:cBhvr>
                                    </p:animEffect>
                                    <p:anim calcmode="lin" valueType="num">
                                      <p:cBhvr>
                                        <p:cTn id="22"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1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147">
                                            <p:txEl>
                                              <p:pRg st="3" end="3"/>
                                            </p:txEl>
                                          </p:spTgt>
                                        </p:tgtEl>
                                        <p:attrNameLst>
                                          <p:attrName>style.visibility</p:attrName>
                                        </p:attrNameLst>
                                      </p:cBhvr>
                                      <p:to>
                                        <p:strVal val="visible"/>
                                      </p:to>
                                    </p:set>
                                    <p:animEffect transition="in" filter="fade">
                                      <p:cBhvr>
                                        <p:cTn id="28" dur="1000"/>
                                        <p:tgtEl>
                                          <p:spTgt spid="6147">
                                            <p:txEl>
                                              <p:pRg st="3" end="3"/>
                                            </p:txEl>
                                          </p:spTgt>
                                        </p:tgtEl>
                                      </p:cBhvr>
                                    </p:animEffect>
                                    <p:anim calcmode="lin" valueType="num">
                                      <p:cBhvr>
                                        <p:cTn id="29"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1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147">
                                            <p:txEl>
                                              <p:pRg st="4" end="4"/>
                                            </p:txEl>
                                          </p:spTgt>
                                        </p:tgtEl>
                                        <p:attrNameLst>
                                          <p:attrName>style.visibility</p:attrName>
                                        </p:attrNameLst>
                                      </p:cBhvr>
                                      <p:to>
                                        <p:strVal val="visible"/>
                                      </p:to>
                                    </p:set>
                                    <p:animEffect transition="in" filter="fade">
                                      <p:cBhvr>
                                        <p:cTn id="35" dur="1000"/>
                                        <p:tgtEl>
                                          <p:spTgt spid="6147">
                                            <p:txEl>
                                              <p:pRg st="4" end="4"/>
                                            </p:txEl>
                                          </p:spTgt>
                                        </p:tgtEl>
                                      </p:cBhvr>
                                    </p:animEffect>
                                    <p:anim calcmode="lin" valueType="num">
                                      <p:cBhvr>
                                        <p:cTn id="36" dur="1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14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147">
                                            <p:txEl>
                                              <p:pRg st="5" end="5"/>
                                            </p:txEl>
                                          </p:spTgt>
                                        </p:tgtEl>
                                        <p:attrNameLst>
                                          <p:attrName>style.visibility</p:attrName>
                                        </p:attrNameLst>
                                      </p:cBhvr>
                                      <p:to>
                                        <p:strVal val="visible"/>
                                      </p:to>
                                    </p:set>
                                    <p:animEffect transition="in" filter="fade">
                                      <p:cBhvr>
                                        <p:cTn id="42" dur="1000"/>
                                        <p:tgtEl>
                                          <p:spTgt spid="6147">
                                            <p:txEl>
                                              <p:pRg st="5" end="5"/>
                                            </p:txEl>
                                          </p:spTgt>
                                        </p:tgtEl>
                                      </p:cBhvr>
                                    </p:animEffect>
                                    <p:anim calcmode="lin" valueType="num">
                                      <p:cBhvr>
                                        <p:cTn id="43" dur="1000" fill="hold"/>
                                        <p:tgtEl>
                                          <p:spTgt spid="614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147">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6147">
                                            <p:txEl>
                                              <p:pRg st="6" end="6"/>
                                            </p:txEl>
                                          </p:spTgt>
                                        </p:tgtEl>
                                        <p:attrNameLst>
                                          <p:attrName>style.visibility</p:attrName>
                                        </p:attrNameLst>
                                      </p:cBhvr>
                                      <p:to>
                                        <p:strVal val="visible"/>
                                      </p:to>
                                    </p:set>
                                    <p:animEffect transition="in" filter="fade">
                                      <p:cBhvr>
                                        <p:cTn id="47" dur="1000"/>
                                        <p:tgtEl>
                                          <p:spTgt spid="6147">
                                            <p:txEl>
                                              <p:pRg st="6" end="6"/>
                                            </p:txEl>
                                          </p:spTgt>
                                        </p:tgtEl>
                                      </p:cBhvr>
                                    </p:animEffect>
                                    <p:anim calcmode="lin" valueType="num">
                                      <p:cBhvr>
                                        <p:cTn id="48" dur="1000" fill="hold"/>
                                        <p:tgtEl>
                                          <p:spTgt spid="6147">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6147">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6147">
                                            <p:txEl>
                                              <p:pRg st="7" end="7"/>
                                            </p:txEl>
                                          </p:spTgt>
                                        </p:tgtEl>
                                        <p:attrNameLst>
                                          <p:attrName>style.visibility</p:attrName>
                                        </p:attrNameLst>
                                      </p:cBhvr>
                                      <p:to>
                                        <p:strVal val="visible"/>
                                      </p:to>
                                    </p:set>
                                    <p:animEffect transition="in" filter="fade">
                                      <p:cBhvr>
                                        <p:cTn id="52" dur="1000"/>
                                        <p:tgtEl>
                                          <p:spTgt spid="6147">
                                            <p:txEl>
                                              <p:pRg st="7" end="7"/>
                                            </p:txEl>
                                          </p:spTgt>
                                        </p:tgtEl>
                                      </p:cBhvr>
                                    </p:animEffect>
                                    <p:anim calcmode="lin" valueType="num">
                                      <p:cBhvr>
                                        <p:cTn id="53" dur="1000" fill="hold"/>
                                        <p:tgtEl>
                                          <p:spTgt spid="6147">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6147">
                                            <p:txEl>
                                              <p:pRg st="7" end="7"/>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6147">
                                            <p:txEl>
                                              <p:pRg st="8" end="8"/>
                                            </p:txEl>
                                          </p:spTgt>
                                        </p:tgtEl>
                                        <p:attrNameLst>
                                          <p:attrName>style.visibility</p:attrName>
                                        </p:attrNameLst>
                                      </p:cBhvr>
                                      <p:to>
                                        <p:strVal val="visible"/>
                                      </p:to>
                                    </p:set>
                                    <p:animEffect transition="in" filter="fade">
                                      <p:cBhvr>
                                        <p:cTn id="57" dur="1000"/>
                                        <p:tgtEl>
                                          <p:spTgt spid="6147">
                                            <p:txEl>
                                              <p:pRg st="8" end="8"/>
                                            </p:txEl>
                                          </p:spTgt>
                                        </p:tgtEl>
                                      </p:cBhvr>
                                    </p:animEffect>
                                    <p:anim calcmode="lin" valueType="num">
                                      <p:cBhvr>
                                        <p:cTn id="58" dur="1000" fill="hold"/>
                                        <p:tgtEl>
                                          <p:spTgt spid="6147">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614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6147">
                                            <p:txEl>
                                              <p:pRg st="9" end="9"/>
                                            </p:txEl>
                                          </p:spTgt>
                                        </p:tgtEl>
                                        <p:attrNameLst>
                                          <p:attrName>style.visibility</p:attrName>
                                        </p:attrNameLst>
                                      </p:cBhvr>
                                      <p:to>
                                        <p:strVal val="visible"/>
                                      </p:to>
                                    </p:set>
                                    <p:animEffect transition="in" filter="fade">
                                      <p:cBhvr>
                                        <p:cTn id="64" dur="1000"/>
                                        <p:tgtEl>
                                          <p:spTgt spid="6147">
                                            <p:txEl>
                                              <p:pRg st="9" end="9"/>
                                            </p:txEl>
                                          </p:spTgt>
                                        </p:tgtEl>
                                      </p:cBhvr>
                                    </p:animEffect>
                                    <p:anim calcmode="lin" valueType="num">
                                      <p:cBhvr>
                                        <p:cTn id="65" dur="1000" fill="hold"/>
                                        <p:tgtEl>
                                          <p:spTgt spid="6147">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614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419100" y="116632"/>
            <a:ext cx="8229600" cy="1143000"/>
          </a:xfrm>
          <a:noFill/>
        </p:spPr>
        <p:txBody>
          <a:bodyPr>
            <a:normAutofit/>
          </a:bodyPr>
          <a:lstStyle/>
          <a:p>
            <a:r>
              <a:rPr lang="en-GB" dirty="0"/>
              <a:t>Structure of von Neumann machine</a:t>
            </a:r>
          </a:p>
        </p:txBody>
      </p:sp>
      <p:sp>
        <p:nvSpPr>
          <p:cNvPr id="2" name="Slide Number Placeholder 1"/>
          <p:cNvSpPr>
            <a:spLocks noGrp="1"/>
          </p:cNvSpPr>
          <p:nvPr>
            <p:ph type="sldNum" sz="quarter" idx="12"/>
          </p:nvPr>
        </p:nvSpPr>
        <p:spPr/>
        <p:txBody>
          <a:bodyPr/>
          <a:lstStyle/>
          <a:p>
            <a:fld id="{04698E25-70A5-4DC8-888B-608AEC755B87}" type="slidenum">
              <a:rPr lang="en-GB" smtClean="0"/>
              <a:t>22</a:t>
            </a:fld>
            <a:endParaRPr lang="en-GB"/>
          </a:p>
        </p:txBody>
      </p:sp>
      <p:pic>
        <p:nvPicPr>
          <p:cNvPr id="7171" name="Picture 22"/>
          <p:cNvPicPr>
            <a:picLocks noChangeAspect="1" noChangeArrowheads="1"/>
          </p:cNvPicPr>
          <p:nvPr/>
        </p:nvPicPr>
        <p:blipFill>
          <a:blip r:embed="rId3">
            <a:extLst>
              <a:ext uri="{28A0092B-C50C-407E-A947-70E740481C1C}">
                <a14:useLocalDpi xmlns:a14="http://schemas.microsoft.com/office/drawing/2010/main" val="0"/>
              </a:ext>
            </a:extLst>
          </a:blip>
          <a:srcRect l="19698" t="17647" r="28030" b="30392"/>
          <a:stretch>
            <a:fillRect/>
          </a:stretch>
        </p:blipFill>
        <p:spPr bwMode="auto">
          <a:xfrm>
            <a:off x="838200" y="1143000"/>
            <a:ext cx="7391400" cy="567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164288" y="6422954"/>
            <a:ext cx="1296144" cy="230832"/>
          </a:xfrm>
          <a:prstGeom prst="rect">
            <a:avLst/>
          </a:prstGeom>
          <a:noFill/>
        </p:spPr>
        <p:txBody>
          <a:bodyPr wrap="square" rtlCol="0">
            <a:spAutoFit/>
          </a:bodyPr>
          <a:lstStyle/>
          <a:p>
            <a:r>
              <a:rPr lang="en-GB" sz="900" dirty="0"/>
              <a:t>[Stallings W, 2013]</a:t>
            </a:r>
          </a:p>
        </p:txBody>
      </p:sp>
      <p:pic>
        <p:nvPicPr>
          <p:cNvPr id="6" name="Picture 2" descr="C:\Users\ab0480\Desktop\CU_\New Session Prep - 2016-17\120CT\trafficlight_green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1657" y="332656"/>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547477"/>
      </p:ext>
    </p:extLst>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therboar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1268760"/>
            <a:ext cx="7636261" cy="3609327"/>
          </a:xfrm>
          <a:prstGeom prst="rect">
            <a:avLst/>
          </a:prstGeom>
        </p:spPr>
      </p:pic>
      <p:sp>
        <p:nvSpPr>
          <p:cNvPr id="8" name="TextBox 7"/>
          <p:cNvSpPr txBox="1"/>
          <p:nvPr/>
        </p:nvSpPr>
        <p:spPr>
          <a:xfrm>
            <a:off x="971600" y="5481472"/>
            <a:ext cx="7632848" cy="430887"/>
          </a:xfrm>
          <a:prstGeom prst="rect">
            <a:avLst/>
          </a:prstGeom>
          <a:noFill/>
        </p:spPr>
        <p:txBody>
          <a:bodyPr wrap="square" rtlCol="0">
            <a:spAutoFit/>
          </a:bodyPr>
          <a:lstStyle/>
          <a:p>
            <a:r>
              <a:rPr lang="en-US" sz="2200" dirty="0">
                <a:solidFill>
                  <a:srgbClr val="7030A0"/>
                </a:solidFill>
                <a:latin typeface="+mj-lt"/>
              </a:rPr>
              <a:t>Motherboard with Two Intel Quad-Core Xeon Processors</a:t>
            </a:r>
          </a:p>
        </p:txBody>
      </p:sp>
      <p:sp>
        <p:nvSpPr>
          <p:cNvPr id="2" name="Footer Placeholder 1"/>
          <p:cNvSpPr>
            <a:spLocks noGrp="1"/>
          </p:cNvSpPr>
          <p:nvPr>
            <p:ph type="ftr" sz="quarter" idx="11"/>
          </p:nvPr>
        </p:nvSpPr>
        <p:spPr>
          <a:xfrm>
            <a:off x="7452320" y="6504369"/>
            <a:ext cx="1390328" cy="283518"/>
          </a:xfrm>
        </p:spPr>
        <p:txBody>
          <a:bodyPr/>
          <a:lstStyle/>
          <a:p>
            <a:r>
              <a:rPr lang="en-US" dirty="0">
                <a:solidFill>
                  <a:schemeClr val="tx1">
                    <a:lumMod val="65000"/>
                    <a:lumOff val="35000"/>
                  </a:schemeClr>
                </a:solidFill>
              </a:rPr>
              <a:t>Stallings, W (2016)</a:t>
            </a:r>
          </a:p>
        </p:txBody>
      </p:sp>
    </p:spTree>
    <p:extLst>
      <p:ext uri="{BB962C8B-B14F-4D97-AF65-F5344CB8AC3E}">
        <p14:creationId xmlns:p14="http://schemas.microsoft.com/office/powerpoint/2010/main" val="3052168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5749925" cy="1116106"/>
          </a:xfrm>
        </p:spPr>
        <p:txBody>
          <a:bodyPr vert="horz"/>
          <a:lstStyle/>
          <a:p>
            <a:pPr algn="r"/>
            <a:r>
              <a:rPr lang="en-US" sz="4400" kern="2200" dirty="0">
                <a:solidFill>
                  <a:schemeClr val="accent3"/>
                </a:solidFill>
              </a:rPr>
              <a:t>Registers</a:t>
            </a:r>
          </a:p>
        </p:txBody>
      </p:sp>
      <p:graphicFrame>
        <p:nvGraphicFramePr>
          <p:cNvPr id="8" name="Content Placeholder 7"/>
          <p:cNvGraphicFramePr>
            <a:graphicFrameLocks noGrp="1"/>
          </p:cNvGraphicFramePr>
          <p:nvPr>
            <p:ph idx="1"/>
            <p:extLst/>
          </p:nvPr>
        </p:nvGraphicFramePr>
        <p:xfrm>
          <a:off x="381000" y="1219200"/>
          <a:ext cx="7467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04698E25-70A5-4DC8-888B-608AEC755B87}" type="slidenum">
              <a:rPr lang="en-GB" smtClean="0"/>
              <a:t>24</a:t>
            </a:fld>
            <a:endParaRPr lang="en-GB"/>
          </a:p>
        </p:txBody>
      </p:sp>
      <p:pic>
        <p:nvPicPr>
          <p:cNvPr id="5" name="Picture 2" descr="C:\Users\ab0480\Desktop\CU_\New Session Prep - 2016-17\120CT\Amber Traffic Ligh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636405"/>
      </p:ext>
    </p:extLst>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533400"/>
            <a:ext cx="7556313" cy="1167408"/>
          </a:xfrm>
        </p:spPr>
        <p:txBody>
          <a:bodyPr/>
          <a:lstStyle/>
          <a:p>
            <a:r>
              <a:rPr lang="en-US" sz="4400" dirty="0">
                <a:solidFill>
                  <a:srgbClr val="7030A0"/>
                </a:solidFill>
                <a:effectLst>
                  <a:outerShdw blurRad="38100" dist="38100" dir="2700000" algn="tl">
                    <a:srgbClr val="000000">
                      <a:alpha val="43137"/>
                    </a:srgbClr>
                  </a:outerShdw>
                </a:effectLst>
              </a:rPr>
              <a:t>Microelectronics</a:t>
            </a:r>
          </a:p>
        </p:txBody>
      </p:sp>
      <p:sp>
        <p:nvSpPr>
          <p:cNvPr id="2" name="Slide Number Placeholder 1"/>
          <p:cNvSpPr>
            <a:spLocks noGrp="1"/>
          </p:cNvSpPr>
          <p:nvPr>
            <p:ph type="sldNum" sz="quarter" idx="12"/>
          </p:nvPr>
        </p:nvSpPr>
        <p:spPr/>
        <p:txBody>
          <a:bodyPr/>
          <a:lstStyle/>
          <a:p>
            <a:fld id="{04698E25-70A5-4DC8-888B-608AEC755B87}" type="slidenum">
              <a:rPr lang="en-GB" smtClean="0"/>
              <a:t>25</a:t>
            </a:fld>
            <a:endParaRPr lang="en-GB"/>
          </a:p>
        </p:txBody>
      </p:sp>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9091" b="31818"/>
              <a:stretch>
                <a:fillRect/>
              </a:stretch>
            </p:blipFill>
          </mc:Choice>
          <mc:Fallback>
            <p:blipFill>
              <a:blip r:embed="rId4"/>
              <a:srcRect t="29091" b="31818"/>
              <a:stretch>
                <a:fillRect/>
              </a:stretch>
            </p:blipFill>
          </mc:Fallback>
        </mc:AlternateContent>
        <p:spPr>
          <a:xfrm>
            <a:off x="10050" y="1698554"/>
            <a:ext cx="9144000" cy="4724400"/>
          </a:xfrm>
          <a:prstGeom prst="rect">
            <a:avLst/>
          </a:prstGeom>
        </p:spPr>
      </p:pic>
      <p:sp>
        <p:nvSpPr>
          <p:cNvPr id="6" name="TextBox 5"/>
          <p:cNvSpPr txBox="1"/>
          <p:nvPr/>
        </p:nvSpPr>
        <p:spPr>
          <a:xfrm>
            <a:off x="7164288" y="6422954"/>
            <a:ext cx="1296144" cy="230832"/>
          </a:xfrm>
          <a:prstGeom prst="rect">
            <a:avLst/>
          </a:prstGeom>
          <a:noFill/>
        </p:spPr>
        <p:txBody>
          <a:bodyPr wrap="square" rtlCol="0">
            <a:spAutoFit/>
          </a:bodyPr>
          <a:lstStyle/>
          <a:p>
            <a:r>
              <a:rPr lang="en-GB" sz="900" dirty="0"/>
              <a:t>[Stallings W, 2013]</a:t>
            </a:r>
          </a:p>
        </p:txBody>
      </p:sp>
      <p:pic>
        <p:nvPicPr>
          <p:cNvPr id="7" name="Picture 2" descr="C:\Users\ab0480\Desktop\CU_\New Session Prep - 2016-17\120CT\RedTraffic Ligh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16416" y="260648"/>
            <a:ext cx="487383"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007066"/>
      </p:ext>
    </p:extLst>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67544" y="260648"/>
            <a:ext cx="8229600" cy="1143000"/>
          </a:xfrm>
        </p:spPr>
        <p:txBody>
          <a:bodyPr/>
          <a:lstStyle/>
          <a:p>
            <a:r>
              <a:rPr lang="en-US" dirty="0"/>
              <a:t>Classes of Computers</a:t>
            </a:r>
            <a:endParaRPr lang="en-AU" dirty="0"/>
          </a:p>
        </p:txBody>
      </p:sp>
      <p:sp>
        <p:nvSpPr>
          <p:cNvPr id="242691" name="Rectangle 3"/>
          <p:cNvSpPr>
            <a:spLocks noGrp="1" noChangeArrowheads="1"/>
          </p:cNvSpPr>
          <p:nvPr>
            <p:ph idx="1"/>
          </p:nvPr>
        </p:nvSpPr>
        <p:spPr>
          <a:xfrm>
            <a:off x="457200" y="1340768"/>
            <a:ext cx="8229600" cy="4824536"/>
          </a:xfrm>
        </p:spPr>
        <p:txBody>
          <a:bodyPr>
            <a:normAutofit fontScale="85000" lnSpcReduction="20000"/>
          </a:bodyPr>
          <a:lstStyle/>
          <a:p>
            <a:pPr>
              <a:lnSpc>
                <a:spcPct val="90000"/>
              </a:lnSpc>
            </a:pPr>
            <a:r>
              <a:rPr lang="en-US" sz="2400" dirty="0">
                <a:solidFill>
                  <a:srgbClr val="C00000"/>
                </a:solidFill>
              </a:rPr>
              <a:t>Personal Mobile Device (PMD)</a:t>
            </a:r>
          </a:p>
          <a:p>
            <a:pPr lvl="1">
              <a:lnSpc>
                <a:spcPct val="90000"/>
              </a:lnSpc>
            </a:pPr>
            <a:r>
              <a:rPr lang="en-US" sz="2000" dirty="0"/>
              <a:t>A small wireless device to connect to the internet; they rely on batteries for power, and software is installed by downloading apps. Conventional examples are smart phones and tablets.</a:t>
            </a:r>
          </a:p>
          <a:p>
            <a:pPr marL="2057400" lvl="8" indent="0">
              <a:lnSpc>
                <a:spcPct val="90000"/>
              </a:lnSpc>
              <a:buNone/>
            </a:pPr>
            <a:endParaRPr lang="en-US" sz="1300" dirty="0"/>
          </a:p>
          <a:p>
            <a:pPr>
              <a:lnSpc>
                <a:spcPct val="90000"/>
              </a:lnSpc>
            </a:pPr>
            <a:r>
              <a:rPr lang="en-US" sz="2400" dirty="0">
                <a:solidFill>
                  <a:srgbClr val="C00000"/>
                </a:solidFill>
              </a:rPr>
              <a:t>Personal Computer (PC)</a:t>
            </a:r>
          </a:p>
          <a:p>
            <a:pPr lvl="1">
              <a:lnSpc>
                <a:spcPct val="90000"/>
              </a:lnSpc>
            </a:pPr>
            <a:r>
              <a:rPr lang="en-US" sz="2000" dirty="0"/>
              <a:t>A computer designed for use by an individual, usually incorporating a graphics display, a keyboard, and a mouse</a:t>
            </a:r>
          </a:p>
          <a:p>
            <a:pPr marL="2057400" lvl="8" indent="0">
              <a:lnSpc>
                <a:spcPct val="90000"/>
              </a:lnSpc>
              <a:buNone/>
            </a:pPr>
            <a:endParaRPr lang="en-US" sz="1300" dirty="0"/>
          </a:p>
          <a:p>
            <a:pPr>
              <a:lnSpc>
                <a:spcPct val="90000"/>
              </a:lnSpc>
            </a:pPr>
            <a:r>
              <a:rPr lang="en-US" sz="2400" dirty="0">
                <a:solidFill>
                  <a:srgbClr val="C00000"/>
                </a:solidFill>
              </a:rPr>
              <a:t>Server</a:t>
            </a:r>
          </a:p>
          <a:p>
            <a:pPr lvl="1">
              <a:lnSpc>
                <a:spcPct val="90000"/>
              </a:lnSpc>
            </a:pPr>
            <a:r>
              <a:rPr lang="en-US" sz="2000" dirty="0"/>
              <a:t>A computer used for running larger programs for multiple users, often simultaneously, and typically accessed only via a network</a:t>
            </a:r>
          </a:p>
          <a:p>
            <a:pPr lvl="8">
              <a:lnSpc>
                <a:spcPct val="90000"/>
              </a:lnSpc>
            </a:pPr>
            <a:endParaRPr lang="en-US" sz="1300" dirty="0"/>
          </a:p>
          <a:p>
            <a:pPr>
              <a:lnSpc>
                <a:spcPct val="90000"/>
              </a:lnSpc>
            </a:pPr>
            <a:r>
              <a:rPr lang="en-US" sz="2400" dirty="0">
                <a:solidFill>
                  <a:srgbClr val="C00000"/>
                </a:solidFill>
              </a:rPr>
              <a:t>Supercomputer</a:t>
            </a:r>
          </a:p>
          <a:p>
            <a:pPr lvl="1">
              <a:lnSpc>
                <a:spcPct val="90000"/>
              </a:lnSpc>
            </a:pPr>
            <a:r>
              <a:rPr lang="en-US" sz="2000" dirty="0"/>
              <a:t>A class of computers with the highest performance and cost; they are configured as servers and typically cost tens to hundreds of millions of pounds</a:t>
            </a:r>
          </a:p>
          <a:p>
            <a:pPr marL="2057400" lvl="8" indent="0">
              <a:lnSpc>
                <a:spcPct val="90000"/>
              </a:lnSpc>
              <a:buNone/>
            </a:pPr>
            <a:endParaRPr lang="en-US" sz="1300" dirty="0"/>
          </a:p>
          <a:p>
            <a:pPr>
              <a:lnSpc>
                <a:spcPct val="90000"/>
              </a:lnSpc>
            </a:pPr>
            <a:r>
              <a:rPr lang="en-US" sz="2400" dirty="0">
                <a:solidFill>
                  <a:srgbClr val="C00000"/>
                </a:solidFill>
              </a:rPr>
              <a:t>Embedded Computer</a:t>
            </a:r>
          </a:p>
          <a:p>
            <a:pPr lvl="1">
              <a:lnSpc>
                <a:spcPct val="90000"/>
              </a:lnSpc>
            </a:pPr>
            <a:r>
              <a:rPr lang="en-US" sz="2000" dirty="0"/>
              <a:t>A computer inside another device used for running one predetermined application or collection of software.</a:t>
            </a:r>
          </a:p>
        </p:txBody>
      </p:sp>
      <p:sp>
        <p:nvSpPr>
          <p:cNvPr id="2" name="Slide Number Placeholder 1"/>
          <p:cNvSpPr>
            <a:spLocks noGrp="1"/>
          </p:cNvSpPr>
          <p:nvPr>
            <p:ph type="sldNum" sz="quarter" idx="12"/>
          </p:nvPr>
        </p:nvSpPr>
        <p:spPr/>
        <p:txBody>
          <a:bodyPr/>
          <a:lstStyle/>
          <a:p>
            <a:fld id="{04698E25-70A5-4DC8-888B-608AEC755B87}" type="slidenum">
              <a:rPr lang="en-GB" smtClean="0"/>
              <a:t>26</a:t>
            </a:fld>
            <a:endParaRPr lang="en-GB"/>
          </a:p>
        </p:txBody>
      </p:sp>
      <p:pic>
        <p:nvPicPr>
          <p:cNvPr id="5" name="Picture 2" descr="C:\Users\ab0480\Desktop\CU_\New Session Prep - 2016-17\120CT\RedTraffic Ligh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6416" y="260648"/>
            <a:ext cx="487383"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93372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2691">
                                            <p:txEl>
                                              <p:pRg st="3" end="3"/>
                                            </p:txEl>
                                          </p:spTgt>
                                        </p:tgtEl>
                                        <p:attrNameLst>
                                          <p:attrName>style.visibility</p:attrName>
                                        </p:attrNameLst>
                                      </p:cBhvr>
                                      <p:to>
                                        <p:strVal val="visible"/>
                                      </p:to>
                                    </p:set>
                                    <p:animEffect transition="in" filter="fade">
                                      <p:cBhvr>
                                        <p:cTn id="7" dur="1000"/>
                                        <p:tgtEl>
                                          <p:spTgt spid="242691">
                                            <p:txEl>
                                              <p:pRg st="3" end="3"/>
                                            </p:txEl>
                                          </p:spTgt>
                                        </p:tgtEl>
                                      </p:cBhvr>
                                    </p:animEffect>
                                    <p:anim calcmode="lin" valueType="num">
                                      <p:cBhvr>
                                        <p:cTn id="8" dur="1000" fill="hold"/>
                                        <p:tgtEl>
                                          <p:spTgt spid="242691">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42691">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2691">
                                            <p:txEl>
                                              <p:pRg st="4" end="4"/>
                                            </p:txEl>
                                          </p:spTgt>
                                        </p:tgtEl>
                                        <p:attrNameLst>
                                          <p:attrName>style.visibility</p:attrName>
                                        </p:attrNameLst>
                                      </p:cBhvr>
                                      <p:to>
                                        <p:strVal val="visible"/>
                                      </p:to>
                                    </p:set>
                                    <p:animEffect transition="in" filter="fade">
                                      <p:cBhvr>
                                        <p:cTn id="12" dur="1000"/>
                                        <p:tgtEl>
                                          <p:spTgt spid="242691">
                                            <p:txEl>
                                              <p:pRg st="4" end="4"/>
                                            </p:txEl>
                                          </p:spTgt>
                                        </p:tgtEl>
                                      </p:cBhvr>
                                    </p:animEffect>
                                    <p:anim calcmode="lin" valueType="num">
                                      <p:cBhvr>
                                        <p:cTn id="13" dur="1000" fill="hold"/>
                                        <p:tgtEl>
                                          <p:spTgt spid="242691">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4269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42691">
                                            <p:txEl>
                                              <p:pRg st="6" end="6"/>
                                            </p:txEl>
                                          </p:spTgt>
                                        </p:tgtEl>
                                        <p:attrNameLst>
                                          <p:attrName>style.visibility</p:attrName>
                                        </p:attrNameLst>
                                      </p:cBhvr>
                                      <p:to>
                                        <p:strVal val="visible"/>
                                      </p:to>
                                    </p:set>
                                    <p:animEffect transition="in" filter="fade">
                                      <p:cBhvr>
                                        <p:cTn id="19" dur="1000"/>
                                        <p:tgtEl>
                                          <p:spTgt spid="242691">
                                            <p:txEl>
                                              <p:pRg st="6" end="6"/>
                                            </p:txEl>
                                          </p:spTgt>
                                        </p:tgtEl>
                                      </p:cBhvr>
                                    </p:animEffect>
                                    <p:anim calcmode="lin" valueType="num">
                                      <p:cBhvr>
                                        <p:cTn id="20" dur="1000" fill="hold"/>
                                        <p:tgtEl>
                                          <p:spTgt spid="242691">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242691">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42691">
                                            <p:txEl>
                                              <p:pRg st="7" end="7"/>
                                            </p:txEl>
                                          </p:spTgt>
                                        </p:tgtEl>
                                        <p:attrNameLst>
                                          <p:attrName>style.visibility</p:attrName>
                                        </p:attrNameLst>
                                      </p:cBhvr>
                                      <p:to>
                                        <p:strVal val="visible"/>
                                      </p:to>
                                    </p:set>
                                    <p:animEffect transition="in" filter="fade">
                                      <p:cBhvr>
                                        <p:cTn id="24" dur="1000"/>
                                        <p:tgtEl>
                                          <p:spTgt spid="242691">
                                            <p:txEl>
                                              <p:pRg st="7" end="7"/>
                                            </p:txEl>
                                          </p:spTgt>
                                        </p:tgtEl>
                                      </p:cBhvr>
                                    </p:animEffect>
                                    <p:anim calcmode="lin" valueType="num">
                                      <p:cBhvr>
                                        <p:cTn id="25" dur="1000" fill="hold"/>
                                        <p:tgtEl>
                                          <p:spTgt spid="242691">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24269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42691">
                                            <p:txEl>
                                              <p:pRg st="9" end="9"/>
                                            </p:txEl>
                                          </p:spTgt>
                                        </p:tgtEl>
                                        <p:attrNameLst>
                                          <p:attrName>style.visibility</p:attrName>
                                        </p:attrNameLst>
                                      </p:cBhvr>
                                      <p:to>
                                        <p:strVal val="visible"/>
                                      </p:to>
                                    </p:set>
                                    <p:animEffect transition="in" filter="fade">
                                      <p:cBhvr>
                                        <p:cTn id="31" dur="1000"/>
                                        <p:tgtEl>
                                          <p:spTgt spid="242691">
                                            <p:txEl>
                                              <p:pRg st="9" end="9"/>
                                            </p:txEl>
                                          </p:spTgt>
                                        </p:tgtEl>
                                      </p:cBhvr>
                                    </p:animEffect>
                                    <p:anim calcmode="lin" valueType="num">
                                      <p:cBhvr>
                                        <p:cTn id="32" dur="1000" fill="hold"/>
                                        <p:tgtEl>
                                          <p:spTgt spid="242691">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242691">
                                            <p:txEl>
                                              <p:pRg st="9" end="9"/>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42691">
                                            <p:txEl>
                                              <p:pRg st="10" end="10"/>
                                            </p:txEl>
                                          </p:spTgt>
                                        </p:tgtEl>
                                        <p:attrNameLst>
                                          <p:attrName>style.visibility</p:attrName>
                                        </p:attrNameLst>
                                      </p:cBhvr>
                                      <p:to>
                                        <p:strVal val="visible"/>
                                      </p:to>
                                    </p:set>
                                    <p:animEffect transition="in" filter="fade">
                                      <p:cBhvr>
                                        <p:cTn id="36" dur="1000"/>
                                        <p:tgtEl>
                                          <p:spTgt spid="242691">
                                            <p:txEl>
                                              <p:pRg st="10" end="10"/>
                                            </p:txEl>
                                          </p:spTgt>
                                        </p:tgtEl>
                                      </p:cBhvr>
                                    </p:animEffect>
                                    <p:anim calcmode="lin" valueType="num">
                                      <p:cBhvr>
                                        <p:cTn id="37" dur="1000" fill="hold"/>
                                        <p:tgtEl>
                                          <p:spTgt spid="242691">
                                            <p:txEl>
                                              <p:pRg st="10" end="10"/>
                                            </p:txEl>
                                          </p:spTgt>
                                        </p:tgtEl>
                                        <p:attrNameLst>
                                          <p:attrName>ppt_x</p:attrName>
                                        </p:attrNameLst>
                                      </p:cBhvr>
                                      <p:tavLst>
                                        <p:tav tm="0">
                                          <p:val>
                                            <p:strVal val="#ppt_x"/>
                                          </p:val>
                                        </p:tav>
                                        <p:tav tm="100000">
                                          <p:val>
                                            <p:strVal val="#ppt_x"/>
                                          </p:val>
                                        </p:tav>
                                      </p:tavLst>
                                    </p:anim>
                                    <p:anim calcmode="lin" valueType="num">
                                      <p:cBhvr>
                                        <p:cTn id="38" dur="1000" fill="hold"/>
                                        <p:tgtEl>
                                          <p:spTgt spid="242691">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42691">
                                            <p:txEl>
                                              <p:pRg st="12" end="12"/>
                                            </p:txEl>
                                          </p:spTgt>
                                        </p:tgtEl>
                                        <p:attrNameLst>
                                          <p:attrName>style.visibility</p:attrName>
                                        </p:attrNameLst>
                                      </p:cBhvr>
                                      <p:to>
                                        <p:strVal val="visible"/>
                                      </p:to>
                                    </p:set>
                                    <p:animEffect transition="in" filter="fade">
                                      <p:cBhvr>
                                        <p:cTn id="43" dur="1000"/>
                                        <p:tgtEl>
                                          <p:spTgt spid="242691">
                                            <p:txEl>
                                              <p:pRg st="12" end="12"/>
                                            </p:txEl>
                                          </p:spTgt>
                                        </p:tgtEl>
                                      </p:cBhvr>
                                    </p:animEffect>
                                    <p:anim calcmode="lin" valueType="num">
                                      <p:cBhvr>
                                        <p:cTn id="44" dur="1000" fill="hold"/>
                                        <p:tgtEl>
                                          <p:spTgt spid="242691">
                                            <p:txEl>
                                              <p:pRg st="12" end="12"/>
                                            </p:txEl>
                                          </p:spTgt>
                                        </p:tgtEl>
                                        <p:attrNameLst>
                                          <p:attrName>ppt_x</p:attrName>
                                        </p:attrNameLst>
                                      </p:cBhvr>
                                      <p:tavLst>
                                        <p:tav tm="0">
                                          <p:val>
                                            <p:strVal val="#ppt_x"/>
                                          </p:val>
                                        </p:tav>
                                        <p:tav tm="100000">
                                          <p:val>
                                            <p:strVal val="#ppt_x"/>
                                          </p:val>
                                        </p:tav>
                                      </p:tavLst>
                                    </p:anim>
                                    <p:anim calcmode="lin" valueType="num">
                                      <p:cBhvr>
                                        <p:cTn id="45" dur="1000" fill="hold"/>
                                        <p:tgtEl>
                                          <p:spTgt spid="242691">
                                            <p:txEl>
                                              <p:pRg st="12" end="12"/>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42691">
                                            <p:txEl>
                                              <p:pRg st="13" end="13"/>
                                            </p:txEl>
                                          </p:spTgt>
                                        </p:tgtEl>
                                        <p:attrNameLst>
                                          <p:attrName>style.visibility</p:attrName>
                                        </p:attrNameLst>
                                      </p:cBhvr>
                                      <p:to>
                                        <p:strVal val="visible"/>
                                      </p:to>
                                    </p:set>
                                    <p:animEffect transition="in" filter="fade">
                                      <p:cBhvr>
                                        <p:cTn id="48" dur="1000"/>
                                        <p:tgtEl>
                                          <p:spTgt spid="242691">
                                            <p:txEl>
                                              <p:pRg st="13" end="13"/>
                                            </p:txEl>
                                          </p:spTgt>
                                        </p:tgtEl>
                                      </p:cBhvr>
                                    </p:animEffect>
                                    <p:anim calcmode="lin" valueType="num">
                                      <p:cBhvr>
                                        <p:cTn id="49" dur="1000" fill="hold"/>
                                        <p:tgtEl>
                                          <p:spTgt spid="242691">
                                            <p:txEl>
                                              <p:pRg st="13" end="13"/>
                                            </p:txEl>
                                          </p:spTgt>
                                        </p:tgtEl>
                                        <p:attrNameLst>
                                          <p:attrName>ppt_x</p:attrName>
                                        </p:attrNameLst>
                                      </p:cBhvr>
                                      <p:tavLst>
                                        <p:tav tm="0">
                                          <p:val>
                                            <p:strVal val="#ppt_x"/>
                                          </p:val>
                                        </p:tav>
                                        <p:tav tm="100000">
                                          <p:val>
                                            <p:strVal val="#ppt_x"/>
                                          </p:val>
                                        </p:tav>
                                      </p:tavLst>
                                    </p:anim>
                                    <p:anim calcmode="lin" valueType="num">
                                      <p:cBhvr>
                                        <p:cTn id="50" dur="1000" fill="hold"/>
                                        <p:tgtEl>
                                          <p:spTgt spid="242691">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Also This Week</a:t>
            </a:r>
          </a:p>
        </p:txBody>
      </p:sp>
      <p:sp>
        <p:nvSpPr>
          <p:cNvPr id="2" name="Content Placeholder 1"/>
          <p:cNvSpPr>
            <a:spLocks noGrp="1"/>
          </p:cNvSpPr>
          <p:nvPr>
            <p:ph idx="1"/>
          </p:nvPr>
        </p:nvSpPr>
        <p:spPr/>
        <p:txBody>
          <a:bodyPr>
            <a:normAutofit/>
          </a:bodyPr>
          <a:lstStyle/>
          <a:p>
            <a:r>
              <a:rPr lang="en-GB" dirty="0"/>
              <a:t>History of Computers</a:t>
            </a:r>
          </a:p>
          <a:p>
            <a:pPr marL="2057400" lvl="8" indent="0">
              <a:buNone/>
            </a:pPr>
            <a:endParaRPr lang="en-GB" dirty="0"/>
          </a:p>
          <a:p>
            <a:r>
              <a:rPr lang="en-GB" dirty="0"/>
              <a:t>Number Systems</a:t>
            </a:r>
          </a:p>
          <a:p>
            <a:pPr lvl="2"/>
            <a:r>
              <a:rPr lang="en-GB" dirty="0">
                <a:solidFill>
                  <a:srgbClr val="0070C0"/>
                </a:solidFill>
              </a:rPr>
              <a:t>Decimal, Binary, Hexadecimal and Octal</a:t>
            </a:r>
          </a:p>
          <a:p>
            <a:pPr lvl="2"/>
            <a:r>
              <a:rPr lang="en-GB" dirty="0">
                <a:solidFill>
                  <a:srgbClr val="0070C0"/>
                </a:solidFill>
              </a:rPr>
              <a:t>Number conversion</a:t>
            </a:r>
          </a:p>
          <a:p>
            <a:pPr lvl="2"/>
            <a:r>
              <a:rPr lang="en-GB" dirty="0">
                <a:solidFill>
                  <a:srgbClr val="0070C0"/>
                </a:solidFill>
              </a:rPr>
              <a:t>Binary Arithmetic</a:t>
            </a:r>
          </a:p>
          <a:p>
            <a:pPr lvl="2"/>
            <a:r>
              <a:rPr lang="en-GB" dirty="0">
                <a:solidFill>
                  <a:srgbClr val="0070C0"/>
                </a:solidFill>
              </a:rPr>
              <a:t>Binary Coded Decimal</a:t>
            </a:r>
          </a:p>
          <a:p>
            <a:pPr lvl="2"/>
            <a:r>
              <a:rPr lang="en-GB" dirty="0">
                <a:solidFill>
                  <a:srgbClr val="0070C0"/>
                </a:solidFill>
              </a:rPr>
              <a:t>ASCII</a:t>
            </a:r>
          </a:p>
          <a:p>
            <a:pPr lvl="2"/>
            <a:endParaRPr lang="en-GB" dirty="0"/>
          </a:p>
        </p:txBody>
      </p:sp>
      <p:sp>
        <p:nvSpPr>
          <p:cNvPr id="3" name="Slide Number Placeholder 2"/>
          <p:cNvSpPr>
            <a:spLocks noGrp="1"/>
          </p:cNvSpPr>
          <p:nvPr>
            <p:ph type="sldNum" sz="quarter" idx="12"/>
          </p:nvPr>
        </p:nvSpPr>
        <p:spPr/>
        <p:txBody>
          <a:bodyPr/>
          <a:lstStyle/>
          <a:p>
            <a:fld id="{04698E25-70A5-4DC8-888B-608AEC755B87}" type="slidenum">
              <a:rPr lang="en-GB" smtClean="0"/>
              <a:t>27</a:t>
            </a:fld>
            <a:endParaRPr lang="en-GB"/>
          </a:p>
        </p:txBody>
      </p:sp>
    </p:spTree>
    <p:extLst>
      <p:ext uri="{BB962C8B-B14F-4D97-AF65-F5344CB8AC3E}">
        <p14:creationId xmlns:p14="http://schemas.microsoft.com/office/powerpoint/2010/main" val="1957353676"/>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Staff Contact</a:t>
            </a:r>
          </a:p>
        </p:txBody>
      </p:sp>
      <p:sp>
        <p:nvSpPr>
          <p:cNvPr id="2" name="Content Placeholder 1"/>
          <p:cNvSpPr>
            <a:spLocks noGrp="1"/>
          </p:cNvSpPr>
          <p:nvPr>
            <p:ph idx="1"/>
          </p:nvPr>
        </p:nvSpPr>
        <p:spPr/>
        <p:txBody>
          <a:bodyPr>
            <a:normAutofit/>
          </a:bodyPr>
          <a:lstStyle/>
          <a:p>
            <a:r>
              <a:rPr lang="en-GB" dirty="0"/>
              <a:t>Dr Dianabasi Nkantah (Module Leader)</a:t>
            </a:r>
          </a:p>
          <a:p>
            <a:pPr lvl="1"/>
            <a:r>
              <a:rPr lang="en-GB" dirty="0"/>
              <a:t>E-mail: </a:t>
            </a:r>
            <a:r>
              <a:rPr lang="en-GB" dirty="0">
                <a:hlinkClick r:id="rId3"/>
              </a:rPr>
              <a:t>ab0480@coventry.ac.uk</a:t>
            </a:r>
            <a:endParaRPr lang="en-GB" dirty="0"/>
          </a:p>
          <a:p>
            <a:pPr lvl="1"/>
            <a:r>
              <a:rPr lang="en-GB" dirty="0"/>
              <a:t>Tel: </a:t>
            </a:r>
            <a:r>
              <a:rPr lang="en-GB" dirty="0">
                <a:solidFill>
                  <a:srgbClr val="0070C0"/>
                </a:solidFill>
              </a:rPr>
              <a:t>02477658361</a:t>
            </a:r>
          </a:p>
          <a:p>
            <a:pPr lvl="1"/>
            <a:r>
              <a:rPr lang="en-GB" dirty="0"/>
              <a:t>Theta Centre Availability:</a:t>
            </a:r>
          </a:p>
          <a:p>
            <a:pPr lvl="3"/>
            <a:r>
              <a:rPr lang="en-GB" dirty="0">
                <a:solidFill>
                  <a:srgbClr val="0070C0"/>
                </a:solidFill>
              </a:rPr>
              <a:t>Monday (1pm – 2pm) – ECG-12</a:t>
            </a:r>
          </a:p>
          <a:p>
            <a:pPr lvl="3"/>
            <a:r>
              <a:rPr lang="en-GB" dirty="0">
                <a:solidFill>
                  <a:srgbClr val="0070C0"/>
                </a:solidFill>
              </a:rPr>
              <a:t>Friday (11am – 12noon) – ECG-12 </a:t>
            </a:r>
          </a:p>
          <a:p>
            <a:pPr marL="109728" indent="0">
              <a:buNone/>
            </a:pPr>
            <a:endParaRPr lang="en-GB" dirty="0"/>
          </a:p>
          <a:p>
            <a:pPr marL="109728" indent="0">
              <a:buNone/>
            </a:pPr>
            <a:endParaRPr lang="en-GB" dirty="0"/>
          </a:p>
          <a:p>
            <a:pPr marL="393192" lvl="1" indent="0">
              <a:buNone/>
            </a:pPr>
            <a:endParaRPr lang="en-GB" dirty="0"/>
          </a:p>
          <a:p>
            <a:pPr marL="393192" lvl="1" indent="0">
              <a:buNone/>
            </a:pPr>
            <a:r>
              <a:rPr lang="en-GB" dirty="0">
                <a:solidFill>
                  <a:srgbClr val="C00000"/>
                </a:solidFill>
              </a:rPr>
              <a:t>Appointments can be arranged with staff via e-mail.</a:t>
            </a:r>
          </a:p>
        </p:txBody>
      </p:sp>
      <p:sp>
        <p:nvSpPr>
          <p:cNvPr id="4" name="Slide Number Placeholder 3"/>
          <p:cNvSpPr>
            <a:spLocks noGrp="1"/>
          </p:cNvSpPr>
          <p:nvPr>
            <p:ph type="sldNum" sz="quarter" idx="12"/>
          </p:nvPr>
        </p:nvSpPr>
        <p:spPr/>
        <p:txBody>
          <a:bodyPr/>
          <a:lstStyle/>
          <a:p>
            <a:fld id="{04698E25-70A5-4DC8-888B-608AEC755B87}" type="slidenum">
              <a:rPr lang="en-GB" smtClean="0"/>
              <a:t>3</a:t>
            </a:fld>
            <a:endParaRPr lang="en-GB"/>
          </a:p>
        </p:txBody>
      </p:sp>
    </p:spTree>
    <p:extLst>
      <p:ext uri="{BB962C8B-B14F-4D97-AF65-F5344CB8AC3E}">
        <p14:creationId xmlns:p14="http://schemas.microsoft.com/office/powerpoint/2010/main" val="48857372"/>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0"/>
            <a:ext cx="8229600" cy="4738531"/>
          </a:xfrm>
        </p:spPr>
        <p:txBody>
          <a:bodyPr>
            <a:normAutofit fontScale="70000" lnSpcReduction="20000"/>
          </a:bodyPr>
          <a:lstStyle/>
          <a:p>
            <a:pPr marL="2057400" lvl="8" indent="0">
              <a:buNone/>
            </a:pPr>
            <a:endParaRPr lang="en-GB" sz="1300" dirty="0">
              <a:solidFill>
                <a:srgbClr val="C00000"/>
              </a:solidFill>
            </a:endParaRPr>
          </a:p>
          <a:p>
            <a:pPr marL="2057400" lvl="8" indent="0">
              <a:buNone/>
            </a:pPr>
            <a:endParaRPr lang="en-GB" sz="1300" dirty="0">
              <a:solidFill>
                <a:srgbClr val="C00000"/>
              </a:solidFill>
            </a:endParaRPr>
          </a:p>
          <a:p>
            <a:r>
              <a:rPr lang="en-GB" sz="2400" b="1" dirty="0">
                <a:solidFill>
                  <a:srgbClr val="0070C0"/>
                </a:solidFill>
              </a:rPr>
              <a:t>Dr Michael Odetayo</a:t>
            </a:r>
            <a:r>
              <a:rPr lang="en-GB" sz="2400" dirty="0">
                <a:solidFill>
                  <a:srgbClr val="0070C0"/>
                </a:solidFill>
              </a:rPr>
              <a:t> (csx190@coventry.ac.uk)</a:t>
            </a:r>
          </a:p>
          <a:p>
            <a:pPr marL="2057400" lvl="8" indent="0">
              <a:buNone/>
            </a:pPr>
            <a:endParaRPr lang="en-GB" sz="1300" dirty="0">
              <a:solidFill>
                <a:srgbClr val="0070C0"/>
              </a:solidFill>
            </a:endParaRPr>
          </a:p>
          <a:p>
            <a:r>
              <a:rPr lang="en-GB" sz="2400" b="1" dirty="0">
                <a:solidFill>
                  <a:srgbClr val="C00000"/>
                </a:solidFill>
              </a:rPr>
              <a:t>Dr Kamal Bentahar</a:t>
            </a:r>
            <a:r>
              <a:rPr lang="en-GB" sz="2400" dirty="0">
                <a:solidFill>
                  <a:srgbClr val="C00000"/>
                </a:solidFill>
              </a:rPr>
              <a:t> (ab3735@coventry.ac.uk)</a:t>
            </a:r>
          </a:p>
          <a:p>
            <a:pPr marL="2057400" lvl="8" indent="0">
              <a:buNone/>
            </a:pPr>
            <a:endParaRPr lang="en-GB" sz="1300" dirty="0">
              <a:solidFill>
                <a:srgbClr val="C00000"/>
              </a:solidFill>
            </a:endParaRPr>
          </a:p>
          <a:p>
            <a:r>
              <a:rPr lang="en-GB" sz="2400" b="1" dirty="0">
                <a:solidFill>
                  <a:srgbClr val="0070C0"/>
                </a:solidFill>
              </a:rPr>
              <a:t>Mrs Amanda Brooks</a:t>
            </a:r>
            <a:r>
              <a:rPr lang="en-GB" sz="2400" dirty="0">
                <a:solidFill>
                  <a:srgbClr val="0070C0"/>
                </a:solidFill>
              </a:rPr>
              <a:t> (ab3728@coventry.ac.uk)</a:t>
            </a:r>
          </a:p>
          <a:p>
            <a:pPr marL="2057400" lvl="8" indent="0">
              <a:buNone/>
            </a:pPr>
            <a:endParaRPr lang="en-GB" sz="1300" dirty="0">
              <a:solidFill>
                <a:srgbClr val="0070C0"/>
              </a:solidFill>
            </a:endParaRPr>
          </a:p>
          <a:p>
            <a:r>
              <a:rPr lang="en-GB" sz="2400" b="1" dirty="0">
                <a:solidFill>
                  <a:srgbClr val="C00000"/>
                </a:solidFill>
              </a:rPr>
              <a:t>Dr Xin Lu</a:t>
            </a:r>
            <a:r>
              <a:rPr lang="en-GB" sz="2400" dirty="0">
                <a:solidFill>
                  <a:srgbClr val="C00000"/>
                </a:solidFill>
              </a:rPr>
              <a:t> (ab5603@coventry.ac.uk)</a:t>
            </a:r>
          </a:p>
          <a:p>
            <a:pPr marL="2057400" lvl="8" indent="0">
              <a:buNone/>
            </a:pPr>
            <a:endParaRPr lang="en-GB" sz="1300" dirty="0">
              <a:solidFill>
                <a:srgbClr val="C00000"/>
              </a:solidFill>
            </a:endParaRPr>
          </a:p>
          <a:p>
            <a:r>
              <a:rPr lang="en-GB" sz="2400" b="1" dirty="0">
                <a:solidFill>
                  <a:srgbClr val="0070C0"/>
                </a:solidFill>
              </a:rPr>
              <a:t>Dr Mark Elshaw</a:t>
            </a:r>
            <a:r>
              <a:rPr lang="en-GB" sz="2400" dirty="0">
                <a:solidFill>
                  <a:srgbClr val="0070C0"/>
                </a:solidFill>
              </a:rPr>
              <a:t> (ab0487@coventry.ac.uk)</a:t>
            </a:r>
          </a:p>
          <a:p>
            <a:endParaRPr lang="en-GB" sz="2400" dirty="0">
              <a:solidFill>
                <a:srgbClr val="0070C0"/>
              </a:solidFill>
            </a:endParaRPr>
          </a:p>
          <a:p>
            <a:r>
              <a:rPr lang="en-GB" sz="2400" b="1" dirty="0">
                <a:solidFill>
                  <a:srgbClr val="C00000"/>
                </a:solidFill>
              </a:rPr>
              <a:t>Mr </a:t>
            </a:r>
            <a:r>
              <a:rPr lang="en-GB" sz="2400" b="1" dirty="0" err="1">
                <a:solidFill>
                  <a:srgbClr val="C00000"/>
                </a:solidFill>
              </a:rPr>
              <a:t>Nandor</a:t>
            </a:r>
            <a:r>
              <a:rPr lang="en-GB" sz="2400" b="1" dirty="0">
                <a:solidFill>
                  <a:srgbClr val="C00000"/>
                </a:solidFill>
              </a:rPr>
              <a:t> </a:t>
            </a:r>
            <a:r>
              <a:rPr lang="en-GB" sz="2400" b="1" dirty="0" err="1">
                <a:solidFill>
                  <a:srgbClr val="C00000"/>
                </a:solidFill>
              </a:rPr>
              <a:t>Verba</a:t>
            </a:r>
            <a:endParaRPr lang="en-GB" sz="2400" b="1" dirty="0">
              <a:solidFill>
                <a:srgbClr val="C00000"/>
              </a:solidFill>
            </a:endParaRPr>
          </a:p>
          <a:p>
            <a:endParaRPr lang="en-GB" sz="2400" dirty="0">
              <a:solidFill>
                <a:srgbClr val="0070C0"/>
              </a:solidFill>
            </a:endParaRPr>
          </a:p>
          <a:p>
            <a:r>
              <a:rPr lang="en-GB" sz="2400" b="1" dirty="0">
                <a:solidFill>
                  <a:srgbClr val="0070C0"/>
                </a:solidFill>
              </a:rPr>
              <a:t>Mr James Westcott</a:t>
            </a:r>
          </a:p>
          <a:p>
            <a:pPr marL="2057400" lvl="8" indent="0">
              <a:buNone/>
            </a:pPr>
            <a:endParaRPr lang="en-GB" sz="1300" dirty="0">
              <a:solidFill>
                <a:srgbClr val="0070C0"/>
              </a:solidFill>
            </a:endParaRPr>
          </a:p>
          <a:p>
            <a:r>
              <a:rPr lang="en-GB" sz="2400" b="1" dirty="0">
                <a:solidFill>
                  <a:srgbClr val="C00000"/>
                </a:solidFill>
              </a:rPr>
              <a:t>Dr Rachid Anane</a:t>
            </a:r>
            <a:r>
              <a:rPr lang="en-GB" sz="2400" dirty="0">
                <a:solidFill>
                  <a:srgbClr val="C00000"/>
                </a:solidFill>
              </a:rPr>
              <a:t> (csx220@coventry.ac.uk)</a:t>
            </a:r>
            <a:endParaRPr lang="en-GB" sz="2400" dirty="0">
              <a:solidFill>
                <a:srgbClr val="0070C0"/>
              </a:solidFill>
            </a:endParaRPr>
          </a:p>
          <a:p>
            <a:pPr marL="2057400" lvl="8" indent="0">
              <a:buNone/>
            </a:pPr>
            <a:endParaRPr lang="en-GB" sz="1300" dirty="0">
              <a:solidFill>
                <a:srgbClr val="0070C0"/>
              </a:solidFill>
            </a:endParaRPr>
          </a:p>
          <a:p>
            <a:pPr marL="393192" lvl="1" indent="0">
              <a:buNone/>
            </a:pPr>
            <a:endParaRPr lang="en-GB" dirty="0"/>
          </a:p>
          <a:p>
            <a:pPr marL="393192" lvl="1" indent="0">
              <a:buNone/>
            </a:pPr>
            <a:r>
              <a:rPr lang="en-GB" dirty="0">
                <a:solidFill>
                  <a:srgbClr val="C00000"/>
                </a:solidFill>
              </a:rPr>
              <a:t>	</a:t>
            </a:r>
            <a:r>
              <a:rPr lang="en-GB" dirty="0">
                <a:solidFill>
                  <a:srgbClr val="7030A0"/>
                </a:solidFill>
              </a:rPr>
              <a:t>Appointments can be arranged with staff via e-mail.</a:t>
            </a:r>
          </a:p>
        </p:txBody>
      </p:sp>
      <p:sp>
        <p:nvSpPr>
          <p:cNvPr id="3" name="Title 2"/>
          <p:cNvSpPr>
            <a:spLocks noGrp="1"/>
          </p:cNvSpPr>
          <p:nvPr>
            <p:ph type="title"/>
          </p:nvPr>
        </p:nvSpPr>
        <p:spPr>
          <a:xfrm>
            <a:off x="457200" y="274638"/>
            <a:ext cx="8363272" cy="1143000"/>
          </a:xfrm>
        </p:spPr>
        <p:txBody>
          <a:bodyPr>
            <a:normAutofit/>
          </a:bodyPr>
          <a:lstStyle/>
          <a:p>
            <a:r>
              <a:rPr lang="en-GB" sz="3400" dirty="0"/>
              <a:t>Other Members of Staff on the Module</a:t>
            </a:r>
          </a:p>
        </p:txBody>
      </p:sp>
      <p:sp>
        <p:nvSpPr>
          <p:cNvPr id="4" name="Slide Number Placeholder 3"/>
          <p:cNvSpPr>
            <a:spLocks noGrp="1"/>
          </p:cNvSpPr>
          <p:nvPr>
            <p:ph type="sldNum" sz="quarter" idx="12"/>
          </p:nvPr>
        </p:nvSpPr>
        <p:spPr/>
        <p:txBody>
          <a:bodyPr/>
          <a:lstStyle/>
          <a:p>
            <a:fld id="{04698E25-70A5-4DC8-888B-608AEC755B87}" type="slidenum">
              <a:rPr lang="en-GB" smtClean="0"/>
              <a:t>4</a:t>
            </a:fld>
            <a:endParaRPr lang="en-GB"/>
          </a:p>
        </p:txBody>
      </p:sp>
    </p:spTree>
    <p:extLst>
      <p:ext uri="{BB962C8B-B14F-4D97-AF65-F5344CB8AC3E}">
        <p14:creationId xmlns:p14="http://schemas.microsoft.com/office/powerpoint/2010/main" val="3064663731"/>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260648"/>
            <a:ext cx="8229600" cy="994122"/>
          </a:xfrm>
        </p:spPr>
        <p:txBody>
          <a:bodyPr>
            <a:normAutofit/>
          </a:bodyPr>
          <a:lstStyle/>
          <a:p>
            <a:r>
              <a:rPr lang="en-GB" dirty="0"/>
              <a:t>Architecture &amp; Organisation</a:t>
            </a:r>
          </a:p>
        </p:txBody>
      </p:sp>
      <p:sp>
        <p:nvSpPr>
          <p:cNvPr id="4099" name="Rectangle 3"/>
          <p:cNvSpPr>
            <a:spLocks noGrp="1" noChangeArrowheads="1"/>
          </p:cNvSpPr>
          <p:nvPr>
            <p:ph idx="1"/>
          </p:nvPr>
        </p:nvSpPr>
        <p:spPr>
          <a:xfrm>
            <a:off x="457200" y="1340768"/>
            <a:ext cx="8229600" cy="4666523"/>
          </a:xfrm>
        </p:spPr>
        <p:txBody>
          <a:bodyPr>
            <a:normAutofit/>
          </a:bodyPr>
          <a:lstStyle/>
          <a:p>
            <a:r>
              <a:rPr lang="en-GB" dirty="0"/>
              <a:t>Architecture is those attributes visible to the programmer</a:t>
            </a:r>
          </a:p>
          <a:p>
            <a:pPr lvl="1"/>
            <a:r>
              <a:rPr lang="en-GB" dirty="0">
                <a:solidFill>
                  <a:srgbClr val="C00000"/>
                </a:solidFill>
              </a:rPr>
              <a:t>Instruction set, number of bits used for data representation, I/O mechanisms, addressing techniques.</a:t>
            </a:r>
          </a:p>
          <a:p>
            <a:pPr lvl="2"/>
            <a:r>
              <a:rPr lang="en-GB" dirty="0">
                <a:solidFill>
                  <a:srgbClr val="0070C0"/>
                </a:solidFill>
              </a:rPr>
              <a:t>e.g. Is there a multiply instruction?</a:t>
            </a:r>
          </a:p>
          <a:p>
            <a:pPr marL="630936" lvl="2" indent="0">
              <a:buNone/>
            </a:pPr>
            <a:endParaRPr lang="en-GB" dirty="0"/>
          </a:p>
          <a:p>
            <a:r>
              <a:rPr lang="en-GB" dirty="0"/>
              <a:t>Organisation is how features are implemented</a:t>
            </a:r>
          </a:p>
          <a:p>
            <a:pPr lvl="1"/>
            <a:r>
              <a:rPr lang="en-GB" dirty="0">
                <a:solidFill>
                  <a:srgbClr val="C00000"/>
                </a:solidFill>
              </a:rPr>
              <a:t>Control signals, interfaces, memory technology.</a:t>
            </a:r>
          </a:p>
          <a:p>
            <a:pPr lvl="2"/>
            <a:r>
              <a:rPr lang="en-GB" dirty="0">
                <a:solidFill>
                  <a:srgbClr val="0070C0"/>
                </a:solidFill>
              </a:rPr>
              <a:t>e.g. Is there a hardware multiply unit or is it done by repeated addition?</a:t>
            </a:r>
          </a:p>
        </p:txBody>
      </p:sp>
      <p:sp>
        <p:nvSpPr>
          <p:cNvPr id="2" name="Slide Number Placeholder 1"/>
          <p:cNvSpPr>
            <a:spLocks noGrp="1"/>
          </p:cNvSpPr>
          <p:nvPr>
            <p:ph type="sldNum" sz="quarter" idx="12"/>
          </p:nvPr>
        </p:nvSpPr>
        <p:spPr/>
        <p:txBody>
          <a:bodyPr/>
          <a:lstStyle/>
          <a:p>
            <a:fld id="{04698E25-70A5-4DC8-888B-608AEC755B87}" type="slidenum">
              <a:rPr lang="en-GB" smtClean="0"/>
              <a:t>5</a:t>
            </a:fld>
            <a:endParaRPr lang="en-GB"/>
          </a:p>
        </p:txBody>
      </p:sp>
      <p:pic>
        <p:nvPicPr>
          <p:cNvPr id="5" name="Picture 2" descr="C:\Users\ab0480\Desktop\CU_\New Session Prep - 2016-17\120CT\Amber Traffic 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190917"/>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Why study Computer Architecture</a:t>
            </a:r>
          </a:p>
        </p:txBody>
      </p:sp>
      <p:sp>
        <p:nvSpPr>
          <p:cNvPr id="2" name="Content Placeholder 1"/>
          <p:cNvSpPr>
            <a:spLocks noGrp="1"/>
          </p:cNvSpPr>
          <p:nvPr>
            <p:ph idx="1"/>
          </p:nvPr>
        </p:nvSpPr>
        <p:spPr>
          <a:xfrm>
            <a:off x="251520" y="1268760"/>
            <a:ext cx="8435280" cy="5112568"/>
          </a:xfrm>
        </p:spPr>
        <p:txBody>
          <a:bodyPr>
            <a:normAutofit/>
          </a:bodyPr>
          <a:lstStyle/>
          <a:p>
            <a:r>
              <a:rPr lang="en-GB" dirty="0"/>
              <a:t>As a </a:t>
            </a:r>
            <a:r>
              <a:rPr lang="en-GB" b="1" i="1" dirty="0">
                <a:solidFill>
                  <a:srgbClr val="0070C0"/>
                </a:solidFill>
              </a:rPr>
              <a:t>Software Developer</a:t>
            </a:r>
            <a:r>
              <a:rPr lang="en-GB" dirty="0"/>
              <a:t>, </a:t>
            </a:r>
            <a:r>
              <a:rPr lang="en-GB" b="1" dirty="0">
                <a:solidFill>
                  <a:srgbClr val="FF0000"/>
                </a:solidFill>
              </a:rPr>
              <a:t>what if</a:t>
            </a:r>
          </a:p>
          <a:p>
            <a:pPr lvl="1"/>
            <a:r>
              <a:rPr lang="en-GB" dirty="0"/>
              <a:t>Your program is running slowly?</a:t>
            </a:r>
          </a:p>
          <a:p>
            <a:pPr lvl="1"/>
            <a:r>
              <a:rPr lang="en-GB" dirty="0"/>
              <a:t>Your program does not run correctly?</a:t>
            </a:r>
          </a:p>
          <a:p>
            <a:pPr lvl="1"/>
            <a:r>
              <a:rPr lang="en-GB" dirty="0"/>
              <a:t>Your program consumes too much energy?</a:t>
            </a:r>
          </a:p>
          <a:p>
            <a:pPr lvl="1"/>
            <a:endParaRPr lang="en-GB" dirty="0"/>
          </a:p>
          <a:p>
            <a:pPr lvl="1"/>
            <a:endParaRPr lang="en-GB" dirty="0"/>
          </a:p>
          <a:p>
            <a:r>
              <a:rPr lang="en-GB" dirty="0"/>
              <a:t>As a </a:t>
            </a:r>
            <a:r>
              <a:rPr lang="en-GB" b="1" i="1" dirty="0">
                <a:solidFill>
                  <a:srgbClr val="0070C0"/>
                </a:solidFill>
              </a:rPr>
              <a:t>Computer Designer</a:t>
            </a:r>
            <a:r>
              <a:rPr lang="en-GB" dirty="0"/>
              <a:t>, </a:t>
            </a:r>
            <a:r>
              <a:rPr lang="en-GB" b="1" dirty="0">
                <a:solidFill>
                  <a:srgbClr val="FF0000"/>
                </a:solidFill>
              </a:rPr>
              <a:t>what if</a:t>
            </a:r>
          </a:p>
          <a:p>
            <a:pPr lvl="1"/>
            <a:r>
              <a:rPr lang="en-GB" dirty="0"/>
              <a:t>The hardware you designed is too difficult to program?</a:t>
            </a:r>
          </a:p>
          <a:p>
            <a:pPr lvl="1"/>
            <a:r>
              <a:rPr lang="en-GB" dirty="0"/>
              <a:t>The hardware you designed is too slow because it does not provide the right primitives to the software?</a:t>
            </a:r>
          </a:p>
          <a:p>
            <a:endParaRPr lang="en-GB" dirty="0"/>
          </a:p>
        </p:txBody>
      </p:sp>
      <p:sp>
        <p:nvSpPr>
          <p:cNvPr id="4" name="Slide Number Placeholder 3"/>
          <p:cNvSpPr>
            <a:spLocks noGrp="1"/>
          </p:cNvSpPr>
          <p:nvPr>
            <p:ph type="sldNum" sz="quarter" idx="12"/>
          </p:nvPr>
        </p:nvSpPr>
        <p:spPr/>
        <p:txBody>
          <a:bodyPr/>
          <a:lstStyle/>
          <a:p>
            <a:fld id="{04698E25-70A5-4DC8-888B-608AEC755B87}" type="slidenum">
              <a:rPr lang="en-GB" smtClean="0"/>
              <a:t>6</a:t>
            </a:fld>
            <a:endParaRPr lang="en-GB"/>
          </a:p>
        </p:txBody>
      </p:sp>
      <p:pic>
        <p:nvPicPr>
          <p:cNvPr id="5"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089670"/>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188640"/>
            <a:ext cx="8229600" cy="850106"/>
          </a:xfrm>
        </p:spPr>
        <p:txBody>
          <a:bodyPr>
            <a:normAutofit/>
          </a:bodyPr>
          <a:lstStyle/>
          <a:p>
            <a:r>
              <a:rPr lang="en-GB" dirty="0"/>
              <a:t>Why study Computer Architecture</a:t>
            </a:r>
          </a:p>
        </p:txBody>
      </p:sp>
      <p:sp>
        <p:nvSpPr>
          <p:cNvPr id="2" name="Content Placeholder 1"/>
          <p:cNvSpPr>
            <a:spLocks noGrp="1"/>
          </p:cNvSpPr>
          <p:nvPr>
            <p:ph idx="1"/>
          </p:nvPr>
        </p:nvSpPr>
        <p:spPr>
          <a:xfrm>
            <a:off x="251520" y="1124744"/>
            <a:ext cx="8435280" cy="5256584"/>
          </a:xfrm>
        </p:spPr>
        <p:txBody>
          <a:bodyPr>
            <a:normAutofit/>
          </a:bodyPr>
          <a:lstStyle/>
          <a:p>
            <a:r>
              <a:rPr lang="en-GB" dirty="0"/>
              <a:t>CA listed as one of the core subjects that should be in the curriculum of all students in computer science and computer engineering by the IEEE/ACM Joint Task Force on Computing Curricula</a:t>
            </a:r>
          </a:p>
          <a:p>
            <a:pPr lvl="8"/>
            <a:endParaRPr lang="en-GB" dirty="0"/>
          </a:p>
          <a:p>
            <a:pPr lvl="1"/>
            <a:r>
              <a:rPr lang="en-GB" dirty="0">
                <a:solidFill>
                  <a:srgbClr val="0070C0"/>
                </a:solidFill>
              </a:rPr>
              <a:t>The computer lies at the heart of computing</a:t>
            </a:r>
          </a:p>
          <a:p>
            <a:pPr marL="2057400" lvl="8" indent="0">
              <a:buNone/>
            </a:pPr>
            <a:endParaRPr lang="en-GB" dirty="0"/>
          </a:p>
          <a:p>
            <a:pPr lvl="1"/>
            <a:r>
              <a:rPr lang="en-GB" dirty="0">
                <a:solidFill>
                  <a:srgbClr val="C00000"/>
                </a:solidFill>
              </a:rPr>
              <a:t>A professional in any field of computing should not regard the computer as just a black box that executes programs by magic</a:t>
            </a:r>
          </a:p>
          <a:p>
            <a:pPr lvl="8"/>
            <a:endParaRPr lang="en-GB" dirty="0"/>
          </a:p>
          <a:p>
            <a:pPr lvl="1"/>
            <a:r>
              <a:rPr lang="en-GB" dirty="0">
                <a:solidFill>
                  <a:srgbClr val="0070C0"/>
                </a:solidFill>
              </a:rPr>
              <a:t>All students of computing should acquire some understanding and appreciation of a computer system’s functional components, their characteristics, their performance, and their interactions</a:t>
            </a:r>
          </a:p>
          <a:p>
            <a:pPr marL="2057400" lvl="8" indent="0">
              <a:buNone/>
            </a:pPr>
            <a:endParaRPr lang="en-GB" dirty="0"/>
          </a:p>
          <a:p>
            <a:pPr lvl="1"/>
            <a:r>
              <a:rPr lang="en-GB" dirty="0">
                <a:solidFill>
                  <a:srgbClr val="C00000"/>
                </a:solidFill>
              </a:rPr>
              <a:t>Students need to understand Computer Architecture in order to make the best use of the software tools and computer languages they use to create programs</a:t>
            </a:r>
          </a:p>
          <a:p>
            <a:endParaRPr lang="en-GB" dirty="0"/>
          </a:p>
        </p:txBody>
      </p:sp>
      <p:sp>
        <p:nvSpPr>
          <p:cNvPr id="4" name="Slide Number Placeholder 3"/>
          <p:cNvSpPr>
            <a:spLocks noGrp="1"/>
          </p:cNvSpPr>
          <p:nvPr>
            <p:ph type="sldNum" sz="quarter" idx="12"/>
          </p:nvPr>
        </p:nvSpPr>
        <p:spPr/>
        <p:txBody>
          <a:bodyPr/>
          <a:lstStyle/>
          <a:p>
            <a:fld id="{04698E25-70A5-4DC8-888B-608AEC755B87}" type="slidenum">
              <a:rPr lang="en-GB" smtClean="0"/>
              <a:t>7</a:t>
            </a:fld>
            <a:endParaRPr lang="en-GB"/>
          </a:p>
        </p:txBody>
      </p:sp>
      <p:pic>
        <p:nvPicPr>
          <p:cNvPr id="5" name="Picture 2" descr="C:\Users\ab0480\Desktop\CU_\New Session Prep - 2016-17\120CT\RedTraffic Ligh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6416" y="260648"/>
            <a:ext cx="487383"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644577"/>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2074"/>
          </a:xfrm>
        </p:spPr>
        <p:txBody>
          <a:bodyPr>
            <a:normAutofit/>
          </a:bodyPr>
          <a:lstStyle/>
          <a:p>
            <a:r>
              <a:rPr lang="en-GB" dirty="0"/>
              <a:t>Levels of Transformation</a:t>
            </a:r>
          </a:p>
        </p:txBody>
      </p:sp>
      <p:sp>
        <p:nvSpPr>
          <p:cNvPr id="3" name="Slide Number Placeholder 2"/>
          <p:cNvSpPr>
            <a:spLocks noGrp="1"/>
          </p:cNvSpPr>
          <p:nvPr>
            <p:ph type="sldNum" sz="quarter" idx="12"/>
          </p:nvPr>
        </p:nvSpPr>
        <p:spPr/>
        <p:txBody>
          <a:bodyPr/>
          <a:lstStyle/>
          <a:p>
            <a:fld id="{04698E25-70A5-4DC8-888B-608AEC755B87}" type="slidenum">
              <a:rPr lang="en-GB" smtClean="0"/>
              <a:t>8</a:t>
            </a:fld>
            <a:endParaRPr lang="en-GB"/>
          </a:p>
        </p:txBody>
      </p:sp>
      <p:sp>
        <p:nvSpPr>
          <p:cNvPr id="5" name="Rectangle 4"/>
          <p:cNvSpPr/>
          <p:nvPr/>
        </p:nvSpPr>
        <p:spPr>
          <a:xfrm>
            <a:off x="3851920" y="980728"/>
            <a:ext cx="25202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Problem</a:t>
            </a:r>
          </a:p>
        </p:txBody>
      </p:sp>
      <p:sp>
        <p:nvSpPr>
          <p:cNvPr id="6" name="Rectangle 5"/>
          <p:cNvSpPr/>
          <p:nvPr/>
        </p:nvSpPr>
        <p:spPr>
          <a:xfrm>
            <a:off x="3849315" y="1465418"/>
            <a:ext cx="25202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Algorithm</a:t>
            </a:r>
          </a:p>
        </p:txBody>
      </p:sp>
      <p:sp>
        <p:nvSpPr>
          <p:cNvPr id="7" name="Rectangle 6"/>
          <p:cNvSpPr/>
          <p:nvPr/>
        </p:nvSpPr>
        <p:spPr>
          <a:xfrm>
            <a:off x="3849315" y="1962159"/>
            <a:ext cx="25202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Program/Language</a:t>
            </a:r>
          </a:p>
        </p:txBody>
      </p:sp>
      <p:sp>
        <p:nvSpPr>
          <p:cNvPr id="8" name="Rectangle 7"/>
          <p:cNvSpPr/>
          <p:nvPr/>
        </p:nvSpPr>
        <p:spPr>
          <a:xfrm>
            <a:off x="3849315" y="2430499"/>
            <a:ext cx="25202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Runtime System</a:t>
            </a:r>
          </a:p>
        </p:txBody>
      </p:sp>
      <p:sp>
        <p:nvSpPr>
          <p:cNvPr id="9" name="Rectangle 8"/>
          <p:cNvSpPr/>
          <p:nvPr/>
        </p:nvSpPr>
        <p:spPr>
          <a:xfrm>
            <a:off x="3849315" y="2924655"/>
            <a:ext cx="25202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ISA (Architecture)</a:t>
            </a:r>
          </a:p>
        </p:txBody>
      </p:sp>
      <p:sp>
        <p:nvSpPr>
          <p:cNvPr id="10" name="Rectangle 9"/>
          <p:cNvSpPr/>
          <p:nvPr/>
        </p:nvSpPr>
        <p:spPr>
          <a:xfrm>
            <a:off x="3849315" y="3382885"/>
            <a:ext cx="25202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Microarchitecture</a:t>
            </a:r>
          </a:p>
        </p:txBody>
      </p:sp>
      <p:sp>
        <p:nvSpPr>
          <p:cNvPr id="11" name="Rectangle 10"/>
          <p:cNvSpPr/>
          <p:nvPr/>
        </p:nvSpPr>
        <p:spPr>
          <a:xfrm>
            <a:off x="3849315" y="3831139"/>
            <a:ext cx="25202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Logic</a:t>
            </a:r>
          </a:p>
        </p:txBody>
      </p:sp>
      <p:sp>
        <p:nvSpPr>
          <p:cNvPr id="12" name="Rectangle 11"/>
          <p:cNvSpPr/>
          <p:nvPr/>
        </p:nvSpPr>
        <p:spPr>
          <a:xfrm>
            <a:off x="3849315" y="4274845"/>
            <a:ext cx="25202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Circuits</a:t>
            </a:r>
          </a:p>
        </p:txBody>
      </p:sp>
      <p:sp>
        <p:nvSpPr>
          <p:cNvPr id="13" name="Rectangle 12"/>
          <p:cNvSpPr/>
          <p:nvPr/>
        </p:nvSpPr>
        <p:spPr>
          <a:xfrm>
            <a:off x="3849315" y="4759258"/>
            <a:ext cx="25202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Electrons</a:t>
            </a:r>
          </a:p>
        </p:txBody>
      </p:sp>
      <p:sp>
        <p:nvSpPr>
          <p:cNvPr id="14" name="Right Brace 13"/>
          <p:cNvSpPr/>
          <p:nvPr/>
        </p:nvSpPr>
        <p:spPr>
          <a:xfrm>
            <a:off x="6369595" y="2708920"/>
            <a:ext cx="578669" cy="13681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TextBox 14"/>
          <p:cNvSpPr txBox="1"/>
          <p:nvPr/>
        </p:nvSpPr>
        <p:spPr>
          <a:xfrm>
            <a:off x="7075777" y="3208330"/>
            <a:ext cx="1554992" cy="369332"/>
          </a:xfrm>
          <a:prstGeom prst="rect">
            <a:avLst/>
          </a:prstGeom>
          <a:noFill/>
        </p:spPr>
        <p:txBody>
          <a:bodyPr wrap="square" rtlCol="0">
            <a:spAutoFit/>
          </a:bodyPr>
          <a:lstStyle/>
          <a:p>
            <a:r>
              <a:rPr lang="en-GB" dirty="0"/>
              <a:t>120CT</a:t>
            </a:r>
          </a:p>
        </p:txBody>
      </p:sp>
    </p:spTree>
    <p:extLst>
      <p:ext uri="{BB962C8B-B14F-4D97-AF65-F5344CB8AC3E}">
        <p14:creationId xmlns:p14="http://schemas.microsoft.com/office/powerpoint/2010/main" val="345728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anim calcmode="lin" valueType="num">
                                      <p:cBhvr>
                                        <p:cTn id="62" dur="1000" fill="hold"/>
                                        <p:tgtEl>
                                          <p:spTgt spid="12"/>
                                        </p:tgtEl>
                                        <p:attrNameLst>
                                          <p:attrName>ppt_x</p:attrName>
                                        </p:attrNameLst>
                                      </p:cBhvr>
                                      <p:tavLst>
                                        <p:tav tm="0">
                                          <p:val>
                                            <p:strVal val="#ppt_x"/>
                                          </p:val>
                                        </p:tav>
                                        <p:tav tm="100000">
                                          <p:val>
                                            <p:strVal val="#ppt_x"/>
                                          </p:val>
                                        </p:tav>
                                      </p:tavLst>
                                    </p:anim>
                                    <p:anim calcmode="lin" valueType="num">
                                      <p:cBhvr>
                                        <p:cTn id="6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1000"/>
                                        <p:tgtEl>
                                          <p:spTgt spid="14"/>
                                        </p:tgtEl>
                                      </p:cBhvr>
                                    </p:animEffect>
                                    <p:anim calcmode="lin" valueType="num">
                                      <p:cBhvr>
                                        <p:cTn id="69" dur="1000" fill="hold"/>
                                        <p:tgtEl>
                                          <p:spTgt spid="14"/>
                                        </p:tgtEl>
                                        <p:attrNameLst>
                                          <p:attrName>ppt_x</p:attrName>
                                        </p:attrNameLst>
                                      </p:cBhvr>
                                      <p:tavLst>
                                        <p:tav tm="0">
                                          <p:val>
                                            <p:strVal val="#ppt_x"/>
                                          </p:val>
                                        </p:tav>
                                        <p:tav tm="100000">
                                          <p:val>
                                            <p:strVal val="#ppt_x"/>
                                          </p:val>
                                        </p:tav>
                                      </p:tavLst>
                                    </p:anim>
                                    <p:anim calcmode="lin" valueType="num">
                                      <p:cBhvr>
                                        <p:cTn id="70" dur="1000" fill="hold"/>
                                        <p:tgtEl>
                                          <p:spTgt spid="14"/>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1000"/>
                                        <p:tgtEl>
                                          <p:spTgt spid="15"/>
                                        </p:tgtEl>
                                      </p:cBhvr>
                                    </p:animEffect>
                                    <p:anim calcmode="lin" valueType="num">
                                      <p:cBhvr>
                                        <p:cTn id="74" dur="1000" fill="hold"/>
                                        <p:tgtEl>
                                          <p:spTgt spid="15"/>
                                        </p:tgtEl>
                                        <p:attrNameLst>
                                          <p:attrName>ppt_x</p:attrName>
                                        </p:attrNameLst>
                                      </p:cBhvr>
                                      <p:tavLst>
                                        <p:tav tm="0">
                                          <p:val>
                                            <p:strVal val="#ppt_x"/>
                                          </p:val>
                                        </p:tav>
                                        <p:tav tm="100000">
                                          <p:val>
                                            <p:strVal val="#ppt_x"/>
                                          </p:val>
                                        </p:tav>
                                      </p:tavLst>
                                    </p:anim>
                                    <p:anim calcmode="lin" valueType="num">
                                      <p:cBhvr>
                                        <p:cTn id="7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404664"/>
            <a:ext cx="7848872" cy="936104"/>
          </a:xfrm>
        </p:spPr>
        <p:txBody>
          <a:bodyPr>
            <a:normAutofit/>
          </a:bodyPr>
          <a:lstStyle/>
          <a:p>
            <a:r>
              <a:rPr lang="en-GB" sz="2400" dirty="0"/>
              <a:t>Typical roles for which an understanding of CA would be useful</a:t>
            </a:r>
          </a:p>
        </p:txBody>
      </p:sp>
      <p:sp>
        <p:nvSpPr>
          <p:cNvPr id="2" name="Content Placeholder 1"/>
          <p:cNvSpPr>
            <a:spLocks noGrp="1"/>
          </p:cNvSpPr>
          <p:nvPr>
            <p:ph idx="1"/>
          </p:nvPr>
        </p:nvSpPr>
        <p:spPr>
          <a:xfrm>
            <a:off x="1475656" y="1052736"/>
            <a:ext cx="5976664" cy="5328592"/>
          </a:xfrm>
        </p:spPr>
        <p:txBody>
          <a:bodyPr>
            <a:normAutofit fontScale="77500" lnSpcReduction="20000"/>
          </a:bodyPr>
          <a:lstStyle/>
          <a:p>
            <a:endParaRPr lang="en-GB" dirty="0"/>
          </a:p>
          <a:p>
            <a:r>
              <a:rPr lang="en-GB" dirty="0">
                <a:solidFill>
                  <a:srgbClr val="0070C0"/>
                </a:solidFill>
              </a:rPr>
              <a:t>Programmers</a:t>
            </a:r>
          </a:p>
          <a:p>
            <a:pPr marL="2057400" lvl="8" indent="0">
              <a:buNone/>
            </a:pPr>
            <a:endParaRPr lang="en-GB" dirty="0">
              <a:solidFill>
                <a:srgbClr val="0070C0"/>
              </a:solidFill>
            </a:endParaRPr>
          </a:p>
          <a:p>
            <a:r>
              <a:rPr lang="en-GB" dirty="0">
                <a:solidFill>
                  <a:srgbClr val="C00000"/>
                </a:solidFill>
              </a:rPr>
              <a:t>Computer Architects</a:t>
            </a:r>
          </a:p>
          <a:p>
            <a:pPr marL="2057400" lvl="8" indent="0">
              <a:buNone/>
            </a:pPr>
            <a:endParaRPr lang="en-GB" dirty="0">
              <a:solidFill>
                <a:srgbClr val="C00000"/>
              </a:solidFill>
            </a:endParaRPr>
          </a:p>
          <a:p>
            <a:r>
              <a:rPr lang="en-GB" dirty="0">
                <a:solidFill>
                  <a:srgbClr val="0070C0"/>
                </a:solidFill>
              </a:rPr>
              <a:t>Compiler Writers</a:t>
            </a:r>
          </a:p>
          <a:p>
            <a:pPr marL="2057400" lvl="8" indent="0">
              <a:buNone/>
            </a:pPr>
            <a:endParaRPr lang="en-GB" dirty="0">
              <a:solidFill>
                <a:srgbClr val="C00000"/>
              </a:solidFill>
            </a:endParaRPr>
          </a:p>
          <a:p>
            <a:r>
              <a:rPr lang="en-GB" dirty="0">
                <a:solidFill>
                  <a:srgbClr val="0070C0"/>
                </a:solidFill>
              </a:rPr>
              <a:t>Operating System Designers</a:t>
            </a:r>
          </a:p>
          <a:p>
            <a:pPr marL="2057400" lvl="8" indent="0">
              <a:buNone/>
            </a:pPr>
            <a:endParaRPr lang="en-GB" dirty="0">
              <a:solidFill>
                <a:srgbClr val="0070C0"/>
              </a:solidFill>
            </a:endParaRPr>
          </a:p>
          <a:p>
            <a:r>
              <a:rPr lang="en-GB" dirty="0">
                <a:solidFill>
                  <a:srgbClr val="C00000"/>
                </a:solidFill>
              </a:rPr>
              <a:t>Database Programmers</a:t>
            </a:r>
          </a:p>
          <a:p>
            <a:pPr marL="2057400" lvl="8" indent="0">
              <a:buNone/>
            </a:pPr>
            <a:endParaRPr lang="en-GB" dirty="0">
              <a:solidFill>
                <a:srgbClr val="C00000"/>
              </a:solidFill>
            </a:endParaRPr>
          </a:p>
          <a:p>
            <a:r>
              <a:rPr lang="en-GB" dirty="0">
                <a:solidFill>
                  <a:srgbClr val="0070C0"/>
                </a:solidFill>
              </a:rPr>
              <a:t>Software Engineers</a:t>
            </a:r>
          </a:p>
          <a:p>
            <a:pPr marL="2057400" lvl="8" indent="0">
              <a:buNone/>
            </a:pPr>
            <a:endParaRPr lang="en-GB" dirty="0">
              <a:solidFill>
                <a:srgbClr val="0070C0"/>
              </a:solidFill>
            </a:endParaRPr>
          </a:p>
          <a:p>
            <a:r>
              <a:rPr lang="en-GB" dirty="0">
                <a:solidFill>
                  <a:srgbClr val="C00000"/>
                </a:solidFill>
              </a:rPr>
              <a:t>Hardware Designers</a:t>
            </a:r>
          </a:p>
          <a:p>
            <a:pPr marL="2057400" lvl="8" indent="0">
              <a:buNone/>
            </a:pPr>
            <a:endParaRPr lang="en-GB" dirty="0">
              <a:solidFill>
                <a:srgbClr val="C00000"/>
              </a:solidFill>
            </a:endParaRPr>
          </a:p>
          <a:p>
            <a:r>
              <a:rPr lang="en-GB" dirty="0">
                <a:solidFill>
                  <a:srgbClr val="0070C0"/>
                </a:solidFill>
              </a:rPr>
              <a:t>Games Developer</a:t>
            </a:r>
          </a:p>
          <a:p>
            <a:pPr marL="2057400" lvl="8" indent="0">
              <a:buNone/>
            </a:pPr>
            <a:endParaRPr lang="en-GB" dirty="0">
              <a:solidFill>
                <a:srgbClr val="C00000"/>
              </a:solidFill>
            </a:endParaRPr>
          </a:p>
          <a:p>
            <a:r>
              <a:rPr lang="en-GB" dirty="0">
                <a:solidFill>
                  <a:srgbClr val="C00000"/>
                </a:solidFill>
              </a:rPr>
              <a:t>Security Analyst</a:t>
            </a:r>
          </a:p>
          <a:p>
            <a:pPr marL="2057400" lvl="8" indent="0">
              <a:buNone/>
            </a:pPr>
            <a:endParaRPr lang="en-GB" dirty="0">
              <a:solidFill>
                <a:srgbClr val="C00000"/>
              </a:solidFill>
            </a:endParaRPr>
          </a:p>
          <a:p>
            <a:r>
              <a:rPr lang="en-GB" dirty="0">
                <a:solidFill>
                  <a:srgbClr val="0070C0"/>
                </a:solidFill>
              </a:rPr>
              <a:t>IT Consultant</a:t>
            </a:r>
          </a:p>
          <a:p>
            <a:pPr marL="2057400" lvl="8" indent="0">
              <a:buNone/>
            </a:pPr>
            <a:endParaRPr lang="en-GB" dirty="0">
              <a:solidFill>
                <a:srgbClr val="0070C0"/>
              </a:solidFill>
            </a:endParaRPr>
          </a:p>
          <a:p>
            <a:r>
              <a:rPr lang="en-GB" dirty="0">
                <a:solidFill>
                  <a:srgbClr val="0070C0"/>
                </a:solidFill>
              </a:rPr>
              <a:t>Computing Teachers</a:t>
            </a:r>
          </a:p>
          <a:p>
            <a:pPr marL="2057400" lvl="8" indent="0">
              <a:buNone/>
            </a:pPr>
            <a:endParaRPr lang="en-GB" dirty="0">
              <a:solidFill>
                <a:srgbClr val="0070C0"/>
              </a:solidFill>
            </a:endParaRPr>
          </a:p>
          <a:p>
            <a:r>
              <a:rPr lang="en-GB" dirty="0">
                <a:solidFill>
                  <a:srgbClr val="0070C0"/>
                </a:solidFill>
              </a:rPr>
              <a:t>Computing Lecturers/Researchers</a:t>
            </a:r>
          </a:p>
        </p:txBody>
      </p:sp>
      <p:sp>
        <p:nvSpPr>
          <p:cNvPr id="4" name="Slide Number Placeholder 3"/>
          <p:cNvSpPr>
            <a:spLocks noGrp="1"/>
          </p:cNvSpPr>
          <p:nvPr>
            <p:ph type="sldNum" sz="quarter" idx="12"/>
          </p:nvPr>
        </p:nvSpPr>
        <p:spPr/>
        <p:txBody>
          <a:bodyPr/>
          <a:lstStyle/>
          <a:p>
            <a:fld id="{04698E25-70A5-4DC8-888B-608AEC755B87}" type="slidenum">
              <a:rPr lang="en-GB" smtClean="0"/>
              <a:t>9</a:t>
            </a:fld>
            <a:endParaRPr lang="en-GB"/>
          </a:p>
        </p:txBody>
      </p:sp>
      <p:pic>
        <p:nvPicPr>
          <p:cNvPr id="5" name="Picture 2" descr="C:\Users\ab0480\Desktop\CU_\New Session Prep - 2016-17\120CT\RedTraffic Ligh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6416" y="260648"/>
            <a:ext cx="487383" cy="43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40786"/>
      </p:ext>
    </p:extLst>
  </p:cSld>
  <p:clrMapOvr>
    <a:masterClrMapping/>
  </p:clrMapOvr>
  <p:transition spd="slow">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34917</TotalTime>
  <Words>2178</Words>
  <Application>Microsoft Office PowerPoint</Application>
  <PresentationFormat>On-screen Show (4:3)</PresentationFormat>
  <Paragraphs>396</Paragraphs>
  <Slides>27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Introduction to 120CT Basic Concepts </vt:lpstr>
      <vt:lpstr>Today……….</vt:lpstr>
      <vt:lpstr>Staff Contact</vt:lpstr>
      <vt:lpstr>Other Members of Staff on the Module</vt:lpstr>
      <vt:lpstr>Architecture &amp; Organisation</vt:lpstr>
      <vt:lpstr>Why study Computer Architecture</vt:lpstr>
      <vt:lpstr>Why study Computer Architecture</vt:lpstr>
      <vt:lpstr>Levels of Transformation</vt:lpstr>
      <vt:lpstr>Typical roles for which an understanding of CA would be useful</vt:lpstr>
      <vt:lpstr>Module Summary</vt:lpstr>
      <vt:lpstr>Intended Learning Outcomes</vt:lpstr>
      <vt:lpstr>Student Time on Module</vt:lpstr>
      <vt:lpstr>Lectures and Lab/Tutorial Sessions</vt:lpstr>
      <vt:lpstr>Module Assessment</vt:lpstr>
      <vt:lpstr>Traffic Lights</vt:lpstr>
      <vt:lpstr>Resources</vt:lpstr>
      <vt:lpstr>Computer Structure &amp; Function</vt:lpstr>
      <vt:lpstr>Structure - Top Level</vt:lpstr>
      <vt:lpstr>Structure - The CPU</vt:lpstr>
      <vt:lpstr>Structure - The Control Unit</vt:lpstr>
      <vt:lpstr>von Neumann/Turing</vt:lpstr>
      <vt:lpstr>Structure of von Neumann machine</vt:lpstr>
      <vt:lpstr>PowerPoint Presentation</vt:lpstr>
      <vt:lpstr>Registers</vt:lpstr>
      <vt:lpstr>Microelectronics</vt:lpstr>
      <vt:lpstr>Classes of Computers</vt:lpstr>
      <vt:lpstr>Also This Week</vt:lpstr>
    </vt:vector>
  </TitlesOfParts>
  <Company>Coventry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340CT Software Quality and Process Management</dc:title>
  <dc:creator>Windows User</dc:creator>
  <cp:lastModifiedBy>Dianabasi Nkantah</cp:lastModifiedBy>
  <cp:revision>247</cp:revision>
  <dcterms:created xsi:type="dcterms:W3CDTF">2012-09-30T21:28:26Z</dcterms:created>
  <dcterms:modified xsi:type="dcterms:W3CDTF">2017-10-12T15:37:55Z</dcterms:modified>
</cp:coreProperties>
</file>