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2"/>
  </p:notesMasterIdLst>
  <p:sldIdLst>
    <p:sldId id="256" r:id="rId2"/>
    <p:sldId id="282" r:id="rId3"/>
    <p:sldId id="283" r:id="rId4"/>
    <p:sldId id="315" r:id="rId5"/>
    <p:sldId id="258" r:id="rId6"/>
    <p:sldId id="284" r:id="rId7"/>
    <p:sldId id="316" r:id="rId8"/>
    <p:sldId id="259" r:id="rId9"/>
    <p:sldId id="324" r:id="rId10"/>
    <p:sldId id="325" r:id="rId11"/>
    <p:sldId id="260" r:id="rId12"/>
    <p:sldId id="326" r:id="rId13"/>
    <p:sldId id="286" r:id="rId14"/>
    <p:sldId id="288" r:id="rId15"/>
    <p:sldId id="317" r:id="rId16"/>
    <p:sldId id="261" r:id="rId17"/>
    <p:sldId id="262" r:id="rId18"/>
    <p:sldId id="287" r:id="rId19"/>
    <p:sldId id="289" r:id="rId20"/>
    <p:sldId id="318" r:id="rId21"/>
    <p:sldId id="263" r:id="rId22"/>
    <p:sldId id="285" r:id="rId23"/>
    <p:sldId id="322" r:id="rId24"/>
    <p:sldId id="319" r:id="rId25"/>
    <p:sldId id="265" r:id="rId26"/>
    <p:sldId id="290" r:id="rId27"/>
    <p:sldId id="291" r:id="rId28"/>
    <p:sldId id="266" r:id="rId29"/>
    <p:sldId id="328" r:id="rId30"/>
    <p:sldId id="31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179" autoAdjust="0"/>
  </p:normalViewPr>
  <p:slideViewPr>
    <p:cSldViewPr>
      <p:cViewPr varScale="1">
        <p:scale>
          <a:sx n="88" d="100"/>
          <a:sy n="88" d="100"/>
        </p:scale>
        <p:origin x="102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6597-BFA4-4CC6-B537-9AEB45720D1A}" type="datetimeFigureOut">
              <a:rPr lang="en-GB" smtClean="0"/>
              <a:t>29/09/2017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8F65-4010-4CA3-8A0D-519390CD4C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06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906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57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BCD is less common than it used to be. One drawback of BCD is that it is an inefficient representation,</a:t>
            </a:r>
            <a:r>
              <a:rPr lang="en-GB" baseline="0" dirty="0"/>
              <a:t> as the binary values 1010</a:t>
            </a:r>
            <a:r>
              <a:rPr lang="en-GB" baseline="-25000" dirty="0"/>
              <a:t>2</a:t>
            </a:r>
            <a:r>
              <a:rPr lang="en-GB" baseline="0" dirty="0"/>
              <a:t> to 1111</a:t>
            </a:r>
            <a:r>
              <a:rPr lang="en-GB" baseline="-25000" dirty="0"/>
              <a:t>2</a:t>
            </a:r>
            <a:r>
              <a:rPr lang="en-GB" baseline="0" dirty="0"/>
              <a:t> are unused (some BCD representations use two of the unused codes to represent ‘+’ and ‘-’), and four bits for a single digit takes up space. Another drawback is that for the processors that have support in the ALU to perform BCD arithmetic, there is a requirement for additional circuitry. If a processor does not have support for BCD, it would take a lot of work by the programmer to perform BCD arithmetic.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69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190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9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853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70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Within a group of bits, the bit in the 1’s column is called the least significant bit (</a:t>
            </a:r>
            <a:r>
              <a:rPr lang="en-GB" dirty="0" err="1"/>
              <a:t>lsb</a:t>
            </a:r>
            <a:r>
              <a:rPr lang="en-GB" dirty="0"/>
              <a:t>), and the bit at the other end is called the most</a:t>
            </a:r>
            <a:r>
              <a:rPr lang="en-GB" baseline="0" dirty="0"/>
              <a:t> significant bit (</a:t>
            </a:r>
            <a:r>
              <a:rPr lang="en-GB" baseline="0" dirty="0" err="1"/>
              <a:t>msb</a:t>
            </a:r>
            <a:r>
              <a:rPr lang="en-GB" baseline="0" dirty="0"/>
              <a:t>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28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terabyte</a:t>
            </a:r>
            <a:r>
              <a:rPr lang="en-GB" baseline="0" dirty="0"/>
              <a:t> (TB) was originally 1,099,511,627,776 (2</a:t>
            </a:r>
            <a:r>
              <a:rPr lang="en-GB" baseline="30000" dirty="0"/>
              <a:t>40</a:t>
            </a:r>
            <a:r>
              <a:rPr lang="en-GB" baseline="0" dirty="0"/>
              <a:t>) bytes, although communications and secondary storage systems developers started using the term to mean 1,000,000,000,000 (10</a:t>
            </a:r>
            <a:r>
              <a:rPr lang="en-GB" baseline="30000" dirty="0"/>
              <a:t>12</a:t>
            </a:r>
            <a:r>
              <a:rPr lang="en-GB" baseline="0" dirty="0"/>
              <a:t>) bytes. To reduce confusion , we now use the term </a:t>
            </a:r>
            <a:r>
              <a:rPr lang="en-GB" baseline="0" dirty="0" err="1"/>
              <a:t>tebibyte</a:t>
            </a:r>
            <a:r>
              <a:rPr lang="en-GB" baseline="0" dirty="0"/>
              <a:t> (</a:t>
            </a:r>
            <a:r>
              <a:rPr lang="en-GB" baseline="0" dirty="0" err="1"/>
              <a:t>TiB</a:t>
            </a:r>
            <a:r>
              <a:rPr lang="en-GB" baseline="0" dirty="0"/>
              <a:t>) for 2</a:t>
            </a:r>
            <a:r>
              <a:rPr lang="en-GB" baseline="30000" dirty="0"/>
              <a:t>40</a:t>
            </a:r>
            <a:r>
              <a:rPr lang="en-GB" baseline="0" dirty="0"/>
              <a:t> bytes, defining terabyte (TB) to mean 10</a:t>
            </a:r>
            <a:r>
              <a:rPr lang="en-GB" baseline="30000" dirty="0"/>
              <a:t>12</a:t>
            </a:r>
            <a:r>
              <a:rPr lang="en-GB" baseline="0" dirty="0"/>
              <a:t> bytes.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8F65-4010-4CA3-8A0D-519390CD4C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34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8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08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09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7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4440-BEA3-46B1-B634-7A1D37272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DDC9D-5197-415E-B420-0C7860DFF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0FEA6-EE86-43FC-8C80-4758C3D0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4077-8370-482A-9E98-307BF867B322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C25BA-4C99-4B59-AA3A-775420BA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0DF7-2B9C-4508-B669-01998881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3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9DB1-4D77-4588-88C4-8EA99E8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5125C-FA2E-48EA-97BA-FFEC7B3F1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A261-1062-4B49-90E0-E9C5B98B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16BC-43DF-43F3-8728-F1A251AFF95D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BAA4-A56D-422E-BEC6-322A7C2B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1E227-898E-4C97-AB6F-32148112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9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FC39E-7F5F-4D4C-B75B-390D18638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6657B-1F63-4B19-8FB5-4B01CC92A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079CB-E87F-4046-B2DC-59D31D14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B146-D59E-4B6B-A9C7-CB7B907F1A47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1D0A9-7449-494C-9C93-AA05BBA1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4BEF-307D-41C7-AF49-20DB11D0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98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78D2-1367-4B04-B92B-623441DB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F8EB-2DB4-4E8E-B982-CD0F03829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1BF1-7406-40BE-804A-0322C192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D6EA-4B2C-43DC-A26B-604E0C4D0855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6B6D-0B3E-466F-B201-4142AFFE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DF015-B363-4A47-89BF-F5F0FB6F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17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500C-8400-49D4-A86B-DECD7D14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FE0A2-E154-4AE0-9147-70369587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F534-F964-4B0B-822C-B467E059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4F14-3F8C-42B4-86A4-84511280171C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6CC5-DDD2-4218-B080-B6A2F6DE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82A7-D730-4732-BB42-5C793D9A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56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CB0F-67A0-4277-B626-DCBF770C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3115-7AA6-4788-9282-E419F47D7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C9BE6-EF9A-4447-95E8-B0DD9D493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3BE2A-A85D-44DC-A991-6D5AF73C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87980-888C-43AA-9C9D-B3A5A126A05F}" type="datetime1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1CBB6-4296-4E28-855D-71B22579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549EE-6DED-4EE0-A622-BF078F79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7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B4FA-9B65-4DDB-8038-16F66834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7F8E1-85E5-4869-B485-7F73CA2C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28F04-0232-488F-866A-E9A4C0999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3D1A7-9E39-4E14-8499-29CA54FE6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820EF-B02F-481B-A518-054434EFC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95EE9-0F09-4901-9931-3FEFA8CC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42EB3-DE1D-4DDF-9899-99E1EFEDD2E6}" type="datetime1">
              <a:rPr lang="en-GB" smtClean="0"/>
              <a:t>29/09/2017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91657-3447-425B-920A-C907ACBE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47183-074C-4B3D-85D6-F9EAB238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0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22F8-D2A5-4CC8-B4AC-887501E2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E4131-D5A6-4BBD-BAD2-B7264EFA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F7DC-9502-4CC4-A91F-512F51C4C6F2}" type="datetime1">
              <a:rPr lang="en-GB" smtClean="0"/>
              <a:t>29/09/2017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6AE6A-3870-4002-BB3F-DC48CF75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1D099-205C-46AC-B4CD-25BA28A3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187E3-962D-41D9-8349-A8AE8B5A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38144-603C-463A-AAC8-0071E14183FB}" type="datetime1">
              <a:rPr lang="en-GB" smtClean="0"/>
              <a:t>29/09/2017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B12F7-65CE-415D-9FDE-283CDE665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7E535-0B57-469D-A210-84B4A774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9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3662-BC5E-4E82-8D16-8E1076098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3DC7C-E738-4290-BB29-D11A6BF2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2696-9F63-4B81-8840-9ED0E4F44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411D0-38F7-477C-9860-C3E16955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9741-5F20-4C15-8101-FE2692A81EE8}" type="datetime1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8025B-4687-4B27-B1AC-E8A7AF03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6EC80-25B4-47D0-A965-D041D130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8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C71B-A96A-4D23-AE73-FE122294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6F89F-EF8F-4F83-A702-A3D45C8DB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C2A7B-835A-4A2C-912B-A7B23C725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F4302-1DBF-47ED-B9C9-6B31EA3B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A73E-ED4B-4259-8664-82A34430937B}" type="datetime1">
              <a:rPr lang="en-GB" smtClean="0"/>
              <a:t>29/09/2017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C2A06-3F95-41ED-A200-74D8F323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2F68E-EB39-4289-997D-2BCA848D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52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A0D30-6460-4AF7-A3FD-47D78E72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FB685-8C0D-4E00-9812-3CFA9EB5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A281-17EE-4725-B5F4-A2540EEB3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D0035-7B1F-43CA-864C-B89E6788FC65}" type="datetime1">
              <a:rPr lang="en-GB" smtClean="0"/>
              <a:t>29/09/2017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4DD81-3135-4BF4-89C2-1A2A3AE99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86B1-BB76-436C-B435-4B039AA8C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98E25-70A5-4DC8-888B-608AEC755B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5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ianabasi.nkantah@coventry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c.ch/si/binary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http://www.cdrummond.qc.ca/cegep/informat/Professeurs/Alain/Images/ascii2.gif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829761"/>
          </a:xfrm>
        </p:spPr>
        <p:txBody>
          <a:bodyPr>
            <a:normAutofit/>
          </a:bodyPr>
          <a:lstStyle/>
          <a:p>
            <a:r>
              <a:rPr lang="en-GB" b="1" dirty="0"/>
              <a:t>Number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3645024"/>
            <a:ext cx="7772400" cy="1199704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7030A0"/>
                </a:solidFill>
              </a:rPr>
              <a:t>120CT Computer Architecture and Networks</a:t>
            </a:r>
          </a:p>
          <a:p>
            <a:endParaRPr lang="en-GB" dirty="0"/>
          </a:p>
          <a:p>
            <a:r>
              <a:rPr lang="en-GB" b="1" dirty="0"/>
              <a:t>Dr </a:t>
            </a:r>
            <a:r>
              <a:rPr lang="en-GB" b="1" dirty="0" err="1"/>
              <a:t>Dianabasi</a:t>
            </a:r>
            <a:r>
              <a:rPr lang="en-GB" b="1" dirty="0"/>
              <a:t> </a:t>
            </a:r>
            <a:r>
              <a:rPr lang="en-GB" b="1" dirty="0" err="1"/>
              <a:t>Nkantah</a:t>
            </a:r>
            <a:endParaRPr lang="en-GB" b="1" dirty="0"/>
          </a:p>
          <a:p>
            <a:r>
              <a:rPr lang="en-GB" dirty="0">
                <a:hlinkClick r:id="rId3"/>
              </a:rPr>
              <a:t>dianabasi.nkantah@coventry.ac.uk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303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Prefixes for Binary multiples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88539"/>
              </p:ext>
            </p:extLst>
          </p:nvPr>
        </p:nvGraphicFramePr>
        <p:xfrm>
          <a:off x="971600" y="1628800"/>
          <a:ext cx="7272810" cy="3089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2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53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>
                          <a:effectLst/>
                        </a:rPr>
                        <a:t>Decimal Term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Abbreviation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Value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>
                          <a:effectLst/>
                        </a:rPr>
                        <a:t>Binary Term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Abbreviation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Value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6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>
                          <a:effectLst/>
                        </a:rPr>
                        <a:t>Kilobyte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KB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>
                          <a:effectLst/>
                        </a:rPr>
                        <a:t>10</a:t>
                      </a:r>
                      <a:r>
                        <a:rPr lang="en-GB" sz="1000" baseline="30000" dirty="0">
                          <a:effectLst/>
                        </a:rPr>
                        <a:t>3 </a:t>
                      </a:r>
                      <a:r>
                        <a:rPr lang="en-GB" sz="1000" dirty="0">
                          <a:effectLst/>
                        </a:rPr>
                        <a:t>(1000 bytes)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 err="1">
                          <a:effectLst/>
                        </a:rPr>
                        <a:t>Kibibyte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>
                          <a:effectLst/>
                        </a:rPr>
                        <a:t>KiB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r>
                        <a:rPr lang="en-GB" sz="1000" baseline="30000">
                          <a:effectLst/>
                        </a:rPr>
                        <a:t>10</a:t>
                      </a:r>
                      <a:r>
                        <a:rPr lang="en-GB" sz="1000">
                          <a:effectLst/>
                        </a:rPr>
                        <a:t> (1024 bytes)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megabyte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MB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r>
                        <a:rPr lang="en-GB" sz="1000" baseline="30000">
                          <a:effectLst/>
                        </a:rPr>
                        <a:t>6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 err="1">
                          <a:effectLst/>
                        </a:rPr>
                        <a:t>Mebibyte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MiB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r>
                        <a:rPr lang="en-GB" sz="1000" baseline="30000">
                          <a:effectLst/>
                        </a:rPr>
                        <a:t>20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Gigabyte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GB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r>
                        <a:rPr lang="en-GB" sz="1000" baseline="30000">
                          <a:effectLst/>
                        </a:rPr>
                        <a:t>9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 err="1">
                          <a:effectLst/>
                        </a:rPr>
                        <a:t>Gigibyte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GiB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r>
                        <a:rPr lang="en-GB" sz="1000" baseline="30000">
                          <a:effectLst/>
                        </a:rPr>
                        <a:t>30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Terabyte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TB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r>
                        <a:rPr lang="en-GB" sz="1000" baseline="30000">
                          <a:effectLst/>
                        </a:rPr>
                        <a:t>12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 err="1">
                          <a:effectLst/>
                        </a:rPr>
                        <a:t>Tebibyte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TiB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r>
                        <a:rPr lang="en-GB" sz="1000" baseline="30000">
                          <a:effectLst/>
                        </a:rPr>
                        <a:t>40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Petabyte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PB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r>
                        <a:rPr lang="en-GB" sz="1000" baseline="30000">
                          <a:effectLst/>
                        </a:rPr>
                        <a:t>15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 err="1">
                          <a:effectLst/>
                        </a:rPr>
                        <a:t>Pebibyte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PiB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r>
                        <a:rPr lang="en-GB" sz="1000" baseline="30000">
                          <a:effectLst/>
                        </a:rPr>
                        <a:t>50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Exabyte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EB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r>
                        <a:rPr lang="en-GB" sz="1000" baseline="30000">
                          <a:effectLst/>
                        </a:rPr>
                        <a:t>18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 err="1">
                          <a:effectLst/>
                        </a:rPr>
                        <a:t>Exbibyte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EiB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r>
                        <a:rPr lang="en-GB" sz="1000" baseline="30000">
                          <a:effectLst/>
                        </a:rPr>
                        <a:t>60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Zettabyte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ZB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r>
                        <a:rPr lang="en-GB" sz="1000" baseline="30000">
                          <a:effectLst/>
                        </a:rPr>
                        <a:t>21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 err="1">
                          <a:effectLst/>
                        </a:rPr>
                        <a:t>Zebibyte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ZiB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2</a:t>
                      </a:r>
                      <a:r>
                        <a:rPr lang="en-GB" sz="1000" baseline="30000">
                          <a:effectLst/>
                        </a:rPr>
                        <a:t>70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yottabyte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YB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10</a:t>
                      </a:r>
                      <a:r>
                        <a:rPr lang="en-GB" sz="1000" baseline="30000">
                          <a:effectLst/>
                        </a:rPr>
                        <a:t>24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 err="1">
                          <a:effectLst/>
                        </a:rPr>
                        <a:t>yobibyte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>
                          <a:effectLst/>
                        </a:rPr>
                        <a:t>YiB</a:t>
                      </a:r>
                      <a:endParaRPr lang="en-GB" sz="12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270510" algn="l"/>
                        </a:tabLst>
                      </a:pPr>
                      <a:r>
                        <a:rPr lang="en-GB" sz="1000" dirty="0">
                          <a:effectLst/>
                        </a:rPr>
                        <a:t>2</a:t>
                      </a:r>
                      <a:r>
                        <a:rPr lang="en-GB" sz="1000" baseline="30000" dirty="0">
                          <a:effectLst/>
                        </a:rPr>
                        <a:t>80</a:t>
                      </a:r>
                      <a:endParaRPr lang="en-GB" sz="12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10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71600" y="5229200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The prefixes above work for bits as well as bytes, so  gigabit (Gb) is 10</a:t>
            </a:r>
            <a:r>
              <a:rPr lang="en-GB" baseline="30000" dirty="0">
                <a:solidFill>
                  <a:srgbClr val="C00000"/>
                </a:solidFill>
              </a:rPr>
              <a:t>9</a:t>
            </a:r>
            <a:r>
              <a:rPr lang="en-GB" dirty="0">
                <a:solidFill>
                  <a:srgbClr val="C00000"/>
                </a:solidFill>
              </a:rPr>
              <a:t> bits while gibibits is 2</a:t>
            </a:r>
            <a:r>
              <a:rPr lang="en-GB" baseline="30000" dirty="0">
                <a:solidFill>
                  <a:srgbClr val="C00000"/>
                </a:solidFill>
              </a:rPr>
              <a:t>30</a:t>
            </a:r>
            <a:r>
              <a:rPr lang="en-GB" dirty="0">
                <a:solidFill>
                  <a:srgbClr val="C00000"/>
                </a:solidFill>
              </a:rPr>
              <a:t> bits. See more on the </a:t>
            </a:r>
            <a:r>
              <a:rPr lang="en-GB" dirty="0">
                <a:solidFill>
                  <a:srgbClr val="C00000"/>
                </a:solidFill>
                <a:hlinkClick r:id="rId3"/>
              </a:rPr>
              <a:t>IEC (International </a:t>
            </a:r>
            <a:r>
              <a:rPr lang="en-GB" dirty="0" err="1">
                <a:solidFill>
                  <a:srgbClr val="C00000"/>
                </a:solidFill>
                <a:hlinkClick r:id="rId3"/>
              </a:rPr>
              <a:t>Electrotechnical</a:t>
            </a:r>
            <a:r>
              <a:rPr lang="en-GB" dirty="0">
                <a:solidFill>
                  <a:srgbClr val="C00000"/>
                </a:solidFill>
                <a:hlinkClick r:id="rId3"/>
              </a:rPr>
              <a:t> Commission)</a:t>
            </a:r>
            <a:r>
              <a:rPr lang="en-GB" dirty="0">
                <a:solidFill>
                  <a:srgbClr val="C00000"/>
                </a:solidFill>
              </a:rPr>
              <a:t> site.</a:t>
            </a:r>
          </a:p>
        </p:txBody>
      </p:sp>
      <p:pic>
        <p:nvPicPr>
          <p:cNvPr id="7" name="Picture 2" descr="C:\Users\ab0480\Desktop\CU_\New Session Prep - 2016-17\120CT\RedTraffic Ligh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260648"/>
            <a:ext cx="48738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012399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700352"/>
              </p:ext>
            </p:extLst>
          </p:nvPr>
        </p:nvGraphicFramePr>
        <p:xfrm>
          <a:off x="395536" y="980728"/>
          <a:ext cx="5400600" cy="3672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Document" r:id="rId4" imgW="5497919" imgH="3687932" progId="Word.Document.8">
                  <p:embed/>
                </p:oleObj>
              </mc:Choice>
              <mc:Fallback>
                <p:oleObj name="Document" r:id="rId4" imgW="5497919" imgH="36879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980728"/>
                        <a:ext cx="5400600" cy="3672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11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928869"/>
              </p:ext>
            </p:extLst>
          </p:nvPr>
        </p:nvGraphicFramePr>
        <p:xfrm>
          <a:off x="5292081" y="1196752"/>
          <a:ext cx="3720952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Document" r:id="rId7" imgW="5497919" imgH="3675698" progId="Word.Document.8">
                  <p:embed/>
                </p:oleObj>
              </mc:Choice>
              <mc:Fallback>
                <p:oleObj name="Document" r:id="rId7" imgW="5497919" imgH="3675698" progId="Word.Document.8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1" y="1196752"/>
                        <a:ext cx="3720952" cy="3312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947645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36022"/>
              </p:ext>
            </p:extLst>
          </p:nvPr>
        </p:nvGraphicFramePr>
        <p:xfrm>
          <a:off x="1838325" y="1450975"/>
          <a:ext cx="5257800" cy="337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Document" r:id="rId4" imgW="5497919" imgH="3509814" progId="Word.Document.8">
                  <p:embed/>
                </p:oleObj>
              </mc:Choice>
              <mc:Fallback>
                <p:oleObj name="Document" r:id="rId4" imgW="5497919" imgH="35098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450975"/>
                        <a:ext cx="5257800" cy="337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12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10859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476672"/>
            <a:ext cx="299243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Hexadecimal Numbers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81368" y="1118137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Hexadecimal uses sixteen characters to represent numbers: the numbers </a:t>
            </a:r>
            <a:r>
              <a:rPr lang="en-US" altLang="en-US" dirty="0">
                <a:solidFill>
                  <a:srgbClr val="FF0000"/>
                </a:solidFill>
              </a:rPr>
              <a:t>0 through 9</a:t>
            </a:r>
            <a:r>
              <a:rPr lang="en-US" altLang="en-US" dirty="0"/>
              <a:t> and the alphabetic characters </a:t>
            </a:r>
            <a:r>
              <a:rPr lang="en-US" altLang="en-US" dirty="0">
                <a:solidFill>
                  <a:srgbClr val="FF0000"/>
                </a:solidFill>
              </a:rPr>
              <a:t>A through F</a:t>
            </a:r>
            <a:r>
              <a:rPr lang="en-US" altLang="en-US" dirty="0"/>
              <a:t>. </a:t>
            </a:r>
          </a:p>
        </p:txBody>
      </p:sp>
      <p:sp>
        <p:nvSpPr>
          <p:cNvPr id="4" name="Text Box 57"/>
          <p:cNvSpPr txBox="1">
            <a:spLocks noChangeArrowheads="1"/>
          </p:cNvSpPr>
          <p:nvPr/>
        </p:nvSpPr>
        <p:spPr bwMode="auto">
          <a:xfrm>
            <a:off x="467544" y="2687797"/>
            <a:ext cx="5029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0070C0"/>
                </a:solidFill>
              </a:rPr>
              <a:t>Large binary number can easily be converted to hexadecimal by grouping bits 4 at a time and writing the equivalent hexadecimal character.  </a:t>
            </a:r>
          </a:p>
        </p:txBody>
      </p:sp>
      <p:sp>
        <p:nvSpPr>
          <p:cNvPr id="5" name="WordArt 60"/>
          <p:cNvSpPr>
            <a:spLocks noChangeArrowheads="1" noChangeShapeType="1" noTextEdit="1"/>
          </p:cNvSpPr>
          <p:nvPr/>
        </p:nvSpPr>
        <p:spPr bwMode="auto">
          <a:xfrm>
            <a:off x="523331" y="443711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2018928" y="4446611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Express 1001 0110 0000 1110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in hexadecimal:</a:t>
            </a:r>
          </a:p>
        </p:txBody>
      </p:sp>
      <p:sp>
        <p:nvSpPr>
          <p:cNvPr id="7" name="WordArt 61"/>
          <p:cNvSpPr>
            <a:spLocks noChangeArrowheads="1" noChangeShapeType="1" noTextEdit="1"/>
          </p:cNvSpPr>
          <p:nvPr/>
        </p:nvSpPr>
        <p:spPr bwMode="auto">
          <a:xfrm>
            <a:off x="467544" y="5445224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1980828" y="5513485"/>
            <a:ext cx="392239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000" dirty="0"/>
              <a:t>Group the binary number by 4-bits starting from the right. Thus, </a:t>
            </a:r>
            <a:r>
              <a:rPr lang="en-US" altLang="en-US" sz="2000" dirty="0">
                <a:solidFill>
                  <a:srgbClr val="FF0000"/>
                </a:solidFill>
              </a:rPr>
              <a:t>960E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5128" y="967046"/>
            <a:ext cx="28194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5903223" y="967046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6732240" y="949862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8000"/>
                </a:solidFill>
              </a:rPr>
              <a:t>Hexadecimal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956376" y="967046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6127948" y="1281835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086228" y="1269942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8000"/>
                </a:solidFill>
              </a:rPr>
              <a:t>0 1 2 3 4 5 6 7 8 9 A B C D E F</a:t>
            </a: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7939925" y="1255971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13</a:t>
            </a:fld>
            <a:endParaRPr lang="en-GB"/>
          </a:p>
        </p:txBody>
      </p:sp>
      <p:pic>
        <p:nvPicPr>
          <p:cNvPr id="17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9776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23331" y="2895599"/>
            <a:ext cx="4114800" cy="669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476672"/>
            <a:ext cx="299243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Hexadecimal Numbers</a:t>
            </a:r>
          </a:p>
        </p:txBody>
      </p:sp>
      <p:sp>
        <p:nvSpPr>
          <p:cNvPr id="5" name="WordArt 60"/>
          <p:cNvSpPr>
            <a:spLocks noChangeArrowheads="1" noChangeShapeType="1" noTextEdit="1"/>
          </p:cNvSpPr>
          <p:nvPr/>
        </p:nvSpPr>
        <p:spPr bwMode="auto">
          <a:xfrm>
            <a:off x="523331" y="401801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7" name="WordArt 61"/>
          <p:cNvSpPr>
            <a:spLocks noChangeArrowheads="1" noChangeShapeType="1" noTextEdit="1"/>
          </p:cNvSpPr>
          <p:nvPr/>
        </p:nvSpPr>
        <p:spPr bwMode="auto">
          <a:xfrm>
            <a:off x="467544" y="479715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05128" y="967046"/>
            <a:ext cx="28194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ext Box 50"/>
          <p:cNvSpPr txBox="1">
            <a:spLocks noChangeArrowheads="1"/>
          </p:cNvSpPr>
          <p:nvPr/>
        </p:nvSpPr>
        <p:spPr bwMode="auto">
          <a:xfrm>
            <a:off x="5903223" y="967046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6732240" y="949862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8000"/>
                </a:solidFill>
              </a:rPr>
              <a:t>Hexadecimal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7956376" y="967046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6127948" y="1281835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4" name="Text Box 48"/>
          <p:cNvSpPr txBox="1">
            <a:spLocks noChangeArrowheads="1"/>
          </p:cNvSpPr>
          <p:nvPr/>
        </p:nvSpPr>
        <p:spPr bwMode="auto">
          <a:xfrm>
            <a:off x="7086228" y="1269942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008000"/>
                </a:solidFill>
              </a:rPr>
              <a:t>0 1 2 3 4 5 6 7 8 9 A B C D E F</a:t>
            </a:r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auto">
          <a:xfrm>
            <a:off x="7939925" y="1255971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67544" y="1153321"/>
            <a:ext cx="495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Hexadecimal is a weighted number system.  The column weights are powers of 16, which increase from right to left.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15845" y="3032123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Column weights</a:t>
            </a:r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2110880" y="2934128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dirty="0"/>
              <a:t>{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583682" y="2901302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16</a:t>
            </a:r>
            <a:r>
              <a:rPr lang="en-US" altLang="en-US" sz="1800" baseline="30000"/>
              <a:t>3</a:t>
            </a:r>
            <a:r>
              <a:rPr lang="en-US" altLang="en-US" sz="1800"/>
              <a:t>  16</a:t>
            </a:r>
            <a:r>
              <a:rPr lang="en-US" altLang="en-US" sz="1800" baseline="30000"/>
              <a:t>2</a:t>
            </a:r>
            <a:r>
              <a:rPr lang="en-US" altLang="en-US" sz="1800"/>
              <a:t>  16</a:t>
            </a:r>
            <a:r>
              <a:rPr lang="en-US" altLang="en-US" sz="1800" baseline="30000"/>
              <a:t>1</a:t>
            </a:r>
            <a:r>
              <a:rPr lang="en-US" altLang="en-US" sz="1800"/>
              <a:t>  16</a:t>
            </a:r>
            <a:r>
              <a:rPr lang="en-US" altLang="en-US" sz="1800" baseline="30000"/>
              <a:t>0</a:t>
            </a:r>
            <a:r>
              <a:rPr lang="en-US" altLang="en-US" sz="1800"/>
              <a:t> 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410250" y="3305924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4096  256   16   1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935393" y="4040237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Express 1A2F</a:t>
            </a:r>
            <a:r>
              <a:rPr lang="en-US" altLang="en-US" sz="2000" baseline="-25000"/>
              <a:t>16</a:t>
            </a:r>
            <a:r>
              <a:rPr lang="en-US" altLang="en-US" sz="2000"/>
              <a:t> in decimal.</a:t>
            </a: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1859193" y="4776109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/>
              <a:t>Start by writing the column weights: </a:t>
            </a:r>
          </a:p>
          <a:p>
            <a:pPr eaLnBrk="1" hangingPunct="1"/>
            <a:r>
              <a:rPr lang="en-US" altLang="en-US" sz="2000" dirty="0"/>
              <a:t>4096  256   16   1</a:t>
            </a:r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935393" y="5477783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1       A      2    F</a:t>
            </a:r>
            <a:r>
              <a:rPr lang="en-US" altLang="en-US" sz="2000" baseline="-25000" dirty="0"/>
              <a:t>16</a:t>
            </a:r>
            <a:r>
              <a:rPr lang="en-US" altLang="en-US" sz="2000" dirty="0"/>
              <a:t> 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1297074" y="5920280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1(4096) + 10(256) +2(16) +15(1) =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4988527" y="5958189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6703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10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14</a:t>
            </a:fld>
            <a:endParaRPr lang="en-GB"/>
          </a:p>
        </p:txBody>
      </p:sp>
      <p:pic>
        <p:nvPicPr>
          <p:cNvPr id="28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3157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Hex Numbers (Base 16)</a:t>
            </a:r>
            <a:br>
              <a:rPr lang="en-GB" dirty="0"/>
            </a:br>
            <a:r>
              <a:rPr lang="en-GB" sz="2700" b="0" dirty="0"/>
              <a:t>  0  1  2  3  4  5  6  7  8  9  A  B  C  D  E  F  10  11…</a:t>
            </a:r>
            <a:endParaRPr lang="en-GB" sz="31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In </a:t>
            </a:r>
            <a:r>
              <a:rPr lang="en-GB" sz="2200" b="1" dirty="0"/>
              <a:t>hexadecimal </a:t>
            </a:r>
            <a:r>
              <a:rPr lang="en-GB" sz="2200" dirty="0"/>
              <a:t>there are </a:t>
            </a:r>
            <a:r>
              <a:rPr lang="en-GB" sz="2200" b="1" dirty="0"/>
              <a:t>sixteen </a:t>
            </a:r>
            <a:r>
              <a:rPr lang="en-GB" sz="2200" dirty="0"/>
              <a:t>symbols to represent numbers, we call this the </a:t>
            </a:r>
            <a:r>
              <a:rPr lang="en-GB" sz="2200" b="1" dirty="0"/>
              <a:t>base 16</a:t>
            </a:r>
            <a:r>
              <a:rPr lang="en-GB" sz="2200" dirty="0"/>
              <a:t> or </a:t>
            </a:r>
            <a:r>
              <a:rPr lang="en-GB" sz="2200" b="1" dirty="0"/>
              <a:t>radix 16</a:t>
            </a:r>
            <a:r>
              <a:rPr lang="en-GB" sz="2200" dirty="0"/>
              <a:t>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1  2  3  4  5  6  7  8  9  A  B  C  D  E  F</a:t>
            </a:r>
            <a:br>
              <a:rPr lang="en-GB" b="1" dirty="0"/>
            </a:br>
            <a:endParaRPr lang="en-GB" b="1" dirty="0"/>
          </a:p>
          <a:p>
            <a:r>
              <a:rPr lang="en-GB" sz="2200" dirty="0"/>
              <a:t>To calculate the value of a number: multiply each symbol by a weight determined by its position, then add up the totals.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		0		A		F</a:t>
            </a:r>
          </a:p>
          <a:p>
            <a:pPr lvl="1"/>
            <a:r>
              <a:rPr lang="en-GB" b="1" dirty="0">
                <a:solidFill>
                  <a:srgbClr val="2DA2BF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×4096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0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×256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10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×16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15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×1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4096	+	0	+	160	+	15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=  4271</a:t>
            </a:r>
            <a:br>
              <a:rPr lang="en-GB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200" dirty="0"/>
              <a:t>The weights are factors of the base or radix.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16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	 16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4096	256	16	1	• 	1/16	1/256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87624" y="5805264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99992" y="5812538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9672" y="6176963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× 16 (Radix)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9992" y="618086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÷ 16 (Radix)</a:t>
            </a:r>
          </a:p>
        </p:txBody>
      </p:sp>
      <p:pic>
        <p:nvPicPr>
          <p:cNvPr id="13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2345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841414"/>
              </p:ext>
            </p:extLst>
          </p:nvPr>
        </p:nvGraphicFramePr>
        <p:xfrm>
          <a:off x="1838325" y="1203325"/>
          <a:ext cx="5954713" cy="432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Document" r:id="rId4" imgW="6005192" imgH="4366947" progId="Word.Document.8">
                  <p:embed/>
                </p:oleObj>
              </mc:Choice>
              <mc:Fallback>
                <p:oleObj name="Document" r:id="rId4" imgW="6005192" imgH="43669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203325"/>
                        <a:ext cx="5954713" cy="432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16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49847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805744"/>
              </p:ext>
            </p:extLst>
          </p:nvPr>
        </p:nvGraphicFramePr>
        <p:xfrm>
          <a:off x="1908175" y="1844675"/>
          <a:ext cx="5380038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4" name="Document" r:id="rId4" imgW="5497919" imgH="2601955" progId="Word.Document.8">
                  <p:embed/>
                </p:oleObj>
              </mc:Choice>
              <mc:Fallback>
                <p:oleObj name="Document" r:id="rId4" imgW="5497919" imgH="2601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44675"/>
                        <a:ext cx="5380038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17</a:t>
            </a:fld>
            <a:endParaRPr lang="en-GB"/>
          </a:p>
        </p:txBody>
      </p:sp>
      <p:pic>
        <p:nvPicPr>
          <p:cNvPr id="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07906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404664"/>
            <a:ext cx="20462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Octal Numbers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85325" y="1052736"/>
            <a:ext cx="5029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Octal uses eight characters the numbers 0 through 7 to represent numbers. There is no 8 or 9 character in octal.</a:t>
            </a:r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639700" y="2273685"/>
            <a:ext cx="5029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	Binary number can easily be converted to octal by grouping bits 3 at a time and writing the equivalent octal character for each group.  </a:t>
            </a:r>
          </a:p>
        </p:txBody>
      </p:sp>
      <p:sp>
        <p:nvSpPr>
          <p:cNvPr id="5" name="WordArt 18"/>
          <p:cNvSpPr>
            <a:spLocks noChangeArrowheads="1" noChangeShapeType="1" noTextEdit="1"/>
          </p:cNvSpPr>
          <p:nvPr/>
        </p:nvSpPr>
        <p:spPr bwMode="auto">
          <a:xfrm>
            <a:off x="617766" y="4077072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2195736" y="4145334"/>
            <a:ext cx="388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Express 1 001 011 000 001 110</a:t>
            </a:r>
            <a:r>
              <a:rPr lang="en-US" altLang="en-US" sz="2000" baseline="-25000"/>
              <a:t>2</a:t>
            </a:r>
            <a:r>
              <a:rPr lang="en-US" altLang="en-US" sz="2000"/>
              <a:t> in octal:</a:t>
            </a:r>
          </a:p>
        </p:txBody>
      </p:sp>
      <p:sp>
        <p:nvSpPr>
          <p:cNvPr id="7" name="WordArt 19"/>
          <p:cNvSpPr>
            <a:spLocks noChangeArrowheads="1" noChangeShapeType="1" noTextEdit="1"/>
          </p:cNvSpPr>
          <p:nvPr/>
        </p:nvSpPr>
        <p:spPr bwMode="auto">
          <a:xfrm>
            <a:off x="415504" y="5439224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867963" y="5439224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000" dirty="0"/>
              <a:t>Group the binary number by 3-bits starting from the right. Thus, </a:t>
            </a:r>
            <a:r>
              <a:rPr lang="en-US" altLang="en-US" sz="2000" dirty="0">
                <a:solidFill>
                  <a:srgbClr val="FF0000"/>
                </a:solidFill>
              </a:rPr>
              <a:t>113016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1936" y="908284"/>
            <a:ext cx="25908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86467" y="908284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948264" y="917666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00FF"/>
                </a:solidFill>
              </a:rPr>
              <a:t>Octal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58336" y="921368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311192" y="1200686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019748" y="1197209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0 1 2 3 4 5 6  7 10 1112 13 14 15 16 17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763788" y="1172024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</a:rPr>
              <a:t>000 001 010 011 100 101 110 111 1000 1001 1010 1011 1100 1101 1110 1111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18</a:t>
            </a:fld>
            <a:endParaRPr lang="en-GB"/>
          </a:p>
        </p:txBody>
      </p:sp>
      <p:cxnSp>
        <p:nvCxnSpPr>
          <p:cNvPr id="18" name="Straight Connector 17"/>
          <p:cNvCxnSpPr>
            <a:stCxn id="13" idx="1"/>
            <a:endCxn id="15" idx="3"/>
          </p:cNvCxnSpPr>
          <p:nvPr/>
        </p:nvCxnSpPr>
        <p:spPr>
          <a:xfrm flipV="1">
            <a:off x="6311192" y="3656462"/>
            <a:ext cx="2290796" cy="2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605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404664"/>
            <a:ext cx="20462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Octal Numbers</a:t>
            </a:r>
          </a:p>
        </p:txBody>
      </p:sp>
      <p:sp>
        <p:nvSpPr>
          <p:cNvPr id="5" name="WordArt 18"/>
          <p:cNvSpPr>
            <a:spLocks noChangeArrowheads="1" noChangeShapeType="1" noTextEdit="1"/>
          </p:cNvSpPr>
          <p:nvPr/>
        </p:nvSpPr>
        <p:spPr bwMode="auto">
          <a:xfrm>
            <a:off x="611560" y="3685123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7" name="WordArt 19"/>
          <p:cNvSpPr>
            <a:spLocks noChangeArrowheads="1" noChangeShapeType="1" noTextEdit="1"/>
          </p:cNvSpPr>
          <p:nvPr/>
        </p:nvSpPr>
        <p:spPr bwMode="auto">
          <a:xfrm>
            <a:off x="611560" y="4509120"/>
            <a:ext cx="1219200" cy="4191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GB" sz="28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81936" y="908284"/>
            <a:ext cx="2590800" cy="5257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086467" y="908284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948264" y="917666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0000FF"/>
                </a:solidFill>
              </a:rPr>
              <a:t>Octal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758336" y="921368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6311192" y="1200686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019748" y="1197209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dirty="0">
                <a:solidFill>
                  <a:srgbClr val="0000FF"/>
                </a:solidFill>
              </a:rPr>
              <a:t>0 1 2 3 4 5 6 7 10 1112 13 14 15 16 17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7763788" y="1172024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dirty="0">
                <a:solidFill>
                  <a:schemeClr val="tx2"/>
                </a:solidFill>
              </a:rPr>
              <a:t>000 001 010 011 100 101 110 111 1000 1001 1010 1011 1100 1101 1110 1111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11560" y="1076559"/>
            <a:ext cx="4953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Octal is also a weighted number system.  The column weights are powers of 8, which increase from right to left.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17766" y="2629134"/>
            <a:ext cx="4114800" cy="66992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611560" y="2765658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Column weights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234371" y="2629134"/>
            <a:ext cx="30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/>
              <a:t>{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623995" y="265113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8</a:t>
            </a:r>
            <a:r>
              <a:rPr lang="en-US" altLang="en-US" sz="1800" baseline="30000"/>
              <a:t>3</a:t>
            </a:r>
            <a:r>
              <a:rPr lang="en-US" altLang="en-US" sz="1800"/>
              <a:t>    8</a:t>
            </a:r>
            <a:r>
              <a:rPr lang="en-US" altLang="en-US" sz="1800" baseline="30000"/>
              <a:t>2</a:t>
            </a:r>
            <a:r>
              <a:rPr lang="en-US" altLang="en-US" sz="1800"/>
              <a:t>    8</a:t>
            </a:r>
            <a:r>
              <a:rPr lang="en-US" altLang="en-US" sz="1800" baseline="30000"/>
              <a:t>1</a:t>
            </a:r>
            <a:r>
              <a:rPr lang="en-US" altLang="en-US" sz="1800"/>
              <a:t>    8</a:t>
            </a:r>
            <a:r>
              <a:rPr lang="en-US" altLang="en-US" sz="1800" baseline="30000"/>
              <a:t>0</a:t>
            </a:r>
            <a:r>
              <a:rPr lang="en-US" altLang="en-US" sz="1800"/>
              <a:t> 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83733" y="2932346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512   64     8     1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051720" y="3707348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Express 3702</a:t>
            </a:r>
            <a:r>
              <a:rPr lang="en-US" altLang="en-US" sz="2000" baseline="-25000"/>
              <a:t>8</a:t>
            </a:r>
            <a:r>
              <a:rPr lang="en-US" altLang="en-US" sz="2000"/>
              <a:t> in decimal.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2017867" y="4504795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/>
              <a:t>Start by writing the column weights: </a:t>
            </a:r>
          </a:p>
          <a:p>
            <a:pPr eaLnBrk="1" hangingPunct="1"/>
            <a:r>
              <a:rPr lang="en-US" altLang="en-US" sz="2000"/>
              <a:t>512  64   8   1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141766" y="520647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3     7    0   2</a:t>
            </a:r>
            <a:r>
              <a:rPr lang="en-US" altLang="en-US" sz="2000" baseline="-25000" dirty="0"/>
              <a:t>8</a:t>
            </a:r>
            <a:r>
              <a:rPr lang="en-US" altLang="en-US" sz="2000" dirty="0"/>
              <a:t> 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997833" y="5744024"/>
            <a:ext cx="480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3(512) + 7(64) +0(8) +2(1) =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3999067" y="5744022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1986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10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19</a:t>
            </a:fld>
            <a:endParaRPr lang="en-GB"/>
          </a:p>
        </p:txBody>
      </p:sp>
      <p:cxnSp>
        <p:nvCxnSpPr>
          <p:cNvPr id="6" name="Straight Connector 5"/>
          <p:cNvCxnSpPr>
            <a:stCxn id="13" idx="1"/>
          </p:cNvCxnSpPr>
          <p:nvPr/>
        </p:nvCxnSpPr>
        <p:spPr>
          <a:xfrm flipV="1">
            <a:off x="6311192" y="3681646"/>
            <a:ext cx="2290796" cy="3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1235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2" grpId="0"/>
      <p:bldP spid="23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….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Number Systems</a:t>
            </a:r>
          </a:p>
          <a:p>
            <a:pPr lvl="2"/>
            <a:r>
              <a:rPr lang="en-GB" i="1" dirty="0">
                <a:solidFill>
                  <a:srgbClr val="0070C0"/>
                </a:solidFill>
              </a:rPr>
              <a:t>Decimal</a:t>
            </a:r>
          </a:p>
          <a:p>
            <a:pPr marL="2743200" lvl="8" indent="0">
              <a:buNone/>
            </a:pPr>
            <a:endParaRPr lang="en-GB" i="1" dirty="0">
              <a:solidFill>
                <a:srgbClr val="0070C0"/>
              </a:solidFill>
            </a:endParaRPr>
          </a:p>
          <a:p>
            <a:pPr lvl="2"/>
            <a:r>
              <a:rPr lang="en-GB" i="1" dirty="0">
                <a:solidFill>
                  <a:srgbClr val="0070C0"/>
                </a:solidFill>
              </a:rPr>
              <a:t>Binary</a:t>
            </a:r>
          </a:p>
          <a:p>
            <a:pPr marL="2743200" lvl="8" indent="0">
              <a:buNone/>
            </a:pPr>
            <a:endParaRPr lang="en-GB" i="1" dirty="0">
              <a:solidFill>
                <a:srgbClr val="0070C0"/>
              </a:solidFill>
            </a:endParaRPr>
          </a:p>
          <a:p>
            <a:pPr lvl="2"/>
            <a:r>
              <a:rPr lang="en-GB" i="1" dirty="0">
                <a:solidFill>
                  <a:srgbClr val="0070C0"/>
                </a:solidFill>
              </a:rPr>
              <a:t>Hexadecimal</a:t>
            </a:r>
          </a:p>
          <a:p>
            <a:pPr marL="2743200" lvl="8" indent="0">
              <a:buNone/>
            </a:pPr>
            <a:endParaRPr lang="en-GB" i="1" dirty="0">
              <a:solidFill>
                <a:srgbClr val="0070C0"/>
              </a:solidFill>
            </a:endParaRPr>
          </a:p>
          <a:p>
            <a:pPr lvl="2"/>
            <a:r>
              <a:rPr lang="en-GB" i="1" dirty="0">
                <a:solidFill>
                  <a:srgbClr val="0070C0"/>
                </a:solidFill>
              </a:rPr>
              <a:t>Octal</a:t>
            </a:r>
          </a:p>
          <a:p>
            <a:pPr marL="2743200" lvl="8" indent="0">
              <a:buNone/>
            </a:pPr>
            <a:endParaRPr lang="en-GB" i="1" dirty="0">
              <a:solidFill>
                <a:srgbClr val="0070C0"/>
              </a:solidFill>
            </a:endParaRPr>
          </a:p>
          <a:p>
            <a:pPr lvl="2"/>
            <a:r>
              <a:rPr lang="en-GB" i="1" dirty="0">
                <a:solidFill>
                  <a:srgbClr val="0070C0"/>
                </a:solidFill>
              </a:rPr>
              <a:t>Number conversion</a:t>
            </a:r>
          </a:p>
          <a:p>
            <a:pPr marL="2743200" lvl="8" indent="0">
              <a:buNone/>
            </a:pPr>
            <a:endParaRPr lang="en-GB" i="1" dirty="0">
              <a:solidFill>
                <a:srgbClr val="0070C0"/>
              </a:solidFill>
            </a:endParaRPr>
          </a:p>
          <a:p>
            <a:pPr lvl="2"/>
            <a:r>
              <a:rPr lang="en-GB" i="1" dirty="0">
                <a:solidFill>
                  <a:srgbClr val="0070C0"/>
                </a:solidFill>
              </a:rPr>
              <a:t>Binary Arithmetic</a:t>
            </a:r>
          </a:p>
          <a:p>
            <a:pPr marL="2743200" lvl="8" indent="0">
              <a:buNone/>
            </a:pPr>
            <a:endParaRPr lang="en-GB" i="1" dirty="0">
              <a:solidFill>
                <a:srgbClr val="0070C0"/>
              </a:solidFill>
            </a:endParaRPr>
          </a:p>
          <a:p>
            <a:pPr lvl="2"/>
            <a:r>
              <a:rPr lang="en-GB" i="1" dirty="0">
                <a:solidFill>
                  <a:srgbClr val="0070C0"/>
                </a:solidFill>
              </a:rPr>
              <a:t>Binary Coded Decimal</a:t>
            </a:r>
          </a:p>
          <a:p>
            <a:pPr marL="2743200" lvl="8" indent="0">
              <a:buNone/>
            </a:pPr>
            <a:endParaRPr lang="en-GB" i="1" dirty="0">
              <a:solidFill>
                <a:srgbClr val="0070C0"/>
              </a:solidFill>
            </a:endParaRPr>
          </a:p>
          <a:p>
            <a:pPr lvl="2"/>
            <a:r>
              <a:rPr lang="en-GB" i="1" dirty="0">
                <a:solidFill>
                  <a:srgbClr val="0070C0"/>
                </a:solidFill>
              </a:rPr>
              <a:t>ASCII</a:t>
            </a:r>
          </a:p>
          <a:p>
            <a:pPr marL="2057400" lvl="8" indent="0">
              <a:buNone/>
            </a:pPr>
            <a:endParaRPr lang="en-GB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88403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Octal Numbers (Base 8)</a:t>
            </a:r>
            <a:br>
              <a:rPr lang="en-GB" dirty="0"/>
            </a:br>
            <a:r>
              <a:rPr lang="en-GB" sz="2400" b="0" dirty="0"/>
              <a:t>  0  1  2  3  4  5  6  7  8  10  11  12  13  14  15  16…</a:t>
            </a:r>
            <a:endParaRPr lang="en-GB" sz="27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In </a:t>
            </a:r>
            <a:r>
              <a:rPr lang="en-GB" sz="2200" b="1" dirty="0"/>
              <a:t>octal </a:t>
            </a:r>
            <a:r>
              <a:rPr lang="en-GB" sz="2200" dirty="0"/>
              <a:t>there are </a:t>
            </a:r>
            <a:r>
              <a:rPr lang="en-GB" sz="2200" b="1" dirty="0"/>
              <a:t>eight</a:t>
            </a:r>
            <a:r>
              <a:rPr lang="en-GB" sz="2200" dirty="0"/>
              <a:t> symbols to represent numbers, we call this the </a:t>
            </a:r>
            <a:r>
              <a:rPr lang="en-GB" sz="2200" b="1" dirty="0"/>
              <a:t>base 8</a:t>
            </a:r>
            <a:r>
              <a:rPr lang="en-GB" sz="2200" dirty="0"/>
              <a:t> or </a:t>
            </a:r>
            <a:r>
              <a:rPr lang="en-GB" sz="2200" b="1" dirty="0"/>
              <a:t>radix 8</a:t>
            </a:r>
            <a:r>
              <a:rPr lang="en-GB" sz="2200" dirty="0"/>
              <a:t>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0  1  2  3  4  5  6  7</a:t>
            </a:r>
            <a:br>
              <a:rPr lang="en-GB" b="1" dirty="0"/>
            </a:br>
            <a:endParaRPr lang="en-GB" b="1" dirty="0"/>
          </a:p>
          <a:p>
            <a:r>
              <a:rPr lang="en-GB" sz="2200" dirty="0"/>
              <a:t>To calculate the value of a number: multiply each symbol by a weight determined by its position, then add up the totals.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		0		2		4</a:t>
            </a:r>
          </a:p>
          <a:p>
            <a:pPr lvl="1"/>
            <a:r>
              <a:rPr lang="en-GB" b="1" dirty="0">
                <a:solidFill>
                  <a:srgbClr val="2DA2BF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×512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0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×64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2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×8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4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×1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512	+	0	+	16	+	4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=  532</a:t>
            </a:r>
            <a:br>
              <a:rPr lang="en-GB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200" dirty="0"/>
              <a:t>The weights are factors of the base or radix.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8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	 8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512	64	8	1	• 	1/8	1/64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87624" y="5805264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00229" y="5805264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07163" y="61973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× 8 (Radix)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8241" y="6213025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÷ 8 (Radix)</a:t>
            </a:r>
          </a:p>
        </p:txBody>
      </p:sp>
      <p:pic>
        <p:nvPicPr>
          <p:cNvPr id="13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790337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02084"/>
              </p:ext>
            </p:extLst>
          </p:nvPr>
        </p:nvGraphicFramePr>
        <p:xfrm>
          <a:off x="2286000" y="838200"/>
          <a:ext cx="5038725" cy="563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Bitmap Image" r:id="rId4" imgW="5038560" imgH="5629320" progId="Paint.Picture">
                  <p:embed/>
                </p:oleObj>
              </mc:Choice>
              <mc:Fallback>
                <p:oleObj name="Bitmap Image" r:id="rId4" imgW="5038560" imgH="562932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38200"/>
                        <a:ext cx="5038725" cy="563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C04EF-7931-457B-9A4F-D432673E289C}"/>
              </a:ext>
            </a:extLst>
          </p:cNvPr>
          <p:cNvSpPr txBox="1"/>
          <p:nvPr/>
        </p:nvSpPr>
        <p:spPr>
          <a:xfrm>
            <a:off x="1403648" y="26064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Decimal – Binary – Octal – Hexadecimal Equivalents</a:t>
            </a:r>
          </a:p>
        </p:txBody>
      </p:sp>
    </p:spTree>
    <p:extLst>
      <p:ext uri="{BB962C8B-B14F-4D97-AF65-F5344CB8AC3E}">
        <p14:creationId xmlns:p14="http://schemas.microsoft.com/office/powerpoint/2010/main" val="27740918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620688"/>
            <a:ext cx="82073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BCD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936302" y="1511300"/>
            <a:ext cx="44958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Binary coded decimal (BCD) is a weighted code that is commonly used in digital systems when it is necessary to show decimal numbers such as in clock displays. </a:t>
            </a:r>
          </a:p>
        </p:txBody>
      </p:sp>
      <p:sp>
        <p:nvSpPr>
          <p:cNvPr id="4" name="Text Box 36"/>
          <p:cNvSpPr txBox="1">
            <a:spLocks noChangeArrowheads="1"/>
          </p:cNvSpPr>
          <p:nvPr/>
        </p:nvSpPr>
        <p:spPr bwMode="auto">
          <a:xfrm>
            <a:off x="1012502" y="3469037"/>
            <a:ext cx="4343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	</a:t>
            </a:r>
            <a:r>
              <a:rPr lang="en-US" altLang="en-US" sz="2000" dirty="0">
                <a:solidFill>
                  <a:srgbClr val="0070C0"/>
                </a:solidFill>
              </a:rPr>
              <a:t>The table illustrates the difference between straight binary and BCD. BCD represents each decimal digit with a 4-bit code. </a:t>
            </a:r>
            <a:r>
              <a:rPr lang="en-US" altLang="en-US" sz="2000" dirty="0">
                <a:solidFill>
                  <a:srgbClr val="FF0000"/>
                </a:solidFill>
              </a:rPr>
              <a:t>Notice that the codes 1010 through 1111 are not used in BCD. </a:t>
            </a:r>
          </a:p>
          <a:p>
            <a:pPr>
              <a:spcBef>
                <a:spcPct val="50000"/>
              </a:spcBef>
            </a:pPr>
            <a:endParaRPr lang="en-US" altLang="en-US" sz="2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60242" y="649637"/>
            <a:ext cx="3048000" cy="525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5460242" y="657766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Decimal</a:t>
            </a:r>
          </a:p>
        </p:txBody>
      </p:sp>
      <p:sp>
        <p:nvSpPr>
          <p:cNvPr id="7" name="Text Box 27"/>
          <p:cNvSpPr txBox="1">
            <a:spLocks noChangeArrowheads="1"/>
          </p:cNvSpPr>
          <p:nvPr/>
        </p:nvSpPr>
        <p:spPr bwMode="auto">
          <a:xfrm>
            <a:off x="6374642" y="657766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tx2"/>
                </a:solidFill>
              </a:rPr>
              <a:t>Binary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7366456" y="657766"/>
            <a:ext cx="914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008000"/>
                </a:solidFill>
              </a:rPr>
              <a:t>BCD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684967" y="967458"/>
            <a:ext cx="457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0 1 2 3 4 5 6 7 8 9 10 11 12 13 1415</a:t>
            </a: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359789" y="994711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chemeClr val="tx2"/>
                </a:solidFill>
              </a:rPr>
              <a:t>0000 0001 0010 0011 0100 0101 0110 0111 1000 1001 1010 1011 1100 1101 1110 1111</a:t>
            </a: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7577391" y="994711"/>
            <a:ext cx="8382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8000"/>
                </a:solidFill>
              </a:rPr>
              <a:t>0000 0001 0010 0011 0100 0101 0110 0111 1000 1001 0000 0001 0010 0011 0100 0101</a:t>
            </a:r>
            <a:r>
              <a:rPr lang="en-US" altLang="en-US" sz="2000" b="1" dirty="0"/>
              <a:t> </a:t>
            </a:r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6985456" y="4042711"/>
            <a:ext cx="838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8000"/>
                </a:solidFill>
              </a:rPr>
              <a:t>0001 0001 0001 0001 0001 0001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22</a:t>
            </a:fld>
            <a:endParaRPr lang="en-GB"/>
          </a:p>
        </p:txBody>
      </p:sp>
      <p:pic>
        <p:nvPicPr>
          <p:cNvPr id="14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74890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23</a:t>
            </a:fld>
            <a:endParaRPr lang="en-GB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914400" y="764705"/>
            <a:ext cx="6753944" cy="369332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solidFill>
                  <a:srgbClr val="FFFF99"/>
                </a:solidFill>
              </a:rPr>
              <a:t>IRA (International Reference Alphabet) or ASCII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27584" y="1556792"/>
            <a:ext cx="7543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/>
              <a:t>ASCII is a code for alphanumeric characters and control characters.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 its original form, ASCII encoded 128 characters and symbols using 7-bits.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 first 32 characters are control characters, that are based on obsolete teletype requirements, so these characters are generally assigned to other functions in modern usage.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903784" y="4149080"/>
            <a:ext cx="7391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In 1981, IBM introduced extended ASCII, which is an 8-bit code and increased the character set to 256.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extended sets (such as Unicode) have been introduced to handle characters in languages other than English.</a:t>
            </a:r>
          </a:p>
        </p:txBody>
      </p:sp>
      <p:pic>
        <p:nvPicPr>
          <p:cNvPr id="6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733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ASCII</a:t>
            </a:r>
            <a:br>
              <a:rPr lang="en-GB" dirty="0"/>
            </a:br>
            <a:r>
              <a:rPr lang="en-GB" sz="2700" dirty="0"/>
              <a:t> American Standard Code for Information Interchange</a:t>
            </a:r>
            <a:endParaRPr lang="en-GB" sz="2700" b="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/>
          <a:stretch/>
        </p:blipFill>
        <p:spPr>
          <a:xfrm>
            <a:off x="365969" y="1412776"/>
            <a:ext cx="8407736" cy="5020160"/>
          </a:xfrm>
        </p:spPr>
      </p:pic>
      <p:sp>
        <p:nvSpPr>
          <p:cNvPr id="7" name="TextBox 6"/>
          <p:cNvSpPr txBox="1"/>
          <p:nvPr/>
        </p:nvSpPr>
        <p:spPr>
          <a:xfrm>
            <a:off x="-4324" y="6597352"/>
            <a:ext cx="91483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4F6E6C79200100207479706573206F662070656F706C6520756E6465727374616E642062696E657270</a:t>
            </a:r>
          </a:p>
        </p:txBody>
      </p:sp>
      <p:pic>
        <p:nvPicPr>
          <p:cNvPr id="5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07567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1763713" y="1628775"/>
            <a:ext cx="3600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19459" name="Rectangle 6"/>
          <p:cNvSpPr>
            <a:spLocks noChangeArrowheads="1"/>
          </p:cNvSpPr>
          <p:nvPr/>
        </p:nvSpPr>
        <p:spPr bwMode="auto">
          <a:xfrm>
            <a:off x="0" y="6713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3635375" y="188913"/>
            <a:ext cx="1376363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GB" sz="1300" u="sng">
                <a:ea typeface="Times New Roman" pitchFamily="18" charset="0"/>
                <a:cs typeface="Arial" pitchFamily="34" charset="0"/>
              </a:rPr>
              <a:t>TABLE ASCII -II</a:t>
            </a:r>
            <a:endParaRPr lang="en-GB" sz="1200">
              <a:ea typeface="Times New Roman" pitchFamily="18" charset="0"/>
              <a:cs typeface="Arial" pitchFamily="34" charset="0"/>
            </a:endParaRPr>
          </a:p>
          <a:p>
            <a:endParaRPr lang="en-GB" sz="2400">
              <a:latin typeface="Times New Roman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19461" name="Picture 7" descr="http://www.cdrummond.qc.ca/cegep/informat/Professeurs/Alain/Images/ascii2.g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908050"/>
            <a:ext cx="48101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9"/>
          <p:cNvSpPr>
            <a:spLocks noChangeArrowheads="1"/>
          </p:cNvSpPr>
          <p:nvPr/>
        </p:nvSpPr>
        <p:spPr bwMode="auto">
          <a:xfrm>
            <a:off x="0" y="6613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GB" sz="2400"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25</a:t>
            </a:fld>
            <a:endParaRPr lang="en-GB"/>
          </a:p>
        </p:txBody>
      </p:sp>
      <p:pic>
        <p:nvPicPr>
          <p:cNvPr id="8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948709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23528" y="404664"/>
            <a:ext cx="2181225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Binary Addition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13743" y="1052736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4"/>
                </a:solidFill>
              </a:rPr>
              <a:t>The rules for binary addition are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761543" y="1517685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0 + 0 =  0 	Sum = 0, carry = 0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761543" y="2013631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0 + 1 =  1 	Sum = 1, carry = 0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742236" y="247858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 + 0 =  1 	Sum = 1, carry = 0</a:t>
            </a: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742236" y="293578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 + 1 = 10 	Sum = 0, carry = 1</a:t>
            </a: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467544" y="3573016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accent4"/>
                </a:solidFill>
              </a:rPr>
              <a:t>When an input carry = 1 due to a previous result, the rules are</a:t>
            </a: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18643" y="4166741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 + 0 + 0 = 01 		Sum = 1, carry = 0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418643" y="4623941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 + 0 + 1 = 10 		Sum = 0, carry = 1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384588" y="508889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 + 1 + 0 = 10 		Sum = 0, carry = 1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85512" y="554609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 + 1 + 1 = 11 		Sum = 1, carry = 1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26</a:t>
            </a:fld>
            <a:endParaRPr lang="en-GB"/>
          </a:p>
        </p:txBody>
      </p:sp>
      <p:pic>
        <p:nvPicPr>
          <p:cNvPr id="1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07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7544" y="332656"/>
            <a:ext cx="250190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Binary Subtraction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7544" y="1052736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rules for binary subtraction are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411760" y="1524285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0 </a:t>
            </a:r>
            <a:r>
              <a:rPr lang="en-US" altLang="en-US" dirty="0">
                <a:latin typeface="Symbol" pitchFamily="18" charset="2"/>
              </a:rPr>
              <a:t>-</a:t>
            </a:r>
            <a:r>
              <a:rPr lang="en-US" altLang="en-US" dirty="0"/>
              <a:t> 0 = 0 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415569" y="2004732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 </a:t>
            </a:r>
            <a:r>
              <a:rPr lang="en-US" altLang="en-US" dirty="0">
                <a:latin typeface="Symbol" pitchFamily="18" charset="2"/>
              </a:rPr>
              <a:t>-</a:t>
            </a:r>
            <a:r>
              <a:rPr lang="en-US" altLang="en-US" dirty="0"/>
              <a:t> 1 = 0 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415569" y="2461932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 </a:t>
            </a:r>
            <a:r>
              <a:rPr lang="en-US" altLang="en-US" dirty="0">
                <a:latin typeface="Symbol" pitchFamily="18" charset="2"/>
              </a:rPr>
              <a:t>-</a:t>
            </a:r>
            <a:r>
              <a:rPr lang="en-US" altLang="en-US" dirty="0"/>
              <a:t> 0 = 1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67744" y="2924583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10 </a:t>
            </a:r>
            <a:r>
              <a:rPr lang="en-US" altLang="en-US" dirty="0">
                <a:latin typeface="Symbol" pitchFamily="18" charset="2"/>
              </a:rPr>
              <a:t>-</a:t>
            </a:r>
            <a:r>
              <a:rPr lang="en-US" altLang="en-US" dirty="0"/>
              <a:t> 1 = 1  with a borrow of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27</a:t>
            </a:fld>
            <a:endParaRPr lang="en-GB"/>
          </a:p>
        </p:txBody>
      </p:sp>
      <p:pic>
        <p:nvPicPr>
          <p:cNvPr id="9" name="Picture 2" descr="C:\Users\ab0480\Desktop\CU_\New Session Prep - 2016-17\120CT\Amber Traffic Ligh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65" y="204707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4649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47209"/>
              </p:ext>
            </p:extLst>
          </p:nvPr>
        </p:nvGraphicFramePr>
        <p:xfrm>
          <a:off x="1828800" y="1581150"/>
          <a:ext cx="523875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" name="Document" r:id="rId4" imgW="5466678" imgH="5218950" progId="Word.Document.8">
                  <p:embed/>
                </p:oleObj>
              </mc:Choice>
              <mc:Fallback>
                <p:oleObj name="Document" r:id="rId4" imgW="5466678" imgH="5218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81150"/>
                        <a:ext cx="5238750" cy="499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28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0136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Computer Organization and Architecture – Designing for Performance (10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William Stallings </a:t>
            </a:r>
            <a:r>
              <a:rPr lang="en-GB" sz="2400" dirty="0">
                <a:solidFill>
                  <a:srgbClr val="0070C0"/>
                </a:solidFill>
              </a:rPr>
              <a:t>[Chapters: 9]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Digital Fundamentals (11</a:t>
            </a:r>
            <a:r>
              <a:rPr lang="en-GB" sz="2400" baseline="30000" dirty="0">
                <a:solidFill>
                  <a:srgbClr val="C00000"/>
                </a:solidFill>
              </a:rPr>
              <a:t>th</a:t>
            </a:r>
            <a:r>
              <a:rPr lang="en-GB" sz="2400" dirty="0">
                <a:solidFill>
                  <a:srgbClr val="C00000"/>
                </a:solidFill>
              </a:rPr>
              <a:t> Edition), Thomas L. Floyd </a:t>
            </a:r>
            <a:r>
              <a:rPr lang="en-GB" sz="2400" dirty="0">
                <a:solidFill>
                  <a:srgbClr val="0070C0"/>
                </a:solidFill>
              </a:rPr>
              <a:t>[Chapters: 2]</a:t>
            </a:r>
          </a:p>
          <a:p>
            <a:pPr marL="2057400" lvl="8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r>
              <a:rPr lang="en-GB" sz="2400" dirty="0">
                <a:solidFill>
                  <a:srgbClr val="C00000"/>
                </a:solidFill>
              </a:rPr>
              <a:t>Fundamentals of Computer Architecture, Mark Burrell </a:t>
            </a:r>
            <a:r>
              <a:rPr lang="en-GB" sz="2400" dirty="0">
                <a:solidFill>
                  <a:srgbClr val="0070C0"/>
                </a:solidFill>
              </a:rPr>
              <a:t>[Chapter: 2]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8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576" y="620688"/>
            <a:ext cx="24177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Decimal Numbers</a:t>
            </a:r>
          </a:p>
        </p:txBody>
      </p:sp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693133" y="1295357"/>
            <a:ext cx="7696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position of each digit in a weighted number system is assigned a weight based on the </a:t>
            </a:r>
            <a:r>
              <a:rPr lang="en-US" altLang="en-US" b="1" dirty="0"/>
              <a:t>base</a:t>
            </a:r>
            <a:r>
              <a:rPr lang="en-US" altLang="en-US" dirty="0"/>
              <a:t> or </a:t>
            </a:r>
            <a:r>
              <a:rPr lang="en-US" altLang="en-US" b="1" dirty="0"/>
              <a:t>radix</a:t>
            </a:r>
            <a:r>
              <a:rPr lang="en-US" altLang="en-US" dirty="0"/>
              <a:t> of the system.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 The radix of decimal numbers is ten, because only ten symbols (0 through 9) are used to represent any number.</a:t>
            </a: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720923" y="3140968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column weights of decimal numbers are powers of ten that increase from right to left beginning with 10</a:t>
            </a:r>
            <a:r>
              <a:rPr lang="en-US" altLang="en-US" baseline="30000" dirty="0"/>
              <a:t>0</a:t>
            </a:r>
            <a:r>
              <a:rPr lang="en-US" altLang="en-US" dirty="0"/>
              <a:t> =1:</a:t>
            </a:r>
          </a:p>
        </p:txBody>
      </p:sp>
      <p:sp>
        <p:nvSpPr>
          <p:cNvPr id="5" name="Text Box 30"/>
          <p:cNvSpPr txBox="1">
            <a:spLocks noChangeArrowheads="1"/>
          </p:cNvSpPr>
          <p:nvPr/>
        </p:nvSpPr>
        <p:spPr bwMode="auto">
          <a:xfrm>
            <a:off x="2267744" y="4077072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…10</a:t>
            </a:r>
            <a:r>
              <a:rPr lang="en-US" altLang="en-US" baseline="30000" dirty="0">
                <a:solidFill>
                  <a:srgbClr val="FF0000"/>
                </a:solidFill>
              </a:rPr>
              <a:t>5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4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3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10</a:t>
            </a:r>
            <a:r>
              <a:rPr lang="en-US" altLang="en-US" baseline="30000" dirty="0">
                <a:solidFill>
                  <a:srgbClr val="FF0000"/>
                </a:solidFill>
              </a:rPr>
              <a:t>0</a:t>
            </a:r>
            <a:r>
              <a:rPr lang="en-US" altLang="en-US" b="1" dirty="0"/>
              <a:t>.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717474" y="4725144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For fractional decimal numbers, the column weights are negative powers of ten that decrease from left to right:</a:t>
            </a:r>
          </a:p>
        </p:txBody>
      </p:sp>
      <p:sp>
        <p:nvSpPr>
          <p:cNvPr id="7" name="Text Box 32"/>
          <p:cNvSpPr txBox="1">
            <a:spLocks noChangeArrowheads="1"/>
          </p:cNvSpPr>
          <p:nvPr/>
        </p:nvSpPr>
        <p:spPr bwMode="auto">
          <a:xfrm>
            <a:off x="1924844" y="5733256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10</a:t>
            </a:r>
            <a:r>
              <a:rPr lang="en-US" altLang="en-US" baseline="30000"/>
              <a:t>2</a:t>
            </a:r>
            <a:r>
              <a:rPr lang="en-US" altLang="en-US"/>
              <a:t> 10</a:t>
            </a:r>
            <a:r>
              <a:rPr lang="en-US" altLang="en-US" baseline="30000"/>
              <a:t>1</a:t>
            </a:r>
            <a:r>
              <a:rPr lang="en-US" altLang="en-US"/>
              <a:t> 10</a:t>
            </a:r>
            <a:r>
              <a:rPr lang="en-US" altLang="en-US" baseline="30000"/>
              <a:t>0</a:t>
            </a:r>
            <a:r>
              <a:rPr lang="en-US" altLang="en-US" b="1"/>
              <a:t>. </a:t>
            </a:r>
            <a:r>
              <a:rPr lang="en-US" altLang="en-US">
                <a:solidFill>
                  <a:srgbClr val="FF0000"/>
                </a:solidFill>
              </a:rPr>
              <a:t>10</a:t>
            </a:r>
            <a:r>
              <a:rPr lang="en-US" altLang="en-US" baseline="30000">
                <a:solidFill>
                  <a:srgbClr val="FF0000"/>
                </a:solidFill>
              </a:rPr>
              <a:t>-1</a:t>
            </a:r>
            <a:r>
              <a:rPr lang="en-US" altLang="en-US">
                <a:solidFill>
                  <a:srgbClr val="FF0000"/>
                </a:solidFill>
              </a:rPr>
              <a:t> 10</a:t>
            </a:r>
            <a:r>
              <a:rPr lang="en-US" altLang="en-US" baseline="30000">
                <a:solidFill>
                  <a:srgbClr val="FF0000"/>
                </a:solidFill>
              </a:rPr>
              <a:t>-2</a:t>
            </a:r>
            <a:r>
              <a:rPr lang="en-US" altLang="en-US">
                <a:solidFill>
                  <a:srgbClr val="FF0000"/>
                </a:solidFill>
              </a:rPr>
              <a:t> 10</a:t>
            </a:r>
            <a:r>
              <a:rPr lang="en-US" altLang="en-US" baseline="30000">
                <a:solidFill>
                  <a:srgbClr val="FF0000"/>
                </a:solidFill>
              </a:rPr>
              <a:t>-3</a:t>
            </a:r>
            <a:r>
              <a:rPr lang="en-US" altLang="en-US">
                <a:solidFill>
                  <a:srgbClr val="FF0000"/>
                </a:solidFill>
              </a:rPr>
              <a:t> 10</a:t>
            </a:r>
            <a:r>
              <a:rPr lang="en-US" altLang="en-US" baseline="30000">
                <a:solidFill>
                  <a:srgbClr val="FF0000"/>
                </a:solidFill>
              </a:rPr>
              <a:t>-4</a:t>
            </a:r>
            <a:r>
              <a:rPr lang="en-US" altLang="en-US">
                <a:solidFill>
                  <a:srgbClr val="FF0000"/>
                </a:solidFill>
              </a:rPr>
              <a:t> 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</a:t>
            </a:fld>
            <a:endParaRPr lang="en-GB"/>
          </a:p>
        </p:txBody>
      </p:sp>
      <p:pic>
        <p:nvPicPr>
          <p:cNvPr id="9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407227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 ……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8397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Data Representation in Computer Systems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Binary integers</a:t>
            </a:r>
          </a:p>
          <a:p>
            <a:pPr marL="27432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Unsigned Binary numbers</a:t>
            </a:r>
          </a:p>
          <a:p>
            <a:pPr marL="27432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Signed binary numbers</a:t>
            </a:r>
          </a:p>
          <a:p>
            <a:pPr marL="27432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One's and Two's complement</a:t>
            </a:r>
          </a:p>
          <a:p>
            <a:pPr marL="27432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Conversion</a:t>
            </a:r>
          </a:p>
          <a:p>
            <a:pPr marL="27432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Arithmetic</a:t>
            </a:r>
          </a:p>
          <a:p>
            <a:pPr marL="2743200" lvl="8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Range of negative numbers</a:t>
            </a:r>
            <a:endParaRPr lang="en-GB" dirty="0">
              <a:solidFill>
                <a:srgbClr val="0070C0"/>
              </a:solidFill>
            </a:endParaRPr>
          </a:p>
          <a:p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85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Decimal Numbers (Base 10)</a:t>
            </a:r>
            <a:br>
              <a:rPr lang="en-GB" dirty="0"/>
            </a:br>
            <a:r>
              <a:rPr lang="en-GB" sz="2400" b="0" dirty="0"/>
              <a:t>  0  1  2  3  4  5  6  7  8  9  10  11  12  13  14 15…</a:t>
            </a:r>
            <a:endParaRPr lang="en-GB" sz="31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In </a:t>
            </a:r>
            <a:r>
              <a:rPr lang="en-GB" sz="2200" b="1" dirty="0"/>
              <a:t>decimal</a:t>
            </a:r>
            <a:r>
              <a:rPr lang="en-GB" sz="2200" dirty="0"/>
              <a:t> there are </a:t>
            </a:r>
            <a:r>
              <a:rPr lang="en-GB" sz="2200" b="1" dirty="0"/>
              <a:t>ten</a:t>
            </a:r>
            <a:r>
              <a:rPr lang="en-GB" sz="2200" dirty="0"/>
              <a:t> symbols to represent numbers, we call this the </a:t>
            </a:r>
            <a:r>
              <a:rPr lang="en-GB" sz="2200" b="1" dirty="0"/>
              <a:t>base 10</a:t>
            </a:r>
            <a:r>
              <a:rPr lang="en-GB" sz="2200" dirty="0"/>
              <a:t> or </a:t>
            </a:r>
            <a:r>
              <a:rPr lang="en-GB" sz="2200" b="1" dirty="0"/>
              <a:t>radix 10</a:t>
            </a:r>
            <a:r>
              <a:rPr lang="en-GB" sz="2200" dirty="0"/>
              <a:t>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0  1  2  3  4  5  6  7  8  9</a:t>
            </a:r>
            <a:br>
              <a:rPr lang="en-GB" b="1" dirty="0"/>
            </a:br>
            <a:endParaRPr lang="en-GB" b="1" dirty="0"/>
          </a:p>
          <a:p>
            <a:r>
              <a:rPr lang="en-GB" sz="2200" dirty="0"/>
              <a:t>To calculate the value of a number: multiply each symbol by a weight determined by its position, then add up the totals.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 		0  		2  		4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</a:t>
            </a:r>
            <a:r>
              <a:rPr lang="en-GB" sz="13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×1000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0</a:t>
            </a:r>
            <a:r>
              <a:rPr lang="en-GB" sz="13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×100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2</a:t>
            </a:r>
            <a:r>
              <a:rPr lang="en-GB" sz="13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×10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4</a:t>
            </a:r>
            <a:r>
              <a:rPr lang="en-GB" sz="13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×1</a:t>
            </a:r>
            <a:endParaRPr lang="en-GB" sz="105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1000	 +	0	+	20	+	4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1024</a:t>
            </a:r>
            <a:br>
              <a:rPr lang="en-GB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200" dirty="0"/>
              <a:t>The weights are factors of the base or radix.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	 10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10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	100	10	 1	•	1/10	1/100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87624" y="5812538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83968" y="5812538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54087" y="61246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× 10 (Radix)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9992" y="612462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÷ 10 (Radix)</a:t>
            </a:r>
          </a:p>
        </p:txBody>
      </p:sp>
      <p:pic>
        <p:nvPicPr>
          <p:cNvPr id="13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09203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27404"/>
              </p:ext>
            </p:extLst>
          </p:nvPr>
        </p:nvGraphicFramePr>
        <p:xfrm>
          <a:off x="1838325" y="1222375"/>
          <a:ext cx="5119688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Document" r:id="rId4" imgW="5183340" imgH="4825725" progId="Word.Document.8">
                  <p:embed/>
                </p:oleObj>
              </mc:Choice>
              <mc:Fallback>
                <p:oleObj name="Document" r:id="rId4" imgW="5183340" imgH="48257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222375"/>
                        <a:ext cx="5119688" cy="478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680059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548680"/>
            <a:ext cx="2216150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Binary Numbers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552" y="1196752"/>
            <a:ext cx="762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For digital systems, the binary number system is used.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Binary has a radix of two and uses the digits </a:t>
            </a:r>
            <a:r>
              <a:rPr lang="en-US" altLang="en-US" b="1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dirty="0"/>
              <a:t> to represent quantities.  </a:t>
            </a: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648836" y="2651922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The column weights of binary numbers are powers of two that increase from right to left beginning with </a:t>
            </a:r>
            <a:r>
              <a:rPr lang="en-US" altLang="en-US" b="1" dirty="0">
                <a:solidFill>
                  <a:srgbClr val="FF0000"/>
                </a:solidFill>
              </a:rPr>
              <a:t>2</a:t>
            </a:r>
            <a:r>
              <a:rPr lang="en-US" altLang="en-US" b="1" baseline="30000" dirty="0">
                <a:solidFill>
                  <a:srgbClr val="FF0000"/>
                </a:solidFill>
              </a:rPr>
              <a:t>0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=1</a:t>
            </a:r>
            <a:r>
              <a:rPr lang="en-US" altLang="en-US" dirty="0"/>
              <a:t>: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899592" y="36576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…2</a:t>
            </a:r>
            <a:r>
              <a:rPr lang="en-US" altLang="en-US" baseline="30000">
                <a:solidFill>
                  <a:srgbClr val="FF0000"/>
                </a:solidFill>
              </a:rPr>
              <a:t>5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  <a:r>
              <a:rPr lang="en-US" altLang="en-US" baseline="30000">
                <a:solidFill>
                  <a:srgbClr val="FF0000"/>
                </a:solidFill>
              </a:rPr>
              <a:t>4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  <a:r>
              <a:rPr lang="en-US" altLang="en-US" baseline="30000">
                <a:solidFill>
                  <a:srgbClr val="FF0000"/>
                </a:solidFill>
              </a:rPr>
              <a:t>3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  <a:r>
              <a:rPr lang="en-US" altLang="en-US" baseline="30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  <a:r>
              <a:rPr lang="en-US" altLang="en-US" baseline="30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  <a:r>
              <a:rPr lang="en-US" altLang="en-US" baseline="30000">
                <a:solidFill>
                  <a:srgbClr val="FF0000"/>
                </a:solidFill>
              </a:rPr>
              <a:t>0</a:t>
            </a:r>
            <a:r>
              <a:rPr lang="en-US" altLang="en-US" b="1"/>
              <a:t>.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688457" y="4294110"/>
            <a:ext cx="7696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For fractional binary numbers, the column weights are negative powers of two that decrease from left to right: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187624" y="5445224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2</a:t>
            </a:r>
            <a:r>
              <a:rPr lang="en-US" altLang="en-US" baseline="30000"/>
              <a:t>2</a:t>
            </a:r>
            <a:r>
              <a:rPr lang="en-US" altLang="en-US"/>
              <a:t> 2</a:t>
            </a:r>
            <a:r>
              <a:rPr lang="en-US" altLang="en-US" baseline="30000"/>
              <a:t>1</a:t>
            </a:r>
            <a:r>
              <a:rPr lang="en-US" altLang="en-US"/>
              <a:t> 2</a:t>
            </a:r>
            <a:r>
              <a:rPr lang="en-US" altLang="en-US" baseline="30000"/>
              <a:t>0</a:t>
            </a:r>
            <a:r>
              <a:rPr lang="en-US" altLang="en-US" b="1"/>
              <a:t>. 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 baseline="30000">
                <a:solidFill>
                  <a:srgbClr val="FF0000"/>
                </a:solidFill>
              </a:rPr>
              <a:t>-1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  <a:r>
              <a:rPr lang="en-US" altLang="en-US" baseline="30000">
                <a:solidFill>
                  <a:srgbClr val="FF0000"/>
                </a:solidFill>
              </a:rPr>
              <a:t>-2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  <a:r>
              <a:rPr lang="en-US" altLang="en-US" baseline="30000">
                <a:solidFill>
                  <a:srgbClr val="FF0000"/>
                </a:solidFill>
              </a:rPr>
              <a:t>-3</a:t>
            </a:r>
            <a:r>
              <a:rPr lang="en-US" altLang="en-US">
                <a:solidFill>
                  <a:srgbClr val="FF0000"/>
                </a:solidFill>
              </a:rPr>
              <a:t> 2</a:t>
            </a:r>
            <a:r>
              <a:rPr lang="en-US" altLang="en-US" baseline="30000">
                <a:solidFill>
                  <a:srgbClr val="FF0000"/>
                </a:solidFill>
              </a:rPr>
              <a:t>-4</a:t>
            </a:r>
            <a:r>
              <a:rPr lang="en-US" altLang="en-US">
                <a:solidFill>
                  <a:srgbClr val="FF0000"/>
                </a:solidFill>
              </a:rPr>
              <a:t> 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6</a:t>
            </a:fld>
            <a:endParaRPr lang="en-GB"/>
          </a:p>
        </p:txBody>
      </p:sp>
      <p:pic>
        <p:nvPicPr>
          <p:cNvPr id="9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23642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Binary Numbers (Base 2)</a:t>
            </a:r>
            <a:br>
              <a:rPr lang="en-GB" dirty="0"/>
            </a:br>
            <a:r>
              <a:rPr lang="en-GB" sz="2400" b="0" dirty="0"/>
              <a:t>  0  1  10  11  100  101  110  111  1000  1001…</a:t>
            </a:r>
            <a:endParaRPr lang="en-GB" sz="3100" b="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In </a:t>
            </a:r>
            <a:r>
              <a:rPr lang="en-GB" sz="2200" b="1" dirty="0"/>
              <a:t>binary </a:t>
            </a:r>
            <a:r>
              <a:rPr lang="en-GB" sz="2200" dirty="0"/>
              <a:t>there are </a:t>
            </a:r>
            <a:r>
              <a:rPr lang="en-GB" sz="2200" b="1" dirty="0"/>
              <a:t>two</a:t>
            </a:r>
            <a:r>
              <a:rPr lang="en-GB" sz="2200" dirty="0"/>
              <a:t> symbols to represent numbers, we call this the </a:t>
            </a:r>
            <a:r>
              <a:rPr lang="en-GB" sz="2200" b="1" dirty="0"/>
              <a:t>base 2</a:t>
            </a:r>
            <a:r>
              <a:rPr lang="en-GB" sz="2200" dirty="0"/>
              <a:t> or </a:t>
            </a:r>
            <a:r>
              <a:rPr lang="en-GB" sz="2200" b="1" dirty="0"/>
              <a:t>radix 2</a:t>
            </a:r>
            <a:r>
              <a:rPr lang="en-GB" sz="2200" dirty="0"/>
              <a:t>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0  1</a:t>
            </a:r>
            <a:br>
              <a:rPr lang="en-GB" b="1" dirty="0"/>
            </a:br>
            <a:endParaRPr lang="en-GB" b="1" dirty="0"/>
          </a:p>
          <a:p>
            <a:r>
              <a:rPr lang="en-GB" sz="2200" dirty="0"/>
              <a:t>To calculate the value of a number: multiply each symbol by a weight determined by its position, then add up the totals.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		0		1		1</a:t>
            </a:r>
          </a:p>
          <a:p>
            <a:pPr lvl="1"/>
            <a:r>
              <a:rPr lang="en-GB" b="1" dirty="0">
                <a:solidFill>
                  <a:srgbClr val="2DA2BF">
                    <a:lumMod val="50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×8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0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×4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×2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1</a:t>
            </a:r>
            <a:r>
              <a:rPr lang="en-GB" sz="15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×1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8	+	0	+	2	+	1</a:t>
            </a:r>
            <a:b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	   =  11</a:t>
            </a:r>
            <a:br>
              <a:rPr lang="en-GB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sz="2200" dirty="0"/>
              <a:t>The weights are factors of the base or radix.</a:t>
            </a: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•	 2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	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lang="en-GB" b="1" baseline="30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endParaRPr lang="en-GB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8	4	2	1	•	1/2	1/4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187624" y="582305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55976" y="5805264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64432" y="612465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× 2 (Radix)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9992" y="612465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GB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÷ 2 (Radix)</a:t>
            </a:r>
          </a:p>
        </p:txBody>
      </p:sp>
      <p:pic>
        <p:nvPicPr>
          <p:cNvPr id="13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539944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197614"/>
              </p:ext>
            </p:extLst>
          </p:nvPr>
        </p:nvGraphicFramePr>
        <p:xfrm>
          <a:off x="1839913" y="1376363"/>
          <a:ext cx="5734050" cy="399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Document" r:id="rId4" imgW="5836234" imgH="4069692" progId="Word.Document.8">
                  <p:embed/>
                </p:oleObj>
              </mc:Choice>
              <mc:Fallback>
                <p:oleObj name="Document" r:id="rId4" imgW="5836234" imgH="40696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376363"/>
                        <a:ext cx="5734050" cy="399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76284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Bytes, Nibbles and Words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 group of eight bits is called a byte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It represents one of 2</a:t>
            </a:r>
            <a:r>
              <a:rPr lang="en-GB" baseline="30000" dirty="0">
                <a:solidFill>
                  <a:srgbClr val="C00000"/>
                </a:solidFill>
              </a:rPr>
              <a:t>8</a:t>
            </a:r>
            <a:r>
              <a:rPr lang="en-GB" dirty="0">
                <a:solidFill>
                  <a:srgbClr val="C00000"/>
                </a:solidFill>
              </a:rPr>
              <a:t> = 256 possibilities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A group of four bits, or half a byte is called a nibble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It represents one of 2</a:t>
            </a:r>
            <a:r>
              <a:rPr lang="en-GB" baseline="30000" dirty="0">
                <a:solidFill>
                  <a:srgbClr val="C00000"/>
                </a:solidFill>
              </a:rPr>
              <a:t>4</a:t>
            </a:r>
            <a:r>
              <a:rPr lang="en-GB" dirty="0">
                <a:solidFill>
                  <a:srgbClr val="C00000"/>
                </a:solidFill>
              </a:rPr>
              <a:t> = 16 possibilities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0070C0"/>
                </a:solidFill>
              </a:rPr>
              <a:t>Microprocessors handle data in chunks called words</a:t>
            </a:r>
          </a:p>
          <a:p>
            <a:pPr lvl="2"/>
            <a:r>
              <a:rPr lang="en-GB" dirty="0">
                <a:solidFill>
                  <a:srgbClr val="C00000"/>
                </a:solidFill>
              </a:rPr>
              <a:t>The size of the word depends on the architecture of the microprocessor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8E25-70A5-4DC8-888B-608AEC755B87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2" descr="C:\Users\ab0480\Desktop\CU_\New Session Prep - 2016-17\120CT\trafficlight_green_25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657" y="332656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990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19906</TotalTime>
  <Words>1657</Words>
  <Application>Microsoft Office PowerPoint</Application>
  <PresentationFormat>On-screen Show (4:3)</PresentationFormat>
  <Paragraphs>304</Paragraphs>
  <Slides>30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Impact</vt:lpstr>
      <vt:lpstr>Symbol</vt:lpstr>
      <vt:lpstr>Times New Roman</vt:lpstr>
      <vt:lpstr>Office Theme</vt:lpstr>
      <vt:lpstr>Document</vt:lpstr>
      <vt:lpstr>Bitmap Image</vt:lpstr>
      <vt:lpstr>Number Systems</vt:lpstr>
      <vt:lpstr>Today ….</vt:lpstr>
      <vt:lpstr>PowerPoint Presentation</vt:lpstr>
      <vt:lpstr>Decimal Numbers (Base 10)   0  1  2  3  4  5  6  7  8  9  10  11  12  13  14 15…</vt:lpstr>
      <vt:lpstr>PowerPoint Presentation</vt:lpstr>
      <vt:lpstr>PowerPoint Presentation</vt:lpstr>
      <vt:lpstr>Binary Numbers (Base 2)   0  1  10  11  100  101  110  111  1000  1001…</vt:lpstr>
      <vt:lpstr>PowerPoint Presentation</vt:lpstr>
      <vt:lpstr>Bytes, Nibbles and Words</vt:lpstr>
      <vt:lpstr>Prefixes for Binary multiples</vt:lpstr>
      <vt:lpstr>PowerPoint Presentation</vt:lpstr>
      <vt:lpstr>PowerPoint Presentation</vt:lpstr>
      <vt:lpstr>PowerPoint Presentation</vt:lpstr>
      <vt:lpstr>PowerPoint Presentation</vt:lpstr>
      <vt:lpstr>Hex Numbers (Base 16)   0  1  2  3  4  5  6  7  8  9  A  B  C  D  E  F  10  11…</vt:lpstr>
      <vt:lpstr>PowerPoint Presentation</vt:lpstr>
      <vt:lpstr>PowerPoint Presentation</vt:lpstr>
      <vt:lpstr>PowerPoint Presentation</vt:lpstr>
      <vt:lpstr>PowerPoint Presentation</vt:lpstr>
      <vt:lpstr>Octal Numbers (Base 8)   0  1  2  3  4  5  6  7  8  10  11  12  13  14  15  16…</vt:lpstr>
      <vt:lpstr>PowerPoint Presentation</vt:lpstr>
      <vt:lpstr>PowerPoint Presentation</vt:lpstr>
      <vt:lpstr>PowerPoint Presentation</vt:lpstr>
      <vt:lpstr>ASCII  American Standard Code for Information Interchange</vt:lpstr>
      <vt:lpstr>PowerPoint Presentation</vt:lpstr>
      <vt:lpstr>PowerPoint Presentation</vt:lpstr>
      <vt:lpstr>PowerPoint Presentation</vt:lpstr>
      <vt:lpstr>PowerPoint Presentation</vt:lpstr>
      <vt:lpstr>Further Reading</vt:lpstr>
      <vt:lpstr>Next week ……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340CT Software Quality and Process Management</dc:title>
  <dc:creator>Windows User</dc:creator>
  <cp:lastModifiedBy>Dianabasi Nkantah</cp:lastModifiedBy>
  <cp:revision>203</cp:revision>
  <dcterms:created xsi:type="dcterms:W3CDTF">2012-09-30T21:28:26Z</dcterms:created>
  <dcterms:modified xsi:type="dcterms:W3CDTF">2017-09-29T19:04:43Z</dcterms:modified>
</cp:coreProperties>
</file>