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4"/>
  </p:notesMasterIdLst>
  <p:sldIdLst>
    <p:sldId id="256" r:id="rId2"/>
    <p:sldId id="386" r:id="rId3"/>
    <p:sldId id="430" r:id="rId4"/>
    <p:sldId id="446" r:id="rId5"/>
    <p:sldId id="45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41" r:id="rId17"/>
    <p:sldId id="442" r:id="rId18"/>
    <p:sldId id="443" r:id="rId19"/>
    <p:sldId id="444" r:id="rId20"/>
    <p:sldId id="445" r:id="rId21"/>
    <p:sldId id="448" r:id="rId22"/>
    <p:sldId id="44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82060" autoAdjust="0"/>
  </p:normalViewPr>
  <p:slideViewPr>
    <p:cSldViewPr>
      <p:cViewPr varScale="1">
        <p:scale>
          <a:sx n="88" d="100"/>
          <a:sy n="88" d="100"/>
        </p:scale>
        <p:origin x="8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86597-BFA4-4CC6-B537-9AEB45720D1A}" type="datetimeFigureOut">
              <a:rPr lang="en-GB" smtClean="0"/>
              <a:t>06/10/2017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88F65-4010-4CA3-8A0D-519390CD4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068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381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dirty="0"/>
              <a:t>Overflow rule: If two numbers are added,</a:t>
            </a:r>
            <a:r>
              <a:rPr lang="en-GB" baseline="0" dirty="0"/>
              <a:t> and they are both positive or both negative, then overflow occurs if and only if the result has the opposite sign.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901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19643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06901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9039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7071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4424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17629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Sign-Magnitude, One’s complement and Two’s complement representations, the left-most bit is a sign bit.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88F65-4010-4CA3-8A0D-519390CD4C9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402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459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one’s complement representation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a number is the bit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 used to represent an integer. The </a:t>
            </a:r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one’s complement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a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is the operation that computes the negation of a number in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one’s complement representation.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1766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229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two’s complement representation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a number is the bit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 used to represent an integer. The </a:t>
            </a:r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two’s complement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a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is the operation that computes the negation of a number in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Two’s complement representation.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5248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480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677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890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B3C0-9336-4B16-A006-743352CA2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A42FA-D88B-4A66-BC39-146A3CB9B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D3F84-3485-4C02-A380-F04F359ED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FB14-E9D7-48DF-852F-5D0A2B268ADC}" type="datetime1">
              <a:rPr lang="en-GB" smtClean="0"/>
              <a:t>06/10/2017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2879F-6CE4-46D1-BF7D-6B0C0CF1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BA86B-AD34-4AC9-B7D7-56B11C7B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34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5B124-FBC0-456A-8681-90E20E746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567A1-816F-4C30-8D47-41F88C305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5CB51-BF61-4D8B-AF80-B117183B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0639-5185-4819-B534-CEA8365154F2}" type="datetime1">
              <a:rPr lang="en-GB" smtClean="0"/>
              <a:t>06/10/2017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EECB1-6017-43A6-B644-DDAC49EF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E3E2E-6289-46DE-BEF9-F41C667F7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79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2EC90-1D60-4D1E-BDED-9FFD8EE90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9015B-0657-424C-B2FA-62481CA9A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085DC-A482-4645-A3AC-7DC2E2A64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2C11-B89B-4AFC-9C25-993645859209}" type="datetime1">
              <a:rPr lang="en-GB" smtClean="0"/>
              <a:t>06/10/2017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C2686-E1EA-46D1-BDB7-8271DFFC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F88EF-134B-4DEB-B69F-C4BCB38B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81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AD6DD-229E-4A4A-B250-5261BB32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45AF0-F3E6-4D12-AD50-8E59DF060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766DF-8886-4225-8668-761CCE577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7E63-84AA-4D5F-B289-B57ADAF06B07}" type="datetime1">
              <a:rPr lang="en-GB" smtClean="0"/>
              <a:t>06/10/2017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164AC-D299-42E5-AF5A-1794153D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D12E1-0C5E-4888-AFF4-BED8E3AF7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57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A1C33-32CF-4D41-AE97-3596BFB2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27217-CD83-4DBE-BB48-F3A9BE7DF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D58EA-6FB1-4CEC-9E23-7075CF41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1090-6C55-475D-B1CB-742C3CA54488}" type="datetime1">
              <a:rPr lang="en-GB" smtClean="0"/>
              <a:t>06/10/2017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EC18-062D-4713-9E7B-87401677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37EA7-4835-4307-B358-F983FC0C2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6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06526-9127-4372-9232-401F6BBC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0F5C5-EB9B-403D-BB45-3D360412B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AA96B-F44D-41EA-8D22-3766AB223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7CBCA-E53B-42F8-BDB3-3640F638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88F1-D913-44A2-B467-841FAF64F9FF}" type="datetime1">
              <a:rPr lang="en-GB" smtClean="0"/>
              <a:t>06/10/2017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12993-A21F-4EA1-9B11-EB1B1043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0506D-A9CC-4785-AE29-95100CE1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35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10F1-9514-438A-BAAD-C77B7B096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72D41-8AA9-482F-A327-F4AA3C2E0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04DC3-90EC-494C-A8FA-B74CB8853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56F91D-14EB-4C21-8790-DDDC5627C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3D6437-1292-48CB-A24D-178DBD168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472F26-B77B-4294-AA39-316078344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32D3-5A93-4082-85C4-CDB2BD1F4827}" type="datetime1">
              <a:rPr lang="en-GB" smtClean="0"/>
              <a:t>06/10/2017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E98EEE-3E0B-481F-89A7-2E601923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6DB3E6-9BCE-45A2-AB89-9A390ECD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43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A1DA-D668-405B-8ABA-FD4B58D54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32F88-6881-479D-8E71-3AF7D1EB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C94B-AEDC-4508-84CC-25DCBB812CED}" type="datetime1">
              <a:rPr lang="en-GB" smtClean="0"/>
              <a:t>06/10/2017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0168E-7F83-49CA-990C-AE9EFAED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88B06-FDAC-4AF9-9074-4E5F61B6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235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5796F-4A80-4215-9407-296D27142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19F9-5F80-45D2-AF2D-86CFC98648B3}" type="datetime1">
              <a:rPr lang="en-GB" smtClean="0"/>
              <a:t>06/10/2017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C106B-DD87-498C-A674-5328140F7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4B0C1-7C85-4181-862D-6B0F12A0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0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8E80-5FF9-4DF7-8DC2-4445AF7B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B58DF-8D73-4987-A028-615910D34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36D47-2818-405A-B9E5-A6E86118B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365FD-EBE5-4F35-BC3D-7E6D1F10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8F70-34B5-466C-A878-234018B4A5D6}" type="datetime1">
              <a:rPr lang="en-GB" smtClean="0"/>
              <a:t>06/10/2017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3876E-886A-4A03-9038-64EC0033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53AE9-B4FD-41DC-B285-28A95C12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24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A5C96-7008-47AA-BEA9-C30428324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0D8FF4-ABF0-4A03-8C53-993F8FBC3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FA469-73DC-4F03-931E-D0BED72BB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37DF3-8CA3-4E5B-A1B3-9FBB39407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3B91-056A-4AE9-8293-A67453546B3F}" type="datetime1">
              <a:rPr lang="en-GB" smtClean="0"/>
              <a:t>06/10/2017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0DEB3-3797-4FA1-9920-8200B5D52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AFFAA-16A1-4721-B214-54D8AD4D5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31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9B947D-8C02-40EB-8FD7-3D6C38BD2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920EE-B241-4B49-9A2A-D8567FACF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9ABD9-413F-42E6-9F3A-59B884219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C3690-CA26-4F7E-9A35-A63E2D6FD789}" type="datetime1">
              <a:rPr lang="en-GB" smtClean="0"/>
              <a:t>06/10/2017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84B7E-B91F-4307-86F1-D60CDDFF1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59944-5BB5-4ED4-B329-4486B9EA4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43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b0480@coventry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pn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pn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052736"/>
            <a:ext cx="7772400" cy="1397713"/>
          </a:xfrm>
        </p:spPr>
        <p:txBody>
          <a:bodyPr>
            <a:normAutofit/>
          </a:bodyPr>
          <a:lstStyle/>
          <a:p>
            <a:r>
              <a:rPr lang="en-GB" b="1" dirty="0"/>
              <a:t>Data Representation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3573016"/>
            <a:ext cx="7772400" cy="1343720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7030A0"/>
                </a:solidFill>
              </a:rPr>
              <a:t>120CT Computer Architecture &amp; Networks</a:t>
            </a:r>
          </a:p>
          <a:p>
            <a:endParaRPr lang="en-GB" dirty="0"/>
          </a:p>
          <a:p>
            <a:r>
              <a:rPr lang="en-GB" b="1" dirty="0"/>
              <a:t>Dr Dianabasi Nkantah</a:t>
            </a:r>
          </a:p>
          <a:p>
            <a:r>
              <a:rPr lang="en-GB" dirty="0">
                <a:hlinkClick r:id="rId2"/>
              </a:rPr>
              <a:t>ab0480@coventry.ac.uk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5303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693594"/>
              </p:ext>
            </p:extLst>
          </p:nvPr>
        </p:nvGraphicFramePr>
        <p:xfrm>
          <a:off x="936625" y="646113"/>
          <a:ext cx="6846888" cy="526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6" name="Document" r:id="rId4" imgW="7038351" imgH="5431661" progId="Word.Document.8">
                  <p:embed/>
                </p:oleObj>
              </mc:Choice>
              <mc:Fallback>
                <p:oleObj name="Document" r:id="rId4" imgW="7038351" imgH="54316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646113"/>
                        <a:ext cx="6846888" cy="526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10</a:t>
            </a:fld>
            <a:endParaRPr lang="en-GB"/>
          </a:p>
        </p:txBody>
      </p:sp>
      <p:pic>
        <p:nvPicPr>
          <p:cNvPr id="4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804638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911573"/>
              </p:ext>
            </p:extLst>
          </p:nvPr>
        </p:nvGraphicFramePr>
        <p:xfrm>
          <a:off x="899593" y="1196752"/>
          <a:ext cx="6840760" cy="439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0" name="Document" r:id="rId4" imgW="5886562" imgH="3918363" progId="Word.Document.8">
                  <p:embed/>
                </p:oleObj>
              </mc:Choice>
              <mc:Fallback>
                <p:oleObj name="Document" r:id="rId4" imgW="5886562" imgH="39183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3" y="1196752"/>
                        <a:ext cx="6840760" cy="439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11</a:t>
            </a:fld>
            <a:endParaRPr lang="en-GB"/>
          </a:p>
        </p:txBody>
      </p:sp>
      <p:pic>
        <p:nvPicPr>
          <p:cNvPr id="4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473270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91579"/>
              </p:ext>
            </p:extLst>
          </p:nvPr>
        </p:nvGraphicFramePr>
        <p:xfrm>
          <a:off x="725488" y="1125538"/>
          <a:ext cx="7504112" cy="479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4" name="Document" r:id="rId4" imgW="6280557" imgH="4028257" progId="Word.Document.8">
                  <p:embed/>
                </p:oleObj>
              </mc:Choice>
              <mc:Fallback>
                <p:oleObj name="Document" r:id="rId4" imgW="6280557" imgH="40282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1125538"/>
                        <a:ext cx="7504112" cy="479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12</a:t>
            </a:fld>
            <a:endParaRPr lang="en-GB"/>
          </a:p>
        </p:txBody>
      </p:sp>
      <p:pic>
        <p:nvPicPr>
          <p:cNvPr id="4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699948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617434"/>
              </p:ext>
            </p:extLst>
          </p:nvPr>
        </p:nvGraphicFramePr>
        <p:xfrm>
          <a:off x="1839913" y="479425"/>
          <a:ext cx="5353050" cy="638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58" name="Document" r:id="rId4" imgW="5392578" imgH="6422305" progId="Word.Document.8">
                  <p:embed/>
                </p:oleObj>
              </mc:Choice>
              <mc:Fallback>
                <p:oleObj name="Document" r:id="rId4" imgW="5392578" imgH="64223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479425"/>
                        <a:ext cx="5353050" cy="638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13</a:t>
            </a:fld>
            <a:endParaRPr lang="en-GB"/>
          </a:p>
        </p:txBody>
      </p:sp>
      <p:pic>
        <p:nvPicPr>
          <p:cNvPr id="4" name="Picture 2" descr="C:\Users\ab0480\Desktop\CU_\New Session Prep - 2016-17\120CT\Amber Traffic Ligh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665" y="204707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423288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380648"/>
              </p:ext>
            </p:extLst>
          </p:nvPr>
        </p:nvGraphicFramePr>
        <p:xfrm>
          <a:off x="611560" y="332656"/>
          <a:ext cx="4968552" cy="309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2" name="Document" r:id="rId4" imgW="5403401" imgH="3457998" progId="Word.Document.8">
                  <p:embed/>
                </p:oleObj>
              </mc:Choice>
              <mc:Fallback>
                <p:oleObj name="Document" r:id="rId4" imgW="5403401" imgH="34579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32656"/>
                        <a:ext cx="4968552" cy="3096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14</a:t>
            </a:fld>
            <a:endParaRPr lang="en-GB"/>
          </a:p>
        </p:txBody>
      </p:sp>
      <p:pic>
        <p:nvPicPr>
          <p:cNvPr id="4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92080" y="1660741"/>
            <a:ext cx="30243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Overflow Rule: </a:t>
            </a:r>
            <a:r>
              <a:rPr lang="en-GB" sz="1600" dirty="0">
                <a:solidFill>
                  <a:srgbClr val="0070C0"/>
                </a:solidFill>
              </a:rPr>
              <a:t>If two numbers are added, and they are both positive or both negative, then overflow occurs if and only if the result has the opposite sign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4221088"/>
            <a:ext cx="69127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Software Detection:</a:t>
            </a:r>
            <a:endParaRPr lang="en-GB" sz="1600" dirty="0">
              <a:solidFill>
                <a:srgbClr val="C00000"/>
              </a:solidFill>
            </a:endParaRPr>
          </a:p>
          <a:p>
            <a:r>
              <a:rPr lang="en-GB" sz="1600" dirty="0"/>
              <a:t>Test overflow indication bit and take appropriate action if there is an overflow (result is wrong)</a:t>
            </a:r>
          </a:p>
          <a:p>
            <a:endParaRPr lang="en-GB" sz="1600" b="1" dirty="0">
              <a:solidFill>
                <a:srgbClr val="C00000"/>
              </a:solidFill>
            </a:endParaRPr>
          </a:p>
          <a:p>
            <a:r>
              <a:rPr lang="en-GB" sz="1600" b="1" dirty="0">
                <a:solidFill>
                  <a:srgbClr val="C00000"/>
                </a:solidFill>
              </a:rPr>
              <a:t>Hardware Detection:</a:t>
            </a:r>
            <a:endParaRPr lang="en-GB" sz="1600" dirty="0">
              <a:solidFill>
                <a:srgbClr val="C00000"/>
              </a:solidFill>
            </a:endParaRPr>
          </a:p>
          <a:p>
            <a:r>
              <a:rPr lang="en-GB" sz="1600" dirty="0"/>
              <a:t>(carry into the sign bit)  </a:t>
            </a:r>
            <a:r>
              <a:rPr lang="en-GB" sz="1600" b="1" dirty="0">
                <a:solidFill>
                  <a:srgbClr val="C00000"/>
                </a:solidFill>
              </a:rPr>
              <a:t>XOR</a:t>
            </a:r>
            <a:r>
              <a:rPr lang="en-GB" sz="1600" dirty="0"/>
              <a:t> (carry out of the end) = overflow indication bit</a:t>
            </a:r>
          </a:p>
        </p:txBody>
      </p:sp>
    </p:spTree>
    <p:extLst>
      <p:ext uri="{BB962C8B-B14F-4D97-AF65-F5344CB8AC3E}">
        <p14:creationId xmlns:p14="http://schemas.microsoft.com/office/powerpoint/2010/main" val="11051309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695079"/>
              </p:ext>
            </p:extLst>
          </p:nvPr>
        </p:nvGraphicFramePr>
        <p:xfrm>
          <a:off x="936625" y="703263"/>
          <a:ext cx="7359650" cy="569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6" name="Document" r:id="rId4" imgW="7447804" imgH="5799177" progId="Word.Document.8">
                  <p:embed/>
                </p:oleObj>
              </mc:Choice>
              <mc:Fallback>
                <p:oleObj name="Document" r:id="rId4" imgW="7447804" imgH="57991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703263"/>
                        <a:ext cx="7359650" cy="569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15</a:t>
            </a:fld>
            <a:endParaRPr lang="en-GB"/>
          </a:p>
        </p:txBody>
      </p:sp>
      <p:pic>
        <p:nvPicPr>
          <p:cNvPr id="4" name="Picture 2" descr="C:\Users\ab0480\Desktop\CU_\New Session Prep - 2016-17\120CT\Amber Traffic Ligh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665" y="204707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83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951931"/>
              </p:ext>
            </p:extLst>
          </p:nvPr>
        </p:nvGraphicFramePr>
        <p:xfrm>
          <a:off x="958850" y="1293813"/>
          <a:ext cx="7370763" cy="464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30" name="Document" r:id="rId4" imgW="7583330" imgH="4795715" progId="Word.Document.8">
                  <p:embed/>
                </p:oleObj>
              </mc:Choice>
              <mc:Fallback>
                <p:oleObj name="Document" r:id="rId4" imgW="7583330" imgH="47957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1293813"/>
                        <a:ext cx="7370763" cy="464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16</a:t>
            </a:fld>
            <a:endParaRPr lang="en-GB"/>
          </a:p>
        </p:txBody>
      </p:sp>
      <p:pic>
        <p:nvPicPr>
          <p:cNvPr id="4" name="Picture 2" descr="C:\Users\ab0480\Desktop\CU_\New Session Prep - 2016-17\120CT\Amber Traffic Ligh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665" y="204707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723602"/>
      </p:ext>
    </p:extLst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ChangeArrowheads="1"/>
          </p:cNvSpPr>
          <p:nvPr/>
        </p:nvSpPr>
        <p:spPr bwMode="auto">
          <a:xfrm>
            <a:off x="1187450" y="765175"/>
            <a:ext cx="6981825" cy="107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7607" tIns="28804" rIns="57607" bIns="28804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en-US" sz="2800" b="1" dirty="0"/>
              <a:t>IEEE 754 floating point standard</a:t>
            </a:r>
          </a:p>
          <a:p>
            <a:pPr algn="ctr"/>
            <a:r>
              <a:rPr lang="en-GB" altLang="en-US" sz="2800" b="1" dirty="0"/>
              <a:t>(Single Precision)</a:t>
            </a:r>
            <a:r>
              <a:rPr lang="en-GB" altLang="en-US" dirty="0"/>
              <a:t> </a:t>
            </a:r>
          </a:p>
        </p:txBody>
      </p:sp>
      <p:pic>
        <p:nvPicPr>
          <p:cNvPr id="2560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700808"/>
            <a:ext cx="674211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9"/>
          <p:cNvSpPr>
            <a:spLocks noChangeArrowheads="1"/>
          </p:cNvSpPr>
          <p:nvPr/>
        </p:nvSpPr>
        <p:spPr bwMode="auto">
          <a:xfrm>
            <a:off x="395288" y="2780928"/>
            <a:ext cx="8447087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en-US" sz="2000" dirty="0">
                <a:solidFill>
                  <a:srgbClr val="0070C0"/>
                </a:solidFill>
              </a:rPr>
              <a:t>A 32-bit long word (4 bytes) is used to store each decimal floating point number (</a:t>
            </a:r>
            <a:r>
              <a:rPr lang="en-GB" altLang="en-US" sz="2000" b="1" dirty="0">
                <a:solidFill>
                  <a:srgbClr val="0070C0"/>
                </a:solidFill>
              </a:rPr>
              <a:t>Single Precision Number</a:t>
            </a:r>
            <a:r>
              <a:rPr lang="en-GB" altLang="en-US" sz="2000" dirty="0">
                <a:solidFill>
                  <a:srgbClr val="0070C0"/>
                </a:solidFill>
              </a:rPr>
              <a:t>). </a:t>
            </a:r>
          </a:p>
          <a:p>
            <a:pPr algn="ctr"/>
            <a:r>
              <a:rPr lang="en-GB" altLang="en-US" sz="2000" dirty="0"/>
              <a:t> </a:t>
            </a:r>
          </a:p>
          <a:p>
            <a:r>
              <a:rPr lang="en-GB" altLang="en-US" sz="2000" dirty="0">
                <a:solidFill>
                  <a:srgbClr val="C00000"/>
                </a:solidFill>
              </a:rPr>
              <a:t>The most significant bit represents the sign of the number.</a:t>
            </a:r>
          </a:p>
          <a:p>
            <a:pPr algn="ctr"/>
            <a:r>
              <a:rPr lang="en-GB" altLang="en-US" sz="2000" dirty="0"/>
              <a:t> </a:t>
            </a:r>
          </a:p>
          <a:p>
            <a:r>
              <a:rPr lang="en-GB" altLang="en-US" sz="2000" dirty="0">
                <a:solidFill>
                  <a:srgbClr val="0070C0"/>
                </a:solidFill>
              </a:rPr>
              <a:t>The next 8 bits represent the exponent of the floating number. </a:t>
            </a:r>
          </a:p>
          <a:p>
            <a:r>
              <a:rPr lang="en-GB" altLang="en-US" sz="2000" dirty="0">
                <a:solidFill>
                  <a:srgbClr val="FF0000"/>
                </a:solidFill>
              </a:rPr>
              <a:t>A bias of 127, 01111111</a:t>
            </a:r>
            <a:r>
              <a:rPr lang="en-GB" altLang="en-US" sz="2000" dirty="0">
                <a:solidFill>
                  <a:srgbClr val="0070C0"/>
                </a:solidFill>
              </a:rPr>
              <a:t>, is added to the exponent prior to storage to</a:t>
            </a:r>
          </a:p>
          <a:p>
            <a:r>
              <a:rPr lang="en-GB" altLang="en-US" sz="2000" dirty="0">
                <a:solidFill>
                  <a:srgbClr val="0070C0"/>
                </a:solidFill>
              </a:rPr>
              <a:t>eliminate the need for negative arithmetic</a:t>
            </a:r>
          </a:p>
          <a:p>
            <a:pPr algn="ctr"/>
            <a:r>
              <a:rPr lang="en-GB" altLang="en-US" sz="2000" dirty="0"/>
              <a:t> </a:t>
            </a:r>
          </a:p>
          <a:p>
            <a:r>
              <a:rPr lang="en-GB" altLang="en-US" sz="2000" dirty="0">
                <a:solidFill>
                  <a:srgbClr val="C00000"/>
                </a:solidFill>
              </a:rPr>
              <a:t>The least significant 23 bits of long word is used to store the argument.</a:t>
            </a:r>
            <a:r>
              <a:rPr lang="en-GB" altLang="en-US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17</a:t>
            </a:fld>
            <a:endParaRPr lang="en-GB"/>
          </a:p>
        </p:txBody>
      </p:sp>
      <p:pic>
        <p:nvPicPr>
          <p:cNvPr id="6" name="Picture 2" descr="C:\Users\ab0480\Desktop\CU_\New Session Prep - 2016-17\120CT\Amber Traffic Ligh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665" y="204707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3286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ChangeArrowheads="1"/>
          </p:cNvSpPr>
          <p:nvPr/>
        </p:nvSpPr>
        <p:spPr bwMode="auto">
          <a:xfrm>
            <a:off x="1187450" y="765175"/>
            <a:ext cx="6981825" cy="935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7607" tIns="28804" rIns="57607" bIns="28804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en-US" sz="2800" b="1" dirty="0"/>
              <a:t>IEEE 754 floating point standard</a:t>
            </a:r>
          </a:p>
          <a:p>
            <a:pPr algn="ctr"/>
            <a:r>
              <a:rPr lang="en-GB" altLang="en-US" sz="2800" b="1" dirty="0"/>
              <a:t>(Double Precision)</a:t>
            </a:r>
            <a:r>
              <a:rPr lang="en-GB" altLang="en-US" dirty="0"/>
              <a:t> </a:t>
            </a:r>
          </a:p>
        </p:txBody>
      </p:sp>
      <p:sp>
        <p:nvSpPr>
          <p:cNvPr id="25604" name="Rectangle 9"/>
          <p:cNvSpPr>
            <a:spLocks noChangeArrowheads="1"/>
          </p:cNvSpPr>
          <p:nvPr/>
        </p:nvSpPr>
        <p:spPr bwMode="auto">
          <a:xfrm>
            <a:off x="454818" y="2636912"/>
            <a:ext cx="8447087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en-US" sz="2000" dirty="0">
                <a:solidFill>
                  <a:srgbClr val="0070C0"/>
                </a:solidFill>
              </a:rPr>
              <a:t>A 64-bit long word (8 bytes) is used to store each decimal floating point number (</a:t>
            </a:r>
            <a:r>
              <a:rPr lang="en-GB" altLang="en-US" sz="2000" b="1" dirty="0">
                <a:solidFill>
                  <a:srgbClr val="0070C0"/>
                </a:solidFill>
              </a:rPr>
              <a:t>Double Precision Number</a:t>
            </a:r>
            <a:r>
              <a:rPr lang="en-GB" altLang="en-US" sz="2000" dirty="0">
                <a:solidFill>
                  <a:srgbClr val="0070C0"/>
                </a:solidFill>
              </a:rPr>
              <a:t>). </a:t>
            </a:r>
          </a:p>
          <a:p>
            <a:pPr algn="ctr"/>
            <a:r>
              <a:rPr lang="en-GB" altLang="en-US" sz="2000" dirty="0"/>
              <a:t> </a:t>
            </a:r>
          </a:p>
          <a:p>
            <a:r>
              <a:rPr lang="en-GB" altLang="en-US" sz="2000" dirty="0">
                <a:solidFill>
                  <a:srgbClr val="C00000"/>
                </a:solidFill>
              </a:rPr>
              <a:t>The most significant bit represents the sign of the number.</a:t>
            </a:r>
          </a:p>
          <a:p>
            <a:pPr algn="ctr"/>
            <a:r>
              <a:rPr lang="en-GB" altLang="en-US" sz="2000" dirty="0"/>
              <a:t> </a:t>
            </a:r>
          </a:p>
          <a:p>
            <a:r>
              <a:rPr lang="en-GB" altLang="en-US" sz="2000" dirty="0">
                <a:solidFill>
                  <a:srgbClr val="0070C0"/>
                </a:solidFill>
              </a:rPr>
              <a:t>The next 11 bits represent the exponent of the floating number. </a:t>
            </a:r>
          </a:p>
          <a:p>
            <a:r>
              <a:rPr lang="en-GB" altLang="en-US" sz="2000" dirty="0">
                <a:solidFill>
                  <a:srgbClr val="FF0000"/>
                </a:solidFill>
              </a:rPr>
              <a:t>A bias of 1023, 01111111111</a:t>
            </a:r>
            <a:r>
              <a:rPr lang="en-GB" altLang="en-US" sz="2000" dirty="0">
                <a:solidFill>
                  <a:srgbClr val="0070C0"/>
                </a:solidFill>
              </a:rPr>
              <a:t>, is added to the exponent prior to storage to</a:t>
            </a:r>
          </a:p>
          <a:p>
            <a:r>
              <a:rPr lang="en-GB" altLang="en-US" sz="2000" dirty="0">
                <a:solidFill>
                  <a:srgbClr val="0070C0"/>
                </a:solidFill>
              </a:rPr>
              <a:t>eliminate the need for negative arithmetic</a:t>
            </a:r>
          </a:p>
          <a:p>
            <a:pPr algn="ctr"/>
            <a:r>
              <a:rPr lang="en-GB" altLang="en-US" sz="2000" dirty="0"/>
              <a:t> </a:t>
            </a:r>
          </a:p>
          <a:p>
            <a:r>
              <a:rPr lang="en-GB" altLang="en-US" sz="2000" dirty="0">
                <a:solidFill>
                  <a:srgbClr val="C00000"/>
                </a:solidFill>
              </a:rPr>
              <a:t>The least significant 52 bits of long word is used to store the argument/mantissa.</a:t>
            </a:r>
            <a:r>
              <a:rPr lang="en-GB" altLang="en-US" dirty="0">
                <a:solidFill>
                  <a:srgbClr val="C00000"/>
                </a:solidFill>
              </a:rPr>
              <a:t>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306058"/>
              </p:ext>
            </p:extLst>
          </p:nvPr>
        </p:nvGraphicFramePr>
        <p:xfrm>
          <a:off x="1366664" y="2060848"/>
          <a:ext cx="6096000" cy="45720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54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87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Sign bit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11 bits for the exponent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52 bits for the mantissa/Argument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18</a:t>
            </a:fld>
            <a:endParaRPr lang="en-GB"/>
          </a:p>
        </p:txBody>
      </p:sp>
      <p:pic>
        <p:nvPicPr>
          <p:cNvPr id="7" name="Picture 2" descr="C:\Users\ab0480\Desktop\CU_\New Session Prep - 2016-17\120CT\RedTraffic Ligh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60648"/>
            <a:ext cx="487383" cy="4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25546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"/>
          <p:cNvSpPr>
            <a:spLocks noChangeArrowheads="1"/>
          </p:cNvSpPr>
          <p:nvPr/>
        </p:nvSpPr>
        <p:spPr bwMode="auto">
          <a:xfrm>
            <a:off x="1042988" y="1341438"/>
            <a:ext cx="6842125" cy="4798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8522" tIns="29261" rIns="58522" bIns="2926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n-GB" altLang="en-US" sz="1400" b="1" dirty="0">
                <a:solidFill>
                  <a:srgbClr val="000000"/>
                </a:solidFill>
                <a:latin typeface="Verdana" pitchFamily="34" charset="0"/>
              </a:rPr>
              <a:t>Consider storing 5.5 in the above floating point format. </a:t>
            </a:r>
            <a:endParaRPr lang="en-US" altLang="en-US" sz="1400" b="1" dirty="0">
              <a:solidFill>
                <a:srgbClr val="000000"/>
              </a:solidFill>
              <a:latin typeface="Verdana" pitchFamily="34" charset="0"/>
            </a:endParaRPr>
          </a:p>
          <a:p>
            <a:pPr algn="just"/>
            <a:r>
              <a:rPr lang="en-GB" altLang="en-US" sz="1400" b="1" dirty="0">
                <a:solidFill>
                  <a:srgbClr val="000000"/>
                </a:solidFill>
                <a:latin typeface="Verdana" pitchFamily="34" charset="0"/>
              </a:rPr>
              <a:t> </a:t>
            </a:r>
            <a:endParaRPr lang="en-US" altLang="en-US" sz="1400" b="1" dirty="0">
              <a:solidFill>
                <a:srgbClr val="000000"/>
              </a:solidFill>
              <a:latin typeface="Verdana" pitchFamily="34" charset="0"/>
            </a:endParaRPr>
          </a:p>
          <a:p>
            <a:pPr algn="just"/>
            <a:r>
              <a:rPr lang="en-GB" altLang="en-US" sz="1400" b="1" dirty="0">
                <a:solidFill>
                  <a:srgbClr val="000000"/>
                </a:solidFill>
                <a:latin typeface="Verdana" pitchFamily="34" charset="0"/>
              </a:rPr>
              <a:t>The sign bit is </a:t>
            </a:r>
            <a:r>
              <a:rPr lang="en-GB" altLang="en-US" sz="1400" b="1" dirty="0">
                <a:solidFill>
                  <a:srgbClr val="FF0000"/>
                </a:solidFill>
                <a:latin typeface="Verdana" pitchFamily="34" charset="0"/>
              </a:rPr>
              <a:t>0</a:t>
            </a:r>
            <a:r>
              <a:rPr lang="en-GB" altLang="en-US" sz="1400" b="1" dirty="0">
                <a:solidFill>
                  <a:srgbClr val="000000"/>
                </a:solidFill>
                <a:latin typeface="Verdana" pitchFamily="34" charset="0"/>
              </a:rPr>
              <a:t> because it is a positive number.</a:t>
            </a:r>
            <a:endParaRPr lang="en-US" altLang="en-US" sz="1400" b="1" dirty="0">
              <a:solidFill>
                <a:srgbClr val="000000"/>
              </a:solidFill>
              <a:latin typeface="Verdana" pitchFamily="34" charset="0"/>
            </a:endParaRPr>
          </a:p>
          <a:p>
            <a:pPr algn="just"/>
            <a:r>
              <a:rPr lang="en-GB" altLang="en-US" sz="1400" b="1" dirty="0">
                <a:solidFill>
                  <a:srgbClr val="000000"/>
                </a:solidFill>
                <a:latin typeface="Verdana" pitchFamily="34" charset="0"/>
              </a:rPr>
              <a:t> </a:t>
            </a:r>
            <a:endParaRPr lang="en-US" altLang="en-US" sz="1400" b="1" dirty="0">
              <a:solidFill>
                <a:srgbClr val="000000"/>
              </a:solidFill>
              <a:latin typeface="Verdana" pitchFamily="34" charset="0"/>
            </a:endParaRPr>
          </a:p>
          <a:p>
            <a:pPr algn="just"/>
            <a:r>
              <a:rPr lang="en-GB" altLang="en-US" sz="1400" b="1" dirty="0">
                <a:solidFill>
                  <a:srgbClr val="000000"/>
                </a:solidFill>
                <a:latin typeface="Verdana" pitchFamily="34" charset="0"/>
              </a:rPr>
              <a:t>The binary representation of the integer and fraction parts is, 101</a:t>
            </a:r>
            <a:r>
              <a:rPr lang="en-GB" altLang="en-US" sz="1400" b="1" baseline="-25000" dirty="0">
                <a:solidFill>
                  <a:srgbClr val="000000"/>
                </a:solidFill>
                <a:latin typeface="Verdana" pitchFamily="34" charset="0"/>
              </a:rPr>
              <a:t>2</a:t>
            </a:r>
            <a:r>
              <a:rPr lang="en-GB" altLang="en-US" sz="1400" b="1" dirty="0">
                <a:solidFill>
                  <a:srgbClr val="000000"/>
                </a:solidFill>
                <a:latin typeface="Verdana" pitchFamily="34" charset="0"/>
              </a:rPr>
              <a:t> for 5 and 0.1</a:t>
            </a:r>
            <a:r>
              <a:rPr lang="en-GB" altLang="en-US" sz="1400" b="1" baseline="-25000" dirty="0">
                <a:solidFill>
                  <a:srgbClr val="000000"/>
                </a:solidFill>
                <a:latin typeface="Verdana" pitchFamily="34" charset="0"/>
              </a:rPr>
              <a:t>2</a:t>
            </a:r>
            <a:r>
              <a:rPr lang="en-GB" altLang="en-US" sz="1400" b="1" dirty="0">
                <a:solidFill>
                  <a:srgbClr val="000000"/>
                </a:solidFill>
                <a:latin typeface="Verdana" pitchFamily="34" charset="0"/>
              </a:rPr>
              <a:t> for 0.5, respectively - i.e.	</a:t>
            </a:r>
            <a:r>
              <a:rPr lang="en-GB" altLang="en-US" sz="1400" b="1" dirty="0">
                <a:solidFill>
                  <a:srgbClr val="0070C0"/>
                </a:solidFill>
                <a:latin typeface="Verdana" pitchFamily="34" charset="0"/>
              </a:rPr>
              <a:t>5.5 = 101.1</a:t>
            </a:r>
            <a:r>
              <a:rPr lang="en-GB" altLang="en-US" sz="1400" b="1" baseline="-25000" dirty="0">
                <a:solidFill>
                  <a:srgbClr val="0070C0"/>
                </a:solidFill>
                <a:latin typeface="Verdana" pitchFamily="34" charset="0"/>
              </a:rPr>
              <a:t>2</a:t>
            </a:r>
            <a:r>
              <a:rPr lang="en-GB" altLang="en-US" sz="1400" b="1" dirty="0">
                <a:solidFill>
                  <a:srgbClr val="0070C0"/>
                </a:solidFill>
                <a:latin typeface="Verdana" pitchFamily="34" charset="0"/>
              </a:rPr>
              <a:t> </a:t>
            </a:r>
            <a:endParaRPr lang="en-US" altLang="en-US" sz="1400" b="1" dirty="0">
              <a:solidFill>
                <a:srgbClr val="0070C0"/>
              </a:solidFill>
              <a:latin typeface="Verdana" pitchFamily="34" charset="0"/>
            </a:endParaRPr>
          </a:p>
          <a:p>
            <a:pPr algn="just"/>
            <a:r>
              <a:rPr lang="en-GB" altLang="en-US" sz="1400" b="1" dirty="0">
                <a:solidFill>
                  <a:srgbClr val="000000"/>
                </a:solidFill>
                <a:latin typeface="Verdana" pitchFamily="34" charset="0"/>
              </a:rPr>
              <a:t> </a:t>
            </a:r>
            <a:endParaRPr lang="en-US" altLang="en-US" sz="1400" b="1" dirty="0">
              <a:solidFill>
                <a:srgbClr val="000000"/>
              </a:solidFill>
              <a:latin typeface="Verdana" pitchFamily="34" charset="0"/>
            </a:endParaRPr>
          </a:p>
          <a:p>
            <a:pPr algn="just"/>
            <a:r>
              <a:rPr lang="en-GB" altLang="en-US" sz="1400" b="1" dirty="0">
                <a:solidFill>
                  <a:srgbClr val="000000"/>
                </a:solidFill>
                <a:latin typeface="Verdana" pitchFamily="34" charset="0"/>
              </a:rPr>
              <a:t>Shifting the fractional point 2 spaces to the left converts the number into an IEEE 754 fraction: </a:t>
            </a:r>
            <a:endParaRPr lang="en-US" altLang="en-US" sz="1400" b="1" dirty="0">
              <a:solidFill>
                <a:srgbClr val="000000"/>
              </a:solidFill>
              <a:latin typeface="Verdana" pitchFamily="34" charset="0"/>
            </a:endParaRPr>
          </a:p>
          <a:p>
            <a:pPr algn="just"/>
            <a:r>
              <a:rPr lang="en-GB" altLang="en-US" sz="1400" b="1" dirty="0">
                <a:solidFill>
                  <a:srgbClr val="000000"/>
                </a:solidFill>
                <a:latin typeface="Verdana" pitchFamily="34" charset="0"/>
              </a:rPr>
              <a:t>		</a:t>
            </a:r>
            <a:r>
              <a:rPr lang="en-GB" altLang="en-US" sz="1400" b="1" dirty="0">
                <a:solidFill>
                  <a:srgbClr val="0070C0"/>
                </a:solidFill>
                <a:latin typeface="Verdana" pitchFamily="34" charset="0"/>
              </a:rPr>
              <a:t>5.5 = 101.1</a:t>
            </a:r>
            <a:r>
              <a:rPr lang="en-GB" altLang="en-US" sz="1400" b="1" baseline="-25000" dirty="0">
                <a:solidFill>
                  <a:srgbClr val="0070C0"/>
                </a:solidFill>
                <a:latin typeface="Verdana" pitchFamily="34" charset="0"/>
              </a:rPr>
              <a:t>2</a:t>
            </a:r>
            <a:r>
              <a:rPr lang="en-GB" altLang="en-US" sz="1400" b="1" dirty="0">
                <a:solidFill>
                  <a:srgbClr val="0070C0"/>
                </a:solidFill>
                <a:latin typeface="Verdana" pitchFamily="34" charset="0"/>
              </a:rPr>
              <a:t> = 1.</a:t>
            </a:r>
            <a:r>
              <a:rPr lang="en-GB" altLang="en-US" sz="1400" b="1" dirty="0">
                <a:solidFill>
                  <a:srgbClr val="FF0000"/>
                </a:solidFill>
                <a:latin typeface="Verdana" pitchFamily="34" charset="0"/>
              </a:rPr>
              <a:t>011</a:t>
            </a:r>
            <a:r>
              <a:rPr lang="en-GB" altLang="en-US" sz="1400" b="1" dirty="0">
                <a:solidFill>
                  <a:srgbClr val="0070C0"/>
                </a:solidFill>
                <a:latin typeface="Verdana" pitchFamily="34" charset="0"/>
              </a:rPr>
              <a:t> x 2</a:t>
            </a:r>
            <a:r>
              <a:rPr lang="en-GB" altLang="en-US" sz="1400" b="1" baseline="30000" dirty="0">
                <a:solidFill>
                  <a:srgbClr val="0070C0"/>
                </a:solidFill>
                <a:latin typeface="Verdana" pitchFamily="34" charset="0"/>
              </a:rPr>
              <a:t>2</a:t>
            </a:r>
            <a:r>
              <a:rPr lang="en-GB" altLang="en-US" sz="1400" b="1" dirty="0">
                <a:solidFill>
                  <a:srgbClr val="000000"/>
                </a:solidFill>
                <a:latin typeface="Verdana" pitchFamily="34" charset="0"/>
              </a:rPr>
              <a:t>  </a:t>
            </a:r>
            <a:endParaRPr lang="en-US" altLang="en-US" sz="1400" b="1" dirty="0">
              <a:solidFill>
                <a:srgbClr val="000000"/>
              </a:solidFill>
              <a:latin typeface="Verdana" pitchFamily="34" charset="0"/>
            </a:endParaRPr>
          </a:p>
          <a:p>
            <a:pPr algn="just"/>
            <a:r>
              <a:rPr lang="en-GB" altLang="en-US" sz="1400" b="1" dirty="0">
                <a:solidFill>
                  <a:srgbClr val="000000"/>
                </a:solidFill>
                <a:latin typeface="Verdana" pitchFamily="34" charset="0"/>
              </a:rPr>
              <a:t> </a:t>
            </a:r>
            <a:endParaRPr lang="en-US" altLang="en-US" sz="1400" b="1" dirty="0">
              <a:solidFill>
                <a:srgbClr val="000000"/>
              </a:solidFill>
              <a:latin typeface="Verdana" pitchFamily="34" charset="0"/>
            </a:endParaRPr>
          </a:p>
          <a:p>
            <a:pPr algn="just"/>
            <a:r>
              <a:rPr lang="en-GB" altLang="en-US" sz="1400" b="1" dirty="0">
                <a:solidFill>
                  <a:srgbClr val="000000"/>
                </a:solidFill>
                <a:latin typeface="Verdana" pitchFamily="34" charset="0"/>
              </a:rPr>
              <a:t>The leading 1 can be ignored as in the IEEE754 standard all fractions start with a 1.</a:t>
            </a:r>
            <a:endParaRPr lang="en-US" altLang="en-US" sz="1400" b="1" dirty="0">
              <a:solidFill>
                <a:srgbClr val="000000"/>
              </a:solidFill>
              <a:latin typeface="Verdana" pitchFamily="34" charset="0"/>
            </a:endParaRPr>
          </a:p>
          <a:p>
            <a:pPr algn="just"/>
            <a:r>
              <a:rPr lang="en-GB" altLang="en-US" sz="1400" b="1" dirty="0">
                <a:solidFill>
                  <a:srgbClr val="000000"/>
                </a:solidFill>
                <a:latin typeface="Verdana" pitchFamily="34" charset="0"/>
              </a:rPr>
              <a:t> </a:t>
            </a:r>
            <a:endParaRPr lang="en-US" altLang="en-US" sz="1400" b="1" dirty="0">
              <a:solidFill>
                <a:srgbClr val="000000"/>
              </a:solidFill>
              <a:latin typeface="Verdana" pitchFamily="34" charset="0"/>
            </a:endParaRPr>
          </a:p>
          <a:p>
            <a:pPr algn="just"/>
            <a:r>
              <a:rPr lang="en-GB" altLang="en-US" sz="1400" b="1" dirty="0">
                <a:solidFill>
                  <a:srgbClr val="000000"/>
                </a:solidFill>
                <a:latin typeface="Verdana" pitchFamily="34" charset="0"/>
              </a:rPr>
              <a:t>The binary representation of the exponent (2) is </a:t>
            </a:r>
            <a:r>
              <a:rPr lang="en-GB" altLang="en-US" sz="1400" b="1" dirty="0">
                <a:solidFill>
                  <a:srgbClr val="0070C0"/>
                </a:solidFill>
                <a:latin typeface="Verdana" pitchFamily="34" charset="0"/>
              </a:rPr>
              <a:t>10</a:t>
            </a:r>
            <a:r>
              <a:rPr lang="en-GB" altLang="en-US" sz="1400" b="1" baseline="-25000" dirty="0">
                <a:solidFill>
                  <a:srgbClr val="0070C0"/>
                </a:solidFill>
                <a:latin typeface="Verdana" pitchFamily="34" charset="0"/>
              </a:rPr>
              <a:t>2</a:t>
            </a:r>
            <a:endParaRPr lang="en-US" altLang="en-US" sz="1400" b="1" dirty="0">
              <a:solidFill>
                <a:srgbClr val="0070C0"/>
              </a:solidFill>
              <a:latin typeface="Verdana" pitchFamily="34" charset="0"/>
            </a:endParaRPr>
          </a:p>
          <a:p>
            <a:pPr algn="just"/>
            <a:r>
              <a:rPr lang="en-GB" altLang="en-US" sz="1400" b="1" dirty="0">
                <a:solidFill>
                  <a:srgbClr val="000000"/>
                </a:solidFill>
                <a:latin typeface="Verdana" pitchFamily="34" charset="0"/>
              </a:rPr>
              <a:t> </a:t>
            </a:r>
            <a:endParaRPr lang="en-US" altLang="en-US" sz="1400" b="1" dirty="0">
              <a:solidFill>
                <a:srgbClr val="000000"/>
              </a:solidFill>
              <a:latin typeface="Verdana" pitchFamily="34" charset="0"/>
            </a:endParaRPr>
          </a:p>
          <a:p>
            <a:pPr algn="just"/>
            <a:r>
              <a:rPr lang="en-GB" altLang="en-US" sz="1400" b="1" dirty="0">
                <a:solidFill>
                  <a:srgbClr val="000000"/>
                </a:solidFill>
                <a:latin typeface="Verdana" pitchFamily="34" charset="0"/>
              </a:rPr>
              <a:t>Adding this to a bias of </a:t>
            </a:r>
            <a:r>
              <a:rPr lang="en-GB" altLang="en-US" sz="1400" b="1" dirty="0">
                <a:solidFill>
                  <a:srgbClr val="7030A0"/>
                </a:solidFill>
                <a:latin typeface="Verdana" pitchFamily="34" charset="0"/>
              </a:rPr>
              <a:t>01111111</a:t>
            </a:r>
            <a:r>
              <a:rPr lang="en-GB" altLang="en-US" sz="1400" b="1" dirty="0">
                <a:solidFill>
                  <a:srgbClr val="000000"/>
                </a:solidFill>
                <a:latin typeface="Verdana" pitchFamily="34" charset="0"/>
              </a:rPr>
              <a:t> gives an exponent of: </a:t>
            </a:r>
            <a:r>
              <a:rPr lang="en-GB" altLang="en-US" sz="1400" b="1" dirty="0">
                <a:solidFill>
                  <a:srgbClr val="FF0000"/>
                </a:solidFill>
                <a:latin typeface="Verdana" pitchFamily="34" charset="0"/>
              </a:rPr>
              <a:t>10000001</a:t>
            </a:r>
            <a:r>
              <a:rPr lang="en-GB" altLang="en-US" sz="1400" b="1" dirty="0">
                <a:solidFill>
                  <a:srgbClr val="000000"/>
                </a:solidFill>
                <a:latin typeface="Verdana" pitchFamily="34" charset="0"/>
              </a:rPr>
              <a:t>.</a:t>
            </a:r>
            <a:endParaRPr lang="en-US" altLang="en-US" sz="1400" b="1" dirty="0">
              <a:solidFill>
                <a:srgbClr val="000000"/>
              </a:solidFill>
              <a:latin typeface="Verdana" pitchFamily="34" charset="0"/>
            </a:endParaRPr>
          </a:p>
          <a:p>
            <a:pPr algn="just"/>
            <a:r>
              <a:rPr lang="en-GB" altLang="en-US" sz="1400" b="1" dirty="0">
                <a:solidFill>
                  <a:srgbClr val="000000"/>
                </a:solidFill>
                <a:latin typeface="Verdana" pitchFamily="34" charset="0"/>
              </a:rPr>
              <a:t> </a:t>
            </a:r>
            <a:endParaRPr lang="en-US" altLang="en-US" sz="1400" b="1" dirty="0">
              <a:solidFill>
                <a:srgbClr val="000000"/>
              </a:solidFill>
              <a:latin typeface="Verdana" pitchFamily="34" charset="0"/>
            </a:endParaRPr>
          </a:p>
          <a:p>
            <a:r>
              <a:rPr lang="en-US" altLang="en-US" sz="1400" b="1" dirty="0">
                <a:solidFill>
                  <a:srgbClr val="000000"/>
                </a:solidFill>
                <a:latin typeface="Verdana" pitchFamily="34" charset="0"/>
              </a:rPr>
              <a:t>Putting this all together gives the IEEE 754 32-bit floating point representation of 5.5 =	</a:t>
            </a:r>
            <a:r>
              <a:rPr lang="en-US" altLang="en-US" sz="1400" b="1" dirty="0">
                <a:solidFill>
                  <a:srgbClr val="FF0000"/>
                </a:solidFill>
                <a:latin typeface="Verdana" pitchFamily="34" charset="0"/>
              </a:rPr>
              <a:t>01000000101100000000000000000000</a:t>
            </a:r>
            <a:r>
              <a:rPr lang="en-GB" altLang="en-US" sz="1400" b="1" dirty="0">
                <a:solidFill>
                  <a:srgbClr val="FF0000"/>
                </a:solidFill>
                <a:latin typeface="Verdana" pitchFamily="34" charset="0"/>
              </a:rPr>
              <a:t> </a:t>
            </a:r>
            <a:endParaRPr lang="en-GB" altLang="en-US" sz="1400" b="1" dirty="0">
              <a:solidFill>
                <a:srgbClr val="FF0000"/>
              </a:solidFill>
            </a:endParaRPr>
          </a:p>
        </p:txBody>
      </p:sp>
      <p:sp>
        <p:nvSpPr>
          <p:cNvPr id="26627" name="Rectangle 11"/>
          <p:cNvSpPr>
            <a:spLocks noChangeArrowheads="1"/>
          </p:cNvSpPr>
          <p:nvPr/>
        </p:nvSpPr>
        <p:spPr bwMode="auto">
          <a:xfrm>
            <a:off x="1042988" y="549275"/>
            <a:ext cx="5273675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8522" tIns="29261" rIns="58522" bIns="29261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b="1" dirty="0">
                <a:solidFill>
                  <a:srgbClr val="FF0000"/>
                </a:solidFill>
                <a:latin typeface="Verdana" pitchFamily="34" charset="0"/>
              </a:rPr>
              <a:t>Example 1</a:t>
            </a:r>
            <a:r>
              <a:rPr lang="en-US" altLang="en-US" sz="1800" dirty="0">
                <a:solidFill>
                  <a:srgbClr val="FF0000"/>
                </a:solidFill>
                <a:latin typeface="Helvetica" charset="0"/>
              </a:rPr>
              <a:t> </a:t>
            </a:r>
            <a:endParaRPr lang="en-GB" altLang="en-US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19</a:t>
            </a:fld>
            <a:endParaRPr lang="en-GB"/>
          </a:p>
        </p:txBody>
      </p:sp>
      <p:pic>
        <p:nvPicPr>
          <p:cNvPr id="5" name="Picture 2" descr="C:\Users\ab0480\Desktop\CU_\New Session Prep - 2016-17\120CT\Amber Traffic Lig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665" y="204707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87001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6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6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6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6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6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6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6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6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404664"/>
            <a:ext cx="8892480" cy="122413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900" b="1" dirty="0"/>
              <a:t>Data Representation in Computer Systems</a:t>
            </a:r>
            <a:br>
              <a:rPr lang="en-GB" dirty="0"/>
            </a:b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5001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Binary integers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Unsigned Binary Numbers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Range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IPv4 Addresses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Signed binary numbers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One's and Two's complement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Conversion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Arithmetic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Range of negative numbers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The Overflow Problem</a:t>
            </a:r>
          </a:p>
          <a:p>
            <a:pPr marL="3429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Floating Point Numbers</a:t>
            </a:r>
            <a:endParaRPr lang="en-GB" b="1" dirty="0">
              <a:solidFill>
                <a:srgbClr val="C00000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787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10"/>
          <p:cNvGrpSpPr>
            <a:grpSpLocks noChangeAspect="1"/>
          </p:cNvGrpSpPr>
          <p:nvPr/>
        </p:nvGrpSpPr>
        <p:grpSpPr bwMode="auto">
          <a:xfrm>
            <a:off x="1115616" y="200759"/>
            <a:ext cx="6884989" cy="538274"/>
            <a:chOff x="2362" y="-1095"/>
            <a:chExt cx="11478" cy="8925"/>
          </a:xfrm>
        </p:grpSpPr>
        <p:sp>
          <p:nvSpPr>
            <p:cNvPr id="27651" name="AutoShape 11"/>
            <p:cNvSpPr>
              <a:spLocks noChangeAspect="1" noChangeArrowheads="1"/>
            </p:cNvSpPr>
            <p:nvPr/>
          </p:nvSpPr>
          <p:spPr bwMode="auto">
            <a:xfrm>
              <a:off x="2362" y="-85"/>
              <a:ext cx="11478" cy="7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7652" name="Rectangle 12"/>
            <p:cNvSpPr>
              <a:spLocks noChangeArrowheads="1"/>
            </p:cNvSpPr>
            <p:nvPr/>
          </p:nvSpPr>
          <p:spPr bwMode="auto">
            <a:xfrm>
              <a:off x="2362" y="-1095"/>
              <a:ext cx="11374" cy="1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7607" tIns="28804" rIns="57607" bIns="28804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 b="1" dirty="0">
                  <a:solidFill>
                    <a:srgbClr val="FF0000"/>
                  </a:solidFill>
                  <a:latin typeface="Verdana" pitchFamily="34" charset="0"/>
                </a:rPr>
                <a:t>Example 2</a:t>
              </a:r>
              <a:r>
                <a:rPr lang="en-GB" altLang="en-US" sz="2800" b="1" dirty="0">
                  <a:solidFill>
                    <a:srgbClr val="FF0000"/>
                  </a:solidFill>
                  <a:latin typeface="Verdana" pitchFamily="34" charset="0"/>
                </a:rPr>
                <a:t> </a:t>
              </a:r>
              <a:endParaRPr lang="en-GB" alt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20</a:t>
            </a:fld>
            <a:endParaRPr lang="en-GB"/>
          </a:p>
        </p:txBody>
      </p:sp>
      <p:pic>
        <p:nvPicPr>
          <p:cNvPr id="7" name="Picture 2" descr="C:\Users\ab0480\Desktop\CU_\New Session Prep - 2016-17\120CT\Amber Traffic Lig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665" y="204707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115616" y="1052736"/>
            <a:ext cx="6884989" cy="540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7607" tIns="28804" rIns="57607" bIns="28804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n-GB" altLang="en-US" sz="1400" b="1" dirty="0">
                <a:solidFill>
                  <a:srgbClr val="000000"/>
                </a:solidFill>
                <a:latin typeface="Verdana" pitchFamily="34" charset="0"/>
              </a:rPr>
              <a:t>Let us try a negative number this time. Consider the number            -118.625. </a:t>
            </a:r>
            <a:endParaRPr lang="en-US" altLang="en-US" sz="1400" b="1" dirty="0">
              <a:solidFill>
                <a:srgbClr val="000000"/>
              </a:solidFill>
              <a:latin typeface="Verdana" pitchFamily="34" charset="0"/>
            </a:endParaRPr>
          </a:p>
          <a:p>
            <a:pPr algn="just"/>
            <a:r>
              <a:rPr lang="en-GB" altLang="en-US" sz="1400" b="1" dirty="0">
                <a:solidFill>
                  <a:srgbClr val="000000"/>
                </a:solidFill>
                <a:latin typeface="Verdana" pitchFamily="34" charset="0"/>
              </a:rPr>
              <a:t> </a:t>
            </a:r>
            <a:endParaRPr lang="en-US" altLang="en-US" sz="1400" b="1" dirty="0">
              <a:solidFill>
                <a:srgbClr val="000000"/>
              </a:solidFill>
              <a:latin typeface="Verdana" pitchFamily="34" charset="0"/>
            </a:endParaRPr>
          </a:p>
          <a:p>
            <a:pPr algn="just"/>
            <a:r>
              <a:rPr lang="en-GB" altLang="en-US" sz="1400" b="1" dirty="0">
                <a:solidFill>
                  <a:srgbClr val="000000"/>
                </a:solidFill>
                <a:latin typeface="Verdana" pitchFamily="34" charset="0"/>
              </a:rPr>
              <a:t>The sign bit is </a:t>
            </a:r>
            <a:r>
              <a:rPr lang="en-GB" altLang="en-US" sz="1400" b="1" dirty="0">
                <a:solidFill>
                  <a:srgbClr val="FF0000"/>
                </a:solidFill>
                <a:latin typeface="Verdana" pitchFamily="34" charset="0"/>
              </a:rPr>
              <a:t>1</a:t>
            </a:r>
            <a:r>
              <a:rPr lang="en-GB" altLang="en-US" sz="1400" b="1" dirty="0">
                <a:solidFill>
                  <a:srgbClr val="000000"/>
                </a:solidFill>
                <a:latin typeface="Verdana" pitchFamily="34" charset="0"/>
              </a:rPr>
              <a:t> because it is a negative number.</a:t>
            </a:r>
            <a:endParaRPr lang="en-US" altLang="en-US" sz="1400" b="1" dirty="0">
              <a:solidFill>
                <a:srgbClr val="000000"/>
              </a:solidFill>
              <a:latin typeface="Verdana" pitchFamily="34" charset="0"/>
            </a:endParaRPr>
          </a:p>
          <a:p>
            <a:pPr algn="just"/>
            <a:r>
              <a:rPr lang="en-GB" altLang="en-US" sz="1400" b="1" dirty="0">
                <a:solidFill>
                  <a:srgbClr val="000000"/>
                </a:solidFill>
                <a:latin typeface="Verdana" pitchFamily="34" charset="0"/>
              </a:rPr>
              <a:t> </a:t>
            </a:r>
            <a:endParaRPr lang="en-US" altLang="en-US" sz="1400" b="1" dirty="0">
              <a:solidFill>
                <a:srgbClr val="000000"/>
              </a:solidFill>
              <a:latin typeface="Verdana" pitchFamily="34" charset="0"/>
            </a:endParaRPr>
          </a:p>
          <a:p>
            <a:pPr algn="just"/>
            <a:r>
              <a:rPr lang="en-GB" altLang="en-US" sz="1400" b="1" dirty="0">
                <a:solidFill>
                  <a:srgbClr val="000000"/>
                </a:solidFill>
                <a:latin typeface="Verdana" pitchFamily="34" charset="0"/>
              </a:rPr>
              <a:t>We then convert the absolute (positive) value to binary. The integer part, 118, is simply 1110110</a:t>
            </a:r>
            <a:r>
              <a:rPr lang="en-GB" altLang="en-US" sz="1400" b="1" baseline="-25000" dirty="0">
                <a:solidFill>
                  <a:srgbClr val="000000"/>
                </a:solidFill>
                <a:latin typeface="Verdana" pitchFamily="34" charset="0"/>
              </a:rPr>
              <a:t>2</a:t>
            </a:r>
            <a:r>
              <a:rPr lang="en-GB" altLang="en-US" sz="1400" b="1" dirty="0">
                <a:solidFill>
                  <a:srgbClr val="000000"/>
                </a:solidFill>
                <a:latin typeface="Verdana" pitchFamily="34" charset="0"/>
              </a:rPr>
              <a:t> while the fraction, 0.625, is 0.101</a:t>
            </a:r>
            <a:r>
              <a:rPr lang="en-GB" altLang="en-US" sz="1400" b="1" baseline="-25000" dirty="0">
                <a:solidFill>
                  <a:srgbClr val="000000"/>
                </a:solidFill>
                <a:latin typeface="Verdana" pitchFamily="34" charset="0"/>
              </a:rPr>
              <a:t>2</a:t>
            </a:r>
            <a:r>
              <a:rPr lang="en-GB" altLang="en-US" sz="1400" b="1" dirty="0">
                <a:solidFill>
                  <a:srgbClr val="000000"/>
                </a:solidFill>
                <a:latin typeface="Verdana" pitchFamily="34" charset="0"/>
              </a:rPr>
              <a:t>; which put together gives,</a:t>
            </a:r>
            <a:endParaRPr lang="en-US" altLang="en-US" sz="1400" b="1" dirty="0">
              <a:solidFill>
                <a:srgbClr val="000000"/>
              </a:solidFill>
              <a:latin typeface="Verdana" pitchFamily="34" charset="0"/>
            </a:endParaRPr>
          </a:p>
          <a:p>
            <a:pPr algn="just"/>
            <a:r>
              <a:rPr lang="en-GB" altLang="en-US" sz="1400" b="1" dirty="0">
                <a:solidFill>
                  <a:srgbClr val="000000"/>
                </a:solidFill>
                <a:latin typeface="Verdana" pitchFamily="34" charset="0"/>
              </a:rPr>
              <a:t> </a:t>
            </a:r>
            <a:endParaRPr lang="en-US" altLang="en-US" sz="1400" b="1" dirty="0">
              <a:solidFill>
                <a:srgbClr val="000000"/>
              </a:solidFill>
              <a:latin typeface="Verdana" pitchFamily="34" charset="0"/>
            </a:endParaRPr>
          </a:p>
          <a:p>
            <a:pPr algn="just"/>
            <a:r>
              <a:rPr lang="en-GB" altLang="en-US" sz="1400" b="1" dirty="0">
                <a:solidFill>
                  <a:srgbClr val="000000"/>
                </a:solidFill>
                <a:latin typeface="Verdana" pitchFamily="34" charset="0"/>
              </a:rPr>
              <a:t>		</a:t>
            </a:r>
            <a:r>
              <a:rPr lang="en-GB" altLang="en-US" sz="1400" b="1" dirty="0">
                <a:solidFill>
                  <a:srgbClr val="0070C0"/>
                </a:solidFill>
                <a:latin typeface="Verdana" pitchFamily="34" charset="0"/>
              </a:rPr>
              <a:t>118.625 = 1110110.101</a:t>
            </a:r>
            <a:r>
              <a:rPr lang="en-GB" altLang="en-US" sz="1400" b="1" baseline="-25000" dirty="0">
                <a:solidFill>
                  <a:srgbClr val="0070C0"/>
                </a:solidFill>
                <a:latin typeface="Verdana" pitchFamily="34" charset="0"/>
              </a:rPr>
              <a:t>2</a:t>
            </a:r>
            <a:endParaRPr lang="en-US" altLang="en-US" sz="1400" b="1" dirty="0">
              <a:solidFill>
                <a:srgbClr val="0070C0"/>
              </a:solidFill>
              <a:latin typeface="Verdana" pitchFamily="34" charset="0"/>
            </a:endParaRPr>
          </a:p>
          <a:p>
            <a:pPr algn="just"/>
            <a:r>
              <a:rPr lang="en-GB" altLang="en-US" sz="1400" b="1" dirty="0">
                <a:solidFill>
                  <a:srgbClr val="000000"/>
                </a:solidFill>
                <a:latin typeface="Verdana" pitchFamily="34" charset="0"/>
              </a:rPr>
              <a:t> </a:t>
            </a:r>
            <a:endParaRPr lang="en-US" altLang="en-US" sz="1400" b="1" dirty="0">
              <a:solidFill>
                <a:srgbClr val="000000"/>
              </a:solidFill>
              <a:latin typeface="Verdana" pitchFamily="34" charset="0"/>
            </a:endParaRPr>
          </a:p>
          <a:p>
            <a:pPr algn="just"/>
            <a:r>
              <a:rPr lang="en-GB" altLang="en-US" sz="1400" b="1" dirty="0">
                <a:solidFill>
                  <a:srgbClr val="000000"/>
                </a:solidFill>
                <a:latin typeface="Verdana" pitchFamily="34" charset="0"/>
              </a:rPr>
              <a:t>Shifting the binary point 6 places to the left gives,</a:t>
            </a:r>
            <a:endParaRPr lang="en-US" altLang="en-US" sz="1400" b="1" dirty="0">
              <a:solidFill>
                <a:srgbClr val="000000"/>
              </a:solidFill>
              <a:latin typeface="Verdana" pitchFamily="34" charset="0"/>
            </a:endParaRPr>
          </a:p>
          <a:p>
            <a:pPr algn="just"/>
            <a:r>
              <a:rPr lang="en-GB" altLang="en-US" sz="1400" b="1" dirty="0">
                <a:solidFill>
                  <a:srgbClr val="000000"/>
                </a:solidFill>
                <a:latin typeface="Verdana" pitchFamily="34" charset="0"/>
              </a:rPr>
              <a:t> </a:t>
            </a:r>
            <a:endParaRPr lang="en-US" altLang="en-US" sz="1400" b="1" dirty="0">
              <a:solidFill>
                <a:srgbClr val="000000"/>
              </a:solidFill>
              <a:latin typeface="Verdana" pitchFamily="34" charset="0"/>
            </a:endParaRPr>
          </a:p>
          <a:p>
            <a:pPr algn="just"/>
            <a:r>
              <a:rPr lang="en-GB" altLang="en-US" sz="1400" b="1" dirty="0">
                <a:solidFill>
                  <a:srgbClr val="000000"/>
                </a:solidFill>
                <a:latin typeface="Verdana" pitchFamily="34" charset="0"/>
              </a:rPr>
              <a:t>		</a:t>
            </a:r>
            <a:r>
              <a:rPr lang="en-GB" altLang="en-US" sz="1400" b="1" dirty="0">
                <a:solidFill>
                  <a:srgbClr val="0070C0"/>
                </a:solidFill>
                <a:latin typeface="Verdana" pitchFamily="34" charset="0"/>
              </a:rPr>
              <a:t>118.625 = 1.</a:t>
            </a:r>
            <a:r>
              <a:rPr lang="en-GB" altLang="en-US" sz="1400" b="1" dirty="0">
                <a:solidFill>
                  <a:srgbClr val="FF0000"/>
                </a:solidFill>
                <a:latin typeface="Verdana" pitchFamily="34" charset="0"/>
              </a:rPr>
              <a:t>110110101</a:t>
            </a:r>
            <a:r>
              <a:rPr lang="en-GB" altLang="en-US" sz="1400" b="1" baseline="-25000" dirty="0">
                <a:solidFill>
                  <a:srgbClr val="0070C0"/>
                </a:solidFill>
                <a:latin typeface="Verdana" pitchFamily="34" charset="0"/>
              </a:rPr>
              <a:t>2</a:t>
            </a:r>
            <a:r>
              <a:rPr lang="en-GB" altLang="en-US" sz="1400" b="1" dirty="0">
                <a:solidFill>
                  <a:srgbClr val="0070C0"/>
                </a:solidFill>
                <a:latin typeface="Verdana" pitchFamily="34" charset="0"/>
              </a:rPr>
              <a:t> x 2</a:t>
            </a:r>
            <a:r>
              <a:rPr lang="en-GB" altLang="en-US" sz="1400" b="1" baseline="30000" dirty="0">
                <a:solidFill>
                  <a:srgbClr val="0070C0"/>
                </a:solidFill>
                <a:latin typeface="Verdana" pitchFamily="34" charset="0"/>
              </a:rPr>
              <a:t>6</a:t>
            </a:r>
            <a:endParaRPr lang="en-US" altLang="en-US" sz="1400" b="1" dirty="0">
              <a:solidFill>
                <a:srgbClr val="0070C0"/>
              </a:solidFill>
              <a:latin typeface="Verdana" pitchFamily="34" charset="0"/>
            </a:endParaRPr>
          </a:p>
          <a:p>
            <a:pPr algn="just"/>
            <a:r>
              <a:rPr lang="en-GB" altLang="en-US" sz="1400" b="1" dirty="0">
                <a:solidFill>
                  <a:srgbClr val="000000"/>
                </a:solidFill>
                <a:latin typeface="Verdana" pitchFamily="34" charset="0"/>
              </a:rPr>
              <a:t> </a:t>
            </a:r>
            <a:endParaRPr lang="en-US" altLang="en-US" sz="1400" b="1" dirty="0">
              <a:solidFill>
                <a:srgbClr val="000000"/>
              </a:solidFill>
              <a:latin typeface="Verdana" pitchFamily="34" charset="0"/>
            </a:endParaRPr>
          </a:p>
          <a:p>
            <a:pPr algn="just"/>
            <a:r>
              <a:rPr lang="en-GB" altLang="en-US" sz="1400" b="1" dirty="0">
                <a:solidFill>
                  <a:srgbClr val="000000"/>
                </a:solidFill>
                <a:latin typeface="Verdana" pitchFamily="34" charset="0"/>
              </a:rPr>
              <a:t>the leading 1 can be ignored as in the IEEE754 standard all fractions will start with a 1.</a:t>
            </a:r>
            <a:endParaRPr lang="en-US" altLang="en-US" sz="1400" b="1" dirty="0">
              <a:solidFill>
                <a:srgbClr val="000000"/>
              </a:solidFill>
              <a:latin typeface="Verdana" pitchFamily="34" charset="0"/>
            </a:endParaRPr>
          </a:p>
          <a:p>
            <a:pPr algn="just"/>
            <a:r>
              <a:rPr lang="en-GB" altLang="en-US" sz="1400" b="1" dirty="0">
                <a:solidFill>
                  <a:srgbClr val="000000"/>
                </a:solidFill>
                <a:latin typeface="Verdana" pitchFamily="34" charset="0"/>
              </a:rPr>
              <a:t> </a:t>
            </a:r>
            <a:endParaRPr lang="en-US" altLang="en-US" sz="1400" b="1" dirty="0">
              <a:solidFill>
                <a:srgbClr val="000000"/>
              </a:solidFill>
              <a:latin typeface="Verdana" pitchFamily="34" charset="0"/>
            </a:endParaRPr>
          </a:p>
          <a:p>
            <a:pPr algn="just"/>
            <a:r>
              <a:rPr lang="en-GB" altLang="en-US" sz="1400" b="1" dirty="0">
                <a:solidFill>
                  <a:srgbClr val="000000"/>
                </a:solidFill>
                <a:latin typeface="Verdana" pitchFamily="34" charset="0"/>
              </a:rPr>
              <a:t>The binary exponent of 6 is </a:t>
            </a:r>
            <a:r>
              <a:rPr lang="en-GB" altLang="en-US" sz="1400" b="1" dirty="0">
                <a:solidFill>
                  <a:srgbClr val="0070C0"/>
                </a:solidFill>
                <a:latin typeface="Verdana" pitchFamily="34" charset="0"/>
              </a:rPr>
              <a:t>110</a:t>
            </a:r>
            <a:r>
              <a:rPr lang="en-GB" altLang="en-US" sz="1400" b="1" baseline="-25000" dirty="0">
                <a:solidFill>
                  <a:srgbClr val="0070C0"/>
                </a:solidFill>
                <a:latin typeface="Verdana" pitchFamily="34" charset="0"/>
              </a:rPr>
              <a:t>2</a:t>
            </a:r>
            <a:r>
              <a:rPr lang="en-GB" altLang="en-US" sz="1400" b="1" baseline="-25000" dirty="0">
                <a:solidFill>
                  <a:srgbClr val="000000"/>
                </a:solidFill>
                <a:latin typeface="Verdana" pitchFamily="34" charset="0"/>
              </a:rPr>
              <a:t> </a:t>
            </a:r>
            <a:r>
              <a:rPr lang="en-GB" altLang="en-US" sz="1400" b="1" dirty="0">
                <a:solidFill>
                  <a:srgbClr val="000000"/>
                </a:solidFill>
                <a:latin typeface="Verdana" pitchFamily="34" charset="0"/>
              </a:rPr>
              <a:t>. Adding a bias of </a:t>
            </a:r>
            <a:r>
              <a:rPr lang="en-GB" altLang="en-US" sz="1400" b="1" dirty="0">
                <a:solidFill>
                  <a:srgbClr val="7030A0"/>
                </a:solidFill>
                <a:latin typeface="Verdana" pitchFamily="34" charset="0"/>
              </a:rPr>
              <a:t>01111111</a:t>
            </a:r>
            <a:r>
              <a:rPr lang="en-GB" altLang="en-US" sz="1400" b="1" dirty="0">
                <a:solidFill>
                  <a:srgbClr val="000000"/>
                </a:solidFill>
                <a:latin typeface="Verdana" pitchFamily="34" charset="0"/>
              </a:rPr>
              <a:t> gives </a:t>
            </a:r>
            <a:r>
              <a:rPr lang="en-GB" altLang="en-US" sz="1400" b="1" dirty="0">
                <a:solidFill>
                  <a:srgbClr val="FF0000"/>
                </a:solidFill>
                <a:latin typeface="Verdana" pitchFamily="34" charset="0"/>
              </a:rPr>
              <a:t>10000101</a:t>
            </a:r>
            <a:r>
              <a:rPr lang="en-GB" altLang="en-US" sz="1400" b="1" dirty="0">
                <a:solidFill>
                  <a:srgbClr val="000000"/>
                </a:solidFill>
                <a:latin typeface="Verdana" pitchFamily="34" charset="0"/>
              </a:rPr>
              <a:t>.</a:t>
            </a:r>
            <a:endParaRPr lang="en-US" altLang="en-US" sz="1400" b="1" dirty="0">
              <a:solidFill>
                <a:srgbClr val="000000"/>
              </a:solidFill>
              <a:latin typeface="Verdana" pitchFamily="34" charset="0"/>
            </a:endParaRPr>
          </a:p>
          <a:p>
            <a:pPr algn="just"/>
            <a:r>
              <a:rPr lang="en-GB" altLang="en-US" sz="1400" b="1" dirty="0">
                <a:solidFill>
                  <a:srgbClr val="000000"/>
                </a:solidFill>
                <a:latin typeface="Verdana" pitchFamily="34" charset="0"/>
              </a:rPr>
              <a:t> </a:t>
            </a:r>
            <a:endParaRPr lang="en-US" altLang="en-US" sz="1400" b="1" dirty="0">
              <a:solidFill>
                <a:srgbClr val="000000"/>
              </a:solidFill>
              <a:latin typeface="Verdana" pitchFamily="34" charset="0"/>
            </a:endParaRPr>
          </a:p>
          <a:p>
            <a:pPr algn="just"/>
            <a:r>
              <a:rPr lang="en-GB" altLang="en-US" sz="1400" b="1" dirty="0">
                <a:solidFill>
                  <a:srgbClr val="000000"/>
                </a:solidFill>
                <a:latin typeface="Verdana" pitchFamily="34" charset="0"/>
              </a:rPr>
              <a:t>Putting this all together, the 32 bit representation of –118.625 is:</a:t>
            </a:r>
            <a:endParaRPr lang="en-US" altLang="en-US" sz="1400" b="1" dirty="0">
              <a:solidFill>
                <a:srgbClr val="000000"/>
              </a:solidFill>
              <a:latin typeface="Verdana" pitchFamily="34" charset="0"/>
            </a:endParaRPr>
          </a:p>
          <a:p>
            <a:pPr algn="just"/>
            <a:r>
              <a:rPr lang="en-GB" altLang="en-US" sz="1400" b="1" dirty="0">
                <a:solidFill>
                  <a:srgbClr val="000000"/>
                </a:solidFill>
                <a:latin typeface="Verdana" pitchFamily="34" charset="0"/>
              </a:rPr>
              <a:t> </a:t>
            </a:r>
            <a:endParaRPr lang="en-US" altLang="en-US" sz="1400" b="1" dirty="0">
              <a:solidFill>
                <a:srgbClr val="000000"/>
              </a:solidFill>
              <a:latin typeface="Verdana" pitchFamily="34" charset="0"/>
            </a:endParaRPr>
          </a:p>
          <a:p>
            <a:r>
              <a:rPr lang="en-GB" altLang="en-US" sz="1400" b="1" dirty="0">
                <a:solidFill>
                  <a:srgbClr val="000000"/>
                </a:solidFill>
                <a:latin typeface="Verdana" pitchFamily="34" charset="0"/>
              </a:rPr>
              <a:t>	</a:t>
            </a:r>
            <a:r>
              <a:rPr lang="en-GB" altLang="en-US" sz="1400" b="1" dirty="0">
                <a:solidFill>
                  <a:srgbClr val="FF0000"/>
                </a:solidFill>
                <a:latin typeface="Verdana" pitchFamily="34" charset="0"/>
              </a:rPr>
              <a:t>11000010111011010100000000000000</a:t>
            </a:r>
            <a:r>
              <a:rPr lang="en-GB" altLang="en-US" sz="1400" b="1" dirty="0">
                <a:solidFill>
                  <a:srgbClr val="000000"/>
                </a:solidFill>
                <a:latin typeface="Verdana" pitchFamily="34" charset="0"/>
              </a:rPr>
              <a:t> </a:t>
            </a:r>
            <a:endParaRPr lang="en-GB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2556226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3634"/>
          </a:xfrm>
        </p:spPr>
        <p:txBody>
          <a:bodyPr/>
          <a:lstStyle/>
          <a:p>
            <a:r>
              <a:rPr lang="en-GB" b="1" dirty="0"/>
              <a:t>Further Reading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63272" cy="4525963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Computer Organization and Architecture – Designing for Performance (10</a:t>
            </a:r>
            <a:r>
              <a:rPr lang="en-GB" sz="2400" baseline="30000" dirty="0">
                <a:solidFill>
                  <a:srgbClr val="C00000"/>
                </a:solidFill>
              </a:rPr>
              <a:t>th</a:t>
            </a:r>
            <a:r>
              <a:rPr lang="en-GB" sz="2400" dirty="0">
                <a:solidFill>
                  <a:srgbClr val="C00000"/>
                </a:solidFill>
              </a:rPr>
              <a:t> Edition), William Stallings </a:t>
            </a:r>
            <a:r>
              <a:rPr lang="en-GB" sz="2400" dirty="0">
                <a:solidFill>
                  <a:srgbClr val="0070C0"/>
                </a:solidFill>
              </a:rPr>
              <a:t>[Chapter: 10]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C00000"/>
                </a:solidFill>
              </a:rPr>
              <a:t>Digital Fundamentals (11</a:t>
            </a:r>
            <a:r>
              <a:rPr lang="en-GB" sz="2400" baseline="30000" dirty="0">
                <a:solidFill>
                  <a:srgbClr val="C00000"/>
                </a:solidFill>
              </a:rPr>
              <a:t>th</a:t>
            </a:r>
            <a:r>
              <a:rPr lang="en-GB" sz="2400" dirty="0">
                <a:solidFill>
                  <a:srgbClr val="C00000"/>
                </a:solidFill>
              </a:rPr>
              <a:t> Edition), Thomas L. Floyd </a:t>
            </a:r>
            <a:r>
              <a:rPr lang="en-GB" sz="2400" dirty="0">
                <a:solidFill>
                  <a:srgbClr val="0070C0"/>
                </a:solidFill>
              </a:rPr>
              <a:t>[Chapter: 2]</a:t>
            </a:r>
          </a:p>
          <a:p>
            <a:pPr marL="2057400" lvl="8" indent="0">
              <a:buNone/>
            </a:pPr>
            <a:endParaRPr lang="en-GB" sz="2400" dirty="0">
              <a:solidFill>
                <a:srgbClr val="C00000"/>
              </a:solidFill>
            </a:endParaRPr>
          </a:p>
          <a:p>
            <a:r>
              <a:rPr lang="en-GB" sz="2400" dirty="0">
                <a:solidFill>
                  <a:srgbClr val="C00000"/>
                </a:solidFill>
              </a:rPr>
              <a:t>Computer Organization and Design – The Hardware/Software Interface (5</a:t>
            </a:r>
            <a:r>
              <a:rPr lang="en-GB" sz="2400" baseline="30000" dirty="0">
                <a:solidFill>
                  <a:srgbClr val="C00000"/>
                </a:solidFill>
              </a:rPr>
              <a:t>th</a:t>
            </a:r>
            <a:r>
              <a:rPr lang="en-GB" sz="2400" dirty="0">
                <a:solidFill>
                  <a:srgbClr val="C00000"/>
                </a:solidFill>
              </a:rPr>
              <a:t> Edition), David A. Patterson &amp; John L. Hennessy </a:t>
            </a:r>
            <a:r>
              <a:rPr lang="en-GB" sz="2400" dirty="0">
                <a:solidFill>
                  <a:srgbClr val="0070C0"/>
                </a:solidFill>
              </a:rPr>
              <a:t>[Chapter: 3]</a:t>
            </a:r>
          </a:p>
          <a:p>
            <a:pPr marL="2057400" lvl="8" indent="0">
              <a:buNone/>
            </a:pPr>
            <a:endParaRPr lang="en-GB" sz="2400" dirty="0">
              <a:solidFill>
                <a:srgbClr val="C00000"/>
              </a:solidFill>
            </a:endParaRPr>
          </a:p>
          <a:p>
            <a:r>
              <a:rPr lang="en-GB" sz="2400" dirty="0">
                <a:solidFill>
                  <a:srgbClr val="C00000"/>
                </a:solidFill>
              </a:rPr>
              <a:t>Fundamentals of Computer Architecture, Mark Burrell </a:t>
            </a:r>
            <a:r>
              <a:rPr lang="en-GB" sz="2400" dirty="0">
                <a:solidFill>
                  <a:srgbClr val="0070C0"/>
                </a:solidFill>
              </a:rPr>
              <a:t>[Chapter: 2]</a:t>
            </a:r>
            <a:endParaRPr lang="en-GB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083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60648"/>
            <a:ext cx="7886700" cy="759618"/>
          </a:xfrm>
        </p:spPr>
        <p:txBody>
          <a:bodyPr/>
          <a:lstStyle/>
          <a:p>
            <a:r>
              <a:rPr lang="en-GB" b="1" dirty="0"/>
              <a:t>Next class ……..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020266"/>
            <a:ext cx="7886700" cy="5577086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Digital Logic</a:t>
            </a:r>
            <a:endParaRPr lang="en-GB" dirty="0"/>
          </a:p>
          <a:p>
            <a:pPr lvl="1"/>
            <a:r>
              <a:rPr lang="en-GB" dirty="0">
                <a:solidFill>
                  <a:srgbClr val="0070C0"/>
                </a:solidFill>
              </a:rPr>
              <a:t>Truth tables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Boolean expressions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Symbols of logic operators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Basic logic gates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Standard results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De Morgan laws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Simplifying circuits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Advanced logic gates</a:t>
            </a: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NAND and NOR gates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XOR and XNOR gates</a:t>
            </a:r>
          </a:p>
          <a:p>
            <a:r>
              <a:rPr lang="en-GB" b="1" dirty="0">
                <a:solidFill>
                  <a:srgbClr val="C00000"/>
                </a:solidFill>
              </a:rPr>
              <a:t>Functional Units from Logic gates</a:t>
            </a:r>
            <a:endParaRPr lang="en-GB" dirty="0"/>
          </a:p>
          <a:p>
            <a:pPr lvl="1"/>
            <a:r>
              <a:rPr lang="en-GB" dirty="0">
                <a:solidFill>
                  <a:srgbClr val="0070C0"/>
                </a:solidFill>
              </a:rPr>
              <a:t>Decoders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Encoders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Multiplexers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Comparators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Special Use of the X-OR gate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Adder circuits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Arithmetic and Logic Unit</a:t>
            </a:r>
          </a:p>
          <a:p>
            <a:pPr lvl="2"/>
            <a:r>
              <a:rPr lang="en-GB" dirty="0">
                <a:solidFill>
                  <a:srgbClr val="7030A0"/>
                </a:solidFill>
              </a:rPr>
              <a:t>Arithmetic Unit</a:t>
            </a:r>
          </a:p>
          <a:p>
            <a:pPr lvl="3"/>
            <a:r>
              <a:rPr lang="en-GB" dirty="0"/>
              <a:t>Addition</a:t>
            </a:r>
          </a:p>
          <a:p>
            <a:pPr lvl="3"/>
            <a:r>
              <a:rPr lang="en-GB" dirty="0"/>
              <a:t>2’s Complement subtraction</a:t>
            </a:r>
          </a:p>
          <a:p>
            <a:pPr lvl="2"/>
            <a:r>
              <a:rPr lang="en-GB" dirty="0">
                <a:solidFill>
                  <a:srgbClr val="7030A0"/>
                </a:solidFill>
              </a:rPr>
              <a:t>Logic Unit</a:t>
            </a:r>
          </a:p>
          <a:p>
            <a:pPr lvl="2"/>
            <a:r>
              <a:rPr lang="en-GB" dirty="0">
                <a:solidFill>
                  <a:srgbClr val="7030A0"/>
                </a:solidFill>
              </a:rPr>
              <a:t>Tri-state devices</a:t>
            </a:r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145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944492"/>
              </p:ext>
            </p:extLst>
          </p:nvPr>
        </p:nvGraphicFramePr>
        <p:xfrm>
          <a:off x="1835696" y="486750"/>
          <a:ext cx="5218113" cy="611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90" name="Document" r:id="rId4" imgW="5392578" imgH="6339904" progId="Word.Document.8">
                  <p:embed/>
                </p:oleObj>
              </mc:Choice>
              <mc:Fallback>
                <p:oleObj name="Document" r:id="rId4" imgW="5392578" imgH="63399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86750"/>
                        <a:ext cx="5218113" cy="611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3</a:t>
            </a:fld>
            <a:endParaRPr lang="en-GB"/>
          </a:p>
        </p:txBody>
      </p:sp>
      <p:pic>
        <p:nvPicPr>
          <p:cNvPr id="4" name="Picture 2" descr="C:\Users\ab0480\Desktop\CU_\New Session Prep - 2016-17\120CT\Amber Traffic Ligh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665" y="204707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380662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Integer Representation</a:t>
            </a:r>
            <a:br>
              <a:rPr lang="en-GB" b="1" dirty="0"/>
            </a:br>
            <a:r>
              <a:rPr lang="en-GB" b="1" dirty="0"/>
              <a:t>Unsigned Binary Numbers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672" y="2204864"/>
            <a:ext cx="8229600" cy="3946443"/>
          </a:xfrm>
        </p:spPr>
        <p:txBody>
          <a:bodyPr/>
          <a:lstStyle/>
          <a:p>
            <a:pPr marL="109728" indent="0">
              <a:buNone/>
            </a:pPr>
            <a:r>
              <a:rPr lang="en-GB" sz="3600" b="1" dirty="0">
                <a:solidFill>
                  <a:srgbClr val="C00000"/>
                </a:solidFill>
              </a:rPr>
              <a:t>Range: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1 byte (8 bits): 		</a:t>
            </a:r>
            <a:r>
              <a:rPr lang="en-GB" dirty="0">
                <a:solidFill>
                  <a:srgbClr val="C00000"/>
                </a:solidFill>
              </a:rPr>
              <a:t>0 – 255</a:t>
            </a:r>
          </a:p>
          <a:p>
            <a:pPr lvl="1"/>
            <a:r>
              <a:rPr lang="en-GB" dirty="0"/>
              <a:t>2 bytes (16 bits): 	</a:t>
            </a:r>
            <a:r>
              <a:rPr lang="en-GB" dirty="0">
                <a:solidFill>
                  <a:srgbClr val="C00000"/>
                </a:solidFill>
              </a:rPr>
              <a:t>0 – 65535</a:t>
            </a:r>
          </a:p>
          <a:p>
            <a:pPr lvl="1"/>
            <a:r>
              <a:rPr lang="en-GB" dirty="0"/>
              <a:t>4 bytes (32 bits): 	</a:t>
            </a:r>
            <a:r>
              <a:rPr lang="en-GB" dirty="0">
                <a:solidFill>
                  <a:srgbClr val="C00000"/>
                </a:solidFill>
              </a:rPr>
              <a:t>0 – 4294967295</a:t>
            </a:r>
          </a:p>
          <a:p>
            <a:pPr lvl="1"/>
            <a:r>
              <a:rPr lang="en-GB" dirty="0"/>
              <a:t>8 bytes (64 bits): 	</a:t>
            </a:r>
            <a:r>
              <a:rPr lang="en-GB" dirty="0">
                <a:solidFill>
                  <a:srgbClr val="C00000"/>
                </a:solidFill>
              </a:rPr>
              <a:t>0 - 18446744073709551615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44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91666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Integer Representation</a:t>
            </a:r>
            <a:br>
              <a:rPr lang="en-GB" dirty="0">
                <a:solidFill>
                  <a:srgbClr val="002060"/>
                </a:solidFill>
              </a:rPr>
            </a:br>
            <a:r>
              <a:rPr lang="en-GB" b="1" dirty="0">
                <a:solidFill>
                  <a:srgbClr val="002060"/>
                </a:solidFill>
              </a:rPr>
              <a:t>IPv4 Address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7885113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938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Integer Representation</a:t>
            </a:r>
            <a:br>
              <a:rPr lang="en-GB" b="1" dirty="0"/>
            </a:br>
            <a:r>
              <a:rPr lang="en-GB" b="1" dirty="0"/>
              <a:t>Signed Binary Numbers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3946443"/>
          </a:xfrm>
        </p:spPr>
        <p:txBody>
          <a:bodyPr/>
          <a:lstStyle/>
          <a:p>
            <a:pPr marL="109728" indent="0">
              <a:buNone/>
            </a:pPr>
            <a:r>
              <a:rPr lang="en-GB" dirty="0">
                <a:solidFill>
                  <a:srgbClr val="FF0000"/>
                </a:solidFill>
              </a:rPr>
              <a:t>Three different methods to represent Signed Binary Numbers are:</a:t>
            </a:r>
          </a:p>
          <a:p>
            <a:pPr marL="2057400" lvl="8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624078" indent="-514350">
              <a:buFont typeface="+mj-lt"/>
              <a:buAutoNum type="arabicParenR"/>
            </a:pPr>
            <a:r>
              <a:rPr lang="en-GB" dirty="0">
                <a:solidFill>
                  <a:srgbClr val="0070C0"/>
                </a:solidFill>
              </a:rPr>
              <a:t>Sign-Magnitude (also, Sign and Modulus)</a:t>
            </a:r>
          </a:p>
          <a:p>
            <a:pPr marL="2400300" lvl="8" indent="-342900">
              <a:buFont typeface="+mj-lt"/>
              <a:buAutoNum type="arabicParenR"/>
            </a:pPr>
            <a:endParaRPr lang="en-GB" dirty="0">
              <a:solidFill>
                <a:srgbClr val="0070C0"/>
              </a:solidFill>
            </a:endParaRPr>
          </a:p>
          <a:p>
            <a:pPr marL="624078" indent="-514350">
              <a:buFont typeface="+mj-lt"/>
              <a:buAutoNum type="arabicParenR"/>
            </a:pPr>
            <a:r>
              <a:rPr lang="en-GB" dirty="0">
                <a:solidFill>
                  <a:srgbClr val="0070C0"/>
                </a:solidFill>
              </a:rPr>
              <a:t>One’s Complement</a:t>
            </a:r>
          </a:p>
          <a:p>
            <a:pPr marL="2400300" lvl="8" indent="-342900">
              <a:buFont typeface="+mj-lt"/>
              <a:buAutoNum type="arabicParenR"/>
            </a:pPr>
            <a:endParaRPr lang="en-GB" dirty="0">
              <a:solidFill>
                <a:srgbClr val="0070C0"/>
              </a:solidFill>
            </a:endParaRPr>
          </a:p>
          <a:p>
            <a:pPr marL="624078" indent="-514350">
              <a:buFont typeface="+mj-lt"/>
              <a:buAutoNum type="arabicParenR"/>
            </a:pPr>
            <a:r>
              <a:rPr lang="en-GB" dirty="0">
                <a:solidFill>
                  <a:srgbClr val="0070C0"/>
                </a:solidFill>
              </a:rPr>
              <a:t>Two’s Complement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6</a:t>
            </a:fld>
            <a:endParaRPr lang="en-GB"/>
          </a:p>
        </p:txBody>
      </p:sp>
      <p:pic>
        <p:nvPicPr>
          <p:cNvPr id="5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71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293031"/>
              </p:ext>
            </p:extLst>
          </p:nvPr>
        </p:nvGraphicFramePr>
        <p:xfrm>
          <a:off x="1304925" y="1193800"/>
          <a:ext cx="6724650" cy="458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4" name="Document" r:id="rId4" imgW="6799653" imgH="4664563" progId="Word.Document.8">
                  <p:embed/>
                </p:oleObj>
              </mc:Choice>
              <mc:Fallback>
                <p:oleObj name="Document" r:id="rId4" imgW="6799653" imgH="46645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1193800"/>
                        <a:ext cx="6724650" cy="458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7</a:t>
            </a:fld>
            <a:endParaRPr lang="en-GB"/>
          </a:p>
        </p:txBody>
      </p:sp>
      <p:pic>
        <p:nvPicPr>
          <p:cNvPr id="4" name="Picture 2" descr="C:\Users\ab0480\Desktop\CU_\New Session Prep - 2016-17\120CT\Amber Traffic Ligh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665" y="204707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770103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828548"/>
              </p:ext>
            </p:extLst>
          </p:nvPr>
        </p:nvGraphicFramePr>
        <p:xfrm>
          <a:off x="1081088" y="334963"/>
          <a:ext cx="7416800" cy="721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38" name="Document" r:id="rId4" imgW="7278846" imgH="7098812" progId="Word.Document.8">
                  <p:embed/>
                </p:oleObj>
              </mc:Choice>
              <mc:Fallback>
                <p:oleObj name="Document" r:id="rId4" imgW="7278846" imgH="70988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334963"/>
                        <a:ext cx="7416800" cy="721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8</a:t>
            </a:fld>
            <a:endParaRPr lang="en-GB"/>
          </a:p>
        </p:txBody>
      </p:sp>
      <p:pic>
        <p:nvPicPr>
          <p:cNvPr id="4" name="Picture 2" descr="C:\Users\ab0480\Desktop\CU_\New Session Prep - 2016-17\120CT\Amber Traffic Ligh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665" y="204707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719361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381877"/>
              </p:ext>
            </p:extLst>
          </p:nvPr>
        </p:nvGraphicFramePr>
        <p:xfrm>
          <a:off x="1416050" y="958850"/>
          <a:ext cx="6356350" cy="523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62" name="Document" r:id="rId4" imgW="6617035" imgH="5457603" progId="Word.Document.8">
                  <p:embed/>
                </p:oleObj>
              </mc:Choice>
              <mc:Fallback>
                <p:oleObj name="Document" r:id="rId4" imgW="6617035" imgH="54576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958850"/>
                        <a:ext cx="6356350" cy="523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9</a:t>
            </a:fld>
            <a:endParaRPr lang="en-GB"/>
          </a:p>
        </p:txBody>
      </p:sp>
      <p:pic>
        <p:nvPicPr>
          <p:cNvPr id="4" name="Picture 2" descr="C:\Users\ab0480\Desktop\CU_\New Session Prep - 2016-17\120CT\Amber Traffic Ligh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665" y="204707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194587"/>
      </p:ext>
    </p:extLst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28654</TotalTime>
  <Words>552</Words>
  <Application>Microsoft Office PowerPoint</Application>
  <PresentationFormat>On-screen Show (4:3)</PresentationFormat>
  <Paragraphs>166</Paragraphs>
  <Slides>22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Helvetica</vt:lpstr>
      <vt:lpstr>Times New Roman</vt:lpstr>
      <vt:lpstr>Verdana</vt:lpstr>
      <vt:lpstr>Office Theme</vt:lpstr>
      <vt:lpstr>Document</vt:lpstr>
      <vt:lpstr>Microsoft Word 97 - 2003 Document</vt:lpstr>
      <vt:lpstr>Data Representation</vt:lpstr>
      <vt:lpstr>Data Representation in Computer Systems </vt:lpstr>
      <vt:lpstr>PowerPoint Presentation</vt:lpstr>
      <vt:lpstr>Integer Representation Unsigned Binary Numbers</vt:lpstr>
      <vt:lpstr>Integer Representation IPv4 Address</vt:lpstr>
      <vt:lpstr>Integer Representation Signed Binary Numbers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Further Reading</vt:lpstr>
      <vt:lpstr>Next class ……..</vt:lpstr>
    </vt:vector>
  </TitlesOfParts>
  <Company>Coventry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340CT Software Quality and Process Management</dc:title>
  <dc:creator>Windows User</dc:creator>
  <cp:lastModifiedBy>Dianabasi Nkantah</cp:lastModifiedBy>
  <cp:revision>392</cp:revision>
  <dcterms:created xsi:type="dcterms:W3CDTF">2012-09-30T21:28:26Z</dcterms:created>
  <dcterms:modified xsi:type="dcterms:W3CDTF">2017-10-07T14:51:03Z</dcterms:modified>
</cp:coreProperties>
</file>