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2"/>
  </p:notesMasterIdLst>
  <p:sldIdLst>
    <p:sldId id="256" r:id="rId2"/>
    <p:sldId id="386" r:id="rId3"/>
    <p:sldId id="428" r:id="rId4"/>
    <p:sldId id="353" r:id="rId5"/>
    <p:sldId id="426" r:id="rId6"/>
    <p:sldId id="427" r:id="rId7"/>
    <p:sldId id="354" r:id="rId8"/>
    <p:sldId id="355" r:id="rId9"/>
    <p:sldId id="356" r:id="rId10"/>
    <p:sldId id="387" r:id="rId11"/>
    <p:sldId id="388" r:id="rId12"/>
    <p:sldId id="389" r:id="rId13"/>
    <p:sldId id="390" r:id="rId14"/>
    <p:sldId id="391" r:id="rId15"/>
    <p:sldId id="392" r:id="rId16"/>
    <p:sldId id="360" r:id="rId17"/>
    <p:sldId id="447" r:id="rId18"/>
    <p:sldId id="361" r:id="rId19"/>
    <p:sldId id="362" r:id="rId20"/>
    <p:sldId id="363" r:id="rId21"/>
    <p:sldId id="385" r:id="rId22"/>
    <p:sldId id="365" r:id="rId23"/>
    <p:sldId id="408" r:id="rId24"/>
    <p:sldId id="409" r:id="rId25"/>
    <p:sldId id="413" r:id="rId26"/>
    <p:sldId id="414" r:id="rId27"/>
    <p:sldId id="416" r:id="rId28"/>
    <p:sldId id="420" r:id="rId29"/>
    <p:sldId id="429" r:id="rId30"/>
    <p:sldId id="44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2060" autoAdjust="0"/>
  </p:normalViewPr>
  <p:slideViewPr>
    <p:cSldViewPr>
      <p:cViewPr varScale="1">
        <p:scale>
          <a:sx n="88" d="100"/>
          <a:sy n="88" d="100"/>
        </p:scale>
        <p:origin x="84" y="10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emf"/><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86597-BFA4-4CC6-B537-9AEB45720D1A}" type="datetimeFigureOut">
              <a:rPr lang="en-GB" smtClean="0"/>
              <a:t>12/10/2017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88F65-4010-4CA3-8A0D-519390CD4C9C}" type="slidenum">
              <a:rPr lang="en-GB" smtClean="0"/>
              <a:t>‹#›</a:t>
            </a:fld>
            <a:endParaRPr lang="en-GB"/>
          </a:p>
        </p:txBody>
      </p:sp>
    </p:spTree>
    <p:extLst>
      <p:ext uri="{BB962C8B-B14F-4D97-AF65-F5344CB8AC3E}">
        <p14:creationId xmlns:p14="http://schemas.microsoft.com/office/powerpoint/2010/main" val="2675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The operation of the digital computer is based on the storage and processing of binary data.</a:t>
            </a:r>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3</a:t>
            </a:fld>
            <a:endParaRPr lang="en-GB"/>
          </a:p>
        </p:txBody>
      </p:sp>
    </p:spTree>
    <p:extLst>
      <p:ext uri="{BB962C8B-B14F-4D97-AF65-F5344CB8AC3E}">
        <p14:creationId xmlns:p14="http://schemas.microsoft.com/office/powerpoint/2010/main" val="294649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a:p>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14</a:t>
            </a:fld>
            <a:endParaRPr lang="en-GB"/>
          </a:p>
        </p:txBody>
      </p:sp>
    </p:spTree>
    <p:extLst>
      <p:ext uri="{BB962C8B-B14F-4D97-AF65-F5344CB8AC3E}">
        <p14:creationId xmlns:p14="http://schemas.microsoft.com/office/powerpoint/2010/main" val="1965249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pPr eaLnBrk="1" hangingPunct="1"/>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on these slides is from the IEEE standard, IEEE Std 91. Note that the inversion (NOT) operation is indicated by a circle.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Each gate shown in Figure 11.1 has one or two inputs and one output. However, all of the gates except NOT can have more than two inputs. Thus, (X + Y + Z) can be implemented with a single </a:t>
            </a:r>
            <a:r>
              <a:rPr lang="en-US" sz="1200" b="1" kern="1200" dirty="0">
                <a:solidFill>
                  <a:schemeClr val="tx1"/>
                </a:solidFill>
                <a:latin typeface="Times New Roman" pitchFamily="-1" charset="0"/>
                <a:ea typeface="+mn-ea"/>
                <a:cs typeface="+mn-cs"/>
              </a:rPr>
              <a:t>OR gate </a:t>
            </a:r>
            <a:r>
              <a:rPr lang="en-US" sz="1200" kern="1200" dirty="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a:solidFill>
                  <a:schemeClr val="tx1"/>
                </a:solidFill>
                <a:latin typeface="Times New Roman" pitchFamily="-1" charset="0"/>
                <a:ea typeface="+mn-ea"/>
                <a:cs typeface="+mn-cs"/>
              </a:rPr>
              <a:t>gate delay</a:t>
            </a:r>
            <a:r>
              <a:rPr lang="en-US" sz="1200" i="1" kern="1200">
                <a:solidFill>
                  <a:schemeClr val="tx1"/>
                </a:solidFill>
                <a:latin typeface="Times New Roman" pitchFamily="-1" charset="0"/>
                <a:ea typeface="+mn-ea"/>
                <a:cs typeface="+mn-cs"/>
              </a:rPr>
              <a:t>). </a:t>
            </a:r>
            <a:r>
              <a:rPr lang="en-US" sz="1200" kern="1200">
                <a:solidFill>
                  <a:schemeClr val="tx1"/>
                </a:solidFill>
                <a:latin typeface="Times New Roman" pitchFamily="-1" charset="0"/>
                <a:ea typeface="+mn-ea"/>
                <a:cs typeface="+mn-cs"/>
              </a:rPr>
              <a:t>In </a:t>
            </a:r>
            <a:r>
              <a:rPr lang="en-US" sz="1200" kern="1200" dirty="0">
                <a:solidFill>
                  <a:schemeClr val="tx1"/>
                </a:solidFill>
                <a:latin typeface="Times New Roman" pitchFamily="-1" charset="0"/>
                <a:ea typeface="+mn-ea"/>
                <a:cs typeface="+mn-cs"/>
              </a:rPr>
              <a:t>some cases, a gate is implemented with two outputs, one output being the negation of the other output.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Here we introduce a common term: we say that to </a:t>
            </a:r>
            <a:r>
              <a:rPr lang="en-US" sz="1200" b="1" kern="1200" dirty="0">
                <a:solidFill>
                  <a:schemeClr val="tx1"/>
                </a:solidFill>
                <a:latin typeface="Times New Roman" pitchFamily="-1" charset="0"/>
                <a:ea typeface="+mn-ea"/>
                <a:cs typeface="+mn-cs"/>
              </a:rPr>
              <a:t>assert </a:t>
            </a:r>
            <a:r>
              <a:rPr lang="en-US" sz="1200" kern="1200" dirty="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a:solidFill>
                  <a:schemeClr val="tx1"/>
                </a:solidFill>
                <a:latin typeface="Times New Roman" pitchFamily="-1" charset="0"/>
                <a:ea typeface="+mn-ea"/>
                <a:cs typeface="+mn-cs"/>
              </a:rPr>
              <a:t>functionally complete </a:t>
            </a:r>
            <a:r>
              <a:rPr lang="en-US" sz="1200" kern="1200" dirty="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a:p>
          <a:p>
            <a:endParaRPr lang="en-US" sz="1200" kern="1200" dirty="0">
              <a:solidFill>
                <a:schemeClr val="tx1"/>
              </a:solidFill>
              <a:latin typeface="Times New Roman" pitchFamily="-1" charset="0"/>
              <a:ea typeface="+mn-ea"/>
              <a:cs typeface="+mn-cs"/>
            </a:endParaRPr>
          </a:p>
          <a:p>
            <a:pPr>
              <a:buFont typeface="Arial"/>
              <a:buChar char="•"/>
            </a:pPr>
            <a:r>
              <a:rPr lang="en-US" sz="1200" kern="1200" dirty="0">
                <a:solidFill>
                  <a:schemeClr val="tx1"/>
                </a:solidFill>
                <a:latin typeface="Times New Roman" pitchFamily="-1" charset="0"/>
                <a:ea typeface="+mn-ea"/>
                <a:cs typeface="+mn-cs"/>
              </a:rPr>
              <a:t>AND, OR, NOT </a:t>
            </a:r>
          </a:p>
          <a:p>
            <a:pPr>
              <a:buFont typeface="Arial"/>
              <a:buChar char="•"/>
            </a:pPr>
            <a:r>
              <a:rPr lang="en-US" sz="1200" kern="1200" dirty="0">
                <a:solidFill>
                  <a:schemeClr val="tx1"/>
                </a:solidFill>
                <a:latin typeface="Times New Roman" pitchFamily="-1" charset="0"/>
                <a:ea typeface="+mn-ea"/>
                <a:cs typeface="+mn-cs"/>
              </a:rPr>
              <a:t>AND, NOT </a:t>
            </a:r>
          </a:p>
          <a:p>
            <a:pPr>
              <a:buFont typeface="Arial"/>
              <a:buChar char="•"/>
            </a:pPr>
            <a:r>
              <a:rPr lang="en-US" sz="1200" kern="1200" dirty="0">
                <a:solidFill>
                  <a:schemeClr val="tx1"/>
                </a:solidFill>
                <a:latin typeface="Times New Roman" pitchFamily="-1" charset="0"/>
                <a:ea typeface="+mn-ea"/>
                <a:cs typeface="+mn-cs"/>
              </a:rPr>
              <a:t>OR, NOT </a:t>
            </a:r>
          </a:p>
          <a:p>
            <a:pPr>
              <a:buFont typeface="Arial"/>
              <a:buChar char="•"/>
            </a:pPr>
            <a:r>
              <a:rPr lang="en-US" sz="1200" kern="1200" dirty="0">
                <a:solidFill>
                  <a:schemeClr val="tx1"/>
                </a:solidFill>
                <a:latin typeface="Times New Roman" pitchFamily="-1" charset="0"/>
                <a:ea typeface="+mn-ea"/>
                <a:cs typeface="+mn-cs"/>
              </a:rPr>
              <a:t>NAND </a:t>
            </a:r>
          </a:p>
          <a:p>
            <a:pPr>
              <a:buFont typeface="Arial"/>
              <a:buChar char="•"/>
            </a:pPr>
            <a:r>
              <a:rPr lang="en-US" sz="1200" kern="1200" dirty="0">
                <a:solidFill>
                  <a:schemeClr val="tx1"/>
                </a:solidFill>
                <a:latin typeface="Times New Roman" pitchFamily="-1" charset="0"/>
                <a:ea typeface="+mn-ea"/>
                <a:cs typeface="+mn-cs"/>
              </a:rPr>
              <a:t>NOR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pPr eaLnBrk="1" hangingPunct="1"/>
            <a:r>
              <a:rPr lang="en-US" sz="1200" kern="1200" dirty="0">
                <a:solidFill>
                  <a:schemeClr val="tx1"/>
                </a:solidFill>
                <a:latin typeface="Times New Roman" pitchFamily="-1" charset="0"/>
                <a:ea typeface="+mn-ea"/>
                <a:cs typeface="+mn-cs"/>
              </a:rPr>
              <a:t>The operation of the digital computer is based on the storage and processing of binary data.</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a:solidFill>
                  <a:schemeClr val="tx1"/>
                </a:solidFill>
                <a:latin typeface="Times New Roman" pitchFamily="-1" charset="0"/>
                <a:ea typeface="+mn-ea"/>
                <a:cs typeface="+mn-cs"/>
              </a:rPr>
              <a:t>Boolean algebra. </a:t>
            </a:r>
            <a:r>
              <a:rPr lang="en-US" sz="1200" kern="1200" dirty="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Shannon’s techniques were subsequently used in the analysis and design of electronic digital circuits. Boolean algebra turns out to be a convenient tool in two areas: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Analysis: </a:t>
            </a:r>
            <a:r>
              <a:rPr lang="en-US" sz="1200" kern="1200" dirty="0">
                <a:solidFill>
                  <a:schemeClr val="tx1"/>
                </a:solidFill>
                <a:latin typeface="Times New Roman" pitchFamily="-1" charset="0"/>
                <a:ea typeface="+mn-ea"/>
                <a:cs typeface="+mn-cs"/>
              </a:rPr>
              <a:t>It is an economical way of describing the function of digital circuitry.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Design: </a:t>
            </a:r>
            <a:r>
              <a:rPr lang="en-US" sz="1200" kern="1200" dirty="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eaLnBrk="1" hangingPunct="1"/>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a:p>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10</a:t>
            </a:fld>
            <a:endParaRPr lang="en-GB"/>
          </a:p>
        </p:txBody>
      </p:sp>
    </p:spTree>
    <p:extLst>
      <p:ext uri="{BB962C8B-B14F-4D97-AF65-F5344CB8AC3E}">
        <p14:creationId xmlns:p14="http://schemas.microsoft.com/office/powerpoint/2010/main" val="73351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a:p>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12</a:t>
            </a:fld>
            <a:endParaRPr lang="en-GB"/>
          </a:p>
        </p:txBody>
      </p:sp>
    </p:spTree>
    <p:extLst>
      <p:ext uri="{BB962C8B-B14F-4D97-AF65-F5344CB8AC3E}">
        <p14:creationId xmlns:p14="http://schemas.microsoft.com/office/powerpoint/2010/main" val="343366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3B32-293E-4DEA-9D26-E6D0E152288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88265A50-BE78-4623-A5CB-8EF714404BF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042DA2-F9B8-41C3-9A3E-1DAC755F7ED2}"/>
              </a:ext>
            </a:extLst>
          </p:cNvPr>
          <p:cNvSpPr>
            <a:spLocks noGrp="1"/>
          </p:cNvSpPr>
          <p:nvPr>
            <p:ph type="dt" sz="half" idx="10"/>
          </p:nvPr>
        </p:nvSpPr>
        <p:spPr/>
        <p:txBody>
          <a:bodyPr/>
          <a:lstStyle/>
          <a:p>
            <a:fld id="{77AAFB14-E9D7-48DF-852F-5D0A2B268ADC}" type="datetime1">
              <a:rPr lang="en-GB" smtClean="0"/>
              <a:t>12/10/2017</a:t>
            </a:fld>
            <a:endParaRPr lang="en-GB"/>
          </a:p>
        </p:txBody>
      </p:sp>
      <p:sp>
        <p:nvSpPr>
          <p:cNvPr id="5" name="Footer Placeholder 4">
            <a:extLst>
              <a:ext uri="{FF2B5EF4-FFF2-40B4-BE49-F238E27FC236}">
                <a16:creationId xmlns:a16="http://schemas.microsoft.com/office/drawing/2014/main" id="{81D70E0F-7139-4775-9457-4D85AE3595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92237F-D8D5-442A-A34E-F744363B7122}"/>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8969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B8A6-0064-4E8C-AE37-95449591AD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1A2129-DB84-454B-A89D-96BDACC620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17B0A0-8DBA-4EF0-91FA-E676E3165872}"/>
              </a:ext>
            </a:extLst>
          </p:cNvPr>
          <p:cNvSpPr>
            <a:spLocks noGrp="1"/>
          </p:cNvSpPr>
          <p:nvPr>
            <p:ph type="dt" sz="half" idx="10"/>
          </p:nvPr>
        </p:nvSpPr>
        <p:spPr/>
        <p:txBody>
          <a:bodyPr/>
          <a:lstStyle/>
          <a:p>
            <a:fld id="{2A6B0639-5185-4819-B534-CEA8365154F2}" type="datetime1">
              <a:rPr lang="en-GB" smtClean="0"/>
              <a:t>12/10/2017</a:t>
            </a:fld>
            <a:endParaRPr lang="en-GB"/>
          </a:p>
        </p:txBody>
      </p:sp>
      <p:sp>
        <p:nvSpPr>
          <p:cNvPr id="5" name="Footer Placeholder 4">
            <a:extLst>
              <a:ext uri="{FF2B5EF4-FFF2-40B4-BE49-F238E27FC236}">
                <a16:creationId xmlns:a16="http://schemas.microsoft.com/office/drawing/2014/main" id="{5307260F-3CFD-48E1-AF5A-A61348CD68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629064-A4CB-4704-8D39-E96ABC42D89E}"/>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05176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68BE2-A187-47FF-8282-E6F6D706021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054B6F-636D-46D6-97FC-D2E13AE79859}"/>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CD4DEA-1F4F-4869-949C-1994732DD232}"/>
              </a:ext>
            </a:extLst>
          </p:cNvPr>
          <p:cNvSpPr>
            <a:spLocks noGrp="1"/>
          </p:cNvSpPr>
          <p:nvPr>
            <p:ph type="dt" sz="half" idx="10"/>
          </p:nvPr>
        </p:nvSpPr>
        <p:spPr/>
        <p:txBody>
          <a:bodyPr/>
          <a:lstStyle/>
          <a:p>
            <a:fld id="{0FFF2C11-B89B-4AFC-9C25-993645859209}" type="datetime1">
              <a:rPr lang="en-GB" smtClean="0"/>
              <a:t>12/10/2017</a:t>
            </a:fld>
            <a:endParaRPr lang="en-GB"/>
          </a:p>
        </p:txBody>
      </p:sp>
      <p:sp>
        <p:nvSpPr>
          <p:cNvPr id="5" name="Footer Placeholder 4">
            <a:extLst>
              <a:ext uri="{FF2B5EF4-FFF2-40B4-BE49-F238E27FC236}">
                <a16:creationId xmlns:a16="http://schemas.microsoft.com/office/drawing/2014/main" id="{5F627935-EBB4-487B-ABAF-C980E6574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23DD30-57F0-4060-828B-5121437789F8}"/>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94567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C74B-3679-4F2C-872E-4975477368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0EB100-3FF1-433F-BF04-D0EC74DD64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02F229-DE8B-4406-AC92-14AF30E91EF1}"/>
              </a:ext>
            </a:extLst>
          </p:cNvPr>
          <p:cNvSpPr>
            <a:spLocks noGrp="1"/>
          </p:cNvSpPr>
          <p:nvPr>
            <p:ph type="dt" sz="half" idx="10"/>
          </p:nvPr>
        </p:nvSpPr>
        <p:spPr/>
        <p:txBody>
          <a:bodyPr/>
          <a:lstStyle/>
          <a:p>
            <a:fld id="{04357E63-84AA-4D5F-B289-B57ADAF06B07}" type="datetime1">
              <a:rPr lang="en-GB" smtClean="0"/>
              <a:t>12/10/2017</a:t>
            </a:fld>
            <a:endParaRPr lang="en-GB"/>
          </a:p>
        </p:txBody>
      </p:sp>
      <p:sp>
        <p:nvSpPr>
          <p:cNvPr id="5" name="Footer Placeholder 4">
            <a:extLst>
              <a:ext uri="{FF2B5EF4-FFF2-40B4-BE49-F238E27FC236}">
                <a16:creationId xmlns:a16="http://schemas.microsoft.com/office/drawing/2014/main" id="{29E2A69F-3ECF-4762-9B84-41249CE0D6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B3E5D-A46A-41DC-BA3B-56569BB46461}"/>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9165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8C7-F2CF-442C-AFB6-E65BD864407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58CBB5-2530-40C1-B4EA-80F7870ED64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2DA536-0325-4682-BA58-521E307A2568}"/>
              </a:ext>
            </a:extLst>
          </p:cNvPr>
          <p:cNvSpPr>
            <a:spLocks noGrp="1"/>
          </p:cNvSpPr>
          <p:nvPr>
            <p:ph type="dt" sz="half" idx="10"/>
          </p:nvPr>
        </p:nvSpPr>
        <p:spPr/>
        <p:txBody>
          <a:bodyPr/>
          <a:lstStyle/>
          <a:p>
            <a:fld id="{32C91090-6C55-475D-B1CB-742C3CA54488}" type="datetime1">
              <a:rPr lang="en-GB" smtClean="0"/>
              <a:t>12/10/2017</a:t>
            </a:fld>
            <a:endParaRPr lang="en-GB"/>
          </a:p>
        </p:txBody>
      </p:sp>
      <p:sp>
        <p:nvSpPr>
          <p:cNvPr id="5" name="Footer Placeholder 4">
            <a:extLst>
              <a:ext uri="{FF2B5EF4-FFF2-40B4-BE49-F238E27FC236}">
                <a16:creationId xmlns:a16="http://schemas.microsoft.com/office/drawing/2014/main" id="{8820F44A-36E8-4F56-ABE2-F7F43A28F9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F3FB2-0A4C-418B-BDE2-0CE269B1DCC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69547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F16-9AAE-4019-B2D6-57A095FF98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1D14F3-5572-4828-94E3-0DBF53816E3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4A2BA1-162D-4C8A-8A34-02A8362946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7EB891-CD2F-4BE5-BF6B-07C2A568B15D}"/>
              </a:ext>
            </a:extLst>
          </p:cNvPr>
          <p:cNvSpPr>
            <a:spLocks noGrp="1"/>
          </p:cNvSpPr>
          <p:nvPr>
            <p:ph type="dt" sz="half" idx="10"/>
          </p:nvPr>
        </p:nvSpPr>
        <p:spPr/>
        <p:txBody>
          <a:bodyPr/>
          <a:lstStyle/>
          <a:p>
            <a:fld id="{E0D988F1-D913-44A2-B467-841FAF64F9FF}" type="datetime1">
              <a:rPr lang="en-GB" smtClean="0"/>
              <a:t>12/10/2017</a:t>
            </a:fld>
            <a:endParaRPr lang="en-GB"/>
          </a:p>
        </p:txBody>
      </p:sp>
      <p:sp>
        <p:nvSpPr>
          <p:cNvPr id="6" name="Footer Placeholder 5">
            <a:extLst>
              <a:ext uri="{FF2B5EF4-FFF2-40B4-BE49-F238E27FC236}">
                <a16:creationId xmlns:a16="http://schemas.microsoft.com/office/drawing/2014/main" id="{6B11C6F1-ECD5-461B-A3F1-A986152934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EC799E-D191-4374-A465-E5FBE06ECCEB}"/>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56477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4861-500A-4B03-889D-29F6A7A749B3}"/>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F85D10-471F-416D-9926-F124797E8FC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17269607-8CFE-407E-8265-3F7593FAE44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A61169-6840-4B61-BCBD-25C6767FD90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91977D3-1948-4CF6-BA7E-6BFE0F35A4D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84622C-7C85-4267-A2D4-3ACCBD5AE9A2}"/>
              </a:ext>
            </a:extLst>
          </p:cNvPr>
          <p:cNvSpPr>
            <a:spLocks noGrp="1"/>
          </p:cNvSpPr>
          <p:nvPr>
            <p:ph type="dt" sz="half" idx="10"/>
          </p:nvPr>
        </p:nvSpPr>
        <p:spPr/>
        <p:txBody>
          <a:bodyPr/>
          <a:lstStyle/>
          <a:p>
            <a:fld id="{C44732D3-5A93-4082-85C4-CDB2BD1F4827}" type="datetime1">
              <a:rPr lang="en-GB" smtClean="0"/>
              <a:t>12/10/2017</a:t>
            </a:fld>
            <a:endParaRPr lang="en-GB"/>
          </a:p>
        </p:txBody>
      </p:sp>
      <p:sp>
        <p:nvSpPr>
          <p:cNvPr id="8" name="Footer Placeholder 7">
            <a:extLst>
              <a:ext uri="{FF2B5EF4-FFF2-40B4-BE49-F238E27FC236}">
                <a16:creationId xmlns:a16="http://schemas.microsoft.com/office/drawing/2014/main" id="{4BE01CCC-1C1C-4DC3-872C-5E3AE88B00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F515DE4-7262-496E-9977-3229A350389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48267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40E2-6AF7-429B-A998-A44469A7735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0E1852-0F86-4AC6-A3C3-A2665FC587A9}"/>
              </a:ext>
            </a:extLst>
          </p:cNvPr>
          <p:cNvSpPr>
            <a:spLocks noGrp="1"/>
          </p:cNvSpPr>
          <p:nvPr>
            <p:ph type="dt" sz="half" idx="10"/>
          </p:nvPr>
        </p:nvSpPr>
        <p:spPr/>
        <p:txBody>
          <a:bodyPr/>
          <a:lstStyle/>
          <a:p>
            <a:fld id="{B087C94B-AEDC-4508-84CC-25DCBB812CED}" type="datetime1">
              <a:rPr lang="en-GB" smtClean="0"/>
              <a:t>12/10/2017</a:t>
            </a:fld>
            <a:endParaRPr lang="en-GB"/>
          </a:p>
        </p:txBody>
      </p:sp>
      <p:sp>
        <p:nvSpPr>
          <p:cNvPr id="4" name="Footer Placeholder 3">
            <a:extLst>
              <a:ext uri="{FF2B5EF4-FFF2-40B4-BE49-F238E27FC236}">
                <a16:creationId xmlns:a16="http://schemas.microsoft.com/office/drawing/2014/main" id="{2A490D4F-9853-43AB-ABCF-C9BE34D98F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D4FAA3-E199-4CB9-A1E3-BC73FB355F12}"/>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88612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7769E-BE78-41A5-8542-50842E1EC605}"/>
              </a:ext>
            </a:extLst>
          </p:cNvPr>
          <p:cNvSpPr>
            <a:spLocks noGrp="1"/>
          </p:cNvSpPr>
          <p:nvPr>
            <p:ph type="dt" sz="half" idx="10"/>
          </p:nvPr>
        </p:nvSpPr>
        <p:spPr/>
        <p:txBody>
          <a:bodyPr/>
          <a:lstStyle/>
          <a:p>
            <a:fld id="{176D19F9-5F80-45D2-AF2D-86CFC98648B3}" type="datetime1">
              <a:rPr lang="en-GB" smtClean="0"/>
              <a:t>12/10/2017</a:t>
            </a:fld>
            <a:endParaRPr lang="en-GB"/>
          </a:p>
        </p:txBody>
      </p:sp>
      <p:sp>
        <p:nvSpPr>
          <p:cNvPr id="3" name="Footer Placeholder 2">
            <a:extLst>
              <a:ext uri="{FF2B5EF4-FFF2-40B4-BE49-F238E27FC236}">
                <a16:creationId xmlns:a16="http://schemas.microsoft.com/office/drawing/2014/main" id="{F1D866B9-EFB3-4B23-B689-6612BC43BEF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CC147F-ACD1-43BA-A076-7E736A347C29}"/>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409065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4B30-DF26-4DF6-A8C0-AE2B9F73050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99D9A7-C4C7-470B-A593-73584E1BC07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932DEE-505D-4ED8-B787-DE03D4763B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84B15ED-CDC8-4AEF-AC00-4F7AE4670D7E}"/>
              </a:ext>
            </a:extLst>
          </p:cNvPr>
          <p:cNvSpPr>
            <a:spLocks noGrp="1"/>
          </p:cNvSpPr>
          <p:nvPr>
            <p:ph type="dt" sz="half" idx="10"/>
          </p:nvPr>
        </p:nvSpPr>
        <p:spPr/>
        <p:txBody>
          <a:bodyPr/>
          <a:lstStyle/>
          <a:p>
            <a:fld id="{DEDA8F70-34B5-466C-A878-234018B4A5D6}" type="datetime1">
              <a:rPr lang="en-GB" smtClean="0"/>
              <a:t>12/10/2017</a:t>
            </a:fld>
            <a:endParaRPr lang="en-GB"/>
          </a:p>
        </p:txBody>
      </p:sp>
      <p:sp>
        <p:nvSpPr>
          <p:cNvPr id="6" name="Footer Placeholder 5">
            <a:extLst>
              <a:ext uri="{FF2B5EF4-FFF2-40B4-BE49-F238E27FC236}">
                <a16:creationId xmlns:a16="http://schemas.microsoft.com/office/drawing/2014/main" id="{DD12DFD4-A449-4973-A1A3-42E8C2FDB6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F1B409-AC5F-44E4-9E35-2E98620D753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11639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55BF-6CD4-4200-969C-4AD283C4AD9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6E2B818-D6ED-41BA-B339-5959C9E7A90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46E608DC-05D4-491B-8C43-4E90D353E0F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E389792-D33E-4C76-A4D4-B8E02C549346}"/>
              </a:ext>
            </a:extLst>
          </p:cNvPr>
          <p:cNvSpPr>
            <a:spLocks noGrp="1"/>
          </p:cNvSpPr>
          <p:nvPr>
            <p:ph type="dt" sz="half" idx="10"/>
          </p:nvPr>
        </p:nvSpPr>
        <p:spPr/>
        <p:txBody>
          <a:bodyPr/>
          <a:lstStyle/>
          <a:p>
            <a:fld id="{4DE53B91-056A-4AE9-8293-A67453546B3F}" type="datetime1">
              <a:rPr lang="en-GB" smtClean="0"/>
              <a:t>12/10/2017</a:t>
            </a:fld>
            <a:endParaRPr lang="en-GB"/>
          </a:p>
        </p:txBody>
      </p:sp>
      <p:sp>
        <p:nvSpPr>
          <p:cNvPr id="6" name="Footer Placeholder 5">
            <a:extLst>
              <a:ext uri="{FF2B5EF4-FFF2-40B4-BE49-F238E27FC236}">
                <a16:creationId xmlns:a16="http://schemas.microsoft.com/office/drawing/2014/main" id="{DB0D6D29-3497-4635-ABFB-A819F9DEBF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56655C-F6E7-4391-AE30-6DFCABE57960}"/>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33881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CB65C-D51D-4BA5-9DC3-5B29BDFEBF5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9783D0-D600-4F89-9C53-1F492C4C1CF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0BD32E-D772-4D73-84B1-B9D21730748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EC3690-CA26-4F7E-9A35-A63E2D6FD789}" type="datetime1">
              <a:rPr lang="en-GB" smtClean="0"/>
              <a:t>12/10/2017</a:t>
            </a:fld>
            <a:endParaRPr lang="en-GB"/>
          </a:p>
        </p:txBody>
      </p:sp>
      <p:sp>
        <p:nvSpPr>
          <p:cNvPr id="5" name="Footer Placeholder 4">
            <a:extLst>
              <a:ext uri="{FF2B5EF4-FFF2-40B4-BE49-F238E27FC236}">
                <a16:creationId xmlns:a16="http://schemas.microsoft.com/office/drawing/2014/main" id="{A64D6233-58EE-4990-A903-B9C4603BA3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19870E1-9F19-4F0D-AAA3-B0D9EFD97DE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698E25-70A5-4DC8-888B-608AEC755B87}" type="slidenum">
              <a:rPr lang="en-GB" smtClean="0"/>
              <a:t>‹#›</a:t>
            </a:fld>
            <a:endParaRPr lang="en-GB"/>
          </a:p>
        </p:txBody>
      </p:sp>
    </p:spTree>
    <p:extLst>
      <p:ext uri="{BB962C8B-B14F-4D97-AF65-F5344CB8AC3E}">
        <p14:creationId xmlns:p14="http://schemas.microsoft.com/office/powerpoint/2010/main" val="18122669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0480@coventry.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8.xml"/><Relationship Id="rId7"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8.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9.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0.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png"/><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5.jpeg"/><Relationship Id="rId5" Type="http://schemas.openxmlformats.org/officeDocument/2006/relationships/image" Target="../media/image14.emf"/><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png"/><Relationship Id="rId5" Type="http://schemas.openxmlformats.org/officeDocument/2006/relationships/image" Target="../media/image16.e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png"/><Relationship Id="rId5" Type="http://schemas.openxmlformats.org/officeDocument/2006/relationships/image" Target="../media/image17.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5.jpeg"/><Relationship Id="rId5" Type="http://schemas.openxmlformats.org/officeDocument/2006/relationships/image" Target="../media/image18.e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5.jpeg"/><Relationship Id="rId5" Type="http://schemas.openxmlformats.org/officeDocument/2006/relationships/image" Target="../media/image19.e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5.jpeg"/><Relationship Id="rId5" Type="http://schemas.openxmlformats.org/officeDocument/2006/relationships/image" Target="../media/image20.e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23.bin"/><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4.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2.emf"/><Relationship Id="rId5" Type="http://schemas.openxmlformats.org/officeDocument/2006/relationships/oleObject" Target="../embeddings/oleObject25.bin"/><Relationship Id="rId4" Type="http://schemas.openxmlformats.org/officeDocument/2006/relationships/image" Target="../media/image21.emf"/><Relationship Id="rId9"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emf"/><Relationship Id="rId5" Type="http://schemas.openxmlformats.org/officeDocument/2006/relationships/oleObject" Target="../embeddings/oleObject28.bin"/><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25.emf"/><Relationship Id="rId5" Type="http://schemas.openxmlformats.org/officeDocument/2006/relationships/oleObject" Target="../embeddings/oleObject30.bin"/><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emf"/><Relationship Id="rId5" Type="http://schemas.openxmlformats.org/officeDocument/2006/relationships/oleObject" Target="../embeddings/oleObject32.bin"/><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emf"/><Relationship Id="rId5" Type="http://schemas.openxmlformats.org/officeDocument/2006/relationships/oleObject" Target="../embeddings/oleObject34.bin"/><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772400" cy="1397713"/>
          </a:xfrm>
        </p:spPr>
        <p:txBody>
          <a:bodyPr>
            <a:normAutofit/>
          </a:bodyPr>
          <a:lstStyle/>
          <a:p>
            <a:r>
              <a:rPr lang="en-GB" b="1" dirty="0"/>
              <a:t>Digital Logic</a:t>
            </a:r>
          </a:p>
        </p:txBody>
      </p:sp>
      <p:sp>
        <p:nvSpPr>
          <p:cNvPr id="3" name="Subtitle 2"/>
          <p:cNvSpPr>
            <a:spLocks noGrp="1"/>
          </p:cNvSpPr>
          <p:nvPr>
            <p:ph type="subTitle" idx="1"/>
          </p:nvPr>
        </p:nvSpPr>
        <p:spPr>
          <a:xfrm>
            <a:off x="827584" y="3501008"/>
            <a:ext cx="7772400" cy="1343720"/>
          </a:xfrm>
        </p:spPr>
        <p:txBody>
          <a:bodyPr>
            <a:normAutofit lnSpcReduction="10000"/>
          </a:bodyPr>
          <a:lstStyle/>
          <a:p>
            <a:r>
              <a:rPr lang="en-GB" dirty="0">
                <a:solidFill>
                  <a:srgbClr val="7030A0"/>
                </a:solidFill>
              </a:rPr>
              <a:t>120CT Computer Architecture &amp; Networks</a:t>
            </a:r>
          </a:p>
          <a:p>
            <a:endParaRPr lang="en-GB" dirty="0"/>
          </a:p>
          <a:p>
            <a:r>
              <a:rPr lang="en-GB" b="1" dirty="0"/>
              <a:t>Dr Dianabasi Nkantah</a:t>
            </a:r>
          </a:p>
          <a:p>
            <a:r>
              <a:rPr lang="en-GB" dirty="0">
                <a:hlinkClick r:id="rId2"/>
              </a:rPr>
              <a:t>ab0480@coventry.ac.uk</a:t>
            </a:r>
            <a:endParaRPr lang="en-GB" dirty="0"/>
          </a:p>
          <a:p>
            <a:endParaRPr lang="en-GB" dirty="0"/>
          </a:p>
        </p:txBody>
      </p:sp>
    </p:spTree>
    <p:extLst>
      <p:ext uri="{BB962C8B-B14F-4D97-AF65-F5344CB8AC3E}">
        <p14:creationId xmlns:p14="http://schemas.microsoft.com/office/powerpoint/2010/main" val="80530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10</a:t>
            </a:fld>
            <a:endParaRPr lang="en-GB"/>
          </a:p>
        </p:txBody>
      </p:sp>
      <p:sp>
        <p:nvSpPr>
          <p:cNvPr id="3" name="Rectangle 29"/>
          <p:cNvSpPr>
            <a:spLocks noChangeArrowheads="1"/>
          </p:cNvSpPr>
          <p:nvPr/>
        </p:nvSpPr>
        <p:spPr bwMode="auto">
          <a:xfrm>
            <a:off x="611560" y="476672"/>
            <a:ext cx="17065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FF99"/>
                </a:solidFill>
              </a:rPr>
              <a:t>The Inverter</a:t>
            </a:r>
          </a:p>
        </p:txBody>
      </p:sp>
      <p:graphicFrame>
        <p:nvGraphicFramePr>
          <p:cNvPr id="4" name="Object 3"/>
          <p:cNvGraphicFramePr>
            <a:graphicFrameLocks noChangeAspect="1"/>
          </p:cNvGraphicFramePr>
          <p:nvPr>
            <p:extLst>
              <p:ext uri="{D42A27DB-BD31-4B8C-83A1-F6EECF244321}">
                <p14:modId xmlns:p14="http://schemas.microsoft.com/office/powerpoint/2010/main" val="3564375848"/>
              </p:ext>
            </p:extLst>
          </p:nvPr>
        </p:nvGraphicFramePr>
        <p:xfrm>
          <a:off x="3491880" y="487511"/>
          <a:ext cx="1524000" cy="636588"/>
        </p:xfrm>
        <a:graphic>
          <a:graphicData uri="http://schemas.openxmlformats.org/presentationml/2006/ole">
            <mc:AlternateContent xmlns:mc="http://schemas.openxmlformats.org/markup-compatibility/2006">
              <mc:Choice xmlns:v="urn:schemas-microsoft-com:vml" Requires="v">
                <p:oleObj spid="_x0000_s33128" name="CorelDRAW" r:id="rId4" imgW="721173" imgH="301391" progId="CorelDRAW.Graphic.12">
                  <p:embed/>
                </p:oleObj>
              </mc:Choice>
              <mc:Fallback>
                <p:oleObj name="CorelDRAW" r:id="rId4" imgW="721173" imgH="301391" progId="CorelDRAW.Graphic.12">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487511"/>
                        <a:ext cx="15240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16"/>
          <p:cNvSpPr txBox="1">
            <a:spLocks noChangeArrowheads="1"/>
          </p:cNvSpPr>
          <p:nvPr/>
        </p:nvSpPr>
        <p:spPr bwMode="auto">
          <a:xfrm>
            <a:off x="611560" y="1412776"/>
            <a:ext cx="7696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t>The inverter performs the Boolean </a:t>
            </a:r>
            <a:r>
              <a:rPr lang="en-US" altLang="en-US" sz="2400" b="1" dirty="0">
                <a:solidFill>
                  <a:srgbClr val="FF0000"/>
                </a:solidFill>
              </a:rPr>
              <a:t>NOT</a:t>
            </a:r>
            <a:r>
              <a:rPr lang="en-US" altLang="en-US" dirty="0"/>
              <a:t> operation. When the input is LOW, the output is HIGH; when the input is HIGH, the output is LOW. </a:t>
            </a:r>
          </a:p>
        </p:txBody>
      </p:sp>
      <p:graphicFrame>
        <p:nvGraphicFramePr>
          <p:cNvPr id="6" name="Object 5"/>
          <p:cNvGraphicFramePr>
            <a:graphicFrameLocks noChangeAspect="1"/>
          </p:cNvGraphicFramePr>
          <p:nvPr>
            <p:extLst>
              <p:ext uri="{D42A27DB-BD31-4B8C-83A1-F6EECF244321}">
                <p14:modId xmlns:p14="http://schemas.microsoft.com/office/powerpoint/2010/main" val="359570441"/>
              </p:ext>
            </p:extLst>
          </p:nvPr>
        </p:nvGraphicFramePr>
        <p:xfrm>
          <a:off x="3581400" y="2374901"/>
          <a:ext cx="2286000" cy="1522412"/>
        </p:xfrm>
        <a:graphic>
          <a:graphicData uri="http://schemas.openxmlformats.org/presentationml/2006/ole">
            <mc:AlternateContent xmlns:mc="http://schemas.openxmlformats.org/markup-compatibility/2006">
              <mc:Choice xmlns:v="urn:schemas-microsoft-com:vml" Requires="v">
                <p:oleObj spid="_x0000_s33129" name="CorelDRAW" r:id="rId6" imgW="1154390" imgH="768259" progId="CorelDRAW.Graphic.13">
                  <p:embed/>
                </p:oleObj>
              </mc:Choice>
              <mc:Fallback>
                <p:oleObj name="CorelDRAW" r:id="rId6" imgW="1154390" imgH="768259" progId="CorelDRAW.Graphic.13">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374901"/>
                        <a:ext cx="2286000"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0"/>
          <p:cNvSpPr txBox="1">
            <a:spLocks noChangeArrowheads="1"/>
          </p:cNvSpPr>
          <p:nvPr/>
        </p:nvSpPr>
        <p:spPr bwMode="auto">
          <a:xfrm>
            <a:off x="3558520" y="3212976"/>
            <a:ext cx="275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LOW (0)     </a:t>
            </a:r>
            <a:r>
              <a:rPr lang="en-US" altLang="en-US" sz="2000" dirty="0">
                <a:solidFill>
                  <a:srgbClr val="FF0000"/>
                </a:solidFill>
              </a:rPr>
              <a:t>HIGH (1)</a:t>
            </a:r>
          </a:p>
        </p:txBody>
      </p:sp>
      <p:sp>
        <p:nvSpPr>
          <p:cNvPr id="8" name="Text Box 44"/>
          <p:cNvSpPr txBox="1">
            <a:spLocks noChangeArrowheads="1"/>
          </p:cNvSpPr>
          <p:nvPr/>
        </p:nvSpPr>
        <p:spPr bwMode="auto">
          <a:xfrm>
            <a:off x="3524628" y="3446791"/>
            <a:ext cx="275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HIGH (1)    </a:t>
            </a:r>
            <a:r>
              <a:rPr lang="en-US" altLang="en-US" sz="2000" dirty="0">
                <a:solidFill>
                  <a:srgbClr val="FF0000"/>
                </a:solidFill>
              </a:rPr>
              <a:t>LOW(0)</a:t>
            </a:r>
          </a:p>
        </p:txBody>
      </p:sp>
      <p:sp>
        <p:nvSpPr>
          <p:cNvPr id="10" name="Text Box 46"/>
          <p:cNvSpPr txBox="1">
            <a:spLocks noChangeArrowheads="1"/>
          </p:cNvSpPr>
          <p:nvPr/>
        </p:nvSpPr>
        <p:spPr bwMode="auto">
          <a:xfrm>
            <a:off x="959641" y="4332715"/>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t>The </a:t>
            </a:r>
            <a:r>
              <a:rPr lang="en-US" altLang="en-US" sz="2400" b="1" dirty="0">
                <a:solidFill>
                  <a:srgbClr val="FF0000"/>
                </a:solidFill>
              </a:rPr>
              <a:t>NOT</a:t>
            </a:r>
            <a:r>
              <a:rPr lang="en-US" altLang="en-US" b="1" dirty="0"/>
              <a:t> </a:t>
            </a:r>
            <a:r>
              <a:rPr lang="en-US" altLang="en-US" dirty="0"/>
              <a:t>operation (complement) is shown with an </a:t>
            </a:r>
            <a:r>
              <a:rPr lang="en-US" altLang="en-US" dirty="0" err="1"/>
              <a:t>overbar</a:t>
            </a:r>
            <a:r>
              <a:rPr lang="en-US" altLang="en-US" dirty="0"/>
              <a:t>. Thus, the Boolean expression for an inverter is </a:t>
            </a:r>
            <a:r>
              <a:rPr lang="en-US" altLang="en-US" sz="2400" b="1" i="1" dirty="0">
                <a:solidFill>
                  <a:srgbClr val="FF0000"/>
                </a:solidFill>
              </a:rPr>
              <a:t>X</a:t>
            </a:r>
            <a:r>
              <a:rPr lang="en-US" altLang="en-US" sz="2400" b="1" dirty="0">
                <a:solidFill>
                  <a:srgbClr val="FF0000"/>
                </a:solidFill>
              </a:rPr>
              <a:t> =</a:t>
            </a:r>
            <a:r>
              <a:rPr lang="en-US" altLang="en-US" sz="2400" b="1" dirty="0"/>
              <a:t> </a:t>
            </a:r>
            <a:r>
              <a:rPr lang="en-US" altLang="en-US" sz="2400" b="1" i="1" dirty="0">
                <a:solidFill>
                  <a:srgbClr val="FF3300"/>
                </a:solidFill>
              </a:rPr>
              <a:t>A</a:t>
            </a:r>
            <a:endParaRPr lang="en-US" altLang="en-US" sz="2400" b="1" i="1" dirty="0"/>
          </a:p>
        </p:txBody>
      </p:sp>
      <p:sp>
        <p:nvSpPr>
          <p:cNvPr id="12" name="Line 47"/>
          <p:cNvSpPr>
            <a:spLocks noChangeShapeType="1"/>
          </p:cNvSpPr>
          <p:nvPr/>
        </p:nvSpPr>
        <p:spPr bwMode="auto">
          <a:xfrm>
            <a:off x="4110581" y="4686576"/>
            <a:ext cx="286597" cy="18215"/>
          </a:xfrm>
          <a:custGeom>
            <a:avLst/>
            <a:gdLst>
              <a:gd name="connsiteX0" fmla="*/ 0 w 10000"/>
              <a:gd name="connsiteY0" fmla="*/ 0 h 10000"/>
              <a:gd name="connsiteX1" fmla="*/ 10000 w 10000"/>
              <a:gd name="connsiteY1" fmla="*/ 10000 h 10000"/>
              <a:gd name="connsiteX0" fmla="*/ 0 w 10000"/>
              <a:gd name="connsiteY0" fmla="*/ 0 h 533476"/>
              <a:gd name="connsiteX1" fmla="*/ 10000 w 10000"/>
              <a:gd name="connsiteY1" fmla="*/ 533476 h 533476"/>
              <a:gd name="connsiteX0" fmla="*/ 0 w 10000"/>
              <a:gd name="connsiteY0" fmla="*/ 199427 h 199465"/>
              <a:gd name="connsiteX1" fmla="*/ 10000 w 10000"/>
              <a:gd name="connsiteY1" fmla="*/ 44 h 199465"/>
              <a:gd name="connsiteX0" fmla="*/ 0 w 9452"/>
              <a:gd name="connsiteY0" fmla="*/ 0 h 114704"/>
              <a:gd name="connsiteX1" fmla="*/ 9452 w 9452"/>
              <a:gd name="connsiteY1" fmla="*/ 114704 h 114704"/>
            </a:gdLst>
            <a:ahLst/>
            <a:cxnLst>
              <a:cxn ang="0">
                <a:pos x="connsiteX0" y="connsiteY0"/>
              </a:cxn>
              <a:cxn ang="0">
                <a:pos x="connsiteX1" y="connsiteY1"/>
              </a:cxn>
            </a:cxnLst>
            <a:rect l="l" t="t" r="r" b="b"/>
            <a:pathLst>
              <a:path w="9452" h="114704">
                <a:moveTo>
                  <a:pt x="0" y="0"/>
                </a:moveTo>
                <a:cubicBezTo>
                  <a:pt x="3333" y="3333"/>
                  <a:pt x="6119" y="111371"/>
                  <a:pt x="9452" y="114704"/>
                </a:cubicBezTo>
              </a:path>
            </a:pathLst>
          </a:cu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Text Box 12"/>
          <p:cNvSpPr txBox="1">
            <a:spLocks noChangeArrowheads="1"/>
          </p:cNvSpPr>
          <p:nvPr/>
        </p:nvSpPr>
        <p:spPr bwMode="auto">
          <a:xfrm>
            <a:off x="3329920" y="473396"/>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i="1" dirty="0"/>
              <a:t>A</a:t>
            </a:r>
          </a:p>
        </p:txBody>
      </p:sp>
      <p:sp>
        <p:nvSpPr>
          <p:cNvPr id="14" name="Text Box 13"/>
          <p:cNvSpPr txBox="1">
            <a:spLocks noChangeArrowheads="1"/>
          </p:cNvSpPr>
          <p:nvPr/>
        </p:nvSpPr>
        <p:spPr bwMode="auto">
          <a:xfrm>
            <a:off x="4579141" y="48841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i="1" dirty="0"/>
              <a:t>X</a:t>
            </a:r>
          </a:p>
        </p:txBody>
      </p:sp>
      <p:pic>
        <p:nvPicPr>
          <p:cNvPr id="15"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6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11</a:t>
            </a:fld>
            <a:endParaRPr lang="en-GB"/>
          </a:p>
        </p:txBody>
      </p:sp>
      <p:sp>
        <p:nvSpPr>
          <p:cNvPr id="3" name="Rectangle 29"/>
          <p:cNvSpPr>
            <a:spLocks noChangeArrowheads="1"/>
          </p:cNvSpPr>
          <p:nvPr/>
        </p:nvSpPr>
        <p:spPr bwMode="auto">
          <a:xfrm>
            <a:off x="611560" y="476672"/>
            <a:ext cx="17065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FF99"/>
                </a:solidFill>
              </a:rPr>
              <a:t>The Inverter</a:t>
            </a:r>
          </a:p>
        </p:txBody>
      </p:sp>
      <p:graphicFrame>
        <p:nvGraphicFramePr>
          <p:cNvPr id="4" name="Object 3"/>
          <p:cNvGraphicFramePr>
            <a:graphicFrameLocks noChangeAspect="1"/>
          </p:cNvGraphicFramePr>
          <p:nvPr>
            <p:extLst>
              <p:ext uri="{D42A27DB-BD31-4B8C-83A1-F6EECF244321}">
                <p14:modId xmlns:p14="http://schemas.microsoft.com/office/powerpoint/2010/main" val="987369151"/>
              </p:ext>
            </p:extLst>
          </p:nvPr>
        </p:nvGraphicFramePr>
        <p:xfrm>
          <a:off x="3491880" y="487511"/>
          <a:ext cx="1524000" cy="636588"/>
        </p:xfrm>
        <a:graphic>
          <a:graphicData uri="http://schemas.openxmlformats.org/presentationml/2006/ole">
            <mc:AlternateContent xmlns:mc="http://schemas.openxmlformats.org/markup-compatibility/2006">
              <mc:Choice xmlns:v="urn:schemas-microsoft-com:vml" Requires="v">
                <p:oleObj spid="_x0000_s34257" name="CorelDRAW" r:id="rId3" imgW="721173" imgH="301391" progId="CorelDRAW.Graphic.12">
                  <p:embed/>
                </p:oleObj>
              </mc:Choice>
              <mc:Fallback>
                <p:oleObj name="CorelDRAW" r:id="rId3" imgW="721173" imgH="301391"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87511"/>
                        <a:ext cx="15240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7"/>
          <p:cNvSpPr txBox="1">
            <a:spLocks noChangeArrowheads="1"/>
          </p:cNvSpPr>
          <p:nvPr/>
        </p:nvSpPr>
        <p:spPr bwMode="auto">
          <a:xfrm>
            <a:off x="689993" y="2132856"/>
            <a:ext cx="762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0000"/>
                </a:solidFill>
              </a:rPr>
              <a:t>A group of inverters can be used to form the 1’s complement of a binary number:</a:t>
            </a:r>
          </a:p>
        </p:txBody>
      </p:sp>
      <p:sp>
        <p:nvSpPr>
          <p:cNvPr id="13" name="Text Box 19"/>
          <p:cNvSpPr txBox="1">
            <a:spLocks noChangeArrowheads="1"/>
          </p:cNvSpPr>
          <p:nvPr/>
        </p:nvSpPr>
        <p:spPr bwMode="auto">
          <a:xfrm>
            <a:off x="3354423" y="3041935"/>
            <a:ext cx="2759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a:t>Binary number</a:t>
            </a:r>
          </a:p>
        </p:txBody>
      </p:sp>
      <p:sp>
        <p:nvSpPr>
          <p:cNvPr id="14" name="Text Box 21"/>
          <p:cNvSpPr txBox="1">
            <a:spLocks noChangeArrowheads="1"/>
          </p:cNvSpPr>
          <p:nvPr/>
        </p:nvSpPr>
        <p:spPr bwMode="auto">
          <a:xfrm>
            <a:off x="1745628" y="3557880"/>
            <a:ext cx="59766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dirty="0"/>
              <a:t>1           0          0           0          1          1           0           1</a:t>
            </a:r>
          </a:p>
        </p:txBody>
      </p:sp>
      <p:graphicFrame>
        <p:nvGraphicFramePr>
          <p:cNvPr id="9" name="Object 8"/>
          <p:cNvGraphicFramePr>
            <a:graphicFrameLocks noChangeAspect="1"/>
          </p:cNvGraphicFramePr>
          <p:nvPr>
            <p:extLst>
              <p:ext uri="{D42A27DB-BD31-4B8C-83A1-F6EECF244321}">
                <p14:modId xmlns:p14="http://schemas.microsoft.com/office/powerpoint/2010/main" val="804279737"/>
              </p:ext>
            </p:extLst>
          </p:nvPr>
        </p:nvGraphicFramePr>
        <p:xfrm>
          <a:off x="1373560" y="4076444"/>
          <a:ext cx="5760640" cy="1403748"/>
        </p:xfrm>
        <a:graphic>
          <a:graphicData uri="http://schemas.openxmlformats.org/presentationml/2006/ole">
            <mc:AlternateContent xmlns:mc="http://schemas.openxmlformats.org/markup-compatibility/2006">
              <mc:Choice xmlns:v="urn:schemas-microsoft-com:vml" Requires="v">
                <p:oleObj spid="_x0000_s34258" name="CorelDRAW" r:id="rId5" imgW="2270920" imgH="630083" progId="CorelDRAW.Graphic.13">
                  <p:embed/>
                </p:oleObj>
              </mc:Choice>
              <mc:Fallback>
                <p:oleObj name="CorelDRAW" r:id="rId5" imgW="2270920" imgH="630083" progId="CorelDRAW.Graphic.1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3560" y="4076444"/>
                        <a:ext cx="5760640" cy="1403748"/>
                      </a:xfrm>
                      <a:prstGeom prst="rect">
                        <a:avLst/>
                      </a:prstGeom>
                      <a:noFill/>
                      <a:ln>
                        <a:noFill/>
                      </a:ln>
                      <a:effectLst/>
                    </p:spPr>
                  </p:pic>
                </p:oleObj>
              </mc:Fallback>
            </mc:AlternateContent>
          </a:graphicData>
        </a:graphic>
      </p:graphicFrame>
      <p:sp>
        <p:nvSpPr>
          <p:cNvPr id="15" name="Text Box 22"/>
          <p:cNvSpPr txBox="1">
            <a:spLocks noChangeArrowheads="1"/>
          </p:cNvSpPr>
          <p:nvPr/>
        </p:nvSpPr>
        <p:spPr bwMode="auto">
          <a:xfrm>
            <a:off x="1691681" y="5519306"/>
            <a:ext cx="56166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dirty="0">
                <a:solidFill>
                  <a:srgbClr val="FF0000"/>
                </a:solidFill>
              </a:rPr>
              <a:t>0           1           1           1          0           0          1           0</a:t>
            </a:r>
          </a:p>
        </p:txBody>
      </p:sp>
      <p:sp>
        <p:nvSpPr>
          <p:cNvPr id="16" name="Text Box 20"/>
          <p:cNvSpPr txBox="1">
            <a:spLocks noChangeArrowheads="1"/>
          </p:cNvSpPr>
          <p:nvPr/>
        </p:nvSpPr>
        <p:spPr bwMode="auto">
          <a:xfrm>
            <a:off x="4625226" y="5927752"/>
            <a:ext cx="2759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a:t>1’s complement</a:t>
            </a:r>
          </a:p>
        </p:txBody>
      </p:sp>
      <p:sp>
        <p:nvSpPr>
          <p:cNvPr id="22" name="Text Box 12"/>
          <p:cNvSpPr txBox="1">
            <a:spLocks noChangeArrowheads="1"/>
          </p:cNvSpPr>
          <p:nvPr/>
        </p:nvSpPr>
        <p:spPr bwMode="auto">
          <a:xfrm>
            <a:off x="3352800" y="4626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i="1" dirty="0"/>
              <a:t>A</a:t>
            </a:r>
          </a:p>
        </p:txBody>
      </p:sp>
      <p:sp>
        <p:nvSpPr>
          <p:cNvPr id="23" name="Text Box 13"/>
          <p:cNvSpPr txBox="1">
            <a:spLocks noChangeArrowheads="1"/>
          </p:cNvSpPr>
          <p:nvPr/>
        </p:nvSpPr>
        <p:spPr bwMode="auto">
          <a:xfrm>
            <a:off x="4625226" y="50572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i="1" dirty="0"/>
              <a:t>X</a:t>
            </a:r>
          </a:p>
        </p:txBody>
      </p:sp>
      <p:pic>
        <p:nvPicPr>
          <p:cNvPr id="17" name="Picture 2" descr="C:\Users\ab0480\Desktop\CU_\New Session Prep - 2016-17\120CT\Amber Traffic 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4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1000"/>
                                        <p:tgtEl>
                                          <p:spTgt spid="1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2000"/>
                                        <p:tgtEl>
                                          <p:spTgt spid="15"/>
                                        </p:tgtEl>
                                      </p:cBhvr>
                                    </p:animEffect>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1+#ppt_w/2"/>
                                          </p:val>
                                        </p:tav>
                                        <p:tav tm="100000">
                                          <p:val>
                                            <p:strVal val="#ppt_x"/>
                                          </p:val>
                                        </p:tav>
                                      </p:tavLst>
                                    </p:anim>
                                    <p:anim calcmode="lin" valueType="num">
                                      <p:cBhvr additive="base">
                                        <p:cTn id="31"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12</a:t>
            </a:fld>
            <a:endParaRPr lang="en-GB"/>
          </a:p>
        </p:txBody>
      </p:sp>
      <p:sp>
        <p:nvSpPr>
          <p:cNvPr id="3" name="Rectangle 5"/>
          <p:cNvSpPr>
            <a:spLocks noChangeArrowheads="1"/>
          </p:cNvSpPr>
          <p:nvPr/>
        </p:nvSpPr>
        <p:spPr bwMode="auto">
          <a:xfrm>
            <a:off x="683568" y="404664"/>
            <a:ext cx="20558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FF99"/>
                </a:solidFill>
              </a:rPr>
              <a:t>The AND Gate</a:t>
            </a:r>
          </a:p>
        </p:txBody>
      </p:sp>
      <p:graphicFrame>
        <p:nvGraphicFramePr>
          <p:cNvPr id="4" name="Object 3"/>
          <p:cNvGraphicFramePr>
            <a:graphicFrameLocks noChangeAspect="1"/>
          </p:cNvGraphicFramePr>
          <p:nvPr>
            <p:extLst>
              <p:ext uri="{D42A27DB-BD31-4B8C-83A1-F6EECF244321}">
                <p14:modId xmlns:p14="http://schemas.microsoft.com/office/powerpoint/2010/main" val="1379500191"/>
              </p:ext>
            </p:extLst>
          </p:nvPr>
        </p:nvGraphicFramePr>
        <p:xfrm>
          <a:off x="3347864" y="577177"/>
          <a:ext cx="1524000" cy="519113"/>
        </p:xfrm>
        <a:graphic>
          <a:graphicData uri="http://schemas.openxmlformats.org/presentationml/2006/ole">
            <mc:AlternateContent xmlns:mc="http://schemas.openxmlformats.org/markup-compatibility/2006">
              <mc:Choice xmlns:v="urn:schemas-microsoft-com:vml" Requires="v">
                <p:oleObj spid="_x0000_s35236" name="CorelDRAW" r:id="rId4" imgW="703286" imgH="238963" progId="CorelDRAW.Graphic.13">
                  <p:embed/>
                </p:oleObj>
              </mc:Choice>
              <mc:Fallback>
                <p:oleObj name="CorelDRAW" r:id="rId4" imgW="703286" imgH="238963" progId="CorelDRAW.Graphic.1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577177"/>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2"/>
          <p:cNvSpPr txBox="1">
            <a:spLocks noChangeArrowheads="1"/>
          </p:cNvSpPr>
          <p:nvPr/>
        </p:nvSpPr>
        <p:spPr bwMode="auto">
          <a:xfrm>
            <a:off x="838200" y="1752600"/>
            <a:ext cx="75438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t>The </a:t>
            </a:r>
            <a:r>
              <a:rPr lang="en-US" altLang="en-US" sz="2400" b="1" dirty="0">
                <a:solidFill>
                  <a:srgbClr val="FF0000"/>
                </a:solidFill>
              </a:rPr>
              <a:t>AND gate</a:t>
            </a:r>
            <a:r>
              <a:rPr lang="en-US" altLang="en-US" dirty="0"/>
              <a:t> produces a HIGH output when all inputs are HIGH; otherwise, the output is LOW.  For a 2-input gate, the truth table is</a:t>
            </a:r>
          </a:p>
        </p:txBody>
      </p:sp>
      <p:graphicFrame>
        <p:nvGraphicFramePr>
          <p:cNvPr id="10" name="Object 9"/>
          <p:cNvGraphicFramePr>
            <a:graphicFrameLocks noChangeAspect="1"/>
          </p:cNvGraphicFramePr>
          <p:nvPr>
            <p:extLst>
              <p:ext uri="{D42A27DB-BD31-4B8C-83A1-F6EECF244321}">
                <p14:modId xmlns:p14="http://schemas.microsoft.com/office/powerpoint/2010/main" val="4203601289"/>
              </p:ext>
            </p:extLst>
          </p:nvPr>
        </p:nvGraphicFramePr>
        <p:xfrm>
          <a:off x="3352800" y="2667000"/>
          <a:ext cx="2009775" cy="2057400"/>
        </p:xfrm>
        <a:graphic>
          <a:graphicData uri="http://schemas.openxmlformats.org/presentationml/2006/ole">
            <mc:AlternateContent xmlns:mc="http://schemas.openxmlformats.org/markup-compatibility/2006">
              <mc:Choice xmlns:v="urn:schemas-microsoft-com:vml" Requires="v">
                <p:oleObj spid="_x0000_s35237" name="CorelDRAW" r:id="rId6" imgW="1154390" imgH="1181161" progId="CorelDRAW.Graphic.13">
                  <p:embed/>
                </p:oleObj>
              </mc:Choice>
              <mc:Fallback>
                <p:oleObj name="CorelDRAW" r:id="rId6" imgW="1154390" imgH="1181161" progId="CorelDRAW.Graphic.1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667000"/>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3"/>
          <p:cNvSpPr txBox="1">
            <a:spLocks noChangeArrowheads="1"/>
          </p:cNvSpPr>
          <p:nvPr/>
        </p:nvSpPr>
        <p:spPr bwMode="auto">
          <a:xfrm>
            <a:off x="395536" y="5013176"/>
            <a:ext cx="79864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en-US" dirty="0"/>
              <a:t>The </a:t>
            </a:r>
            <a:r>
              <a:rPr lang="en-US" altLang="en-US" sz="2400" b="1" dirty="0">
                <a:solidFill>
                  <a:srgbClr val="FF0000"/>
                </a:solidFill>
              </a:rPr>
              <a:t>AND</a:t>
            </a:r>
            <a:r>
              <a:rPr lang="en-US" altLang="en-US" b="1" dirty="0"/>
              <a:t> </a:t>
            </a:r>
            <a:r>
              <a:rPr lang="en-US" altLang="en-US" dirty="0"/>
              <a:t>operation is usually shown with a dot between the variables but it may be implied (no dot). Thus, the AND operation is written as </a:t>
            </a:r>
            <a:r>
              <a:rPr lang="en-US" altLang="en-US" sz="2400" b="1" i="1" dirty="0">
                <a:solidFill>
                  <a:srgbClr val="FF0000"/>
                </a:solidFill>
              </a:rPr>
              <a:t>X</a:t>
            </a:r>
            <a:r>
              <a:rPr lang="en-US" altLang="en-US" sz="2400" b="1" dirty="0">
                <a:solidFill>
                  <a:srgbClr val="FF0000"/>
                </a:solidFill>
              </a:rPr>
              <a:t> = </a:t>
            </a:r>
            <a:r>
              <a:rPr lang="en-US" altLang="en-US" sz="2400" b="1" i="1" dirty="0">
                <a:solidFill>
                  <a:srgbClr val="FF0000"/>
                </a:solidFill>
              </a:rPr>
              <a:t>A </a:t>
            </a:r>
            <a:r>
              <a:rPr lang="en-US" altLang="en-US" sz="2400" b="1" i="1" baseline="30000" dirty="0">
                <a:solidFill>
                  <a:srgbClr val="FF0000"/>
                </a:solidFill>
              </a:rPr>
              <a:t>.</a:t>
            </a:r>
            <a:r>
              <a:rPr lang="en-US" altLang="en-US" sz="2400" b="1" i="1" dirty="0">
                <a:solidFill>
                  <a:srgbClr val="FF0000"/>
                </a:solidFill>
              </a:rPr>
              <a:t>B</a:t>
            </a:r>
            <a:r>
              <a:rPr lang="en-US" altLang="en-US" b="1" i="1" dirty="0">
                <a:solidFill>
                  <a:srgbClr val="FF0000"/>
                </a:solidFill>
              </a:rPr>
              <a:t> </a:t>
            </a:r>
            <a:r>
              <a:rPr lang="en-US" altLang="en-US" dirty="0"/>
              <a:t>or </a:t>
            </a:r>
            <a:r>
              <a:rPr lang="en-US" altLang="en-US" sz="2400" b="1" i="1" dirty="0">
                <a:solidFill>
                  <a:srgbClr val="FF0000"/>
                </a:solidFill>
              </a:rPr>
              <a:t>X = AB</a:t>
            </a:r>
            <a:endParaRPr lang="en-US" altLang="en-US" sz="2400" i="1" dirty="0"/>
          </a:p>
        </p:txBody>
      </p:sp>
      <p:sp>
        <p:nvSpPr>
          <p:cNvPr id="12" name="Text Box 16"/>
          <p:cNvSpPr txBox="1">
            <a:spLocks noChangeArrowheads="1"/>
          </p:cNvSpPr>
          <p:nvPr/>
        </p:nvSpPr>
        <p:spPr bwMode="auto">
          <a:xfrm>
            <a:off x="3581400" y="3352800"/>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en-US" sz="2000" dirty="0">
                <a:latin typeface="Times New Roman" pitchFamily="18" charset="0"/>
              </a:rPr>
              <a:t>0    0</a:t>
            </a:r>
          </a:p>
          <a:p>
            <a:r>
              <a:rPr lang="en-US" altLang="en-US" sz="2000" dirty="0">
                <a:latin typeface="Times New Roman" pitchFamily="18" charset="0"/>
              </a:rPr>
              <a:t>0    1</a:t>
            </a:r>
          </a:p>
          <a:p>
            <a:r>
              <a:rPr lang="en-US" altLang="en-US" sz="2000" dirty="0">
                <a:latin typeface="Times New Roman" pitchFamily="18" charset="0"/>
              </a:rPr>
              <a:t>1    0</a:t>
            </a:r>
          </a:p>
          <a:p>
            <a:r>
              <a:rPr lang="en-US" altLang="en-US" sz="2000" dirty="0">
                <a:latin typeface="Times New Roman" pitchFamily="18" charset="0"/>
              </a:rPr>
              <a:t>1    1</a:t>
            </a:r>
          </a:p>
        </p:txBody>
      </p:sp>
      <p:sp>
        <p:nvSpPr>
          <p:cNvPr id="13" name="Text Box 17"/>
          <p:cNvSpPr txBox="1">
            <a:spLocks noChangeArrowheads="1"/>
          </p:cNvSpPr>
          <p:nvPr/>
        </p:nvSpPr>
        <p:spPr bwMode="auto">
          <a:xfrm>
            <a:off x="4724400" y="3352800"/>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en-US" sz="2000" dirty="0">
                <a:solidFill>
                  <a:srgbClr val="FF0000"/>
                </a:solidFill>
                <a:latin typeface="Times New Roman" pitchFamily="18" charset="0"/>
              </a:rPr>
              <a:t>0</a:t>
            </a:r>
          </a:p>
          <a:p>
            <a:r>
              <a:rPr lang="en-US" altLang="en-US" sz="2000" dirty="0">
                <a:solidFill>
                  <a:srgbClr val="FF0000"/>
                </a:solidFill>
                <a:latin typeface="Times New Roman" pitchFamily="18" charset="0"/>
              </a:rPr>
              <a:t>0 </a:t>
            </a:r>
          </a:p>
          <a:p>
            <a:r>
              <a:rPr lang="en-US" altLang="en-US" sz="2000" dirty="0">
                <a:solidFill>
                  <a:srgbClr val="FF0000"/>
                </a:solidFill>
                <a:latin typeface="Times New Roman" pitchFamily="18" charset="0"/>
              </a:rPr>
              <a:t>0</a:t>
            </a:r>
          </a:p>
          <a:p>
            <a:r>
              <a:rPr lang="en-US" altLang="en-US" sz="2000" dirty="0">
                <a:solidFill>
                  <a:srgbClr val="FF0000"/>
                </a:solidFill>
                <a:latin typeface="Times New Roman" pitchFamily="18" charset="0"/>
              </a:rPr>
              <a:t>1</a:t>
            </a:r>
          </a:p>
        </p:txBody>
      </p:sp>
      <p:sp>
        <p:nvSpPr>
          <p:cNvPr id="14" name="Text Box 19"/>
          <p:cNvSpPr txBox="1">
            <a:spLocks noChangeArrowheads="1"/>
          </p:cNvSpPr>
          <p:nvPr/>
        </p:nvSpPr>
        <p:spPr bwMode="auto">
          <a:xfrm>
            <a:off x="3059832" y="469704"/>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A</a:t>
            </a:r>
          </a:p>
        </p:txBody>
      </p:sp>
      <p:sp>
        <p:nvSpPr>
          <p:cNvPr id="15" name="Text Box 20"/>
          <p:cNvSpPr txBox="1">
            <a:spLocks noChangeArrowheads="1"/>
          </p:cNvSpPr>
          <p:nvPr/>
        </p:nvSpPr>
        <p:spPr bwMode="auto">
          <a:xfrm>
            <a:off x="3059832" y="850974"/>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B</a:t>
            </a:r>
          </a:p>
        </p:txBody>
      </p:sp>
      <p:sp>
        <p:nvSpPr>
          <p:cNvPr id="16" name="Text Box 21"/>
          <p:cNvSpPr txBox="1">
            <a:spLocks noChangeArrowheads="1"/>
          </p:cNvSpPr>
          <p:nvPr/>
        </p:nvSpPr>
        <p:spPr bwMode="auto">
          <a:xfrm>
            <a:off x="4542086" y="542664"/>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X</a:t>
            </a:r>
          </a:p>
        </p:txBody>
      </p:sp>
      <p:pic>
        <p:nvPicPr>
          <p:cNvPr id="17"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49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iterate type="wd">
                                    <p:tmPct val="10000"/>
                                  </p:iterate>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wipe(up)">
                                      <p:cBhvr>
                                        <p:cTn id="15" dur="10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iterate type="wd">
                                    <p:tmPct val="10000"/>
                                  </p:iterate>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wipe(up)">
                                      <p:cBhvr>
                                        <p:cTn id="20" dur="10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iterate type="wd">
                                    <p:tmPct val="10000"/>
                                  </p:iterate>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wipe(up)">
                                      <p:cBhvr>
                                        <p:cTn id="25" dur="10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iterate type="wd">
                                    <p:tmPct val="10000"/>
                                  </p:iterate>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wipe(up)">
                                      <p:cBhvr>
                                        <p:cTn id="30" dur="1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13</a:t>
            </a:fld>
            <a:endParaRPr lang="en-GB"/>
          </a:p>
        </p:txBody>
      </p:sp>
      <p:sp>
        <p:nvSpPr>
          <p:cNvPr id="3" name="Rectangle 5"/>
          <p:cNvSpPr>
            <a:spLocks noChangeArrowheads="1"/>
          </p:cNvSpPr>
          <p:nvPr/>
        </p:nvSpPr>
        <p:spPr bwMode="auto">
          <a:xfrm>
            <a:off x="683568" y="404664"/>
            <a:ext cx="20558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FF99"/>
                </a:solidFill>
              </a:rPr>
              <a:t>The AND Gate</a:t>
            </a:r>
          </a:p>
        </p:txBody>
      </p:sp>
      <p:graphicFrame>
        <p:nvGraphicFramePr>
          <p:cNvPr id="4" name="Object 3"/>
          <p:cNvGraphicFramePr>
            <a:graphicFrameLocks noChangeAspect="1"/>
          </p:cNvGraphicFramePr>
          <p:nvPr>
            <p:extLst>
              <p:ext uri="{D42A27DB-BD31-4B8C-83A1-F6EECF244321}">
                <p14:modId xmlns:p14="http://schemas.microsoft.com/office/powerpoint/2010/main" val="3234438461"/>
              </p:ext>
            </p:extLst>
          </p:nvPr>
        </p:nvGraphicFramePr>
        <p:xfrm>
          <a:off x="3347864" y="577177"/>
          <a:ext cx="1524000" cy="519113"/>
        </p:xfrm>
        <a:graphic>
          <a:graphicData uri="http://schemas.openxmlformats.org/presentationml/2006/ole">
            <mc:AlternateContent xmlns:mc="http://schemas.openxmlformats.org/markup-compatibility/2006">
              <mc:Choice xmlns:v="urn:schemas-microsoft-com:vml" Requires="v">
                <p:oleObj spid="_x0000_s36209" name="CorelDRAW" r:id="rId3" imgW="703286" imgH="238963" progId="CorelDRAW.Graphic.13">
                  <p:embed/>
                </p:oleObj>
              </mc:Choice>
              <mc:Fallback>
                <p:oleObj name="CorelDRAW" r:id="rId3" imgW="703286" imgH="23896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577177"/>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3"/>
          <p:cNvSpPr txBox="1">
            <a:spLocks noChangeArrowheads="1"/>
          </p:cNvSpPr>
          <p:nvPr/>
        </p:nvSpPr>
        <p:spPr bwMode="auto">
          <a:xfrm>
            <a:off x="693679" y="1916832"/>
            <a:ext cx="7772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70C0"/>
                </a:solidFill>
              </a:rPr>
              <a:t>The </a:t>
            </a:r>
            <a:r>
              <a:rPr lang="en-US" altLang="en-US" sz="2400" b="1" dirty="0">
                <a:solidFill>
                  <a:srgbClr val="FF0000"/>
                </a:solidFill>
              </a:rPr>
              <a:t>AND</a:t>
            </a:r>
            <a:r>
              <a:rPr lang="en-US" altLang="en-US" dirty="0">
                <a:solidFill>
                  <a:srgbClr val="0070C0"/>
                </a:solidFill>
              </a:rPr>
              <a:t> operation is used in computer programming as a selective mask. If you want to retain certain bits of a binary number but reset the other bits to 0, you could set a mask with 1’s in the position of the retained bits. </a:t>
            </a:r>
          </a:p>
        </p:txBody>
      </p:sp>
      <p:sp>
        <p:nvSpPr>
          <p:cNvPr id="21" name="WordArt 33"/>
          <p:cNvSpPr>
            <a:spLocks noChangeArrowheads="1" noChangeShapeType="1" noTextEdit="1"/>
          </p:cNvSpPr>
          <p:nvPr/>
        </p:nvSpPr>
        <p:spPr bwMode="auto">
          <a:xfrm>
            <a:off x="779711" y="4247613"/>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22" name="Text Box 34"/>
          <p:cNvSpPr txBox="1">
            <a:spLocks noChangeArrowheads="1"/>
          </p:cNvSpPr>
          <p:nvPr/>
        </p:nvSpPr>
        <p:spPr bwMode="auto">
          <a:xfrm>
            <a:off x="2286000" y="4183360"/>
            <a:ext cx="6096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If the binary number </a:t>
            </a:r>
            <a:r>
              <a:rPr lang="en-US" altLang="en-US" sz="2400" dirty="0">
                <a:solidFill>
                  <a:srgbClr val="0070C0"/>
                </a:solidFill>
              </a:rPr>
              <a:t>10100011</a:t>
            </a:r>
            <a:r>
              <a:rPr lang="en-US" altLang="en-US" dirty="0"/>
              <a:t> is “</a:t>
            </a:r>
            <a:r>
              <a:rPr lang="en-US" altLang="en-US" b="1" i="1" dirty="0"/>
              <a:t>ANDed”</a:t>
            </a:r>
            <a:r>
              <a:rPr lang="en-US" altLang="en-US" dirty="0"/>
              <a:t>  with the mask </a:t>
            </a:r>
            <a:r>
              <a:rPr lang="en-US" altLang="en-US" sz="2400" dirty="0">
                <a:solidFill>
                  <a:srgbClr val="0070C0"/>
                </a:solidFill>
              </a:rPr>
              <a:t>00001111</a:t>
            </a:r>
            <a:r>
              <a:rPr lang="en-US" altLang="en-US" dirty="0"/>
              <a:t>, what is the result?</a:t>
            </a:r>
          </a:p>
        </p:txBody>
      </p:sp>
      <p:sp>
        <p:nvSpPr>
          <p:cNvPr id="23" name="Text Box 32"/>
          <p:cNvSpPr txBox="1">
            <a:spLocks noChangeArrowheads="1"/>
          </p:cNvSpPr>
          <p:nvPr/>
        </p:nvSpPr>
        <p:spPr bwMode="auto">
          <a:xfrm>
            <a:off x="6395801" y="4999554"/>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FF0000"/>
                </a:solidFill>
              </a:rPr>
              <a:t>00000011</a:t>
            </a:r>
          </a:p>
        </p:txBody>
      </p:sp>
      <p:sp>
        <p:nvSpPr>
          <p:cNvPr id="24" name="Text Box 19"/>
          <p:cNvSpPr txBox="1">
            <a:spLocks noChangeArrowheads="1"/>
          </p:cNvSpPr>
          <p:nvPr/>
        </p:nvSpPr>
        <p:spPr bwMode="auto">
          <a:xfrm>
            <a:off x="3059832" y="504677"/>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A</a:t>
            </a:r>
          </a:p>
        </p:txBody>
      </p:sp>
      <p:sp>
        <p:nvSpPr>
          <p:cNvPr id="25" name="Text Box 20"/>
          <p:cNvSpPr txBox="1">
            <a:spLocks noChangeArrowheads="1"/>
          </p:cNvSpPr>
          <p:nvPr/>
        </p:nvSpPr>
        <p:spPr bwMode="auto">
          <a:xfrm>
            <a:off x="3033961" y="832160"/>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B</a:t>
            </a:r>
          </a:p>
        </p:txBody>
      </p:sp>
      <p:sp>
        <p:nvSpPr>
          <p:cNvPr id="26" name="Text Box 21"/>
          <p:cNvSpPr txBox="1">
            <a:spLocks noChangeArrowheads="1"/>
          </p:cNvSpPr>
          <p:nvPr/>
        </p:nvSpPr>
        <p:spPr bwMode="auto">
          <a:xfrm>
            <a:off x="4572000" y="518799"/>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X</a:t>
            </a:r>
          </a:p>
        </p:txBody>
      </p:sp>
      <p:pic>
        <p:nvPicPr>
          <p:cNvPr id="27"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5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900" decel="100000" fill="hold"/>
                                        <p:tgtEl>
                                          <p:spTgt spid="2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1+#ppt_w/2"/>
                                          </p:val>
                                        </p:tav>
                                        <p:tav tm="100000">
                                          <p:val>
                                            <p:strVal val="#ppt_x"/>
                                          </p:val>
                                        </p:tav>
                                      </p:tavLst>
                                    </p:anim>
                                    <p:anim calcmode="lin" valueType="num">
                                      <p:cBhvr additive="base">
                                        <p:cTn id="2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14</a:t>
            </a:fld>
            <a:endParaRPr lang="en-GB"/>
          </a:p>
        </p:txBody>
      </p:sp>
      <p:sp>
        <p:nvSpPr>
          <p:cNvPr id="3" name="Rectangle 5"/>
          <p:cNvSpPr>
            <a:spLocks noChangeArrowheads="1"/>
          </p:cNvSpPr>
          <p:nvPr/>
        </p:nvSpPr>
        <p:spPr bwMode="auto">
          <a:xfrm>
            <a:off x="323528" y="332656"/>
            <a:ext cx="18176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FF99"/>
                </a:solidFill>
              </a:rPr>
              <a:t>The OR Gate</a:t>
            </a:r>
          </a:p>
        </p:txBody>
      </p:sp>
      <p:graphicFrame>
        <p:nvGraphicFramePr>
          <p:cNvPr id="4" name="Object 3"/>
          <p:cNvGraphicFramePr>
            <a:graphicFrameLocks noChangeAspect="1"/>
          </p:cNvGraphicFramePr>
          <p:nvPr>
            <p:extLst>
              <p:ext uri="{D42A27DB-BD31-4B8C-83A1-F6EECF244321}">
                <p14:modId xmlns:p14="http://schemas.microsoft.com/office/powerpoint/2010/main" val="2523627988"/>
              </p:ext>
            </p:extLst>
          </p:nvPr>
        </p:nvGraphicFramePr>
        <p:xfrm>
          <a:off x="3563888" y="551731"/>
          <a:ext cx="1447800" cy="495300"/>
        </p:xfrm>
        <a:graphic>
          <a:graphicData uri="http://schemas.openxmlformats.org/presentationml/2006/ole">
            <mc:AlternateContent xmlns:mc="http://schemas.openxmlformats.org/markup-compatibility/2006">
              <mc:Choice xmlns:v="urn:schemas-microsoft-com:vml" Requires="v">
                <p:oleObj spid="_x0000_s37275" name="CorelDRAW" r:id="rId4" imgW="710344" imgH="242540" progId="CorelDRAW.Graphic.13">
                  <p:embed/>
                </p:oleObj>
              </mc:Choice>
              <mc:Fallback>
                <p:oleObj name="CorelDRAW" r:id="rId4" imgW="710344" imgH="242540" progId="CorelDRAW.Graphic.1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551731"/>
                        <a:ext cx="144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11"/>
          <p:cNvSpPr txBox="1">
            <a:spLocks noChangeArrowheads="1"/>
          </p:cNvSpPr>
          <p:nvPr/>
        </p:nvSpPr>
        <p:spPr bwMode="auto">
          <a:xfrm>
            <a:off x="3200400" y="452064"/>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t>A</a:t>
            </a:r>
          </a:p>
        </p:txBody>
      </p:sp>
      <p:sp>
        <p:nvSpPr>
          <p:cNvPr id="6" name="Text Box 12"/>
          <p:cNvSpPr txBox="1">
            <a:spLocks noChangeArrowheads="1"/>
          </p:cNvSpPr>
          <p:nvPr/>
        </p:nvSpPr>
        <p:spPr bwMode="auto">
          <a:xfrm>
            <a:off x="3173083" y="788731"/>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t>B</a:t>
            </a:r>
          </a:p>
        </p:txBody>
      </p:sp>
      <p:sp>
        <p:nvSpPr>
          <p:cNvPr id="7" name="Text Box 13"/>
          <p:cNvSpPr txBox="1">
            <a:spLocks noChangeArrowheads="1"/>
          </p:cNvSpPr>
          <p:nvPr/>
        </p:nvSpPr>
        <p:spPr bwMode="auto">
          <a:xfrm>
            <a:off x="4572000" y="452063"/>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X</a:t>
            </a:r>
          </a:p>
        </p:txBody>
      </p:sp>
      <p:sp>
        <p:nvSpPr>
          <p:cNvPr id="12" name="Text Box 2"/>
          <p:cNvSpPr txBox="1">
            <a:spLocks noChangeArrowheads="1"/>
          </p:cNvSpPr>
          <p:nvPr/>
        </p:nvSpPr>
        <p:spPr bwMode="auto">
          <a:xfrm>
            <a:off x="838200" y="1412776"/>
            <a:ext cx="7696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t>The </a:t>
            </a:r>
            <a:r>
              <a:rPr lang="en-US" altLang="en-US" sz="2400" b="1" dirty="0">
                <a:solidFill>
                  <a:srgbClr val="FF0000"/>
                </a:solidFill>
              </a:rPr>
              <a:t>OR gate</a:t>
            </a:r>
            <a:r>
              <a:rPr lang="en-US" altLang="en-US" dirty="0"/>
              <a:t> produces a HIGH output if any input is HIGH; if all inputs are LOW, the output is LOW.  For a 2-input gate, the truth table is</a:t>
            </a:r>
          </a:p>
        </p:txBody>
      </p:sp>
      <p:graphicFrame>
        <p:nvGraphicFramePr>
          <p:cNvPr id="13" name="Object 12"/>
          <p:cNvGraphicFramePr>
            <a:graphicFrameLocks noChangeAspect="1"/>
          </p:cNvGraphicFramePr>
          <p:nvPr>
            <p:extLst>
              <p:ext uri="{D42A27DB-BD31-4B8C-83A1-F6EECF244321}">
                <p14:modId xmlns:p14="http://schemas.microsoft.com/office/powerpoint/2010/main" val="2210199706"/>
              </p:ext>
            </p:extLst>
          </p:nvPr>
        </p:nvGraphicFramePr>
        <p:xfrm>
          <a:off x="3324225" y="2420888"/>
          <a:ext cx="2009775" cy="2057400"/>
        </p:xfrm>
        <a:graphic>
          <a:graphicData uri="http://schemas.openxmlformats.org/presentationml/2006/ole">
            <mc:AlternateContent xmlns:mc="http://schemas.openxmlformats.org/markup-compatibility/2006">
              <mc:Choice xmlns:v="urn:schemas-microsoft-com:vml" Requires="v">
                <p:oleObj spid="_x0000_s37276" name="CorelDRAW" r:id="rId6" imgW="1154390" imgH="1181161" progId="CorelDRAW.Graphic.13">
                  <p:embed/>
                </p:oleObj>
              </mc:Choice>
              <mc:Fallback>
                <p:oleObj name="CorelDRAW" r:id="rId6" imgW="1154390" imgH="1181161" progId="CorelDRAW.Graphic.1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4225" y="2420888"/>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p:cNvSpPr txBox="1">
            <a:spLocks noChangeArrowheads="1"/>
          </p:cNvSpPr>
          <p:nvPr/>
        </p:nvSpPr>
        <p:spPr bwMode="auto">
          <a:xfrm>
            <a:off x="3515983" y="314096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en-US" sz="2000" dirty="0">
                <a:latin typeface="Times New Roman" pitchFamily="18" charset="0"/>
              </a:rPr>
              <a:t>0    0</a:t>
            </a:r>
          </a:p>
          <a:p>
            <a:r>
              <a:rPr lang="en-US" altLang="en-US" sz="2000" dirty="0">
                <a:latin typeface="Times New Roman" pitchFamily="18" charset="0"/>
              </a:rPr>
              <a:t>0    1</a:t>
            </a:r>
          </a:p>
          <a:p>
            <a:r>
              <a:rPr lang="en-US" altLang="en-US" sz="2000" dirty="0">
                <a:latin typeface="Times New Roman" pitchFamily="18" charset="0"/>
              </a:rPr>
              <a:t>1    0</a:t>
            </a:r>
          </a:p>
          <a:p>
            <a:r>
              <a:rPr lang="en-US" altLang="en-US" sz="2000" dirty="0">
                <a:latin typeface="Times New Roman" pitchFamily="18" charset="0"/>
              </a:rPr>
              <a:t>1    1</a:t>
            </a:r>
          </a:p>
        </p:txBody>
      </p:sp>
      <p:sp>
        <p:nvSpPr>
          <p:cNvPr id="15" name="Text Box 9"/>
          <p:cNvSpPr txBox="1">
            <a:spLocks noChangeArrowheads="1"/>
          </p:cNvSpPr>
          <p:nvPr/>
        </p:nvSpPr>
        <p:spPr bwMode="auto">
          <a:xfrm>
            <a:off x="4650278" y="3140967"/>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ltLang="en-US" sz="2000">
                <a:solidFill>
                  <a:srgbClr val="FF0000"/>
                </a:solidFill>
                <a:latin typeface="Times New Roman" pitchFamily="18" charset="0"/>
              </a:rPr>
              <a:t>0</a:t>
            </a:r>
          </a:p>
          <a:p>
            <a:r>
              <a:rPr lang="en-US" altLang="en-US" sz="2000">
                <a:solidFill>
                  <a:srgbClr val="FF0000"/>
                </a:solidFill>
                <a:latin typeface="Times New Roman" pitchFamily="18" charset="0"/>
              </a:rPr>
              <a:t>1 </a:t>
            </a:r>
          </a:p>
          <a:p>
            <a:r>
              <a:rPr lang="en-US" altLang="en-US" sz="2000">
                <a:solidFill>
                  <a:srgbClr val="FF0000"/>
                </a:solidFill>
                <a:latin typeface="Times New Roman" pitchFamily="18" charset="0"/>
              </a:rPr>
              <a:t>1</a:t>
            </a:r>
          </a:p>
          <a:p>
            <a:r>
              <a:rPr lang="en-US" altLang="en-US" sz="2000">
                <a:solidFill>
                  <a:srgbClr val="FF0000"/>
                </a:solidFill>
                <a:latin typeface="Times New Roman" pitchFamily="18" charset="0"/>
              </a:rPr>
              <a:t>1</a:t>
            </a:r>
          </a:p>
        </p:txBody>
      </p:sp>
      <p:sp>
        <p:nvSpPr>
          <p:cNvPr id="16" name="Text Box 6"/>
          <p:cNvSpPr txBox="1">
            <a:spLocks noChangeArrowheads="1"/>
          </p:cNvSpPr>
          <p:nvPr/>
        </p:nvSpPr>
        <p:spPr bwMode="auto">
          <a:xfrm>
            <a:off x="762000" y="4968874"/>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t>The </a:t>
            </a:r>
            <a:r>
              <a:rPr lang="en-US" altLang="en-US" sz="2400" b="1" dirty="0">
                <a:solidFill>
                  <a:srgbClr val="FF0000"/>
                </a:solidFill>
              </a:rPr>
              <a:t>OR</a:t>
            </a:r>
            <a:r>
              <a:rPr lang="en-US" altLang="en-US" b="1" dirty="0"/>
              <a:t> </a:t>
            </a:r>
            <a:r>
              <a:rPr lang="en-US" altLang="en-US" dirty="0"/>
              <a:t>operation is shown with a plus sign (+) between the variables. Thus, the OR operation is written as </a:t>
            </a:r>
            <a:r>
              <a:rPr lang="en-US" altLang="en-US" sz="2400" b="1" i="1" dirty="0">
                <a:solidFill>
                  <a:srgbClr val="FF0000"/>
                </a:solidFill>
              </a:rPr>
              <a:t>X</a:t>
            </a:r>
            <a:r>
              <a:rPr lang="en-US" altLang="en-US" sz="2400" b="1" dirty="0">
                <a:solidFill>
                  <a:srgbClr val="FF0000"/>
                </a:solidFill>
              </a:rPr>
              <a:t> = </a:t>
            </a:r>
            <a:r>
              <a:rPr lang="en-US" altLang="en-US" sz="2400" b="1" i="1" dirty="0">
                <a:solidFill>
                  <a:srgbClr val="FF0000"/>
                </a:solidFill>
              </a:rPr>
              <a:t>A + B</a:t>
            </a:r>
            <a:endParaRPr lang="en-US" altLang="en-US" i="1" dirty="0">
              <a:solidFill>
                <a:srgbClr val="FF0000"/>
              </a:solidFill>
            </a:endParaRPr>
          </a:p>
        </p:txBody>
      </p:sp>
      <p:pic>
        <p:nvPicPr>
          <p:cNvPr id="17"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9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1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up)">
                                      <p:cBhvr>
                                        <p:cTn id="12" dur="10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up)">
                                      <p:cBhvr>
                                        <p:cTn id="17" dur="10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up)">
                                      <p:cBhvr>
                                        <p:cTn id="22" dur="10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900" decel="100000" fill="hold"/>
                                        <p:tgtEl>
                                          <p:spTgt spid="1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15</a:t>
            </a:fld>
            <a:endParaRPr lang="en-GB"/>
          </a:p>
        </p:txBody>
      </p:sp>
      <p:sp>
        <p:nvSpPr>
          <p:cNvPr id="3" name="Rectangle 5"/>
          <p:cNvSpPr>
            <a:spLocks noChangeArrowheads="1"/>
          </p:cNvSpPr>
          <p:nvPr/>
        </p:nvSpPr>
        <p:spPr bwMode="auto">
          <a:xfrm>
            <a:off x="323528" y="332656"/>
            <a:ext cx="18176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FF99"/>
                </a:solidFill>
              </a:rPr>
              <a:t>The OR Gate</a:t>
            </a:r>
          </a:p>
        </p:txBody>
      </p:sp>
      <p:graphicFrame>
        <p:nvGraphicFramePr>
          <p:cNvPr id="4" name="Object 3"/>
          <p:cNvGraphicFramePr>
            <a:graphicFrameLocks noChangeAspect="1"/>
          </p:cNvGraphicFramePr>
          <p:nvPr>
            <p:extLst>
              <p:ext uri="{D42A27DB-BD31-4B8C-83A1-F6EECF244321}">
                <p14:modId xmlns:p14="http://schemas.microsoft.com/office/powerpoint/2010/main" val="494391829"/>
              </p:ext>
            </p:extLst>
          </p:nvPr>
        </p:nvGraphicFramePr>
        <p:xfrm>
          <a:off x="3563888" y="551731"/>
          <a:ext cx="1447800" cy="495300"/>
        </p:xfrm>
        <a:graphic>
          <a:graphicData uri="http://schemas.openxmlformats.org/presentationml/2006/ole">
            <mc:AlternateContent xmlns:mc="http://schemas.openxmlformats.org/markup-compatibility/2006">
              <mc:Choice xmlns:v="urn:schemas-microsoft-com:vml" Requires="v">
                <p:oleObj spid="_x0000_s38243" name="CorelDRAW" r:id="rId3" imgW="710344" imgH="242540" progId="CorelDRAW.Graphic.13">
                  <p:embed/>
                </p:oleObj>
              </mc:Choice>
              <mc:Fallback>
                <p:oleObj name="CorelDRAW" r:id="rId3" imgW="710344" imgH="24254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551731"/>
                        <a:ext cx="144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11"/>
          <p:cNvSpPr txBox="1">
            <a:spLocks noChangeArrowheads="1"/>
          </p:cNvSpPr>
          <p:nvPr/>
        </p:nvSpPr>
        <p:spPr bwMode="auto">
          <a:xfrm>
            <a:off x="3200400" y="452064"/>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t>A</a:t>
            </a:r>
          </a:p>
        </p:txBody>
      </p:sp>
      <p:sp>
        <p:nvSpPr>
          <p:cNvPr id="6" name="Text Box 12"/>
          <p:cNvSpPr txBox="1">
            <a:spLocks noChangeArrowheads="1"/>
          </p:cNvSpPr>
          <p:nvPr/>
        </p:nvSpPr>
        <p:spPr bwMode="auto">
          <a:xfrm>
            <a:off x="3173083" y="788731"/>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dirty="0"/>
              <a:t>B</a:t>
            </a:r>
          </a:p>
        </p:txBody>
      </p:sp>
      <p:sp>
        <p:nvSpPr>
          <p:cNvPr id="7" name="Text Box 13"/>
          <p:cNvSpPr txBox="1">
            <a:spLocks noChangeArrowheads="1"/>
          </p:cNvSpPr>
          <p:nvPr/>
        </p:nvSpPr>
        <p:spPr bwMode="auto">
          <a:xfrm>
            <a:off x="4572000" y="452063"/>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X</a:t>
            </a:r>
          </a:p>
        </p:txBody>
      </p:sp>
      <p:sp>
        <p:nvSpPr>
          <p:cNvPr id="23" name="Text Box 10"/>
          <p:cNvSpPr txBox="1">
            <a:spLocks noChangeArrowheads="1"/>
          </p:cNvSpPr>
          <p:nvPr/>
        </p:nvSpPr>
        <p:spPr bwMode="auto">
          <a:xfrm>
            <a:off x="758785" y="1772816"/>
            <a:ext cx="7772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70C0"/>
                </a:solidFill>
              </a:rPr>
              <a:t>The </a:t>
            </a:r>
            <a:r>
              <a:rPr lang="en-US" altLang="en-US" sz="2400" b="1" dirty="0">
                <a:solidFill>
                  <a:srgbClr val="FF0000"/>
                </a:solidFill>
              </a:rPr>
              <a:t>OR</a:t>
            </a:r>
            <a:r>
              <a:rPr lang="en-US" altLang="en-US" sz="2000" dirty="0">
                <a:solidFill>
                  <a:srgbClr val="0070C0"/>
                </a:solidFill>
              </a:rPr>
              <a:t> operation can be used in computer programming to set certain bits of a binary number to 1. </a:t>
            </a:r>
          </a:p>
        </p:txBody>
      </p:sp>
      <p:sp>
        <p:nvSpPr>
          <p:cNvPr id="24" name="WordArt 20"/>
          <p:cNvSpPr>
            <a:spLocks noChangeArrowheads="1" noChangeShapeType="1" noTextEdit="1"/>
          </p:cNvSpPr>
          <p:nvPr/>
        </p:nvSpPr>
        <p:spPr bwMode="auto">
          <a:xfrm>
            <a:off x="609600" y="3019977"/>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25" name="Text Box 32"/>
          <p:cNvSpPr txBox="1">
            <a:spLocks noChangeArrowheads="1"/>
          </p:cNvSpPr>
          <p:nvPr/>
        </p:nvSpPr>
        <p:spPr bwMode="auto">
          <a:xfrm>
            <a:off x="1905000" y="3007285"/>
            <a:ext cx="6781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ASCII letters have a 1 in the bit 5 position for lower case letters and a 0 in this position for capitals. (Bit positions are numbered from right to left starting with 0.) What will be the result if you “</a:t>
            </a:r>
            <a:r>
              <a:rPr lang="en-US" altLang="en-US" sz="2000" b="1" i="1" dirty="0">
                <a:solidFill>
                  <a:srgbClr val="FF0000"/>
                </a:solidFill>
              </a:rPr>
              <a:t>OR”</a:t>
            </a:r>
            <a:r>
              <a:rPr lang="en-US" altLang="en-US" sz="2000" dirty="0"/>
              <a:t> an ASCII letter with the 8-bit mask </a:t>
            </a:r>
            <a:r>
              <a:rPr lang="en-US" altLang="en-US" sz="2400" b="1" dirty="0">
                <a:solidFill>
                  <a:schemeClr val="accent1"/>
                </a:solidFill>
              </a:rPr>
              <a:t>00100000</a:t>
            </a:r>
            <a:r>
              <a:rPr lang="en-US" altLang="en-US" sz="2000" dirty="0"/>
              <a:t>?</a:t>
            </a:r>
          </a:p>
        </p:txBody>
      </p:sp>
      <p:sp>
        <p:nvSpPr>
          <p:cNvPr id="26" name="WordArt 33"/>
          <p:cNvSpPr>
            <a:spLocks noChangeArrowheads="1" noChangeShapeType="1" noTextEdit="1"/>
          </p:cNvSpPr>
          <p:nvPr/>
        </p:nvSpPr>
        <p:spPr bwMode="auto">
          <a:xfrm>
            <a:off x="622772" y="4869160"/>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27" name="Text Box 34"/>
          <p:cNvSpPr txBox="1">
            <a:spLocks noChangeArrowheads="1"/>
          </p:cNvSpPr>
          <p:nvPr/>
        </p:nvSpPr>
        <p:spPr bwMode="auto">
          <a:xfrm>
            <a:off x="2057400" y="4921547"/>
            <a:ext cx="655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rPr>
              <a:t>The resulting letter will be the lower case of the letter.</a:t>
            </a:r>
          </a:p>
        </p:txBody>
      </p:sp>
      <p:pic>
        <p:nvPicPr>
          <p:cNvPr id="28"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1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900" decel="100000" fill="hold"/>
                                        <p:tgtEl>
                                          <p:spTgt spid="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37"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900" decel="100000" fill="hold"/>
                                        <p:tgtEl>
                                          <p:spTgt spid="25"/>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par>
                                <p:cTn id="27" presetID="17" presetClass="entr" presetSubtype="1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26" grpId="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ext uri="{D42A27DB-BD31-4B8C-83A1-F6EECF244321}">
                <p14:modId xmlns:p14="http://schemas.microsoft.com/office/powerpoint/2010/main" val="90131377"/>
              </p:ext>
            </p:extLst>
          </p:nvPr>
        </p:nvGraphicFramePr>
        <p:xfrm>
          <a:off x="899592" y="496003"/>
          <a:ext cx="6984776" cy="5961062"/>
        </p:xfrm>
        <a:graphic>
          <a:graphicData uri="http://schemas.openxmlformats.org/presentationml/2006/ole">
            <mc:AlternateContent xmlns:mc="http://schemas.openxmlformats.org/markup-compatibility/2006">
              <mc:Choice xmlns:v="urn:schemas-microsoft-com:vml" Requires="v">
                <p:oleObj spid="_x0000_s9425" name="Document" r:id="rId4" imgW="5733132" imgH="5995543" progId="Word.Document.8">
                  <p:embed/>
                </p:oleObj>
              </mc:Choice>
              <mc:Fallback>
                <p:oleObj name="Document" r:id="rId4" imgW="5733132" imgH="5995543" progId="Word.Document.8">
                  <p:embed/>
                  <p:pic>
                    <p:nvPicPr>
                      <p:cNvPr id="0" name=""/>
                      <p:cNvPicPr>
                        <a:picLocks noChangeAspect="1" noChangeArrowheads="1"/>
                      </p:cNvPicPr>
                      <p:nvPr/>
                    </p:nvPicPr>
                    <p:blipFill>
                      <a:blip r:embed="rId5"/>
                      <a:srcRect/>
                      <a:stretch>
                        <a:fillRect/>
                      </a:stretch>
                    </p:blipFill>
                    <p:spPr bwMode="auto">
                      <a:xfrm>
                        <a:off x="899592" y="496003"/>
                        <a:ext cx="6984776" cy="5961062"/>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16</a:t>
            </a:fld>
            <a:endParaRPr lang="en-GB"/>
          </a:p>
        </p:txBody>
      </p:sp>
      <p:pic>
        <p:nvPicPr>
          <p:cNvPr id="4" name="Picture 2" descr="C:\Users\ab0480\Desktop\CU_\New Session Prep - 2016-17\120CT\RedTraffic Ligh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66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548679"/>
            <a:ext cx="7886700" cy="864097"/>
          </a:xfrm>
        </p:spPr>
        <p:txBody>
          <a:bodyPr/>
          <a:lstStyle/>
          <a:p>
            <a:r>
              <a:rPr lang="en-GB" b="1" dirty="0"/>
              <a:t>Simplifying Logic Circuits</a:t>
            </a:r>
          </a:p>
        </p:txBody>
      </p:sp>
      <p:sp>
        <p:nvSpPr>
          <p:cNvPr id="2" name="Content Placeholder 1"/>
          <p:cNvSpPr>
            <a:spLocks noGrp="1"/>
          </p:cNvSpPr>
          <p:nvPr>
            <p:ph idx="1"/>
          </p:nvPr>
        </p:nvSpPr>
        <p:spPr/>
        <p:txBody>
          <a:bodyPr/>
          <a:lstStyle/>
          <a:p>
            <a:r>
              <a:rPr lang="en-GB" dirty="0">
                <a:solidFill>
                  <a:srgbClr val="FF0000"/>
                </a:solidFill>
              </a:rPr>
              <a:t>Two ways to simplify logic circuits:</a:t>
            </a:r>
          </a:p>
          <a:p>
            <a:pPr marL="2057400" lvl="8" indent="0">
              <a:buNone/>
            </a:pPr>
            <a:endParaRPr lang="en-GB" dirty="0"/>
          </a:p>
          <a:p>
            <a:pPr marL="850392" lvl="1" indent="-457200">
              <a:buFont typeface="+mj-lt"/>
              <a:buAutoNum type="arabicParenR"/>
            </a:pPr>
            <a:r>
              <a:rPr lang="en-GB" dirty="0"/>
              <a:t>Using Boolean Algebra Rules</a:t>
            </a:r>
          </a:p>
          <a:p>
            <a:pPr marL="2400300" lvl="8" indent="-342900">
              <a:buFont typeface="+mj-lt"/>
              <a:buAutoNum type="arabicParenR"/>
            </a:pPr>
            <a:endParaRPr lang="en-GB" dirty="0"/>
          </a:p>
          <a:p>
            <a:pPr marL="850392" lvl="1" indent="-457200">
              <a:buFont typeface="+mj-lt"/>
              <a:buAutoNum type="arabicParenR"/>
            </a:pPr>
            <a:r>
              <a:rPr lang="en-GB" dirty="0"/>
              <a:t>Using Karnaugh Maps (</a:t>
            </a:r>
            <a:r>
              <a:rPr lang="en-GB" sz="1600" dirty="0">
                <a:solidFill>
                  <a:srgbClr val="C00000"/>
                </a:solidFill>
              </a:rPr>
              <a:t>Extra notes are provided on Moodle for Karnaugh Maps</a:t>
            </a:r>
            <a:r>
              <a:rPr lang="en-GB" dirty="0"/>
              <a:t>)</a:t>
            </a:r>
          </a:p>
        </p:txBody>
      </p:sp>
      <p:sp>
        <p:nvSpPr>
          <p:cNvPr id="3" name="Slide Number Placeholder 2"/>
          <p:cNvSpPr>
            <a:spLocks noGrp="1"/>
          </p:cNvSpPr>
          <p:nvPr>
            <p:ph type="sldNum" sz="quarter" idx="12"/>
          </p:nvPr>
        </p:nvSpPr>
        <p:spPr/>
        <p:txBody>
          <a:bodyPr/>
          <a:lstStyle/>
          <a:p>
            <a:fld id="{04698E25-70A5-4DC8-888B-608AEC755B87}" type="slidenum">
              <a:rPr lang="en-GB" smtClean="0"/>
              <a:t>17</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75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val="2071800896"/>
              </p:ext>
            </p:extLst>
          </p:nvPr>
        </p:nvGraphicFramePr>
        <p:xfrm>
          <a:off x="1327150" y="1003300"/>
          <a:ext cx="6589713" cy="5275263"/>
        </p:xfrm>
        <a:graphic>
          <a:graphicData uri="http://schemas.openxmlformats.org/presentationml/2006/ole">
            <mc:AlternateContent xmlns:mc="http://schemas.openxmlformats.org/markup-compatibility/2006">
              <mc:Choice xmlns:v="urn:schemas-microsoft-com:vml" Requires="v">
                <p:oleObj spid="_x0000_s10449" name="Document" r:id="rId4" imgW="5537602" imgH="4423791" progId="Word.Document.8">
                  <p:embed/>
                </p:oleObj>
              </mc:Choice>
              <mc:Fallback>
                <p:oleObj name="Document" r:id="rId4" imgW="5537602" imgH="4423791" progId="Word.Document.8">
                  <p:embed/>
                  <p:pic>
                    <p:nvPicPr>
                      <p:cNvPr id="0" name=""/>
                      <p:cNvPicPr>
                        <a:picLocks noChangeAspect="1" noChangeArrowheads="1"/>
                      </p:cNvPicPr>
                      <p:nvPr/>
                    </p:nvPicPr>
                    <p:blipFill>
                      <a:blip r:embed="rId5"/>
                      <a:srcRect/>
                      <a:stretch>
                        <a:fillRect/>
                      </a:stretch>
                    </p:blipFill>
                    <p:spPr bwMode="auto">
                      <a:xfrm>
                        <a:off x="1327150" y="1003300"/>
                        <a:ext cx="6589713" cy="5275263"/>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18</a:t>
            </a:fld>
            <a:endParaRPr lang="en-GB"/>
          </a:p>
        </p:txBody>
      </p:sp>
      <p:pic>
        <p:nvPicPr>
          <p:cNvPr id="4" name="Picture 2" descr="C:\Users\ab0480\Desktop\CU_\New Session Prep - 2016-17\120CT\trafficlight_gree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66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1645094636"/>
              </p:ext>
            </p:extLst>
          </p:nvPr>
        </p:nvGraphicFramePr>
        <p:xfrm>
          <a:off x="1763688" y="548680"/>
          <a:ext cx="5256584" cy="5372695"/>
        </p:xfrm>
        <a:graphic>
          <a:graphicData uri="http://schemas.openxmlformats.org/presentationml/2006/ole">
            <mc:AlternateContent xmlns:mc="http://schemas.openxmlformats.org/markup-compatibility/2006">
              <mc:Choice xmlns:v="urn:schemas-microsoft-com:vml" Requires="v">
                <p:oleObj spid="_x0000_s11473" name="Document" r:id="rId4" imgW="5106859" imgH="5174763" progId="Word.Document.8">
                  <p:embed/>
                </p:oleObj>
              </mc:Choice>
              <mc:Fallback>
                <p:oleObj name="Document" r:id="rId4" imgW="5106859" imgH="5174763" progId="Word.Document.8">
                  <p:embed/>
                  <p:pic>
                    <p:nvPicPr>
                      <p:cNvPr id="0" name=""/>
                      <p:cNvPicPr>
                        <a:picLocks noChangeAspect="1" noChangeArrowheads="1"/>
                      </p:cNvPicPr>
                      <p:nvPr/>
                    </p:nvPicPr>
                    <p:blipFill>
                      <a:blip r:embed="rId5"/>
                      <a:srcRect/>
                      <a:stretch>
                        <a:fillRect/>
                      </a:stretch>
                    </p:blipFill>
                    <p:spPr bwMode="auto">
                      <a:xfrm>
                        <a:off x="1763688" y="548680"/>
                        <a:ext cx="5256584" cy="5372695"/>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19</a:t>
            </a:fld>
            <a:endParaRPr lang="en-GB"/>
          </a:p>
        </p:txBody>
      </p:sp>
      <p:pic>
        <p:nvPicPr>
          <p:cNvPr id="4" name="Picture 2" descr="C:\Users\ab0480\Desktop\CU_\New Session Prep - 2016-17\120CT\Amber Traffic Ligh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1715" y="332656"/>
            <a:ext cx="4752528" cy="720080"/>
          </a:xfrm>
        </p:spPr>
        <p:txBody>
          <a:bodyPr>
            <a:normAutofit fontScale="90000"/>
          </a:bodyPr>
          <a:lstStyle/>
          <a:p>
            <a:r>
              <a:rPr lang="en-GB" b="1" dirty="0"/>
              <a:t>Digital Logic</a:t>
            </a:r>
            <a:br>
              <a:rPr lang="en-GB" dirty="0"/>
            </a:br>
            <a:endParaRPr lang="en-GB" dirty="0"/>
          </a:p>
        </p:txBody>
      </p:sp>
      <p:sp>
        <p:nvSpPr>
          <p:cNvPr id="2" name="Content Placeholder 1"/>
          <p:cNvSpPr>
            <a:spLocks noGrp="1"/>
          </p:cNvSpPr>
          <p:nvPr>
            <p:ph idx="1"/>
          </p:nvPr>
        </p:nvSpPr>
        <p:spPr>
          <a:xfrm>
            <a:off x="467544" y="1393816"/>
            <a:ext cx="8229600" cy="4896544"/>
          </a:xfrm>
        </p:spPr>
        <p:txBody>
          <a:bodyPr>
            <a:normAutofit/>
          </a:bodyPr>
          <a:lstStyle/>
          <a:p>
            <a:r>
              <a:rPr lang="en-GB" b="1" dirty="0">
                <a:solidFill>
                  <a:srgbClr val="C00000"/>
                </a:solidFill>
              </a:rPr>
              <a:t>Digital Logic</a:t>
            </a:r>
            <a:endParaRPr lang="en-GB" dirty="0"/>
          </a:p>
          <a:p>
            <a:pPr lvl="2"/>
            <a:r>
              <a:rPr lang="en-GB" dirty="0">
                <a:solidFill>
                  <a:srgbClr val="0070C0"/>
                </a:solidFill>
              </a:rPr>
              <a:t>Truth tables</a:t>
            </a:r>
          </a:p>
          <a:p>
            <a:pPr lvl="2"/>
            <a:r>
              <a:rPr lang="en-GB" dirty="0">
                <a:solidFill>
                  <a:srgbClr val="0070C0"/>
                </a:solidFill>
              </a:rPr>
              <a:t>Boolean expressions</a:t>
            </a:r>
          </a:p>
          <a:p>
            <a:pPr lvl="2"/>
            <a:r>
              <a:rPr lang="en-GB" dirty="0">
                <a:solidFill>
                  <a:srgbClr val="0070C0"/>
                </a:solidFill>
              </a:rPr>
              <a:t>Symbols of logic operators</a:t>
            </a:r>
          </a:p>
          <a:p>
            <a:pPr lvl="2"/>
            <a:r>
              <a:rPr lang="en-GB" dirty="0">
                <a:solidFill>
                  <a:srgbClr val="0070C0"/>
                </a:solidFill>
              </a:rPr>
              <a:t>Basic logic gates</a:t>
            </a:r>
          </a:p>
          <a:p>
            <a:pPr lvl="2"/>
            <a:r>
              <a:rPr lang="en-GB" dirty="0">
                <a:solidFill>
                  <a:srgbClr val="0070C0"/>
                </a:solidFill>
              </a:rPr>
              <a:t>Standard results</a:t>
            </a:r>
          </a:p>
          <a:p>
            <a:pPr lvl="2"/>
            <a:r>
              <a:rPr lang="en-GB" dirty="0">
                <a:solidFill>
                  <a:srgbClr val="0070C0"/>
                </a:solidFill>
              </a:rPr>
              <a:t>De Morgan laws</a:t>
            </a:r>
          </a:p>
          <a:p>
            <a:pPr lvl="2"/>
            <a:r>
              <a:rPr lang="en-GB" dirty="0">
                <a:solidFill>
                  <a:srgbClr val="0070C0"/>
                </a:solidFill>
              </a:rPr>
              <a:t>Simplifying circuits</a:t>
            </a:r>
          </a:p>
          <a:p>
            <a:pPr marL="2057400" lvl="8" indent="0">
              <a:buNone/>
            </a:pPr>
            <a:endParaRPr lang="en-GB" dirty="0">
              <a:solidFill>
                <a:srgbClr val="0070C0"/>
              </a:solidFill>
            </a:endParaRPr>
          </a:p>
          <a:p>
            <a:pPr lvl="1"/>
            <a:r>
              <a:rPr lang="en-GB" dirty="0"/>
              <a:t>Advanced Gates and Logic Circuit Design</a:t>
            </a:r>
            <a:endParaRPr lang="en-US" dirty="0"/>
          </a:p>
          <a:p>
            <a:pPr lvl="2"/>
            <a:r>
              <a:rPr lang="en-US" dirty="0">
                <a:solidFill>
                  <a:srgbClr val="0070C0"/>
                </a:solidFill>
              </a:rPr>
              <a:t>NAND and NOR gates</a:t>
            </a:r>
          </a:p>
          <a:p>
            <a:pPr lvl="2"/>
            <a:r>
              <a:rPr lang="en-US" dirty="0">
                <a:solidFill>
                  <a:srgbClr val="0070C0"/>
                </a:solidFill>
              </a:rPr>
              <a:t>XOR and XNOR gates</a:t>
            </a:r>
          </a:p>
          <a:p>
            <a:endParaRPr lang="en-GB" dirty="0"/>
          </a:p>
          <a:p>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2</a:t>
            </a:fld>
            <a:endParaRPr lang="en-GB"/>
          </a:p>
        </p:txBody>
      </p:sp>
    </p:spTree>
    <p:extLst>
      <p:ext uri="{BB962C8B-B14F-4D97-AF65-F5344CB8AC3E}">
        <p14:creationId xmlns:p14="http://schemas.microsoft.com/office/powerpoint/2010/main" val="1223787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extLst>
              <p:ext uri="{D42A27DB-BD31-4B8C-83A1-F6EECF244321}">
                <p14:modId xmlns:p14="http://schemas.microsoft.com/office/powerpoint/2010/main" val="3977028002"/>
              </p:ext>
            </p:extLst>
          </p:nvPr>
        </p:nvGraphicFramePr>
        <p:xfrm>
          <a:off x="1593850" y="601663"/>
          <a:ext cx="6045200" cy="5721350"/>
        </p:xfrm>
        <a:graphic>
          <a:graphicData uri="http://schemas.openxmlformats.org/presentationml/2006/ole">
            <mc:AlternateContent xmlns:mc="http://schemas.openxmlformats.org/markup-compatibility/2006">
              <mc:Choice xmlns:v="urn:schemas-microsoft-com:vml" Requires="v">
                <p:oleObj spid="_x0000_s12497" name="Document" r:id="rId4" imgW="6347421" imgH="6044907" progId="Word.Document.8">
                  <p:embed/>
                </p:oleObj>
              </mc:Choice>
              <mc:Fallback>
                <p:oleObj name="Document" r:id="rId4" imgW="6347421" imgH="6044907" progId="Word.Document.8">
                  <p:embed/>
                  <p:pic>
                    <p:nvPicPr>
                      <p:cNvPr id="0" name=""/>
                      <p:cNvPicPr>
                        <a:picLocks noChangeAspect="1" noChangeArrowheads="1"/>
                      </p:cNvPicPr>
                      <p:nvPr/>
                    </p:nvPicPr>
                    <p:blipFill>
                      <a:blip r:embed="rId5"/>
                      <a:srcRect/>
                      <a:stretch>
                        <a:fillRect/>
                      </a:stretch>
                    </p:blipFill>
                    <p:spPr bwMode="auto">
                      <a:xfrm>
                        <a:off x="1593850" y="601663"/>
                        <a:ext cx="60452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20</a:t>
            </a:fld>
            <a:endParaRPr lang="en-GB"/>
          </a:p>
        </p:txBody>
      </p:sp>
      <p:pic>
        <p:nvPicPr>
          <p:cNvPr id="5" name="Picture 2" descr="C:\Users\ab0480\Desktop\CU_\New Session Prep - 2016-17\120CT\RedTraffic Ligh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78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1026"/>
          <p:cNvGraphicFramePr>
            <a:graphicFrameLocks noChangeAspect="1"/>
          </p:cNvGraphicFramePr>
          <p:nvPr>
            <p:extLst>
              <p:ext uri="{D42A27DB-BD31-4B8C-83A1-F6EECF244321}">
                <p14:modId xmlns:p14="http://schemas.microsoft.com/office/powerpoint/2010/main" val="1601537126"/>
              </p:ext>
            </p:extLst>
          </p:nvPr>
        </p:nvGraphicFramePr>
        <p:xfrm>
          <a:off x="1828800" y="914400"/>
          <a:ext cx="5400675" cy="5103813"/>
        </p:xfrm>
        <a:graphic>
          <a:graphicData uri="http://schemas.openxmlformats.org/presentationml/2006/ole">
            <mc:AlternateContent xmlns:mc="http://schemas.openxmlformats.org/markup-compatibility/2006">
              <mc:Choice xmlns:v="urn:schemas-microsoft-com:vml" Requires="v">
                <p:oleObj spid="_x0000_s31937" name="Document" r:id="rId4" imgW="5030740" imgH="4737566" progId="Word.Document.8">
                  <p:embed/>
                </p:oleObj>
              </mc:Choice>
              <mc:Fallback>
                <p:oleObj name="Document" r:id="rId4" imgW="5030740" imgH="4737566" progId="Word.Document.8">
                  <p:embed/>
                  <p:pic>
                    <p:nvPicPr>
                      <p:cNvPr id="0" name=""/>
                      <p:cNvPicPr>
                        <a:picLocks noChangeAspect="1" noChangeArrowheads="1"/>
                      </p:cNvPicPr>
                      <p:nvPr/>
                    </p:nvPicPr>
                    <p:blipFill>
                      <a:blip r:embed="rId5"/>
                      <a:srcRect/>
                      <a:stretch>
                        <a:fillRect/>
                      </a:stretch>
                    </p:blipFill>
                    <p:spPr bwMode="auto">
                      <a:xfrm>
                        <a:off x="1828800" y="914400"/>
                        <a:ext cx="5400675" cy="5103813"/>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21</a:t>
            </a:fld>
            <a:endParaRPr lang="en-GB"/>
          </a:p>
        </p:txBody>
      </p:sp>
      <p:pic>
        <p:nvPicPr>
          <p:cNvPr id="4" name="Picture 2" descr="C:\Users\ab0480\Desktop\CU_\New Session Prep - 2016-17\120CT\RedTraffic Ligh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50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1026"/>
          <p:cNvGraphicFramePr>
            <a:graphicFrameLocks noChangeAspect="1"/>
          </p:cNvGraphicFramePr>
          <p:nvPr>
            <p:extLst>
              <p:ext uri="{D42A27DB-BD31-4B8C-83A1-F6EECF244321}">
                <p14:modId xmlns:p14="http://schemas.microsoft.com/office/powerpoint/2010/main" val="3624108016"/>
              </p:ext>
            </p:extLst>
          </p:nvPr>
        </p:nvGraphicFramePr>
        <p:xfrm>
          <a:off x="1828800" y="1276350"/>
          <a:ext cx="5407025" cy="5113338"/>
        </p:xfrm>
        <a:graphic>
          <a:graphicData uri="http://schemas.openxmlformats.org/presentationml/2006/ole">
            <mc:AlternateContent xmlns:mc="http://schemas.openxmlformats.org/markup-compatibility/2006">
              <mc:Choice xmlns:v="urn:schemas-microsoft-com:vml" Requires="v">
                <p:oleObj spid="_x0000_s14545" name="Document" r:id="rId4" imgW="5030740" imgH="4737566" progId="Word.Document.8">
                  <p:embed/>
                </p:oleObj>
              </mc:Choice>
              <mc:Fallback>
                <p:oleObj name="Document" r:id="rId4" imgW="5030740" imgH="4737566" progId="Word.Document.8">
                  <p:embed/>
                  <p:pic>
                    <p:nvPicPr>
                      <p:cNvPr id="0" name=""/>
                      <p:cNvPicPr>
                        <a:picLocks noChangeAspect="1" noChangeArrowheads="1"/>
                      </p:cNvPicPr>
                      <p:nvPr/>
                    </p:nvPicPr>
                    <p:blipFill>
                      <a:blip r:embed="rId5"/>
                      <a:srcRect/>
                      <a:stretch>
                        <a:fillRect/>
                      </a:stretch>
                    </p:blipFill>
                    <p:spPr bwMode="auto">
                      <a:xfrm>
                        <a:off x="1828800" y="1276350"/>
                        <a:ext cx="5407025" cy="5113338"/>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22</a:t>
            </a:fld>
            <a:endParaRPr lang="en-GB"/>
          </a:p>
        </p:txBody>
      </p:sp>
      <p:pic>
        <p:nvPicPr>
          <p:cNvPr id="4" name="Picture 2" descr="C:\Users\ab0480\Desktop\CU_\New Session Prep - 2016-17\120CT\RedTraffic Ligh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589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23</a:t>
            </a:fld>
            <a:endParaRPr lang="en-GB"/>
          </a:p>
        </p:txBody>
      </p:sp>
      <p:sp>
        <p:nvSpPr>
          <p:cNvPr id="3" name="Rectangle 5"/>
          <p:cNvSpPr>
            <a:spLocks noChangeArrowheads="1"/>
          </p:cNvSpPr>
          <p:nvPr/>
        </p:nvSpPr>
        <p:spPr bwMode="auto">
          <a:xfrm>
            <a:off x="539552" y="476672"/>
            <a:ext cx="22764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solidFill>
                  <a:srgbClr val="FFFF99"/>
                </a:solidFill>
              </a:rPr>
              <a:t>The NAND Gate</a:t>
            </a:r>
          </a:p>
        </p:txBody>
      </p:sp>
      <p:graphicFrame>
        <p:nvGraphicFramePr>
          <p:cNvPr id="4" name="Object 3"/>
          <p:cNvGraphicFramePr>
            <a:graphicFrameLocks noChangeAspect="1"/>
          </p:cNvGraphicFramePr>
          <p:nvPr>
            <p:extLst>
              <p:ext uri="{D42A27DB-BD31-4B8C-83A1-F6EECF244321}">
                <p14:modId xmlns:p14="http://schemas.microsoft.com/office/powerpoint/2010/main" val="3846813464"/>
              </p:ext>
            </p:extLst>
          </p:nvPr>
        </p:nvGraphicFramePr>
        <p:xfrm>
          <a:off x="3563888" y="476672"/>
          <a:ext cx="1524000" cy="538163"/>
        </p:xfrm>
        <a:graphic>
          <a:graphicData uri="http://schemas.openxmlformats.org/presentationml/2006/ole">
            <mc:AlternateContent xmlns:mc="http://schemas.openxmlformats.org/markup-compatibility/2006">
              <mc:Choice xmlns:v="urn:schemas-microsoft-com:vml" Requires="v">
                <p:oleObj spid="_x0000_s49499" name="CorelDRAW" r:id="rId3" imgW="679223" imgH="238963" progId="CorelDRAW.Graphic.13">
                  <p:embed/>
                </p:oleObj>
              </mc:Choice>
              <mc:Fallback>
                <p:oleObj name="CorelDRAW" r:id="rId3" imgW="679223" imgH="23896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76672"/>
                        <a:ext cx="1524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11"/>
          <p:cNvSpPr txBox="1">
            <a:spLocks noChangeArrowheads="1"/>
          </p:cNvSpPr>
          <p:nvPr/>
        </p:nvSpPr>
        <p:spPr bwMode="auto">
          <a:xfrm>
            <a:off x="3314700" y="343322"/>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dirty="0"/>
              <a:t>A</a:t>
            </a:r>
          </a:p>
        </p:txBody>
      </p:sp>
      <p:sp>
        <p:nvSpPr>
          <p:cNvPr id="6" name="Text Box 12"/>
          <p:cNvSpPr txBox="1">
            <a:spLocks noChangeArrowheads="1"/>
          </p:cNvSpPr>
          <p:nvPr/>
        </p:nvSpPr>
        <p:spPr bwMode="auto">
          <a:xfrm>
            <a:off x="3302924" y="710034"/>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dirty="0"/>
              <a:t>B</a:t>
            </a:r>
          </a:p>
        </p:txBody>
      </p:sp>
      <p:sp>
        <p:nvSpPr>
          <p:cNvPr id="7" name="Text Box 13"/>
          <p:cNvSpPr txBox="1">
            <a:spLocks noChangeArrowheads="1"/>
          </p:cNvSpPr>
          <p:nvPr/>
        </p:nvSpPr>
        <p:spPr bwMode="auto">
          <a:xfrm>
            <a:off x="4788024" y="470859"/>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X</a:t>
            </a:r>
          </a:p>
        </p:txBody>
      </p:sp>
      <p:sp>
        <p:nvSpPr>
          <p:cNvPr id="12" name="Text Box 2"/>
          <p:cNvSpPr txBox="1">
            <a:spLocks noChangeArrowheads="1"/>
          </p:cNvSpPr>
          <p:nvPr/>
        </p:nvSpPr>
        <p:spPr bwMode="auto">
          <a:xfrm>
            <a:off x="842530" y="1310108"/>
            <a:ext cx="75438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NAND gate</a:t>
            </a:r>
            <a:r>
              <a:rPr lang="en-US" altLang="en-US" dirty="0"/>
              <a:t> produces a LOW output when all inputs are HIGH; otherwise, the output is HIGH.  For a 2-input gate, the truth table is</a:t>
            </a:r>
          </a:p>
        </p:txBody>
      </p:sp>
      <p:graphicFrame>
        <p:nvGraphicFramePr>
          <p:cNvPr id="13" name="Object 12"/>
          <p:cNvGraphicFramePr>
            <a:graphicFrameLocks noChangeAspect="1"/>
          </p:cNvGraphicFramePr>
          <p:nvPr>
            <p:extLst>
              <p:ext uri="{D42A27DB-BD31-4B8C-83A1-F6EECF244321}">
                <p14:modId xmlns:p14="http://schemas.microsoft.com/office/powerpoint/2010/main" val="834777846"/>
              </p:ext>
            </p:extLst>
          </p:nvPr>
        </p:nvGraphicFramePr>
        <p:xfrm>
          <a:off x="3810000" y="2667000"/>
          <a:ext cx="2009775" cy="2057400"/>
        </p:xfrm>
        <a:graphic>
          <a:graphicData uri="http://schemas.openxmlformats.org/presentationml/2006/ole">
            <mc:AlternateContent xmlns:mc="http://schemas.openxmlformats.org/markup-compatibility/2006">
              <mc:Choice xmlns:v="urn:schemas-microsoft-com:vml" Requires="v">
                <p:oleObj spid="_x0000_s49500" name="CorelDRAW" r:id="rId5" imgW="1295280" imgH="1307880" progId="CorelDRAW.Graphic.13">
                  <p:embed/>
                </p:oleObj>
              </mc:Choice>
              <mc:Fallback>
                <p:oleObj name="CorelDRAW" r:id="rId5" imgW="1295280" imgH="130788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667000"/>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p:cNvSpPr txBox="1">
            <a:spLocks noChangeArrowheads="1"/>
          </p:cNvSpPr>
          <p:nvPr/>
        </p:nvSpPr>
        <p:spPr bwMode="auto">
          <a:xfrm>
            <a:off x="4038600" y="3352800"/>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t>0    0</a:t>
            </a:r>
          </a:p>
          <a:p>
            <a:r>
              <a:rPr lang="en-US" altLang="en-US" sz="2000" dirty="0"/>
              <a:t>0    1</a:t>
            </a:r>
          </a:p>
          <a:p>
            <a:r>
              <a:rPr lang="en-US" altLang="en-US" sz="2000" dirty="0"/>
              <a:t>1    0</a:t>
            </a:r>
          </a:p>
          <a:p>
            <a:r>
              <a:rPr lang="en-US" altLang="en-US" sz="2000" dirty="0"/>
              <a:t>1    1</a:t>
            </a:r>
          </a:p>
        </p:txBody>
      </p:sp>
      <p:sp>
        <p:nvSpPr>
          <p:cNvPr id="15" name="Text Box 9"/>
          <p:cNvSpPr txBox="1">
            <a:spLocks noChangeArrowheads="1"/>
          </p:cNvSpPr>
          <p:nvPr/>
        </p:nvSpPr>
        <p:spPr bwMode="auto">
          <a:xfrm>
            <a:off x="5181600" y="3352800"/>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solidFill>
                  <a:srgbClr val="FF0000"/>
                </a:solidFill>
              </a:rPr>
              <a:t>1</a:t>
            </a:r>
          </a:p>
          <a:p>
            <a:r>
              <a:rPr lang="en-US" altLang="en-US" sz="2000" dirty="0">
                <a:solidFill>
                  <a:srgbClr val="FF0000"/>
                </a:solidFill>
              </a:rPr>
              <a:t>1 </a:t>
            </a:r>
          </a:p>
          <a:p>
            <a:r>
              <a:rPr lang="en-US" altLang="en-US" sz="2000" dirty="0">
                <a:solidFill>
                  <a:srgbClr val="FF0000"/>
                </a:solidFill>
              </a:rPr>
              <a:t>1</a:t>
            </a:r>
          </a:p>
          <a:p>
            <a:r>
              <a:rPr lang="en-US" altLang="en-US" sz="2000" dirty="0">
                <a:solidFill>
                  <a:srgbClr val="FF0000"/>
                </a:solidFill>
              </a:rPr>
              <a:t>0</a:t>
            </a:r>
          </a:p>
        </p:txBody>
      </p:sp>
      <p:grpSp>
        <p:nvGrpSpPr>
          <p:cNvPr id="16" name="Group 22"/>
          <p:cNvGrpSpPr>
            <a:grpSpLocks/>
          </p:cNvGrpSpPr>
          <p:nvPr/>
        </p:nvGrpSpPr>
        <p:grpSpPr bwMode="auto">
          <a:xfrm>
            <a:off x="766330" y="4826177"/>
            <a:ext cx="7620000" cy="1323976"/>
            <a:chOff x="480" y="3024"/>
            <a:chExt cx="4800" cy="834"/>
          </a:xfrm>
        </p:grpSpPr>
        <p:sp>
          <p:nvSpPr>
            <p:cNvPr id="17" name="Text Box 6"/>
            <p:cNvSpPr txBox="1">
              <a:spLocks noChangeArrowheads="1"/>
            </p:cNvSpPr>
            <p:nvPr/>
          </p:nvSpPr>
          <p:spPr bwMode="auto">
            <a:xfrm>
              <a:off x="480" y="3024"/>
              <a:ext cx="480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NAND</a:t>
              </a:r>
              <a:r>
                <a:rPr lang="en-US" altLang="en-US" b="1" dirty="0"/>
                <a:t> </a:t>
              </a:r>
              <a:r>
                <a:rPr lang="en-US" altLang="en-US" dirty="0"/>
                <a:t>operation is shown with a dot between the variables and an </a:t>
              </a:r>
              <a:r>
                <a:rPr lang="en-US" altLang="en-US" dirty="0" err="1"/>
                <a:t>overbar</a:t>
              </a:r>
              <a:r>
                <a:rPr lang="en-US" altLang="en-US" dirty="0"/>
                <a:t> covering them. Thus, the NAND operation is written as </a:t>
              </a:r>
              <a:r>
                <a:rPr lang="en-US" altLang="en-US" sz="2800" b="1" i="1" dirty="0">
                  <a:solidFill>
                    <a:srgbClr val="FF0000"/>
                  </a:solidFill>
                </a:rPr>
                <a:t>X</a:t>
              </a:r>
              <a:r>
                <a:rPr lang="en-US" altLang="en-US" sz="2800" b="1" dirty="0">
                  <a:solidFill>
                    <a:srgbClr val="FF0000"/>
                  </a:solidFill>
                </a:rPr>
                <a:t> = </a:t>
              </a:r>
              <a:r>
                <a:rPr lang="en-US" altLang="en-US" sz="2800" b="1" i="1" dirty="0">
                  <a:solidFill>
                    <a:srgbClr val="FF0000"/>
                  </a:solidFill>
                </a:rPr>
                <a:t>A </a:t>
              </a:r>
              <a:r>
                <a:rPr lang="en-US" altLang="en-US" sz="2800" b="1" i="1" baseline="30000" dirty="0">
                  <a:solidFill>
                    <a:srgbClr val="FF0000"/>
                  </a:solidFill>
                </a:rPr>
                <a:t>.</a:t>
              </a:r>
              <a:r>
                <a:rPr lang="en-US" altLang="en-US" sz="2800" b="1" i="1" dirty="0">
                  <a:solidFill>
                    <a:srgbClr val="FF0000"/>
                  </a:solidFill>
                </a:rPr>
                <a:t>B</a:t>
              </a:r>
              <a:r>
                <a:rPr lang="en-US" altLang="en-US" i="1" dirty="0"/>
                <a:t> </a:t>
              </a:r>
              <a:r>
                <a:rPr lang="en-US" altLang="en-US" dirty="0"/>
                <a:t>(Alternatively, </a:t>
              </a:r>
              <a:r>
                <a:rPr lang="en-US" altLang="en-US" sz="2800" b="1" i="1" dirty="0">
                  <a:solidFill>
                    <a:srgbClr val="FF0000"/>
                  </a:solidFill>
                </a:rPr>
                <a:t>X = AB</a:t>
              </a:r>
              <a:r>
                <a:rPr lang="en-US" altLang="en-US" i="1" dirty="0"/>
                <a:t>)</a:t>
              </a:r>
            </a:p>
          </p:txBody>
        </p:sp>
        <p:sp>
          <p:nvSpPr>
            <p:cNvPr id="18" name="Line 20"/>
            <p:cNvSpPr>
              <a:spLocks noChangeShapeType="1"/>
            </p:cNvSpPr>
            <p:nvPr/>
          </p:nvSpPr>
          <p:spPr bwMode="auto">
            <a:xfrm>
              <a:off x="2756" y="3595"/>
              <a:ext cx="2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21"/>
            <p:cNvSpPr>
              <a:spLocks noChangeShapeType="1"/>
            </p:cNvSpPr>
            <p:nvPr/>
          </p:nvSpPr>
          <p:spPr bwMode="auto">
            <a:xfrm>
              <a:off x="4713" y="3595"/>
              <a:ext cx="216"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pic>
        <p:nvPicPr>
          <p:cNvPr id="20" name="Picture 2" descr="C:\Users\ab0480\Desktop\CU_\New Session Prep - 2016-17\120CT\Amber Traffic 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38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1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up)">
                                      <p:cBhvr>
                                        <p:cTn id="12" dur="10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up)">
                                      <p:cBhvr>
                                        <p:cTn id="17" dur="10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up)">
                                      <p:cBhvr>
                                        <p:cTn id="22" dur="10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900" decel="100000" fill="hold"/>
                                        <p:tgtEl>
                                          <p:spTgt spid="1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24</a:t>
            </a:fld>
            <a:endParaRPr lang="en-GB"/>
          </a:p>
        </p:txBody>
      </p:sp>
      <p:sp>
        <p:nvSpPr>
          <p:cNvPr id="3" name="Rectangle 5"/>
          <p:cNvSpPr>
            <a:spLocks noChangeArrowheads="1"/>
          </p:cNvSpPr>
          <p:nvPr/>
        </p:nvSpPr>
        <p:spPr bwMode="auto">
          <a:xfrm>
            <a:off x="539552" y="476672"/>
            <a:ext cx="22764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solidFill>
                  <a:srgbClr val="FFFF99"/>
                </a:solidFill>
              </a:rPr>
              <a:t>The NAND Gate</a:t>
            </a:r>
          </a:p>
        </p:txBody>
      </p:sp>
      <p:graphicFrame>
        <p:nvGraphicFramePr>
          <p:cNvPr id="4" name="Object 3"/>
          <p:cNvGraphicFramePr>
            <a:graphicFrameLocks noChangeAspect="1"/>
          </p:cNvGraphicFramePr>
          <p:nvPr>
            <p:extLst>
              <p:ext uri="{D42A27DB-BD31-4B8C-83A1-F6EECF244321}">
                <p14:modId xmlns:p14="http://schemas.microsoft.com/office/powerpoint/2010/main" val="2523573567"/>
              </p:ext>
            </p:extLst>
          </p:nvPr>
        </p:nvGraphicFramePr>
        <p:xfrm>
          <a:off x="3563888" y="476672"/>
          <a:ext cx="1524000" cy="538163"/>
        </p:xfrm>
        <a:graphic>
          <a:graphicData uri="http://schemas.openxmlformats.org/presentationml/2006/ole">
            <mc:AlternateContent xmlns:mc="http://schemas.openxmlformats.org/markup-compatibility/2006">
              <mc:Choice xmlns:v="urn:schemas-microsoft-com:vml" Requires="v">
                <p:oleObj spid="_x0000_s50720" name="CorelDRAW" r:id="rId3" imgW="679223" imgH="238963" progId="CorelDRAW.Graphic.13">
                  <p:embed/>
                </p:oleObj>
              </mc:Choice>
              <mc:Fallback>
                <p:oleObj name="CorelDRAW" r:id="rId3" imgW="679223" imgH="23896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76672"/>
                        <a:ext cx="1524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11"/>
          <p:cNvSpPr txBox="1">
            <a:spLocks noChangeArrowheads="1"/>
          </p:cNvSpPr>
          <p:nvPr/>
        </p:nvSpPr>
        <p:spPr bwMode="auto">
          <a:xfrm>
            <a:off x="3314700" y="343322"/>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dirty="0"/>
              <a:t>A</a:t>
            </a:r>
          </a:p>
        </p:txBody>
      </p:sp>
      <p:sp>
        <p:nvSpPr>
          <p:cNvPr id="6" name="Text Box 12"/>
          <p:cNvSpPr txBox="1">
            <a:spLocks noChangeArrowheads="1"/>
          </p:cNvSpPr>
          <p:nvPr/>
        </p:nvSpPr>
        <p:spPr bwMode="auto">
          <a:xfrm>
            <a:off x="3302924" y="710034"/>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dirty="0"/>
              <a:t>B</a:t>
            </a:r>
          </a:p>
        </p:txBody>
      </p:sp>
      <p:sp>
        <p:nvSpPr>
          <p:cNvPr id="7" name="Text Box 13"/>
          <p:cNvSpPr txBox="1">
            <a:spLocks noChangeArrowheads="1"/>
          </p:cNvSpPr>
          <p:nvPr/>
        </p:nvSpPr>
        <p:spPr bwMode="auto">
          <a:xfrm>
            <a:off x="4788024" y="470859"/>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X</a:t>
            </a:r>
          </a:p>
        </p:txBody>
      </p:sp>
      <p:sp>
        <p:nvSpPr>
          <p:cNvPr id="26" name="Text Box 10"/>
          <p:cNvSpPr txBox="1">
            <a:spLocks noChangeArrowheads="1"/>
          </p:cNvSpPr>
          <p:nvPr/>
        </p:nvSpPr>
        <p:spPr bwMode="auto">
          <a:xfrm>
            <a:off x="696884" y="1268760"/>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solidFill>
                  <a:srgbClr val="0070C0"/>
                </a:solidFill>
              </a:rPr>
              <a:t>The </a:t>
            </a:r>
            <a:r>
              <a:rPr lang="en-US" altLang="en-US" dirty="0">
                <a:solidFill>
                  <a:srgbClr val="FF0000"/>
                </a:solidFill>
              </a:rPr>
              <a:t>NAND gate</a:t>
            </a:r>
            <a:r>
              <a:rPr lang="en-US" altLang="en-US" dirty="0">
                <a:solidFill>
                  <a:srgbClr val="0070C0"/>
                </a:solidFill>
              </a:rPr>
              <a:t> is particularly useful because it is a </a:t>
            </a:r>
            <a:r>
              <a:rPr lang="en-US" altLang="en-US" dirty="0">
                <a:solidFill>
                  <a:srgbClr val="FF0000"/>
                </a:solidFill>
              </a:rPr>
              <a:t>“universal” gate</a:t>
            </a:r>
            <a:r>
              <a:rPr lang="en-US" altLang="en-US" dirty="0">
                <a:solidFill>
                  <a:srgbClr val="0070C0"/>
                </a:solidFill>
              </a:rPr>
              <a:t> – all other basic gates can be constructed from NAND gates.</a:t>
            </a:r>
          </a:p>
        </p:txBody>
      </p:sp>
      <p:sp>
        <p:nvSpPr>
          <p:cNvPr id="27" name="WordArt 20"/>
          <p:cNvSpPr>
            <a:spLocks noChangeArrowheads="1" noChangeShapeType="1" noTextEdit="1"/>
          </p:cNvSpPr>
          <p:nvPr/>
        </p:nvSpPr>
        <p:spPr bwMode="auto">
          <a:xfrm>
            <a:off x="696884" y="270892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p>
        </p:txBody>
      </p:sp>
      <p:sp>
        <p:nvSpPr>
          <p:cNvPr id="28" name="Text Box 21"/>
          <p:cNvSpPr txBox="1">
            <a:spLocks noChangeArrowheads="1"/>
          </p:cNvSpPr>
          <p:nvPr/>
        </p:nvSpPr>
        <p:spPr bwMode="auto">
          <a:xfrm>
            <a:off x="2304665" y="2716981"/>
            <a:ext cx="6096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t>How would you connect a 2-input NAND gate to form a basic inverter?</a:t>
            </a:r>
          </a:p>
        </p:txBody>
      </p:sp>
      <p:graphicFrame>
        <p:nvGraphicFramePr>
          <p:cNvPr id="29" name="Object 28"/>
          <p:cNvGraphicFramePr>
            <a:graphicFrameLocks noChangeAspect="1"/>
          </p:cNvGraphicFramePr>
          <p:nvPr>
            <p:extLst>
              <p:ext uri="{D42A27DB-BD31-4B8C-83A1-F6EECF244321}">
                <p14:modId xmlns:p14="http://schemas.microsoft.com/office/powerpoint/2010/main" val="3247422898"/>
              </p:ext>
            </p:extLst>
          </p:nvPr>
        </p:nvGraphicFramePr>
        <p:xfrm>
          <a:off x="2411760" y="3675234"/>
          <a:ext cx="1981200" cy="544513"/>
        </p:xfrm>
        <a:graphic>
          <a:graphicData uri="http://schemas.openxmlformats.org/presentationml/2006/ole">
            <mc:AlternateContent xmlns:mc="http://schemas.openxmlformats.org/markup-compatibility/2006">
              <mc:Choice xmlns:v="urn:schemas-microsoft-com:vml" Requires="v">
                <p:oleObj spid="_x0000_s50721" name="CorelDRAW" r:id="rId5" imgW="873332" imgH="238963" progId="CorelDRAW.Graphic.13">
                  <p:embed/>
                </p:oleObj>
              </mc:Choice>
              <mc:Fallback>
                <p:oleObj name="CorelDRAW" r:id="rId5" imgW="873332" imgH="238963"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675234"/>
                        <a:ext cx="19812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 descr="C:\Users\ab0480\Desktop\CU_\New Session Prep - 2016-17\120CT\Amber Traffic 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31" name="WordArt 33"/>
          <p:cNvSpPr>
            <a:spLocks noChangeArrowheads="1" noChangeShapeType="1" noTextEdit="1"/>
          </p:cNvSpPr>
          <p:nvPr/>
        </p:nvSpPr>
        <p:spPr bwMode="auto">
          <a:xfrm>
            <a:off x="827584" y="3645024"/>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graphicFrame>
        <p:nvGraphicFramePr>
          <p:cNvPr id="13" name="Object 12"/>
          <p:cNvGraphicFramePr>
            <a:graphicFrameLocks noChangeAspect="1"/>
          </p:cNvGraphicFramePr>
          <p:nvPr>
            <p:extLst>
              <p:ext uri="{D42A27DB-BD31-4B8C-83A1-F6EECF244321}">
                <p14:modId xmlns:p14="http://schemas.microsoft.com/office/powerpoint/2010/main" val="3625417623"/>
              </p:ext>
            </p:extLst>
          </p:nvPr>
        </p:nvGraphicFramePr>
        <p:xfrm>
          <a:off x="3616749" y="4365104"/>
          <a:ext cx="3866550" cy="2113967"/>
        </p:xfrm>
        <a:graphic>
          <a:graphicData uri="http://schemas.openxmlformats.org/presentationml/2006/ole">
            <mc:AlternateContent xmlns:mc="http://schemas.openxmlformats.org/markup-compatibility/2006">
              <mc:Choice xmlns:v="urn:schemas-microsoft-com:vml" Requires="v">
                <p:oleObj spid="_x0000_s50722" name="Bitmap Image" r:id="rId8" imgW="3152880" imgH="1724040" progId="Paint.Picture">
                  <p:embed/>
                </p:oleObj>
              </mc:Choice>
              <mc:Fallback>
                <p:oleObj name="Bitmap Image" r:id="rId8" imgW="3152880" imgH="1724040" progId="Paint.Picture">
                  <p:embed/>
                  <p:pic>
                    <p:nvPicPr>
                      <p:cNvPr id="0" name="Object 6"/>
                      <p:cNvPicPr>
                        <a:picLocks noChangeAspect="1" noChangeArrowheads="1"/>
                      </p:cNvPicPr>
                      <p:nvPr/>
                    </p:nvPicPr>
                    <p:blipFill>
                      <a:blip r:embed="rId9"/>
                      <a:srcRect/>
                      <a:stretch>
                        <a:fillRect/>
                      </a:stretch>
                    </p:blipFill>
                    <p:spPr bwMode="auto">
                      <a:xfrm>
                        <a:off x="3616749" y="4365104"/>
                        <a:ext cx="3866550" cy="21139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782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900" decel="100000" fill="hold"/>
                                        <p:tgtEl>
                                          <p:spTgt spid="2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checkerboard(across)">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25</a:t>
            </a:fld>
            <a:endParaRPr lang="en-GB"/>
          </a:p>
        </p:txBody>
      </p:sp>
      <p:sp>
        <p:nvSpPr>
          <p:cNvPr id="3" name="Rectangle 5"/>
          <p:cNvSpPr>
            <a:spLocks noChangeArrowheads="1"/>
          </p:cNvSpPr>
          <p:nvPr/>
        </p:nvSpPr>
        <p:spPr bwMode="auto">
          <a:xfrm>
            <a:off x="467544" y="404664"/>
            <a:ext cx="203835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solidFill>
                  <a:srgbClr val="FFFF99"/>
                </a:solidFill>
              </a:rPr>
              <a:t>The NOR Gate</a:t>
            </a:r>
          </a:p>
        </p:txBody>
      </p:sp>
      <p:graphicFrame>
        <p:nvGraphicFramePr>
          <p:cNvPr id="4" name="Object 3"/>
          <p:cNvGraphicFramePr>
            <a:graphicFrameLocks noChangeAspect="1"/>
          </p:cNvGraphicFramePr>
          <p:nvPr>
            <p:extLst>
              <p:ext uri="{D42A27DB-BD31-4B8C-83A1-F6EECF244321}">
                <p14:modId xmlns:p14="http://schemas.microsoft.com/office/powerpoint/2010/main" val="2962958523"/>
              </p:ext>
            </p:extLst>
          </p:nvPr>
        </p:nvGraphicFramePr>
        <p:xfrm>
          <a:off x="3491880" y="630882"/>
          <a:ext cx="1371600" cy="481013"/>
        </p:xfrm>
        <a:graphic>
          <a:graphicData uri="http://schemas.openxmlformats.org/presentationml/2006/ole">
            <mc:AlternateContent xmlns:mc="http://schemas.openxmlformats.org/markup-compatibility/2006">
              <mc:Choice xmlns:v="urn:schemas-microsoft-com:vml" Requires="v">
                <p:oleObj spid="_x0000_s54623" name="CorelDRAW" r:id="rId3" imgW="692056" imgH="242540" progId="CorelDRAW.Graphic.13">
                  <p:embed/>
                </p:oleObj>
              </mc:Choice>
              <mc:Fallback>
                <p:oleObj name="CorelDRAW" r:id="rId3" imgW="692056" imgH="24254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630882"/>
                        <a:ext cx="13716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
          <p:cNvSpPr txBox="1">
            <a:spLocks noChangeArrowheads="1"/>
          </p:cNvSpPr>
          <p:nvPr/>
        </p:nvSpPr>
        <p:spPr bwMode="auto">
          <a:xfrm>
            <a:off x="3223173" y="540698"/>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A</a:t>
            </a:r>
          </a:p>
        </p:txBody>
      </p:sp>
      <p:sp>
        <p:nvSpPr>
          <p:cNvPr id="8" name="Text Box 11"/>
          <p:cNvSpPr txBox="1">
            <a:spLocks noChangeArrowheads="1"/>
          </p:cNvSpPr>
          <p:nvPr/>
        </p:nvSpPr>
        <p:spPr bwMode="auto">
          <a:xfrm>
            <a:off x="3200400" y="871389"/>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B</a:t>
            </a:r>
          </a:p>
        </p:txBody>
      </p:sp>
      <p:sp>
        <p:nvSpPr>
          <p:cNvPr id="10" name="Text Box 12"/>
          <p:cNvSpPr txBox="1">
            <a:spLocks noChangeArrowheads="1"/>
          </p:cNvSpPr>
          <p:nvPr/>
        </p:nvSpPr>
        <p:spPr bwMode="auto">
          <a:xfrm>
            <a:off x="4582799" y="540697"/>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X</a:t>
            </a:r>
          </a:p>
        </p:txBody>
      </p:sp>
      <p:sp>
        <p:nvSpPr>
          <p:cNvPr id="12" name="Text Box 2"/>
          <p:cNvSpPr txBox="1">
            <a:spLocks noChangeArrowheads="1"/>
          </p:cNvSpPr>
          <p:nvPr/>
        </p:nvSpPr>
        <p:spPr bwMode="auto">
          <a:xfrm>
            <a:off x="870489" y="1412776"/>
            <a:ext cx="72390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NOR gate</a:t>
            </a:r>
            <a:r>
              <a:rPr lang="en-US" altLang="en-US" sz="2800" dirty="0"/>
              <a:t> </a:t>
            </a:r>
            <a:r>
              <a:rPr lang="en-US" altLang="en-US" dirty="0"/>
              <a:t>produces a LOW output if any input is HIGH; if all inputs are HIGH, the output is LOW.  For a 2-input gate, the truth table is</a:t>
            </a:r>
          </a:p>
        </p:txBody>
      </p:sp>
      <p:graphicFrame>
        <p:nvGraphicFramePr>
          <p:cNvPr id="13" name="Object 12"/>
          <p:cNvGraphicFramePr>
            <a:graphicFrameLocks noChangeAspect="1"/>
          </p:cNvGraphicFramePr>
          <p:nvPr>
            <p:extLst>
              <p:ext uri="{D42A27DB-BD31-4B8C-83A1-F6EECF244321}">
                <p14:modId xmlns:p14="http://schemas.microsoft.com/office/powerpoint/2010/main" val="1574644988"/>
              </p:ext>
            </p:extLst>
          </p:nvPr>
        </p:nvGraphicFramePr>
        <p:xfrm>
          <a:off x="3223173" y="2708920"/>
          <a:ext cx="2009775" cy="2057400"/>
        </p:xfrm>
        <a:graphic>
          <a:graphicData uri="http://schemas.openxmlformats.org/presentationml/2006/ole">
            <mc:AlternateContent xmlns:mc="http://schemas.openxmlformats.org/markup-compatibility/2006">
              <mc:Choice xmlns:v="urn:schemas-microsoft-com:vml" Requires="v">
                <p:oleObj spid="_x0000_s54624" name="CorelDRAW" r:id="rId5" imgW="1295280" imgH="1307880" progId="CorelDRAW.Graphic.13">
                  <p:embed/>
                </p:oleObj>
              </mc:Choice>
              <mc:Fallback>
                <p:oleObj name="CorelDRAW" r:id="rId5" imgW="1295280" imgH="130788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173" y="2708920"/>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p:cNvSpPr txBox="1">
            <a:spLocks noChangeArrowheads="1"/>
          </p:cNvSpPr>
          <p:nvPr/>
        </p:nvSpPr>
        <p:spPr bwMode="auto">
          <a:xfrm>
            <a:off x="3450601" y="3405518"/>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t>0    0</a:t>
            </a:r>
          </a:p>
          <a:p>
            <a:r>
              <a:rPr lang="en-US" altLang="en-US" sz="2000" dirty="0"/>
              <a:t>0    1</a:t>
            </a:r>
          </a:p>
          <a:p>
            <a:r>
              <a:rPr lang="en-US" altLang="en-US" sz="2000" dirty="0"/>
              <a:t>1    0</a:t>
            </a:r>
          </a:p>
          <a:p>
            <a:r>
              <a:rPr lang="en-US" altLang="en-US" sz="2000" dirty="0"/>
              <a:t>1    1</a:t>
            </a:r>
          </a:p>
        </p:txBody>
      </p:sp>
      <p:sp>
        <p:nvSpPr>
          <p:cNvPr id="16" name="Text Box 9"/>
          <p:cNvSpPr txBox="1">
            <a:spLocks noChangeArrowheads="1"/>
          </p:cNvSpPr>
          <p:nvPr/>
        </p:nvSpPr>
        <p:spPr bwMode="auto">
          <a:xfrm>
            <a:off x="4582799" y="3405519"/>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solidFill>
                  <a:srgbClr val="FF0000"/>
                </a:solidFill>
              </a:rPr>
              <a:t>1</a:t>
            </a:r>
          </a:p>
          <a:p>
            <a:r>
              <a:rPr lang="en-US" altLang="en-US" sz="2000" dirty="0">
                <a:solidFill>
                  <a:srgbClr val="FF0000"/>
                </a:solidFill>
              </a:rPr>
              <a:t>0 </a:t>
            </a:r>
          </a:p>
          <a:p>
            <a:r>
              <a:rPr lang="en-US" altLang="en-US" sz="2000" dirty="0">
                <a:solidFill>
                  <a:srgbClr val="FF0000"/>
                </a:solidFill>
              </a:rPr>
              <a:t>0</a:t>
            </a:r>
          </a:p>
          <a:p>
            <a:r>
              <a:rPr lang="en-US" altLang="en-US" sz="2000" dirty="0">
                <a:solidFill>
                  <a:srgbClr val="FF0000"/>
                </a:solidFill>
              </a:rPr>
              <a:t>0</a:t>
            </a:r>
          </a:p>
        </p:txBody>
      </p:sp>
      <p:grpSp>
        <p:nvGrpSpPr>
          <p:cNvPr id="17" name="Group 21"/>
          <p:cNvGrpSpPr>
            <a:grpSpLocks/>
          </p:cNvGrpSpPr>
          <p:nvPr/>
        </p:nvGrpSpPr>
        <p:grpSpPr bwMode="auto">
          <a:xfrm>
            <a:off x="772799" y="4897542"/>
            <a:ext cx="7620000" cy="1323976"/>
            <a:chOff x="480" y="3130"/>
            <a:chExt cx="4800" cy="834"/>
          </a:xfrm>
        </p:grpSpPr>
        <p:sp>
          <p:nvSpPr>
            <p:cNvPr id="18" name="Text Box 6"/>
            <p:cNvSpPr txBox="1">
              <a:spLocks noChangeArrowheads="1"/>
            </p:cNvSpPr>
            <p:nvPr/>
          </p:nvSpPr>
          <p:spPr bwMode="auto">
            <a:xfrm>
              <a:off x="480" y="3130"/>
              <a:ext cx="480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NOR</a:t>
              </a:r>
              <a:r>
                <a:rPr lang="en-US" altLang="en-US" b="1" dirty="0"/>
                <a:t> </a:t>
              </a:r>
              <a:r>
                <a:rPr lang="en-US" altLang="en-US" dirty="0"/>
                <a:t>operation is shown with a plus sign (+) between the variables and an </a:t>
              </a:r>
              <a:r>
                <a:rPr lang="en-US" altLang="en-US" dirty="0" err="1"/>
                <a:t>overbar</a:t>
              </a:r>
              <a:r>
                <a:rPr lang="en-US" altLang="en-US" dirty="0"/>
                <a:t> covering them. Thus, the </a:t>
              </a:r>
              <a:r>
                <a:rPr lang="en-US" altLang="en-US" b="1" dirty="0"/>
                <a:t>NOR</a:t>
              </a:r>
              <a:r>
                <a:rPr lang="en-US" altLang="en-US" dirty="0"/>
                <a:t> operation is written as </a:t>
              </a:r>
              <a:r>
                <a:rPr lang="en-US" altLang="en-US" sz="2800" b="1" i="1" dirty="0">
                  <a:solidFill>
                    <a:srgbClr val="FF0000"/>
                  </a:solidFill>
                </a:rPr>
                <a:t>X</a:t>
              </a:r>
              <a:r>
                <a:rPr lang="en-US" altLang="en-US" sz="2800" b="1" dirty="0">
                  <a:solidFill>
                    <a:srgbClr val="FF0000"/>
                  </a:solidFill>
                </a:rPr>
                <a:t> = </a:t>
              </a:r>
              <a:r>
                <a:rPr lang="en-US" altLang="en-US" sz="2800" b="1" i="1" dirty="0">
                  <a:solidFill>
                    <a:srgbClr val="FF0000"/>
                  </a:solidFill>
                </a:rPr>
                <a:t>A + B</a:t>
              </a:r>
              <a:endParaRPr lang="en-US" altLang="en-US" i="1" dirty="0"/>
            </a:p>
          </p:txBody>
        </p:sp>
        <p:sp>
          <p:nvSpPr>
            <p:cNvPr id="19" name="Line 20"/>
            <p:cNvSpPr>
              <a:spLocks noChangeShapeType="1"/>
            </p:cNvSpPr>
            <p:nvPr/>
          </p:nvSpPr>
          <p:spPr bwMode="auto">
            <a:xfrm>
              <a:off x="2737" y="3702"/>
              <a:ext cx="49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pic>
        <p:nvPicPr>
          <p:cNvPr id="20" name="Picture 2" descr="C:\Users\ab0480\Desktop\CU_\New Session Prep - 2016-17\120CT\Amber Traffic 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0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10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10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up)">
                                      <p:cBhvr>
                                        <p:cTn id="17" dur="10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up)">
                                      <p:cBhvr>
                                        <p:cTn id="22" dur="10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900" decel="100000" fill="hold"/>
                                        <p:tgtEl>
                                          <p:spTgt spid="1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26</a:t>
            </a:fld>
            <a:endParaRPr lang="en-GB"/>
          </a:p>
        </p:txBody>
      </p:sp>
      <p:sp>
        <p:nvSpPr>
          <p:cNvPr id="3" name="Rectangle 5"/>
          <p:cNvSpPr>
            <a:spLocks noChangeArrowheads="1"/>
          </p:cNvSpPr>
          <p:nvPr/>
        </p:nvSpPr>
        <p:spPr bwMode="auto">
          <a:xfrm>
            <a:off x="467544" y="404664"/>
            <a:ext cx="203835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solidFill>
                  <a:srgbClr val="FFFF99"/>
                </a:solidFill>
              </a:rPr>
              <a:t>The NOR Gate</a:t>
            </a:r>
          </a:p>
        </p:txBody>
      </p:sp>
      <p:graphicFrame>
        <p:nvGraphicFramePr>
          <p:cNvPr id="4" name="Object 3"/>
          <p:cNvGraphicFramePr>
            <a:graphicFrameLocks noChangeAspect="1"/>
          </p:cNvGraphicFramePr>
          <p:nvPr>
            <p:extLst>
              <p:ext uri="{D42A27DB-BD31-4B8C-83A1-F6EECF244321}">
                <p14:modId xmlns:p14="http://schemas.microsoft.com/office/powerpoint/2010/main" val="2547719101"/>
              </p:ext>
            </p:extLst>
          </p:nvPr>
        </p:nvGraphicFramePr>
        <p:xfrm>
          <a:off x="3491880" y="630882"/>
          <a:ext cx="1371600" cy="481013"/>
        </p:xfrm>
        <a:graphic>
          <a:graphicData uri="http://schemas.openxmlformats.org/presentationml/2006/ole">
            <mc:AlternateContent xmlns:mc="http://schemas.openxmlformats.org/markup-compatibility/2006">
              <mc:Choice xmlns:v="urn:schemas-microsoft-com:vml" Requires="v">
                <p:oleObj spid="_x0000_s55748" name="CorelDRAW" r:id="rId3" imgW="692056" imgH="242540" progId="CorelDRAW.Graphic.13">
                  <p:embed/>
                </p:oleObj>
              </mc:Choice>
              <mc:Fallback>
                <p:oleObj name="CorelDRAW" r:id="rId3" imgW="692056" imgH="24254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630882"/>
                        <a:ext cx="13716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
          <p:cNvSpPr txBox="1">
            <a:spLocks noChangeArrowheads="1"/>
          </p:cNvSpPr>
          <p:nvPr/>
        </p:nvSpPr>
        <p:spPr bwMode="auto">
          <a:xfrm>
            <a:off x="3223173" y="540698"/>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A</a:t>
            </a:r>
          </a:p>
        </p:txBody>
      </p:sp>
      <p:sp>
        <p:nvSpPr>
          <p:cNvPr id="8" name="Text Box 11"/>
          <p:cNvSpPr txBox="1">
            <a:spLocks noChangeArrowheads="1"/>
          </p:cNvSpPr>
          <p:nvPr/>
        </p:nvSpPr>
        <p:spPr bwMode="auto">
          <a:xfrm>
            <a:off x="3200400" y="871389"/>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B</a:t>
            </a:r>
          </a:p>
        </p:txBody>
      </p:sp>
      <p:sp>
        <p:nvSpPr>
          <p:cNvPr id="10" name="Text Box 12"/>
          <p:cNvSpPr txBox="1">
            <a:spLocks noChangeArrowheads="1"/>
          </p:cNvSpPr>
          <p:nvPr/>
        </p:nvSpPr>
        <p:spPr bwMode="auto">
          <a:xfrm>
            <a:off x="4582799" y="540697"/>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X</a:t>
            </a:r>
          </a:p>
        </p:txBody>
      </p:sp>
      <p:sp>
        <p:nvSpPr>
          <p:cNvPr id="26" name="Text Box 10"/>
          <p:cNvSpPr txBox="1">
            <a:spLocks noChangeArrowheads="1"/>
          </p:cNvSpPr>
          <p:nvPr/>
        </p:nvSpPr>
        <p:spPr bwMode="auto">
          <a:xfrm>
            <a:off x="762000" y="1700808"/>
            <a:ext cx="777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solidFill>
                  <a:srgbClr val="0070C0"/>
                </a:solidFill>
              </a:rPr>
              <a:t>The </a:t>
            </a:r>
            <a:r>
              <a:rPr lang="en-US" altLang="en-US" b="1" dirty="0">
                <a:solidFill>
                  <a:srgbClr val="FF0000"/>
                </a:solidFill>
              </a:rPr>
              <a:t>NOR</a:t>
            </a:r>
            <a:r>
              <a:rPr lang="en-US" altLang="en-US" sz="2000" dirty="0">
                <a:solidFill>
                  <a:srgbClr val="0070C0"/>
                </a:solidFill>
              </a:rPr>
              <a:t> operation will produce a LOW if any input is HIGH. </a:t>
            </a:r>
          </a:p>
        </p:txBody>
      </p:sp>
      <p:sp>
        <p:nvSpPr>
          <p:cNvPr id="27" name="WordArt 14"/>
          <p:cNvSpPr>
            <a:spLocks noChangeArrowheads="1" noChangeShapeType="1" noTextEdit="1"/>
          </p:cNvSpPr>
          <p:nvPr/>
        </p:nvSpPr>
        <p:spPr bwMode="auto">
          <a:xfrm>
            <a:off x="719158" y="270892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p>
        </p:txBody>
      </p:sp>
      <p:sp>
        <p:nvSpPr>
          <p:cNvPr id="28" name="Text Box 15"/>
          <p:cNvSpPr txBox="1">
            <a:spLocks noChangeArrowheads="1"/>
          </p:cNvSpPr>
          <p:nvPr/>
        </p:nvSpPr>
        <p:spPr bwMode="auto">
          <a:xfrm>
            <a:off x="2051720" y="2735113"/>
            <a:ext cx="556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t>When is the LED ON for the circuit shown?</a:t>
            </a:r>
          </a:p>
        </p:txBody>
      </p:sp>
      <p:sp>
        <p:nvSpPr>
          <p:cNvPr id="29" name="WordArt 16"/>
          <p:cNvSpPr>
            <a:spLocks noChangeArrowheads="1" noChangeShapeType="1" noTextEdit="1"/>
          </p:cNvSpPr>
          <p:nvPr/>
        </p:nvSpPr>
        <p:spPr bwMode="auto">
          <a:xfrm>
            <a:off x="728769" y="4437112"/>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GB"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p>
        </p:txBody>
      </p:sp>
      <p:sp>
        <p:nvSpPr>
          <p:cNvPr id="30" name="Text Box 17"/>
          <p:cNvSpPr txBox="1">
            <a:spLocks noChangeArrowheads="1"/>
          </p:cNvSpPr>
          <p:nvPr/>
        </p:nvSpPr>
        <p:spPr bwMode="auto">
          <a:xfrm>
            <a:off x="2133600" y="4459721"/>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solidFill>
                  <a:srgbClr val="FF0000"/>
                </a:solidFill>
              </a:rPr>
              <a:t>The LED will be on when any of the four inputs are HIGH. </a:t>
            </a:r>
          </a:p>
        </p:txBody>
      </p:sp>
      <p:graphicFrame>
        <p:nvGraphicFramePr>
          <p:cNvPr id="31" name="Object 30"/>
          <p:cNvGraphicFramePr>
            <a:graphicFrameLocks noChangeAspect="1"/>
          </p:cNvGraphicFramePr>
          <p:nvPr>
            <p:extLst>
              <p:ext uri="{D42A27DB-BD31-4B8C-83A1-F6EECF244321}">
                <p14:modId xmlns:p14="http://schemas.microsoft.com/office/powerpoint/2010/main" val="597375522"/>
              </p:ext>
            </p:extLst>
          </p:nvPr>
        </p:nvGraphicFramePr>
        <p:xfrm>
          <a:off x="5951152" y="3819574"/>
          <a:ext cx="2449513" cy="1684338"/>
        </p:xfrm>
        <a:graphic>
          <a:graphicData uri="http://schemas.openxmlformats.org/presentationml/2006/ole">
            <mc:AlternateContent xmlns:mc="http://schemas.openxmlformats.org/markup-compatibility/2006">
              <mc:Choice xmlns:v="urn:schemas-microsoft-com:vml" Requires="v">
                <p:oleObj spid="_x0000_s55749" name="CorelDRAW" r:id="rId5" imgW="1241338" imgH="853765" progId="CorelDRAW.Graphic.13">
                  <p:embed/>
                </p:oleObj>
              </mc:Choice>
              <mc:Fallback>
                <p:oleObj name="CorelDRAW" r:id="rId5" imgW="1241338" imgH="853765"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1152" y="3819574"/>
                        <a:ext cx="2449513"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2" descr="C:\Users\ab0480\Desktop\CU_\New Session Prep - 2016-17\120CT\RedTraffic Ligh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53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900" decel="100000" fill="hold"/>
                                        <p:tgtEl>
                                          <p:spTgt spid="2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par>
                                <p:cTn id="16" presetID="37"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900" decel="100000" fill="hold"/>
                                        <p:tgtEl>
                                          <p:spTgt spid="2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par>
                                <p:cTn id="27" presetID="17" presetClass="entr" presetSubtype="1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strVal val="#ppt_h"/>
                                          </p:val>
                                        </p:tav>
                                        <p:tav tm="100000">
                                          <p:val>
                                            <p:strVal val="#ppt_h"/>
                                          </p:val>
                                        </p:tav>
                                      </p:tavLst>
                                    </p:anim>
                                  </p:childTnLst>
                                </p:cTn>
                              </p:par>
                              <p:par>
                                <p:cTn id="31" presetID="9"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p:bldP spid="29" grpId="0" animBg="1"/>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27</a:t>
            </a:fld>
            <a:endParaRPr lang="en-GB"/>
          </a:p>
        </p:txBody>
      </p:sp>
      <p:sp>
        <p:nvSpPr>
          <p:cNvPr id="3" name="Rectangle 5"/>
          <p:cNvSpPr>
            <a:spLocks noChangeArrowheads="1"/>
          </p:cNvSpPr>
          <p:nvPr/>
        </p:nvSpPr>
        <p:spPr bwMode="auto">
          <a:xfrm>
            <a:off x="467544" y="404664"/>
            <a:ext cx="203835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solidFill>
                  <a:srgbClr val="FFFF99"/>
                </a:solidFill>
              </a:rPr>
              <a:t>The XOR Gate</a:t>
            </a:r>
          </a:p>
        </p:txBody>
      </p:sp>
      <p:graphicFrame>
        <p:nvGraphicFramePr>
          <p:cNvPr id="4" name="Object 3"/>
          <p:cNvGraphicFramePr>
            <a:graphicFrameLocks noChangeAspect="1"/>
          </p:cNvGraphicFramePr>
          <p:nvPr>
            <p:extLst>
              <p:ext uri="{D42A27DB-BD31-4B8C-83A1-F6EECF244321}">
                <p14:modId xmlns:p14="http://schemas.microsoft.com/office/powerpoint/2010/main" val="1088925091"/>
              </p:ext>
            </p:extLst>
          </p:nvPr>
        </p:nvGraphicFramePr>
        <p:xfrm>
          <a:off x="3419872" y="407839"/>
          <a:ext cx="1447800" cy="463550"/>
        </p:xfrm>
        <a:graphic>
          <a:graphicData uri="http://schemas.openxmlformats.org/presentationml/2006/ole">
            <mc:AlternateContent xmlns:mc="http://schemas.openxmlformats.org/markup-compatibility/2006">
              <mc:Choice xmlns:v="urn:schemas-microsoft-com:vml" Requires="v">
                <p:oleObj spid="_x0000_s57697" name="CorelDRAW" r:id="rId3" imgW="1192570" imgH="383316" progId="CorelDRAW.Graphic.13">
                  <p:embed/>
                </p:oleObj>
              </mc:Choice>
              <mc:Fallback>
                <p:oleObj name="CorelDRAW" r:id="rId3" imgW="1192570" imgH="38331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07839"/>
                        <a:ext cx="1447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9"/>
          <p:cNvSpPr txBox="1">
            <a:spLocks noChangeArrowheads="1"/>
          </p:cNvSpPr>
          <p:nvPr/>
        </p:nvSpPr>
        <p:spPr bwMode="auto">
          <a:xfrm>
            <a:off x="3059832" y="271313"/>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dirty="0"/>
              <a:t>A</a:t>
            </a:r>
          </a:p>
        </p:txBody>
      </p:sp>
      <p:sp>
        <p:nvSpPr>
          <p:cNvPr id="6" name="Text Box 10"/>
          <p:cNvSpPr txBox="1">
            <a:spLocks noChangeArrowheads="1"/>
          </p:cNvSpPr>
          <p:nvPr/>
        </p:nvSpPr>
        <p:spPr bwMode="auto">
          <a:xfrm>
            <a:off x="3059832" y="638026"/>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dirty="0"/>
              <a:t>B</a:t>
            </a:r>
          </a:p>
        </p:txBody>
      </p:sp>
      <p:sp>
        <p:nvSpPr>
          <p:cNvPr id="8" name="Text Box 11"/>
          <p:cNvSpPr txBox="1">
            <a:spLocks noChangeArrowheads="1"/>
          </p:cNvSpPr>
          <p:nvPr/>
        </p:nvSpPr>
        <p:spPr bwMode="auto">
          <a:xfrm>
            <a:off x="4566173" y="271313"/>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X</a:t>
            </a:r>
          </a:p>
        </p:txBody>
      </p:sp>
      <p:sp>
        <p:nvSpPr>
          <p:cNvPr id="12" name="Text Box 2"/>
          <p:cNvSpPr txBox="1">
            <a:spLocks noChangeArrowheads="1"/>
          </p:cNvSpPr>
          <p:nvPr/>
        </p:nvSpPr>
        <p:spPr bwMode="auto">
          <a:xfrm>
            <a:off x="762000" y="1196752"/>
            <a:ext cx="7696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XOR gate</a:t>
            </a:r>
            <a:r>
              <a:rPr lang="en-US" altLang="en-US" dirty="0"/>
              <a:t> produces a HIGH output only when both inputs are at opposite logic levels.  The truth table is</a:t>
            </a:r>
          </a:p>
        </p:txBody>
      </p:sp>
      <p:graphicFrame>
        <p:nvGraphicFramePr>
          <p:cNvPr id="13" name="Object 12"/>
          <p:cNvGraphicFramePr>
            <a:graphicFrameLocks noChangeAspect="1"/>
          </p:cNvGraphicFramePr>
          <p:nvPr>
            <p:extLst>
              <p:ext uri="{D42A27DB-BD31-4B8C-83A1-F6EECF244321}">
                <p14:modId xmlns:p14="http://schemas.microsoft.com/office/powerpoint/2010/main" val="129494750"/>
              </p:ext>
            </p:extLst>
          </p:nvPr>
        </p:nvGraphicFramePr>
        <p:xfrm>
          <a:off x="3318398" y="2132856"/>
          <a:ext cx="2009775" cy="2057400"/>
        </p:xfrm>
        <a:graphic>
          <a:graphicData uri="http://schemas.openxmlformats.org/presentationml/2006/ole">
            <mc:AlternateContent xmlns:mc="http://schemas.openxmlformats.org/markup-compatibility/2006">
              <mc:Choice xmlns:v="urn:schemas-microsoft-com:vml" Requires="v">
                <p:oleObj spid="_x0000_s57698" name="CorelDRAW" r:id="rId5" imgW="1295280" imgH="1307880" progId="CorelDRAW.Graphic.13">
                  <p:embed/>
                </p:oleObj>
              </mc:Choice>
              <mc:Fallback>
                <p:oleObj name="CorelDRAW" r:id="rId5" imgW="1295280" imgH="130788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8398" y="2132856"/>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7"/>
          <p:cNvSpPr txBox="1">
            <a:spLocks noChangeArrowheads="1"/>
          </p:cNvSpPr>
          <p:nvPr/>
        </p:nvSpPr>
        <p:spPr bwMode="auto">
          <a:xfrm>
            <a:off x="3563888" y="2855477"/>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t>0    0</a:t>
            </a:r>
          </a:p>
          <a:p>
            <a:r>
              <a:rPr lang="en-US" altLang="en-US" sz="2000" dirty="0"/>
              <a:t>0    1</a:t>
            </a:r>
          </a:p>
          <a:p>
            <a:r>
              <a:rPr lang="en-US" altLang="en-US" sz="2000" dirty="0"/>
              <a:t>1    0</a:t>
            </a:r>
          </a:p>
          <a:p>
            <a:r>
              <a:rPr lang="en-US" altLang="en-US" sz="2000" dirty="0"/>
              <a:t>1    1</a:t>
            </a:r>
          </a:p>
        </p:txBody>
      </p:sp>
      <p:sp>
        <p:nvSpPr>
          <p:cNvPr id="15" name="Text Box 8"/>
          <p:cNvSpPr txBox="1">
            <a:spLocks noChangeArrowheads="1"/>
          </p:cNvSpPr>
          <p:nvPr/>
        </p:nvSpPr>
        <p:spPr bwMode="auto">
          <a:xfrm>
            <a:off x="4605029" y="2852936"/>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solidFill>
                  <a:srgbClr val="FF0000"/>
                </a:solidFill>
              </a:rPr>
              <a:t>0</a:t>
            </a:r>
          </a:p>
          <a:p>
            <a:r>
              <a:rPr lang="en-US" altLang="en-US" sz="2000" dirty="0">
                <a:solidFill>
                  <a:srgbClr val="FF0000"/>
                </a:solidFill>
              </a:rPr>
              <a:t>1 </a:t>
            </a:r>
          </a:p>
          <a:p>
            <a:r>
              <a:rPr lang="en-US" altLang="en-US" sz="2000" dirty="0">
                <a:solidFill>
                  <a:srgbClr val="FF0000"/>
                </a:solidFill>
              </a:rPr>
              <a:t>1</a:t>
            </a:r>
          </a:p>
          <a:p>
            <a:r>
              <a:rPr lang="en-US" altLang="en-US" sz="2000" dirty="0">
                <a:solidFill>
                  <a:srgbClr val="FF0000"/>
                </a:solidFill>
              </a:rPr>
              <a:t>0</a:t>
            </a:r>
          </a:p>
        </p:txBody>
      </p:sp>
      <p:grpSp>
        <p:nvGrpSpPr>
          <p:cNvPr id="16" name="Group 31"/>
          <p:cNvGrpSpPr>
            <a:grpSpLocks/>
          </p:cNvGrpSpPr>
          <p:nvPr/>
        </p:nvGrpSpPr>
        <p:grpSpPr bwMode="auto">
          <a:xfrm>
            <a:off x="798592" y="4437112"/>
            <a:ext cx="7239000" cy="1323976"/>
            <a:chOff x="480" y="2976"/>
            <a:chExt cx="4560" cy="834"/>
          </a:xfrm>
        </p:grpSpPr>
        <p:sp>
          <p:nvSpPr>
            <p:cNvPr id="17" name="Text Box 18"/>
            <p:cNvSpPr txBox="1">
              <a:spLocks noChangeArrowheads="1"/>
            </p:cNvSpPr>
            <p:nvPr/>
          </p:nvSpPr>
          <p:spPr bwMode="auto">
            <a:xfrm>
              <a:off x="480" y="2976"/>
              <a:ext cx="456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XOR</a:t>
              </a:r>
              <a:r>
                <a:rPr lang="en-US" altLang="en-US" b="1" dirty="0"/>
                <a:t> </a:t>
              </a:r>
              <a:r>
                <a:rPr lang="en-US" altLang="en-US" dirty="0"/>
                <a:t>operation is written as </a:t>
              </a:r>
              <a:r>
                <a:rPr lang="en-US" altLang="en-US" sz="2800" b="1" i="1" dirty="0">
                  <a:solidFill>
                    <a:srgbClr val="FF0000"/>
                  </a:solidFill>
                </a:rPr>
                <a:t>X = AB + AB</a:t>
              </a:r>
              <a:r>
                <a:rPr lang="en-US" altLang="en-US" dirty="0"/>
                <a:t>. Alternatively, it can be written with a circled plus sign between the variables as </a:t>
              </a:r>
              <a:r>
                <a:rPr lang="en-US" altLang="en-US" sz="2800" b="1" i="1" dirty="0">
                  <a:solidFill>
                    <a:srgbClr val="FF0000"/>
                  </a:solidFill>
                </a:rPr>
                <a:t>X = A + B</a:t>
              </a:r>
              <a:r>
                <a:rPr lang="en-US" altLang="en-US" i="1" dirty="0"/>
                <a:t>.</a:t>
              </a:r>
            </a:p>
          </p:txBody>
        </p:sp>
        <p:sp>
          <p:nvSpPr>
            <p:cNvPr id="18" name="Oval 24"/>
            <p:cNvSpPr>
              <a:spLocks noChangeArrowheads="1"/>
            </p:cNvSpPr>
            <p:nvPr/>
          </p:nvSpPr>
          <p:spPr bwMode="auto">
            <a:xfrm>
              <a:off x="3014" y="3566"/>
              <a:ext cx="159" cy="162"/>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19" name="Line 26"/>
            <p:cNvSpPr>
              <a:spLocks noChangeShapeType="1"/>
            </p:cNvSpPr>
            <p:nvPr/>
          </p:nvSpPr>
          <p:spPr bwMode="auto">
            <a:xfrm>
              <a:off x="3606" y="3024"/>
              <a:ext cx="119"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Line 27"/>
            <p:cNvSpPr>
              <a:spLocks noChangeShapeType="1"/>
            </p:cNvSpPr>
            <p:nvPr/>
          </p:nvSpPr>
          <p:spPr bwMode="auto">
            <a:xfrm>
              <a:off x="4286" y="3024"/>
              <a:ext cx="18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pic>
        <p:nvPicPr>
          <p:cNvPr id="21" name="Picture 2" descr="C:\Users\ab0480\Desktop\CU_\New Session Prep - 2016-17\120CT\Amber Traffic 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0"/>
          <p:cNvSpPr txBox="1">
            <a:spLocks noChangeArrowheads="1"/>
          </p:cNvSpPr>
          <p:nvPr/>
        </p:nvSpPr>
        <p:spPr bwMode="auto">
          <a:xfrm>
            <a:off x="6167676" y="2132856"/>
            <a:ext cx="24965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solidFill>
                  <a:srgbClr val="0070C0"/>
                </a:solidFill>
              </a:rPr>
              <a:t>Notice that the </a:t>
            </a:r>
            <a:r>
              <a:rPr lang="en-US" altLang="en-US" dirty="0">
                <a:solidFill>
                  <a:srgbClr val="FF0000"/>
                </a:solidFill>
              </a:rPr>
              <a:t>XOR gate</a:t>
            </a:r>
            <a:r>
              <a:rPr lang="en-US" altLang="en-US" sz="2000" dirty="0">
                <a:solidFill>
                  <a:srgbClr val="0070C0"/>
                </a:solidFill>
              </a:rPr>
              <a:t> will produce a HIGH only when exactly one input is HIGH. </a:t>
            </a:r>
          </a:p>
        </p:txBody>
      </p:sp>
    </p:spTree>
    <p:extLst>
      <p:ext uri="{BB962C8B-B14F-4D97-AF65-F5344CB8AC3E}">
        <p14:creationId xmlns:p14="http://schemas.microsoft.com/office/powerpoint/2010/main" val="34239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1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up)">
                                      <p:cBhvr>
                                        <p:cTn id="12" dur="10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up)">
                                      <p:cBhvr>
                                        <p:cTn id="17" dur="10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up)">
                                      <p:cBhvr>
                                        <p:cTn id="22" dur="10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900" decel="100000" fill="hold"/>
                                        <p:tgtEl>
                                          <p:spTgt spid="1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900" decel="100000" fill="hold"/>
                                        <p:tgtEl>
                                          <p:spTgt spid="2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28</a:t>
            </a:fld>
            <a:endParaRPr lang="en-GB"/>
          </a:p>
        </p:txBody>
      </p:sp>
      <p:sp>
        <p:nvSpPr>
          <p:cNvPr id="3" name="Rectangle 5"/>
          <p:cNvSpPr>
            <a:spLocks noChangeArrowheads="1"/>
          </p:cNvSpPr>
          <p:nvPr/>
        </p:nvSpPr>
        <p:spPr bwMode="auto">
          <a:xfrm>
            <a:off x="395536" y="404664"/>
            <a:ext cx="22590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solidFill>
                  <a:srgbClr val="FFFF99"/>
                </a:solidFill>
              </a:rPr>
              <a:t>The XNOR Gate</a:t>
            </a:r>
          </a:p>
        </p:txBody>
      </p:sp>
      <p:graphicFrame>
        <p:nvGraphicFramePr>
          <p:cNvPr id="4" name="Object 3"/>
          <p:cNvGraphicFramePr>
            <a:graphicFrameLocks noChangeAspect="1"/>
          </p:cNvGraphicFramePr>
          <p:nvPr>
            <p:extLst>
              <p:ext uri="{D42A27DB-BD31-4B8C-83A1-F6EECF244321}">
                <p14:modId xmlns:p14="http://schemas.microsoft.com/office/powerpoint/2010/main" val="3650729403"/>
              </p:ext>
            </p:extLst>
          </p:nvPr>
        </p:nvGraphicFramePr>
        <p:xfrm>
          <a:off x="3923928" y="460193"/>
          <a:ext cx="1524000" cy="488950"/>
        </p:xfrm>
        <a:graphic>
          <a:graphicData uri="http://schemas.openxmlformats.org/presentationml/2006/ole">
            <mc:AlternateContent xmlns:mc="http://schemas.openxmlformats.org/markup-compatibility/2006">
              <mc:Choice xmlns:v="urn:schemas-microsoft-com:vml" Requires="v">
                <p:oleObj spid="_x0000_s61795" name="CorelDRAW" r:id="rId3" imgW="1192570" imgH="383316" progId="CorelDRAW.Graphic.13">
                  <p:embed/>
                </p:oleObj>
              </mc:Choice>
              <mc:Fallback>
                <p:oleObj name="CorelDRAW" r:id="rId3" imgW="1192570" imgH="38331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60193"/>
                        <a:ext cx="1524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9"/>
          <p:cNvSpPr txBox="1">
            <a:spLocks noChangeArrowheads="1"/>
          </p:cNvSpPr>
          <p:nvPr/>
        </p:nvSpPr>
        <p:spPr bwMode="auto">
          <a:xfrm>
            <a:off x="3635896" y="32684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dirty="0"/>
              <a:t>A</a:t>
            </a:r>
          </a:p>
        </p:txBody>
      </p:sp>
      <p:sp>
        <p:nvSpPr>
          <p:cNvPr id="8" name="Text Box 10"/>
          <p:cNvSpPr txBox="1">
            <a:spLocks noChangeArrowheads="1"/>
          </p:cNvSpPr>
          <p:nvPr/>
        </p:nvSpPr>
        <p:spPr bwMode="auto">
          <a:xfrm>
            <a:off x="3581400" y="638026"/>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i="1"/>
              <a:t>B</a:t>
            </a:r>
          </a:p>
        </p:txBody>
      </p:sp>
      <p:sp>
        <p:nvSpPr>
          <p:cNvPr id="10" name="Text Box 2"/>
          <p:cNvSpPr txBox="1">
            <a:spLocks noChangeArrowheads="1"/>
          </p:cNvSpPr>
          <p:nvPr/>
        </p:nvSpPr>
        <p:spPr bwMode="auto">
          <a:xfrm>
            <a:off x="838200" y="1398241"/>
            <a:ext cx="7696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XNOR gate</a:t>
            </a:r>
            <a:r>
              <a:rPr lang="en-US" altLang="en-US" dirty="0"/>
              <a:t> produces a HIGH output only when both inputs are at the same logic level.  The truth table is</a:t>
            </a:r>
          </a:p>
        </p:txBody>
      </p:sp>
      <p:graphicFrame>
        <p:nvGraphicFramePr>
          <p:cNvPr id="11" name="Object 10"/>
          <p:cNvGraphicFramePr>
            <a:graphicFrameLocks noChangeAspect="1"/>
          </p:cNvGraphicFramePr>
          <p:nvPr>
            <p:extLst>
              <p:ext uri="{D42A27DB-BD31-4B8C-83A1-F6EECF244321}">
                <p14:modId xmlns:p14="http://schemas.microsoft.com/office/powerpoint/2010/main" val="3084802066"/>
              </p:ext>
            </p:extLst>
          </p:nvPr>
        </p:nvGraphicFramePr>
        <p:xfrm>
          <a:off x="3338512" y="2348880"/>
          <a:ext cx="2009775" cy="2057400"/>
        </p:xfrm>
        <a:graphic>
          <a:graphicData uri="http://schemas.openxmlformats.org/presentationml/2006/ole">
            <mc:AlternateContent xmlns:mc="http://schemas.openxmlformats.org/markup-compatibility/2006">
              <mc:Choice xmlns:v="urn:schemas-microsoft-com:vml" Requires="v">
                <p:oleObj spid="_x0000_s61796" name="CorelDRAW" r:id="rId5" imgW="1295280" imgH="1307880" progId="CorelDRAW.Graphic.13">
                  <p:embed/>
                </p:oleObj>
              </mc:Choice>
              <mc:Fallback>
                <p:oleObj name="CorelDRAW" r:id="rId5" imgW="1295280" imgH="130788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8512" y="2348880"/>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7"/>
          <p:cNvSpPr txBox="1">
            <a:spLocks noChangeArrowheads="1"/>
          </p:cNvSpPr>
          <p:nvPr/>
        </p:nvSpPr>
        <p:spPr bwMode="auto">
          <a:xfrm>
            <a:off x="3491809" y="3068960"/>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a:t>0    0</a:t>
            </a:r>
          </a:p>
          <a:p>
            <a:r>
              <a:rPr lang="en-US" altLang="en-US" sz="2000"/>
              <a:t>0    1</a:t>
            </a:r>
          </a:p>
          <a:p>
            <a:r>
              <a:rPr lang="en-US" altLang="en-US" sz="2000"/>
              <a:t>1    0</a:t>
            </a:r>
          </a:p>
          <a:p>
            <a:r>
              <a:rPr lang="en-US" altLang="en-US" sz="2000"/>
              <a:t>1    1</a:t>
            </a:r>
          </a:p>
        </p:txBody>
      </p:sp>
      <p:sp>
        <p:nvSpPr>
          <p:cNvPr id="13" name="Text Box 8"/>
          <p:cNvSpPr txBox="1">
            <a:spLocks noChangeArrowheads="1"/>
          </p:cNvSpPr>
          <p:nvPr/>
        </p:nvSpPr>
        <p:spPr bwMode="auto">
          <a:xfrm>
            <a:off x="4708111" y="3068960"/>
            <a:ext cx="83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257300" indent="-342900">
              <a:defRPr sz="2400">
                <a:solidFill>
                  <a:schemeClr val="tx1"/>
                </a:solidFill>
                <a:latin typeface="Times New Roman" pitchFamily="18" charset="0"/>
              </a:defRPr>
            </a:lvl3pPr>
            <a:lvl4pPr marL="1714500" indent="-342900">
              <a:defRPr sz="2400">
                <a:solidFill>
                  <a:schemeClr val="tx1"/>
                </a:solidFill>
                <a:latin typeface="Times New Roman" pitchFamily="18" charset="0"/>
              </a:defRPr>
            </a:lvl4pPr>
            <a:lvl5pPr marL="2171700" indent="-342900">
              <a:defRPr sz="2400">
                <a:solidFill>
                  <a:schemeClr val="tx1"/>
                </a:solidFill>
                <a:latin typeface="Times New Roman" pitchFamily="18" charset="0"/>
              </a:defRPr>
            </a:lvl5pPr>
            <a:lvl6pPr marL="2628900" indent="-342900" eaLnBrk="0" fontAlgn="base" hangingPunct="0">
              <a:spcBef>
                <a:spcPct val="0"/>
              </a:spcBef>
              <a:spcAft>
                <a:spcPct val="0"/>
              </a:spcAft>
              <a:defRPr sz="2400">
                <a:solidFill>
                  <a:schemeClr val="tx1"/>
                </a:solidFill>
                <a:latin typeface="Times New Roman" pitchFamily="18" charset="0"/>
              </a:defRPr>
            </a:lvl6pPr>
            <a:lvl7pPr marL="3086100" indent="-342900" eaLnBrk="0" fontAlgn="base" hangingPunct="0">
              <a:spcBef>
                <a:spcPct val="0"/>
              </a:spcBef>
              <a:spcAft>
                <a:spcPct val="0"/>
              </a:spcAft>
              <a:defRPr sz="2400">
                <a:solidFill>
                  <a:schemeClr val="tx1"/>
                </a:solidFill>
                <a:latin typeface="Times New Roman" pitchFamily="18" charset="0"/>
              </a:defRPr>
            </a:lvl7pPr>
            <a:lvl8pPr marL="3543300" indent="-342900" eaLnBrk="0" fontAlgn="base" hangingPunct="0">
              <a:spcBef>
                <a:spcPct val="0"/>
              </a:spcBef>
              <a:spcAft>
                <a:spcPct val="0"/>
              </a:spcAft>
              <a:defRPr sz="2400">
                <a:solidFill>
                  <a:schemeClr val="tx1"/>
                </a:solidFill>
                <a:latin typeface="Times New Roman" pitchFamily="18" charset="0"/>
              </a:defRPr>
            </a:lvl8pPr>
            <a:lvl9pPr marL="4000500" indent="-342900"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FF0000"/>
                </a:solidFill>
              </a:rPr>
              <a:t>1</a:t>
            </a:r>
          </a:p>
          <a:p>
            <a:r>
              <a:rPr lang="en-US" altLang="en-US" sz="2000">
                <a:solidFill>
                  <a:srgbClr val="FF0000"/>
                </a:solidFill>
              </a:rPr>
              <a:t>0 </a:t>
            </a:r>
          </a:p>
          <a:p>
            <a:r>
              <a:rPr lang="en-US" altLang="en-US" sz="2000">
                <a:solidFill>
                  <a:srgbClr val="FF0000"/>
                </a:solidFill>
              </a:rPr>
              <a:t>0</a:t>
            </a:r>
          </a:p>
          <a:p>
            <a:r>
              <a:rPr lang="en-US" altLang="en-US" sz="2000">
                <a:solidFill>
                  <a:srgbClr val="FF0000"/>
                </a:solidFill>
              </a:rPr>
              <a:t>1</a:t>
            </a:r>
          </a:p>
        </p:txBody>
      </p:sp>
      <p:grpSp>
        <p:nvGrpSpPr>
          <p:cNvPr id="14" name="Group 26"/>
          <p:cNvGrpSpPr>
            <a:grpSpLocks/>
          </p:cNvGrpSpPr>
          <p:nvPr/>
        </p:nvGrpSpPr>
        <p:grpSpPr bwMode="auto">
          <a:xfrm>
            <a:off x="762000" y="4648201"/>
            <a:ext cx="7620000" cy="1754188"/>
            <a:chOff x="480" y="2928"/>
            <a:chExt cx="4800" cy="1105"/>
          </a:xfrm>
        </p:grpSpPr>
        <p:sp>
          <p:nvSpPr>
            <p:cNvPr id="15" name="Text Box 18"/>
            <p:cNvSpPr txBox="1">
              <a:spLocks noChangeArrowheads="1"/>
            </p:cNvSpPr>
            <p:nvPr/>
          </p:nvSpPr>
          <p:spPr bwMode="auto">
            <a:xfrm>
              <a:off x="480" y="2928"/>
              <a:ext cx="4800"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The </a:t>
              </a:r>
              <a:r>
                <a:rPr lang="en-US" altLang="en-US" sz="2800" b="1" dirty="0">
                  <a:solidFill>
                    <a:srgbClr val="FF0000"/>
                  </a:solidFill>
                </a:rPr>
                <a:t>XNOR</a:t>
              </a:r>
              <a:r>
                <a:rPr lang="en-US" altLang="en-US" b="1" dirty="0"/>
                <a:t> </a:t>
              </a:r>
              <a:r>
                <a:rPr lang="en-US" altLang="en-US" dirty="0"/>
                <a:t>operation shown as </a:t>
              </a:r>
              <a:r>
                <a:rPr lang="en-US" altLang="en-US" sz="2800" b="1" i="1" dirty="0">
                  <a:solidFill>
                    <a:srgbClr val="FF0000"/>
                  </a:solidFill>
                </a:rPr>
                <a:t>X = AB + AB</a:t>
              </a:r>
              <a:r>
                <a:rPr lang="en-US" altLang="en-US" dirty="0"/>
                <a:t>. Alternatively, the </a:t>
              </a:r>
              <a:r>
                <a:rPr lang="en-US" altLang="en-US" sz="2800" dirty="0"/>
                <a:t>XNOR</a:t>
              </a:r>
              <a:r>
                <a:rPr lang="en-US" altLang="en-US" dirty="0"/>
                <a:t> operation can be shown with a circled dot between the variables. Thus, it can be shown as  </a:t>
              </a:r>
              <a:r>
                <a:rPr lang="en-US" altLang="en-US" sz="2800" b="1" i="1" dirty="0">
                  <a:solidFill>
                    <a:srgbClr val="FF0000"/>
                  </a:solidFill>
                </a:rPr>
                <a:t>X</a:t>
              </a:r>
              <a:r>
                <a:rPr lang="en-US" altLang="en-US" sz="2800" b="1" dirty="0">
                  <a:solidFill>
                    <a:srgbClr val="FF0000"/>
                  </a:solidFill>
                </a:rPr>
                <a:t> = </a:t>
              </a:r>
              <a:r>
                <a:rPr lang="en-US" altLang="en-US" sz="2800" b="1" i="1" dirty="0">
                  <a:solidFill>
                    <a:srgbClr val="FF0000"/>
                  </a:solidFill>
                </a:rPr>
                <a:t>A  </a:t>
              </a:r>
              <a:r>
                <a:rPr lang="en-US" altLang="en-US" sz="2800" b="1" i="1" baseline="30000" dirty="0">
                  <a:solidFill>
                    <a:srgbClr val="FF0000"/>
                  </a:solidFill>
                </a:rPr>
                <a:t>.</a:t>
              </a:r>
              <a:r>
                <a:rPr lang="en-US" altLang="en-US" sz="2800" b="1" i="1" dirty="0">
                  <a:solidFill>
                    <a:srgbClr val="FF0000"/>
                  </a:solidFill>
                </a:rPr>
                <a:t>  B</a:t>
              </a:r>
              <a:r>
                <a:rPr lang="en-US" altLang="en-US" i="1" dirty="0"/>
                <a:t>.</a:t>
              </a:r>
            </a:p>
          </p:txBody>
        </p:sp>
        <p:sp>
          <p:nvSpPr>
            <p:cNvPr id="16" name="Line 20"/>
            <p:cNvSpPr>
              <a:spLocks noChangeShapeType="1"/>
            </p:cNvSpPr>
            <p:nvPr/>
          </p:nvSpPr>
          <p:spPr bwMode="auto">
            <a:xfrm>
              <a:off x="3560" y="2983"/>
              <a:ext cx="96"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21"/>
            <p:cNvSpPr>
              <a:spLocks noChangeShapeType="1"/>
            </p:cNvSpPr>
            <p:nvPr/>
          </p:nvSpPr>
          <p:spPr bwMode="auto">
            <a:xfrm>
              <a:off x="3686" y="2983"/>
              <a:ext cx="96"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Oval 24"/>
            <p:cNvSpPr>
              <a:spLocks noChangeArrowheads="1"/>
            </p:cNvSpPr>
            <p:nvPr/>
          </p:nvSpPr>
          <p:spPr bwMode="auto">
            <a:xfrm>
              <a:off x="1111" y="3804"/>
              <a:ext cx="162" cy="162"/>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grpSp>
      <p:pic>
        <p:nvPicPr>
          <p:cNvPr id="19" name="Picture 2" descr="C:\Users\ab0480\Desktop\CU_\New Session Prep - 2016-17\120CT\Amber Traffic 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13"/>
          <p:cNvSpPr txBox="1">
            <a:spLocks noChangeArrowheads="1"/>
          </p:cNvSpPr>
          <p:nvPr/>
        </p:nvSpPr>
        <p:spPr bwMode="auto">
          <a:xfrm>
            <a:off x="5939186" y="2492896"/>
            <a:ext cx="2965535"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solidFill>
                  <a:srgbClr val="0070C0"/>
                </a:solidFill>
              </a:rPr>
              <a:t>Notice that the </a:t>
            </a:r>
            <a:r>
              <a:rPr lang="en-US" altLang="en-US" sz="2800" b="1" dirty="0">
                <a:solidFill>
                  <a:srgbClr val="FF0000"/>
                </a:solidFill>
              </a:rPr>
              <a:t>XNOR gate</a:t>
            </a:r>
            <a:r>
              <a:rPr lang="en-US" altLang="en-US" sz="2800" b="1" dirty="0">
                <a:solidFill>
                  <a:srgbClr val="0070C0"/>
                </a:solidFill>
              </a:rPr>
              <a:t> </a:t>
            </a:r>
            <a:r>
              <a:rPr lang="en-US" altLang="en-US" sz="2000" dirty="0">
                <a:solidFill>
                  <a:srgbClr val="0070C0"/>
                </a:solidFill>
              </a:rPr>
              <a:t>will produce a HIGH when both inputs are the same. This makes it useful for comparison functions. </a:t>
            </a:r>
          </a:p>
        </p:txBody>
      </p:sp>
    </p:spTree>
    <p:extLst>
      <p:ext uri="{BB962C8B-B14F-4D97-AF65-F5344CB8AC3E}">
        <p14:creationId xmlns:p14="http://schemas.microsoft.com/office/powerpoint/2010/main" val="235109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up)">
                                      <p:cBhvr>
                                        <p:cTn id="7" dur="1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up)">
                                      <p:cBhvr>
                                        <p:cTn id="12" dur="10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up)">
                                      <p:cBhvr>
                                        <p:cTn id="17" dur="10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up)">
                                      <p:cBhvr>
                                        <p:cTn id="22" dur="10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900" decel="100000" fill="hold"/>
                                        <p:tgtEl>
                                          <p:spTgt spid="1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900" decel="100000" fill="hold"/>
                                        <p:tgtEl>
                                          <p:spTgt spid="2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3528" y="260648"/>
            <a:ext cx="2318792" cy="1142578"/>
          </a:xfrm>
        </p:spPr>
        <p:txBody>
          <a:bodyPr>
            <a:normAutofit/>
          </a:bodyPr>
          <a:lstStyle/>
          <a:p>
            <a:r>
              <a:rPr lang="en-US" sz="2800" b="1" dirty="0">
                <a:effectLst>
                  <a:outerShdw blurRad="38100" dist="38100" dir="2700000" algn="tl">
                    <a:srgbClr val="000000">
                      <a:alpha val="43137"/>
                    </a:srgbClr>
                  </a:outerShdw>
                </a:effectLst>
              </a:rPr>
              <a:t>Logic Gates (Summary)</a:t>
            </a:r>
          </a:p>
        </p:txBody>
      </p:sp>
      <p:pic>
        <p:nvPicPr>
          <p:cNvPr id="8" name="Picture 7"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412" t="6364" r="12941" b="13636"/>
              <a:stretch>
                <a:fillRect/>
              </a:stretch>
            </p:blipFill>
          </mc:Choice>
          <mc:Fallback>
            <p:blipFill>
              <a:blip r:embed="rId4"/>
              <a:srcRect l="9412" t="6364" r="12941" b="13636"/>
              <a:stretch>
                <a:fillRect/>
              </a:stretch>
            </p:blipFill>
          </mc:Fallback>
        </mc:AlternateContent>
        <p:spPr>
          <a:xfrm>
            <a:off x="2411760" y="188640"/>
            <a:ext cx="5143468" cy="6858000"/>
          </a:xfrm>
          <a:prstGeom prst="rect">
            <a:avLst/>
          </a:prstGeom>
        </p:spPr>
      </p:pic>
      <p:pic>
        <p:nvPicPr>
          <p:cNvPr id="4" name="Picture 2" descr="C:\Users\ab0480\Desktop\CU_\New Session Prep - 2016-17\120CT\trafficlight_green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26CFA7-2A35-45CB-B877-8BD38D18F050}"/>
              </a:ext>
            </a:extLst>
          </p:cNvPr>
          <p:cNvSpPr txBox="1"/>
          <p:nvPr/>
        </p:nvSpPr>
        <p:spPr>
          <a:xfrm>
            <a:off x="7283559" y="6237312"/>
            <a:ext cx="1397294" cy="253916"/>
          </a:xfrm>
          <a:prstGeom prst="rect">
            <a:avLst/>
          </a:prstGeom>
          <a:noFill/>
        </p:spPr>
        <p:txBody>
          <a:bodyPr wrap="square" rtlCol="0">
            <a:spAutoFit/>
          </a:bodyPr>
          <a:lstStyle/>
          <a:p>
            <a:r>
              <a:rPr lang="en-GB" sz="1050" dirty="0"/>
              <a:t>Stallings, W., 2016</a:t>
            </a:r>
          </a:p>
        </p:txBody>
      </p:sp>
    </p:spTree>
    <p:extLst>
      <p:ext uri="{BB962C8B-B14F-4D97-AF65-F5344CB8AC3E}">
        <p14:creationId xmlns:p14="http://schemas.microsoft.com/office/powerpoint/2010/main" val="150604559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4664"/>
            <a:ext cx="6131024" cy="792088"/>
          </a:xfrm>
        </p:spPr>
        <p:txBody>
          <a:bodyPr/>
          <a:lstStyle/>
          <a:p>
            <a:r>
              <a:rPr lang="en-GB" b="1" dirty="0"/>
              <a:t>Digital Electronics</a:t>
            </a:r>
          </a:p>
        </p:txBody>
      </p:sp>
      <p:sp>
        <p:nvSpPr>
          <p:cNvPr id="2" name="Content Placeholder 1"/>
          <p:cNvSpPr>
            <a:spLocks noGrp="1"/>
          </p:cNvSpPr>
          <p:nvPr>
            <p:ph idx="1"/>
          </p:nvPr>
        </p:nvSpPr>
        <p:spPr/>
        <p:txBody>
          <a:bodyPr/>
          <a:lstStyle/>
          <a:p>
            <a:r>
              <a:rPr lang="en-GB" dirty="0">
                <a:solidFill>
                  <a:srgbClr val="0070C0"/>
                </a:solidFill>
              </a:rPr>
              <a:t>All digital computers today are built from electronic circuitry</a:t>
            </a:r>
          </a:p>
          <a:p>
            <a:pPr marL="2057400" lvl="8" indent="0">
              <a:buNone/>
            </a:pPr>
            <a:endParaRPr lang="en-GB" dirty="0">
              <a:solidFill>
                <a:srgbClr val="0070C0"/>
              </a:solidFill>
            </a:endParaRPr>
          </a:p>
          <a:p>
            <a:r>
              <a:rPr lang="en-GB" dirty="0">
                <a:solidFill>
                  <a:srgbClr val="0070C0"/>
                </a:solidFill>
              </a:rPr>
              <a:t>Binary variables are used to represent information</a:t>
            </a:r>
          </a:p>
          <a:p>
            <a:pPr lvl="1"/>
            <a:r>
              <a:rPr lang="en-GB" dirty="0">
                <a:solidFill>
                  <a:srgbClr val="FF0000"/>
                </a:solidFill>
              </a:rPr>
              <a:t>Digital systems perform operations on these binary variables</a:t>
            </a:r>
          </a:p>
          <a:p>
            <a:pPr marL="2057400" lvl="8" indent="0">
              <a:buNone/>
            </a:pPr>
            <a:endParaRPr lang="en-GB" dirty="0">
              <a:solidFill>
                <a:srgbClr val="0070C0"/>
              </a:solidFill>
            </a:endParaRPr>
          </a:p>
          <a:p>
            <a:r>
              <a:rPr lang="en-GB" dirty="0">
                <a:solidFill>
                  <a:srgbClr val="0070C0"/>
                </a:solidFill>
              </a:rPr>
              <a:t>Logic gates are simple digital circuits that take one or more binary inputs and produce a binary output</a:t>
            </a:r>
          </a:p>
        </p:txBody>
      </p:sp>
      <p:sp>
        <p:nvSpPr>
          <p:cNvPr id="3" name="Slide Number Placeholder 2"/>
          <p:cNvSpPr>
            <a:spLocks noGrp="1"/>
          </p:cNvSpPr>
          <p:nvPr>
            <p:ph type="sldNum" sz="quarter" idx="12"/>
          </p:nvPr>
        </p:nvSpPr>
        <p:spPr/>
        <p:txBody>
          <a:bodyPr/>
          <a:lstStyle/>
          <a:p>
            <a:fld id="{04698E25-70A5-4DC8-888B-608AEC755B87}" type="slidenum">
              <a:rPr lang="en-GB" smtClean="0"/>
              <a:t>3</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76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903634"/>
          </a:xfrm>
        </p:spPr>
        <p:txBody>
          <a:bodyPr/>
          <a:lstStyle/>
          <a:p>
            <a:r>
              <a:rPr lang="en-GB" b="1" dirty="0"/>
              <a:t>Further Reading</a:t>
            </a:r>
          </a:p>
        </p:txBody>
      </p:sp>
      <p:sp>
        <p:nvSpPr>
          <p:cNvPr id="5" name="Content Placeholder 1"/>
          <p:cNvSpPr>
            <a:spLocks noGrp="1"/>
          </p:cNvSpPr>
          <p:nvPr>
            <p:ph idx="1"/>
          </p:nvPr>
        </p:nvSpPr>
        <p:spPr>
          <a:xfrm>
            <a:off x="457200" y="1481328"/>
            <a:ext cx="8363272" cy="4525963"/>
          </a:xfrm>
        </p:spPr>
        <p:txBody>
          <a:bodyPr>
            <a:normAutofit lnSpcReduction="10000"/>
          </a:bodyPr>
          <a:lstStyle/>
          <a:p>
            <a:r>
              <a:rPr lang="en-GB" sz="2400" dirty="0">
                <a:solidFill>
                  <a:srgbClr val="C00000"/>
                </a:solidFill>
              </a:rPr>
              <a:t>Computer Organization and Architecture – Designing for Performance (10</a:t>
            </a:r>
            <a:r>
              <a:rPr lang="en-GB" sz="2400" baseline="30000" dirty="0">
                <a:solidFill>
                  <a:srgbClr val="C00000"/>
                </a:solidFill>
              </a:rPr>
              <a:t>th</a:t>
            </a:r>
            <a:r>
              <a:rPr lang="en-GB" sz="2400" dirty="0">
                <a:solidFill>
                  <a:srgbClr val="C00000"/>
                </a:solidFill>
              </a:rPr>
              <a:t> Edition), William Stallings </a:t>
            </a:r>
            <a:r>
              <a:rPr lang="en-GB" sz="2400" dirty="0">
                <a:solidFill>
                  <a:srgbClr val="0070C0"/>
                </a:solidFill>
              </a:rPr>
              <a:t>[Chapter: 11]</a:t>
            </a:r>
          </a:p>
          <a:p>
            <a:endParaRPr lang="en-GB" sz="2400" dirty="0">
              <a:solidFill>
                <a:srgbClr val="0070C0"/>
              </a:solidFill>
            </a:endParaRPr>
          </a:p>
          <a:p>
            <a:r>
              <a:rPr lang="en-GB" sz="2400" dirty="0">
                <a:solidFill>
                  <a:srgbClr val="C00000"/>
                </a:solidFill>
              </a:rPr>
              <a:t>Digital Fundamentals (11</a:t>
            </a:r>
            <a:r>
              <a:rPr lang="en-GB" sz="2400" baseline="30000" dirty="0">
                <a:solidFill>
                  <a:srgbClr val="C00000"/>
                </a:solidFill>
              </a:rPr>
              <a:t>th</a:t>
            </a:r>
            <a:r>
              <a:rPr lang="en-GB" sz="2400" dirty="0">
                <a:solidFill>
                  <a:srgbClr val="C00000"/>
                </a:solidFill>
              </a:rPr>
              <a:t> Edition), Thomas L. Floyd </a:t>
            </a:r>
            <a:r>
              <a:rPr lang="en-GB" sz="2400" dirty="0">
                <a:solidFill>
                  <a:srgbClr val="0070C0"/>
                </a:solidFill>
              </a:rPr>
              <a:t>[Chapters: 3, 4, 5]</a:t>
            </a:r>
          </a:p>
          <a:p>
            <a:pPr marL="2057400" lvl="8" indent="0">
              <a:buNone/>
            </a:pPr>
            <a:endParaRPr lang="en-GB" sz="2400" dirty="0">
              <a:solidFill>
                <a:srgbClr val="C00000"/>
              </a:solidFill>
            </a:endParaRPr>
          </a:p>
          <a:p>
            <a:r>
              <a:rPr lang="en-GB" sz="2400" dirty="0">
                <a:solidFill>
                  <a:srgbClr val="C00000"/>
                </a:solidFill>
              </a:rPr>
              <a:t>Computer Organization and Design – The Hardware/Software Interface (5</a:t>
            </a:r>
            <a:r>
              <a:rPr lang="en-GB" sz="2400" baseline="30000" dirty="0">
                <a:solidFill>
                  <a:srgbClr val="C00000"/>
                </a:solidFill>
              </a:rPr>
              <a:t>th</a:t>
            </a:r>
            <a:r>
              <a:rPr lang="en-GB" sz="2400" dirty="0">
                <a:solidFill>
                  <a:srgbClr val="C00000"/>
                </a:solidFill>
              </a:rPr>
              <a:t> Edition), David A. Patterson &amp; John L. Hennessy </a:t>
            </a:r>
            <a:r>
              <a:rPr lang="en-GB" sz="2400" dirty="0">
                <a:solidFill>
                  <a:srgbClr val="0070C0"/>
                </a:solidFill>
              </a:rPr>
              <a:t>[Appendix: B]</a:t>
            </a:r>
          </a:p>
          <a:p>
            <a:pPr marL="2057400" lvl="8" indent="0">
              <a:buNone/>
            </a:pPr>
            <a:endParaRPr lang="en-GB" sz="2400" dirty="0">
              <a:solidFill>
                <a:srgbClr val="C00000"/>
              </a:solidFill>
            </a:endParaRPr>
          </a:p>
          <a:p>
            <a:r>
              <a:rPr lang="en-GB" sz="2400" dirty="0">
                <a:solidFill>
                  <a:srgbClr val="C00000"/>
                </a:solidFill>
              </a:rPr>
              <a:t>Fundamentals of Computer Architecture, Mark Burrell </a:t>
            </a:r>
            <a:r>
              <a:rPr lang="en-GB" sz="2400" dirty="0">
                <a:solidFill>
                  <a:srgbClr val="0070C0"/>
                </a:solidFill>
              </a:rPr>
              <a:t>[Chapter: 3]</a:t>
            </a:r>
            <a:endParaRPr lang="en-GB" sz="2400" dirty="0">
              <a:solidFill>
                <a:srgbClr val="C00000"/>
              </a:solidFill>
            </a:endParaRPr>
          </a:p>
        </p:txBody>
      </p:sp>
    </p:spTree>
    <p:extLst>
      <p:ext uri="{BB962C8B-B14F-4D97-AF65-F5344CB8AC3E}">
        <p14:creationId xmlns:p14="http://schemas.microsoft.com/office/powerpoint/2010/main" val="300908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4005163947"/>
              </p:ext>
            </p:extLst>
          </p:nvPr>
        </p:nvGraphicFramePr>
        <p:xfrm>
          <a:off x="1114425" y="1193800"/>
          <a:ext cx="7148513" cy="4259263"/>
        </p:xfrm>
        <a:graphic>
          <a:graphicData uri="http://schemas.openxmlformats.org/presentationml/2006/ole">
            <mc:AlternateContent xmlns:mc="http://schemas.openxmlformats.org/markup-compatibility/2006">
              <mc:Choice xmlns:v="urn:schemas-microsoft-com:vml" Requires="v">
                <p:oleObj spid="_x0000_s2257" name="Document" r:id="rId4" imgW="6578930" imgH="3915480" progId="Word.Document.8">
                  <p:embed/>
                </p:oleObj>
              </mc:Choice>
              <mc:Fallback>
                <p:oleObj name="Document" r:id="rId4" imgW="6578930" imgH="3915480" progId="Word.Document.8">
                  <p:embed/>
                  <p:pic>
                    <p:nvPicPr>
                      <p:cNvPr id="0" name=""/>
                      <p:cNvPicPr>
                        <a:picLocks noChangeAspect="1" noChangeArrowheads="1"/>
                      </p:cNvPicPr>
                      <p:nvPr/>
                    </p:nvPicPr>
                    <p:blipFill>
                      <a:blip r:embed="rId5"/>
                      <a:srcRect/>
                      <a:stretch>
                        <a:fillRect/>
                      </a:stretch>
                    </p:blipFill>
                    <p:spPr bwMode="auto">
                      <a:xfrm>
                        <a:off x="1114425" y="1193800"/>
                        <a:ext cx="7148513" cy="4259263"/>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4</a:t>
            </a:fld>
            <a:endParaRPr lang="en-GB"/>
          </a:p>
        </p:txBody>
      </p:sp>
      <p:pic>
        <p:nvPicPr>
          <p:cNvPr id="4" name="Picture 2" descr="C:\Users\ab0480\Desktop\CU_\New Session Prep - 2016-17\120CT\trafficlight_gree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1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11560" y="332656"/>
            <a:ext cx="7556313" cy="864096"/>
          </a:xfrm>
          <a:noFill/>
          <a:ln/>
        </p:spPr>
        <p:txBody>
          <a:bodyPr lIns="90488" tIns="44450" rIns="90488" bIns="44450"/>
          <a:lstStyle/>
          <a:p>
            <a:r>
              <a:rPr lang="en-US" b="1" dirty="0">
                <a:effectLst>
                  <a:outerShdw blurRad="38100" dist="38100" dir="2700000" algn="tl">
                    <a:srgbClr val="000000">
                      <a:alpha val="43137"/>
                    </a:srgbClr>
                  </a:outerShdw>
                </a:effectLst>
              </a:rPr>
              <a:t>Boolean Algebra</a:t>
            </a:r>
          </a:p>
        </p:txBody>
      </p:sp>
      <p:sp>
        <p:nvSpPr>
          <p:cNvPr id="6149" name="Rectangle 5"/>
          <p:cNvSpPr>
            <a:spLocks noGrp="1" noChangeArrowheads="1"/>
          </p:cNvSpPr>
          <p:nvPr>
            <p:ph idx="1"/>
          </p:nvPr>
        </p:nvSpPr>
        <p:spPr>
          <a:xfrm>
            <a:off x="436560" y="1340768"/>
            <a:ext cx="7740600" cy="4888582"/>
          </a:xfrm>
          <a:noFill/>
          <a:ln/>
        </p:spPr>
        <p:txBody>
          <a:bodyPr lIns="90488" tIns="44450" rIns="90488" bIns="44450">
            <a:normAutofit/>
          </a:bodyPr>
          <a:lstStyle/>
          <a:p>
            <a:r>
              <a:rPr lang="en-US" dirty="0">
                <a:solidFill>
                  <a:srgbClr val="0070C0"/>
                </a:solidFill>
              </a:rPr>
              <a:t>This is a mathematical discipline used to design and analyze the behavior of the digital circuitry in digital computers and other digital systems</a:t>
            </a:r>
          </a:p>
          <a:p>
            <a:pPr marL="2057400" lvl="8" indent="0">
              <a:buNone/>
            </a:pPr>
            <a:endParaRPr lang="en-US" dirty="0">
              <a:solidFill>
                <a:srgbClr val="0070C0"/>
              </a:solidFill>
            </a:endParaRPr>
          </a:p>
          <a:p>
            <a:r>
              <a:rPr lang="en-US" dirty="0">
                <a:solidFill>
                  <a:srgbClr val="0070C0"/>
                </a:solidFill>
              </a:rPr>
              <a:t>Named after George Boole</a:t>
            </a:r>
          </a:p>
          <a:p>
            <a:pPr lvl="1"/>
            <a:r>
              <a:rPr lang="en-US" dirty="0">
                <a:solidFill>
                  <a:srgbClr val="0070C0"/>
                </a:solidFill>
              </a:rPr>
              <a:t>English mathematician</a:t>
            </a:r>
          </a:p>
          <a:p>
            <a:pPr lvl="1"/>
            <a:r>
              <a:rPr lang="en-US" dirty="0">
                <a:solidFill>
                  <a:srgbClr val="0070C0"/>
                </a:solidFill>
              </a:rPr>
              <a:t>Proposed basic principles of the algebra in 1854</a:t>
            </a:r>
          </a:p>
          <a:p>
            <a:pPr marL="0" lvl="1" indent="0">
              <a:spcBef>
                <a:spcPts val="2000"/>
              </a:spcBef>
              <a:buClr>
                <a:schemeClr val="accent1"/>
              </a:buClr>
              <a:buNone/>
            </a:pPr>
            <a:endParaRPr lang="en-US" sz="2000" dirty="0">
              <a:solidFill>
                <a:srgbClr val="0070C0"/>
              </a:solidFill>
            </a:endParaRPr>
          </a:p>
          <a:p>
            <a:pPr marL="228600" lvl="1">
              <a:spcBef>
                <a:spcPts val="2000"/>
              </a:spcBef>
              <a:buClr>
                <a:schemeClr val="accent1"/>
              </a:buClr>
            </a:pPr>
            <a:r>
              <a:rPr lang="en-US" sz="2065" dirty="0">
                <a:solidFill>
                  <a:srgbClr val="0070C0"/>
                </a:solidFill>
              </a:rPr>
              <a:t>It is a convenient tool for:</a:t>
            </a:r>
          </a:p>
          <a:p>
            <a:pPr lvl="1"/>
            <a:r>
              <a:rPr lang="en-US" sz="1806" dirty="0">
                <a:solidFill>
                  <a:srgbClr val="C00000"/>
                </a:solidFill>
              </a:rPr>
              <a:t>Analysis</a:t>
            </a:r>
          </a:p>
          <a:p>
            <a:pPr lvl="2"/>
            <a:r>
              <a:rPr lang="en-US" sz="1760" dirty="0">
                <a:solidFill>
                  <a:srgbClr val="0070C0"/>
                </a:solidFill>
              </a:rPr>
              <a:t>It is an economical way of describing the function of digital circuitry</a:t>
            </a:r>
          </a:p>
          <a:p>
            <a:pPr lvl="1"/>
            <a:r>
              <a:rPr lang="en-US" sz="1806" dirty="0">
                <a:solidFill>
                  <a:srgbClr val="C00000"/>
                </a:solidFill>
              </a:rPr>
              <a:t>Design</a:t>
            </a:r>
          </a:p>
          <a:p>
            <a:pPr lvl="2"/>
            <a:r>
              <a:rPr lang="en-US" sz="1765" dirty="0">
                <a:solidFill>
                  <a:srgbClr val="0070C0"/>
                </a:solidFill>
              </a:rPr>
              <a:t>Given a desired function, Boolean algebra can be applied to develop a simplified implementation of that function</a:t>
            </a:r>
          </a:p>
        </p:txBody>
      </p:sp>
      <p:pic>
        <p:nvPicPr>
          <p:cNvPr id="6"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888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 calcmode="lin" valueType="num">
                                      <p:cBhvr>
                                        <p:cTn id="7" dur="500" fill="hold"/>
                                        <p:tgtEl>
                                          <p:spTgt spid="614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4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14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149">
                                            <p:txEl>
                                              <p:pRg st="2" end="2"/>
                                            </p:txEl>
                                          </p:spTgt>
                                        </p:tgtEl>
                                        <p:attrNameLst>
                                          <p:attrName>style.visibility</p:attrName>
                                        </p:attrNameLst>
                                      </p:cBhvr>
                                      <p:to>
                                        <p:strVal val="visible"/>
                                      </p:to>
                                    </p:set>
                                    <p:anim calcmode="lin" valueType="num">
                                      <p:cBhvr>
                                        <p:cTn id="14" dur="1000" fill="hold"/>
                                        <p:tgtEl>
                                          <p:spTgt spid="6149">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6149">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6149">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6149">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6149">
                                            <p:txEl>
                                              <p:pRg st="3" end="3"/>
                                            </p:txEl>
                                          </p:spTgt>
                                        </p:tgtEl>
                                        <p:attrNameLst>
                                          <p:attrName>style.visibility</p:attrName>
                                        </p:attrNameLst>
                                      </p:cBhvr>
                                      <p:to>
                                        <p:strVal val="visible"/>
                                      </p:to>
                                    </p:set>
                                    <p:anim calcmode="lin" valueType="num">
                                      <p:cBhvr>
                                        <p:cTn id="20" dur="1000" fill="hold"/>
                                        <p:tgtEl>
                                          <p:spTgt spid="6149">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6149">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6149">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6149">
                                            <p:txEl>
                                              <p:pRg st="3" end="3"/>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6149">
                                            <p:txEl>
                                              <p:pRg st="4" end="4"/>
                                            </p:txEl>
                                          </p:spTgt>
                                        </p:tgtEl>
                                        <p:attrNameLst>
                                          <p:attrName>style.visibility</p:attrName>
                                        </p:attrNameLst>
                                      </p:cBhvr>
                                      <p:to>
                                        <p:strVal val="visible"/>
                                      </p:to>
                                    </p:set>
                                    <p:anim calcmode="lin" valueType="num">
                                      <p:cBhvr>
                                        <p:cTn id="26" dur="1000" fill="hold"/>
                                        <p:tgtEl>
                                          <p:spTgt spid="6149">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6149">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6149">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614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6149">
                                            <p:txEl>
                                              <p:pRg st="6" end="6"/>
                                            </p:txEl>
                                          </p:spTgt>
                                        </p:tgtEl>
                                        <p:attrNameLst>
                                          <p:attrName>style.visibility</p:attrName>
                                        </p:attrNameLst>
                                      </p:cBhvr>
                                      <p:to>
                                        <p:strVal val="visible"/>
                                      </p:to>
                                    </p:set>
                                    <p:animEffect transition="in" filter="wipe(down)">
                                      <p:cBhvr>
                                        <p:cTn id="34" dur="580">
                                          <p:stCondLst>
                                            <p:cond delay="0"/>
                                          </p:stCondLst>
                                        </p:cTn>
                                        <p:tgtEl>
                                          <p:spTgt spid="6149">
                                            <p:txEl>
                                              <p:pRg st="6" end="6"/>
                                            </p:txEl>
                                          </p:spTgt>
                                        </p:tgtEl>
                                      </p:cBhvr>
                                    </p:animEffect>
                                    <p:anim calcmode="lin" valueType="num">
                                      <p:cBhvr>
                                        <p:cTn id="35" dur="1822" tmFilter="0,0; 0.14,0.36; 0.43,0.73; 0.71,0.91; 1.0,1.0">
                                          <p:stCondLst>
                                            <p:cond delay="0"/>
                                          </p:stCondLst>
                                        </p:cTn>
                                        <p:tgtEl>
                                          <p:spTgt spid="6149">
                                            <p:txEl>
                                              <p:pRg st="6" end="6"/>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149">
                                            <p:txEl>
                                              <p:pRg st="6" end="6"/>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149">
                                            <p:txEl>
                                              <p:pRg st="6" end="6"/>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149">
                                            <p:txEl>
                                              <p:pRg st="6" end="6"/>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149">
                                            <p:txEl>
                                              <p:pRg st="6" end="6"/>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6149">
                                            <p:txEl>
                                              <p:pRg st="6" end="6"/>
                                            </p:txEl>
                                          </p:spTgt>
                                        </p:tgtEl>
                                      </p:cBhvr>
                                      <p:to x="100000" y="60000"/>
                                    </p:animScale>
                                    <p:animScale>
                                      <p:cBhvr>
                                        <p:cTn id="41" dur="166" decel="50000">
                                          <p:stCondLst>
                                            <p:cond delay="676"/>
                                          </p:stCondLst>
                                        </p:cTn>
                                        <p:tgtEl>
                                          <p:spTgt spid="6149">
                                            <p:txEl>
                                              <p:pRg st="6" end="6"/>
                                            </p:txEl>
                                          </p:spTgt>
                                        </p:tgtEl>
                                      </p:cBhvr>
                                      <p:to x="100000" y="100000"/>
                                    </p:animScale>
                                    <p:animScale>
                                      <p:cBhvr>
                                        <p:cTn id="42" dur="26">
                                          <p:stCondLst>
                                            <p:cond delay="1312"/>
                                          </p:stCondLst>
                                        </p:cTn>
                                        <p:tgtEl>
                                          <p:spTgt spid="6149">
                                            <p:txEl>
                                              <p:pRg st="6" end="6"/>
                                            </p:txEl>
                                          </p:spTgt>
                                        </p:tgtEl>
                                      </p:cBhvr>
                                      <p:to x="100000" y="80000"/>
                                    </p:animScale>
                                    <p:animScale>
                                      <p:cBhvr>
                                        <p:cTn id="43" dur="166" decel="50000">
                                          <p:stCondLst>
                                            <p:cond delay="1338"/>
                                          </p:stCondLst>
                                        </p:cTn>
                                        <p:tgtEl>
                                          <p:spTgt spid="6149">
                                            <p:txEl>
                                              <p:pRg st="6" end="6"/>
                                            </p:txEl>
                                          </p:spTgt>
                                        </p:tgtEl>
                                      </p:cBhvr>
                                      <p:to x="100000" y="100000"/>
                                    </p:animScale>
                                    <p:animScale>
                                      <p:cBhvr>
                                        <p:cTn id="44" dur="26">
                                          <p:stCondLst>
                                            <p:cond delay="1642"/>
                                          </p:stCondLst>
                                        </p:cTn>
                                        <p:tgtEl>
                                          <p:spTgt spid="6149">
                                            <p:txEl>
                                              <p:pRg st="6" end="6"/>
                                            </p:txEl>
                                          </p:spTgt>
                                        </p:tgtEl>
                                      </p:cBhvr>
                                      <p:to x="100000" y="90000"/>
                                    </p:animScale>
                                    <p:animScale>
                                      <p:cBhvr>
                                        <p:cTn id="45" dur="166" decel="50000">
                                          <p:stCondLst>
                                            <p:cond delay="1668"/>
                                          </p:stCondLst>
                                        </p:cTn>
                                        <p:tgtEl>
                                          <p:spTgt spid="6149">
                                            <p:txEl>
                                              <p:pRg st="6" end="6"/>
                                            </p:txEl>
                                          </p:spTgt>
                                        </p:tgtEl>
                                      </p:cBhvr>
                                      <p:to x="100000" y="100000"/>
                                    </p:animScale>
                                    <p:animScale>
                                      <p:cBhvr>
                                        <p:cTn id="46" dur="26">
                                          <p:stCondLst>
                                            <p:cond delay="1808"/>
                                          </p:stCondLst>
                                        </p:cTn>
                                        <p:tgtEl>
                                          <p:spTgt spid="6149">
                                            <p:txEl>
                                              <p:pRg st="6" end="6"/>
                                            </p:txEl>
                                          </p:spTgt>
                                        </p:tgtEl>
                                      </p:cBhvr>
                                      <p:to x="100000" y="95000"/>
                                    </p:animScale>
                                    <p:animScale>
                                      <p:cBhvr>
                                        <p:cTn id="47" dur="166" decel="50000">
                                          <p:stCondLst>
                                            <p:cond delay="1834"/>
                                          </p:stCondLst>
                                        </p:cTn>
                                        <p:tgtEl>
                                          <p:spTgt spid="6149">
                                            <p:txEl>
                                              <p:pRg st="6" end="6"/>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6149">
                                            <p:txEl>
                                              <p:pRg st="7" end="7"/>
                                            </p:txEl>
                                          </p:spTgt>
                                        </p:tgtEl>
                                        <p:attrNameLst>
                                          <p:attrName>style.visibility</p:attrName>
                                        </p:attrNameLst>
                                      </p:cBhvr>
                                      <p:to>
                                        <p:strVal val="visible"/>
                                      </p:to>
                                    </p:set>
                                    <p:anim calcmode="lin" valueType="num">
                                      <p:cBhvr>
                                        <p:cTn id="52" dur="1000" fill="hold"/>
                                        <p:tgtEl>
                                          <p:spTgt spid="6149">
                                            <p:txEl>
                                              <p:pRg st="7" end="7"/>
                                            </p:txEl>
                                          </p:spTgt>
                                        </p:tgtEl>
                                        <p:attrNameLst>
                                          <p:attrName>ppt_w</p:attrName>
                                        </p:attrNameLst>
                                      </p:cBhvr>
                                      <p:tavLst>
                                        <p:tav tm="0">
                                          <p:val>
                                            <p:fltVal val="0"/>
                                          </p:val>
                                        </p:tav>
                                        <p:tav tm="100000">
                                          <p:val>
                                            <p:strVal val="#ppt_w"/>
                                          </p:val>
                                        </p:tav>
                                      </p:tavLst>
                                    </p:anim>
                                    <p:anim calcmode="lin" valueType="num">
                                      <p:cBhvr>
                                        <p:cTn id="53" dur="1000" fill="hold"/>
                                        <p:tgtEl>
                                          <p:spTgt spid="6149">
                                            <p:txEl>
                                              <p:pRg st="7" end="7"/>
                                            </p:txEl>
                                          </p:spTgt>
                                        </p:tgtEl>
                                        <p:attrNameLst>
                                          <p:attrName>ppt_h</p:attrName>
                                        </p:attrNameLst>
                                      </p:cBhvr>
                                      <p:tavLst>
                                        <p:tav tm="0">
                                          <p:val>
                                            <p:fltVal val="0"/>
                                          </p:val>
                                        </p:tav>
                                        <p:tav tm="100000">
                                          <p:val>
                                            <p:strVal val="#ppt_h"/>
                                          </p:val>
                                        </p:tav>
                                      </p:tavLst>
                                    </p:anim>
                                    <p:anim calcmode="lin" valueType="num">
                                      <p:cBhvr>
                                        <p:cTn id="54" dur="1000" fill="hold"/>
                                        <p:tgtEl>
                                          <p:spTgt spid="6149">
                                            <p:txEl>
                                              <p:pRg st="7" end="7"/>
                                            </p:txEl>
                                          </p:spTgt>
                                        </p:tgtEl>
                                        <p:attrNameLst>
                                          <p:attrName>style.rotation</p:attrName>
                                        </p:attrNameLst>
                                      </p:cBhvr>
                                      <p:tavLst>
                                        <p:tav tm="0">
                                          <p:val>
                                            <p:fltVal val="90"/>
                                          </p:val>
                                        </p:tav>
                                        <p:tav tm="100000">
                                          <p:val>
                                            <p:fltVal val="0"/>
                                          </p:val>
                                        </p:tav>
                                      </p:tavLst>
                                    </p:anim>
                                    <p:animEffect transition="in" filter="fade">
                                      <p:cBhvr>
                                        <p:cTn id="55" dur="1000"/>
                                        <p:tgtEl>
                                          <p:spTgt spid="6149">
                                            <p:txEl>
                                              <p:pRg st="7" end="7"/>
                                            </p:txEl>
                                          </p:spTgt>
                                        </p:tgtEl>
                                      </p:cBhvr>
                                    </p:animEffect>
                                  </p:childTnLst>
                                </p:cTn>
                              </p:par>
                              <p:par>
                                <p:cTn id="56" presetID="31" presetClass="entr" presetSubtype="0" fill="hold" nodeType="withEffect">
                                  <p:stCondLst>
                                    <p:cond delay="0"/>
                                  </p:stCondLst>
                                  <p:childTnLst>
                                    <p:set>
                                      <p:cBhvr>
                                        <p:cTn id="57" dur="1" fill="hold">
                                          <p:stCondLst>
                                            <p:cond delay="0"/>
                                          </p:stCondLst>
                                        </p:cTn>
                                        <p:tgtEl>
                                          <p:spTgt spid="6149">
                                            <p:txEl>
                                              <p:pRg st="8" end="8"/>
                                            </p:txEl>
                                          </p:spTgt>
                                        </p:tgtEl>
                                        <p:attrNameLst>
                                          <p:attrName>style.visibility</p:attrName>
                                        </p:attrNameLst>
                                      </p:cBhvr>
                                      <p:to>
                                        <p:strVal val="visible"/>
                                      </p:to>
                                    </p:set>
                                    <p:anim calcmode="lin" valueType="num">
                                      <p:cBhvr>
                                        <p:cTn id="58" dur="1000" fill="hold"/>
                                        <p:tgtEl>
                                          <p:spTgt spid="6149">
                                            <p:txEl>
                                              <p:pRg st="8" end="8"/>
                                            </p:txEl>
                                          </p:spTgt>
                                        </p:tgtEl>
                                        <p:attrNameLst>
                                          <p:attrName>ppt_w</p:attrName>
                                        </p:attrNameLst>
                                      </p:cBhvr>
                                      <p:tavLst>
                                        <p:tav tm="0">
                                          <p:val>
                                            <p:fltVal val="0"/>
                                          </p:val>
                                        </p:tav>
                                        <p:tav tm="100000">
                                          <p:val>
                                            <p:strVal val="#ppt_w"/>
                                          </p:val>
                                        </p:tav>
                                      </p:tavLst>
                                    </p:anim>
                                    <p:anim calcmode="lin" valueType="num">
                                      <p:cBhvr>
                                        <p:cTn id="59" dur="1000" fill="hold"/>
                                        <p:tgtEl>
                                          <p:spTgt spid="6149">
                                            <p:txEl>
                                              <p:pRg st="8" end="8"/>
                                            </p:txEl>
                                          </p:spTgt>
                                        </p:tgtEl>
                                        <p:attrNameLst>
                                          <p:attrName>ppt_h</p:attrName>
                                        </p:attrNameLst>
                                      </p:cBhvr>
                                      <p:tavLst>
                                        <p:tav tm="0">
                                          <p:val>
                                            <p:fltVal val="0"/>
                                          </p:val>
                                        </p:tav>
                                        <p:tav tm="100000">
                                          <p:val>
                                            <p:strVal val="#ppt_h"/>
                                          </p:val>
                                        </p:tav>
                                      </p:tavLst>
                                    </p:anim>
                                    <p:anim calcmode="lin" valueType="num">
                                      <p:cBhvr>
                                        <p:cTn id="60" dur="1000" fill="hold"/>
                                        <p:tgtEl>
                                          <p:spTgt spid="6149">
                                            <p:txEl>
                                              <p:pRg st="8" end="8"/>
                                            </p:txEl>
                                          </p:spTgt>
                                        </p:tgtEl>
                                        <p:attrNameLst>
                                          <p:attrName>style.rotation</p:attrName>
                                        </p:attrNameLst>
                                      </p:cBhvr>
                                      <p:tavLst>
                                        <p:tav tm="0">
                                          <p:val>
                                            <p:fltVal val="90"/>
                                          </p:val>
                                        </p:tav>
                                        <p:tav tm="100000">
                                          <p:val>
                                            <p:fltVal val="0"/>
                                          </p:val>
                                        </p:tav>
                                      </p:tavLst>
                                    </p:anim>
                                    <p:animEffect transition="in" filter="fade">
                                      <p:cBhvr>
                                        <p:cTn id="61" dur="1000"/>
                                        <p:tgtEl>
                                          <p:spTgt spid="6149">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nodeType="clickEffect">
                                  <p:stCondLst>
                                    <p:cond delay="0"/>
                                  </p:stCondLst>
                                  <p:childTnLst>
                                    <p:set>
                                      <p:cBhvr>
                                        <p:cTn id="65" dur="1" fill="hold">
                                          <p:stCondLst>
                                            <p:cond delay="0"/>
                                          </p:stCondLst>
                                        </p:cTn>
                                        <p:tgtEl>
                                          <p:spTgt spid="6149">
                                            <p:txEl>
                                              <p:pRg st="9" end="9"/>
                                            </p:txEl>
                                          </p:spTgt>
                                        </p:tgtEl>
                                        <p:attrNameLst>
                                          <p:attrName>style.visibility</p:attrName>
                                        </p:attrNameLst>
                                      </p:cBhvr>
                                      <p:to>
                                        <p:strVal val="visible"/>
                                      </p:to>
                                    </p:set>
                                    <p:anim calcmode="lin" valueType="num">
                                      <p:cBhvr>
                                        <p:cTn id="66" dur="1000" fill="hold"/>
                                        <p:tgtEl>
                                          <p:spTgt spid="6149">
                                            <p:txEl>
                                              <p:pRg st="9" end="9"/>
                                            </p:txEl>
                                          </p:spTgt>
                                        </p:tgtEl>
                                        <p:attrNameLst>
                                          <p:attrName>ppt_w</p:attrName>
                                        </p:attrNameLst>
                                      </p:cBhvr>
                                      <p:tavLst>
                                        <p:tav tm="0">
                                          <p:val>
                                            <p:fltVal val="0"/>
                                          </p:val>
                                        </p:tav>
                                        <p:tav tm="100000">
                                          <p:val>
                                            <p:strVal val="#ppt_w"/>
                                          </p:val>
                                        </p:tav>
                                      </p:tavLst>
                                    </p:anim>
                                    <p:anim calcmode="lin" valueType="num">
                                      <p:cBhvr>
                                        <p:cTn id="67" dur="1000" fill="hold"/>
                                        <p:tgtEl>
                                          <p:spTgt spid="6149">
                                            <p:txEl>
                                              <p:pRg st="9" end="9"/>
                                            </p:txEl>
                                          </p:spTgt>
                                        </p:tgtEl>
                                        <p:attrNameLst>
                                          <p:attrName>ppt_h</p:attrName>
                                        </p:attrNameLst>
                                      </p:cBhvr>
                                      <p:tavLst>
                                        <p:tav tm="0">
                                          <p:val>
                                            <p:fltVal val="0"/>
                                          </p:val>
                                        </p:tav>
                                        <p:tav tm="100000">
                                          <p:val>
                                            <p:strVal val="#ppt_h"/>
                                          </p:val>
                                        </p:tav>
                                      </p:tavLst>
                                    </p:anim>
                                    <p:anim calcmode="lin" valueType="num">
                                      <p:cBhvr>
                                        <p:cTn id="68" dur="1000" fill="hold"/>
                                        <p:tgtEl>
                                          <p:spTgt spid="6149">
                                            <p:txEl>
                                              <p:pRg st="9" end="9"/>
                                            </p:txEl>
                                          </p:spTgt>
                                        </p:tgtEl>
                                        <p:attrNameLst>
                                          <p:attrName>style.rotation</p:attrName>
                                        </p:attrNameLst>
                                      </p:cBhvr>
                                      <p:tavLst>
                                        <p:tav tm="0">
                                          <p:val>
                                            <p:fltVal val="90"/>
                                          </p:val>
                                        </p:tav>
                                        <p:tav tm="100000">
                                          <p:val>
                                            <p:fltVal val="0"/>
                                          </p:val>
                                        </p:tav>
                                      </p:tavLst>
                                    </p:anim>
                                    <p:animEffect transition="in" filter="fade">
                                      <p:cBhvr>
                                        <p:cTn id="69" dur="1000"/>
                                        <p:tgtEl>
                                          <p:spTgt spid="6149">
                                            <p:txEl>
                                              <p:pRg st="9" end="9"/>
                                            </p:txEl>
                                          </p:spTgt>
                                        </p:tgtEl>
                                      </p:cBhvr>
                                    </p:animEffect>
                                  </p:childTnLst>
                                </p:cTn>
                              </p:par>
                              <p:par>
                                <p:cTn id="70" presetID="31" presetClass="entr" presetSubtype="0" fill="hold" nodeType="withEffect">
                                  <p:stCondLst>
                                    <p:cond delay="0"/>
                                  </p:stCondLst>
                                  <p:childTnLst>
                                    <p:set>
                                      <p:cBhvr>
                                        <p:cTn id="71" dur="1" fill="hold">
                                          <p:stCondLst>
                                            <p:cond delay="0"/>
                                          </p:stCondLst>
                                        </p:cTn>
                                        <p:tgtEl>
                                          <p:spTgt spid="6149">
                                            <p:txEl>
                                              <p:pRg st="10" end="10"/>
                                            </p:txEl>
                                          </p:spTgt>
                                        </p:tgtEl>
                                        <p:attrNameLst>
                                          <p:attrName>style.visibility</p:attrName>
                                        </p:attrNameLst>
                                      </p:cBhvr>
                                      <p:to>
                                        <p:strVal val="visible"/>
                                      </p:to>
                                    </p:set>
                                    <p:anim calcmode="lin" valueType="num">
                                      <p:cBhvr>
                                        <p:cTn id="72" dur="1000" fill="hold"/>
                                        <p:tgtEl>
                                          <p:spTgt spid="6149">
                                            <p:txEl>
                                              <p:pRg st="10" end="10"/>
                                            </p:txEl>
                                          </p:spTgt>
                                        </p:tgtEl>
                                        <p:attrNameLst>
                                          <p:attrName>ppt_w</p:attrName>
                                        </p:attrNameLst>
                                      </p:cBhvr>
                                      <p:tavLst>
                                        <p:tav tm="0">
                                          <p:val>
                                            <p:fltVal val="0"/>
                                          </p:val>
                                        </p:tav>
                                        <p:tav tm="100000">
                                          <p:val>
                                            <p:strVal val="#ppt_w"/>
                                          </p:val>
                                        </p:tav>
                                      </p:tavLst>
                                    </p:anim>
                                    <p:anim calcmode="lin" valueType="num">
                                      <p:cBhvr>
                                        <p:cTn id="73" dur="1000" fill="hold"/>
                                        <p:tgtEl>
                                          <p:spTgt spid="6149">
                                            <p:txEl>
                                              <p:pRg st="10" end="10"/>
                                            </p:txEl>
                                          </p:spTgt>
                                        </p:tgtEl>
                                        <p:attrNameLst>
                                          <p:attrName>ppt_h</p:attrName>
                                        </p:attrNameLst>
                                      </p:cBhvr>
                                      <p:tavLst>
                                        <p:tav tm="0">
                                          <p:val>
                                            <p:fltVal val="0"/>
                                          </p:val>
                                        </p:tav>
                                        <p:tav tm="100000">
                                          <p:val>
                                            <p:strVal val="#ppt_h"/>
                                          </p:val>
                                        </p:tav>
                                      </p:tavLst>
                                    </p:anim>
                                    <p:anim calcmode="lin" valueType="num">
                                      <p:cBhvr>
                                        <p:cTn id="74" dur="1000" fill="hold"/>
                                        <p:tgtEl>
                                          <p:spTgt spid="6149">
                                            <p:txEl>
                                              <p:pRg st="10" end="10"/>
                                            </p:txEl>
                                          </p:spTgt>
                                        </p:tgtEl>
                                        <p:attrNameLst>
                                          <p:attrName>style.rotation</p:attrName>
                                        </p:attrNameLst>
                                      </p:cBhvr>
                                      <p:tavLst>
                                        <p:tav tm="0">
                                          <p:val>
                                            <p:fltVal val="90"/>
                                          </p:val>
                                        </p:tav>
                                        <p:tav tm="100000">
                                          <p:val>
                                            <p:fltVal val="0"/>
                                          </p:val>
                                        </p:tav>
                                      </p:tavLst>
                                    </p:anim>
                                    <p:animEffect transition="in" filter="fade">
                                      <p:cBhvr>
                                        <p:cTn id="75" dur="1000"/>
                                        <p:tgtEl>
                                          <p:spTgt spid="614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28650" y="365127"/>
            <a:ext cx="7886700" cy="903634"/>
          </a:xfrm>
        </p:spPr>
        <p:txBody>
          <a:bodyPr>
            <a:normAutofit/>
          </a:bodyPr>
          <a:lstStyle/>
          <a:p>
            <a:r>
              <a:rPr lang="en-US" b="1" dirty="0">
                <a:effectLst>
                  <a:outerShdw blurRad="38100" dist="38100" dir="2700000" algn="tl">
                    <a:srgbClr val="000000">
                      <a:alpha val="43137"/>
                    </a:srgbClr>
                  </a:outerShdw>
                </a:effectLst>
              </a:rPr>
              <a:t>Boolean Variables and Operations</a:t>
            </a:r>
          </a:p>
        </p:txBody>
      </p:sp>
      <p:sp>
        <p:nvSpPr>
          <p:cNvPr id="8199" name="Rectangle 7"/>
          <p:cNvSpPr>
            <a:spLocks noGrp="1" noChangeArrowheads="1"/>
          </p:cNvSpPr>
          <p:nvPr>
            <p:ph idx="1"/>
          </p:nvPr>
        </p:nvSpPr>
        <p:spPr>
          <a:xfrm>
            <a:off x="539552" y="1628800"/>
            <a:ext cx="7556313" cy="4419600"/>
          </a:xfrm>
        </p:spPr>
        <p:txBody>
          <a:bodyPr>
            <a:normAutofit fontScale="92500" lnSpcReduction="10000"/>
          </a:bodyPr>
          <a:lstStyle/>
          <a:p>
            <a:r>
              <a:rPr lang="en-US" dirty="0"/>
              <a:t>Makes use of variables and operations</a:t>
            </a:r>
          </a:p>
          <a:p>
            <a:pPr lvl="1"/>
            <a:r>
              <a:rPr lang="en-US" dirty="0"/>
              <a:t>Are logical</a:t>
            </a:r>
          </a:p>
          <a:p>
            <a:pPr lvl="1"/>
            <a:r>
              <a:rPr lang="en-US" dirty="0"/>
              <a:t>A variable may take on the value </a:t>
            </a:r>
            <a:r>
              <a:rPr lang="en-US" b="1" dirty="0"/>
              <a:t>1</a:t>
            </a:r>
            <a:r>
              <a:rPr lang="en-US" dirty="0"/>
              <a:t> (TRUE) or </a:t>
            </a:r>
            <a:r>
              <a:rPr lang="en-US" b="1" dirty="0"/>
              <a:t>0</a:t>
            </a:r>
            <a:r>
              <a:rPr lang="en-US" dirty="0"/>
              <a:t> (FALSE)</a:t>
            </a:r>
          </a:p>
          <a:p>
            <a:pPr lvl="1"/>
            <a:r>
              <a:rPr lang="en-US" dirty="0"/>
              <a:t>Basic logical operations are </a:t>
            </a:r>
            <a:r>
              <a:rPr lang="en-US" b="1" dirty="0"/>
              <a:t>AND</a:t>
            </a:r>
            <a:r>
              <a:rPr lang="en-US" dirty="0"/>
              <a:t>, </a:t>
            </a:r>
            <a:r>
              <a:rPr lang="en-US" b="1" dirty="0"/>
              <a:t>OR</a:t>
            </a:r>
            <a:r>
              <a:rPr lang="en-US" dirty="0"/>
              <a:t>, and </a:t>
            </a:r>
            <a:r>
              <a:rPr lang="en-US" b="1" dirty="0"/>
              <a:t>NOT</a:t>
            </a:r>
          </a:p>
          <a:p>
            <a:pPr marL="228600" lvl="1">
              <a:spcBef>
                <a:spcPts val="2000"/>
              </a:spcBef>
              <a:buClr>
                <a:schemeClr val="accent1"/>
              </a:buClr>
            </a:pPr>
            <a:r>
              <a:rPr lang="en-US" sz="2000" b="1" dirty="0">
                <a:solidFill>
                  <a:srgbClr val="7030A0"/>
                </a:solidFill>
              </a:rPr>
              <a:t>AND</a:t>
            </a:r>
          </a:p>
          <a:p>
            <a:pPr lvl="1"/>
            <a:r>
              <a:rPr lang="en-US" dirty="0"/>
              <a:t>Yields true (binary value 1) if and only if both of its operands are true</a:t>
            </a:r>
          </a:p>
          <a:p>
            <a:pPr lvl="1"/>
            <a:r>
              <a:rPr lang="en-US" dirty="0"/>
              <a:t>In the absence of parentheses the </a:t>
            </a:r>
            <a:r>
              <a:rPr lang="en-US" b="1" dirty="0"/>
              <a:t>AND</a:t>
            </a:r>
            <a:r>
              <a:rPr lang="en-US" dirty="0"/>
              <a:t> operation takes precedence over the </a:t>
            </a:r>
            <a:r>
              <a:rPr lang="en-US" b="1" dirty="0"/>
              <a:t>OR</a:t>
            </a:r>
            <a:r>
              <a:rPr lang="en-US" dirty="0"/>
              <a:t> operation</a:t>
            </a:r>
          </a:p>
          <a:p>
            <a:pPr lvl="1"/>
            <a:r>
              <a:rPr lang="en-US" dirty="0"/>
              <a:t>When no ambiguity will occur the AND operation is represented by simple concatenation instead of the dot operator</a:t>
            </a:r>
          </a:p>
          <a:p>
            <a:pPr marL="228600" lvl="1">
              <a:spcBef>
                <a:spcPts val="2000"/>
              </a:spcBef>
              <a:buClr>
                <a:schemeClr val="accent1"/>
              </a:buClr>
            </a:pPr>
            <a:r>
              <a:rPr lang="en-US" sz="2000" b="1" dirty="0">
                <a:solidFill>
                  <a:srgbClr val="7030A0"/>
                </a:solidFill>
              </a:rPr>
              <a:t>OR</a:t>
            </a:r>
          </a:p>
          <a:p>
            <a:pPr lvl="1"/>
            <a:r>
              <a:rPr lang="en-US" dirty="0"/>
              <a:t>Yields true if either or both of its operands are true</a:t>
            </a:r>
          </a:p>
          <a:p>
            <a:pPr marL="228600" lvl="1">
              <a:spcBef>
                <a:spcPts val="2000"/>
              </a:spcBef>
              <a:buClr>
                <a:schemeClr val="accent1"/>
              </a:buClr>
            </a:pPr>
            <a:r>
              <a:rPr lang="en-US" sz="2000" b="1" dirty="0">
                <a:solidFill>
                  <a:srgbClr val="7030A0"/>
                </a:solidFill>
              </a:rPr>
              <a:t>NOT</a:t>
            </a:r>
          </a:p>
          <a:p>
            <a:pPr lvl="1"/>
            <a:r>
              <a:rPr lang="en-US" sz="1838" dirty="0"/>
              <a:t>Inverts the value of its operand</a:t>
            </a:r>
          </a:p>
        </p:txBody>
      </p:sp>
      <p:pic>
        <p:nvPicPr>
          <p:cNvPr id="6"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4800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extLst>
              <p:ext uri="{D42A27DB-BD31-4B8C-83A1-F6EECF244321}">
                <p14:modId xmlns:p14="http://schemas.microsoft.com/office/powerpoint/2010/main" val="236555447"/>
              </p:ext>
            </p:extLst>
          </p:nvPr>
        </p:nvGraphicFramePr>
        <p:xfrm>
          <a:off x="1204913" y="992188"/>
          <a:ext cx="7235825" cy="5264150"/>
        </p:xfrm>
        <a:graphic>
          <a:graphicData uri="http://schemas.openxmlformats.org/presentationml/2006/ole">
            <mc:AlternateContent xmlns:mc="http://schemas.openxmlformats.org/markup-compatibility/2006">
              <mc:Choice xmlns:v="urn:schemas-microsoft-com:vml" Requires="v">
                <p:oleObj spid="_x0000_s3281" name="Document" r:id="rId4" imgW="7266624" imgH="5301950" progId="Word.Document.8">
                  <p:embed/>
                </p:oleObj>
              </mc:Choice>
              <mc:Fallback>
                <p:oleObj name="Document" r:id="rId4" imgW="7266624" imgH="5301950" progId="Word.Document.8">
                  <p:embed/>
                  <p:pic>
                    <p:nvPicPr>
                      <p:cNvPr id="0" name=""/>
                      <p:cNvPicPr>
                        <a:picLocks noChangeAspect="1" noChangeArrowheads="1"/>
                      </p:cNvPicPr>
                      <p:nvPr/>
                    </p:nvPicPr>
                    <p:blipFill>
                      <a:blip r:embed="rId5"/>
                      <a:srcRect/>
                      <a:stretch>
                        <a:fillRect/>
                      </a:stretch>
                    </p:blipFill>
                    <p:spPr bwMode="auto">
                      <a:xfrm>
                        <a:off x="1204913" y="992188"/>
                        <a:ext cx="7235825"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7</a:t>
            </a:fld>
            <a:endParaRPr lang="en-GB"/>
          </a:p>
        </p:txBody>
      </p:sp>
      <p:pic>
        <p:nvPicPr>
          <p:cNvPr id="4" name="Picture 2" descr="C:\Users\ab0480\Desktop\CU_\New Session Prep - 2016-17\120CT\Amber Traffic Ligh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2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extLst>
              <p:ext uri="{D42A27DB-BD31-4B8C-83A1-F6EECF244321}">
                <p14:modId xmlns:p14="http://schemas.microsoft.com/office/powerpoint/2010/main" val="1843096699"/>
              </p:ext>
            </p:extLst>
          </p:nvPr>
        </p:nvGraphicFramePr>
        <p:xfrm>
          <a:off x="1014413" y="925513"/>
          <a:ext cx="7315200" cy="5330825"/>
        </p:xfrm>
        <a:graphic>
          <a:graphicData uri="http://schemas.openxmlformats.org/presentationml/2006/ole">
            <mc:AlternateContent xmlns:mc="http://schemas.openxmlformats.org/markup-compatibility/2006">
              <mc:Choice xmlns:v="urn:schemas-microsoft-com:vml" Requires="v">
                <p:oleObj spid="_x0000_s4305" name="Document" r:id="rId4" imgW="6052285" imgH="4423516" progId="Word.Document.8">
                  <p:embed/>
                </p:oleObj>
              </mc:Choice>
              <mc:Fallback>
                <p:oleObj name="Document" r:id="rId4" imgW="6052285" imgH="4423516" progId="Word.Document.8">
                  <p:embed/>
                  <p:pic>
                    <p:nvPicPr>
                      <p:cNvPr id="0" name=""/>
                      <p:cNvPicPr>
                        <a:picLocks noChangeAspect="1" noChangeArrowheads="1"/>
                      </p:cNvPicPr>
                      <p:nvPr/>
                    </p:nvPicPr>
                    <p:blipFill>
                      <a:blip r:embed="rId5"/>
                      <a:srcRect/>
                      <a:stretch>
                        <a:fillRect/>
                      </a:stretch>
                    </p:blipFill>
                    <p:spPr bwMode="auto">
                      <a:xfrm>
                        <a:off x="1014413" y="925513"/>
                        <a:ext cx="7315200"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8</a:t>
            </a:fld>
            <a:endParaRPr lang="en-GB"/>
          </a:p>
        </p:txBody>
      </p:sp>
      <p:pic>
        <p:nvPicPr>
          <p:cNvPr id="4" name="Picture 2" descr="C:\Users\ab0480\Desktop\CU_\New Session Prep - 2016-17\120CT\Amber Traffic Ligh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01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ChangeAspect="1"/>
          </p:cNvGraphicFramePr>
          <p:nvPr>
            <p:extLst>
              <p:ext uri="{D42A27DB-BD31-4B8C-83A1-F6EECF244321}">
                <p14:modId xmlns:p14="http://schemas.microsoft.com/office/powerpoint/2010/main" val="2502789021"/>
              </p:ext>
            </p:extLst>
          </p:nvPr>
        </p:nvGraphicFramePr>
        <p:xfrm>
          <a:off x="1679575" y="982663"/>
          <a:ext cx="5372100" cy="411162"/>
        </p:xfrm>
        <a:graphic>
          <a:graphicData uri="http://schemas.openxmlformats.org/presentationml/2006/ole">
            <mc:AlternateContent xmlns:mc="http://schemas.openxmlformats.org/markup-compatibility/2006">
              <mc:Choice xmlns:v="urn:schemas-microsoft-com:vml" Requires="v">
                <p:oleObj spid="_x0000_s5536" name="Document" r:id="rId4" imgW="5285434" imgH="408771" progId="Word.Document.8">
                  <p:embed/>
                </p:oleObj>
              </mc:Choice>
              <mc:Fallback>
                <p:oleObj name="Document" r:id="rId4" imgW="5285434" imgH="408771" progId="Word.Document.8">
                  <p:embed/>
                  <p:pic>
                    <p:nvPicPr>
                      <p:cNvPr id="0" name=""/>
                      <p:cNvPicPr>
                        <a:picLocks noChangeAspect="1" noChangeArrowheads="1"/>
                      </p:cNvPicPr>
                      <p:nvPr/>
                    </p:nvPicPr>
                    <p:blipFill>
                      <a:blip r:embed="rId5"/>
                      <a:srcRect/>
                      <a:stretch>
                        <a:fillRect/>
                      </a:stretch>
                    </p:blipFill>
                    <p:spPr bwMode="auto">
                      <a:xfrm>
                        <a:off x="1679575" y="982663"/>
                        <a:ext cx="537210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5"/>
          <p:cNvGraphicFramePr>
            <a:graphicFrameLocks noChangeAspect="1"/>
          </p:cNvGraphicFramePr>
          <p:nvPr/>
        </p:nvGraphicFramePr>
        <p:xfrm>
          <a:off x="1828800" y="1752600"/>
          <a:ext cx="5715000" cy="4330700"/>
        </p:xfrm>
        <a:graphic>
          <a:graphicData uri="http://schemas.openxmlformats.org/presentationml/2006/ole">
            <mc:AlternateContent xmlns:mc="http://schemas.openxmlformats.org/markup-compatibility/2006">
              <mc:Choice xmlns:v="urn:schemas-microsoft-com:vml" Requires="v">
                <p:oleObj spid="_x0000_s5537" name="Bitmap Image" r:id="rId6" imgW="2828571" imgH="2142857" progId="Paint.Picture">
                  <p:embed/>
                </p:oleObj>
              </mc:Choice>
              <mc:Fallback>
                <p:oleObj name="Bitmap Image" r:id="rId6" imgW="2828571" imgH="2142857"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1752600"/>
                        <a:ext cx="5715000"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9</a:t>
            </a:fld>
            <a:endParaRPr lang="en-GB"/>
          </a:p>
        </p:txBody>
      </p:sp>
      <p:pic>
        <p:nvPicPr>
          <p:cNvPr id="5"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98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30075</TotalTime>
  <Words>2700</Words>
  <Application>Microsoft Office PowerPoint</Application>
  <PresentationFormat>On-screen Show (4:3)</PresentationFormat>
  <Paragraphs>298</Paragraphs>
  <Slides>30</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30</vt:i4>
      </vt:variant>
    </vt:vector>
  </HeadingPairs>
  <TitlesOfParts>
    <vt:vector size="40" baseType="lpstr">
      <vt:lpstr>Arial</vt:lpstr>
      <vt:lpstr>Calibri</vt:lpstr>
      <vt:lpstr>Calibri Light</vt:lpstr>
      <vt:lpstr>Impact</vt:lpstr>
      <vt:lpstr>Times New Roman</vt:lpstr>
      <vt:lpstr>Office Theme</vt:lpstr>
      <vt:lpstr>Microsoft Word 97 - 2003 Document</vt:lpstr>
      <vt:lpstr>Document</vt:lpstr>
      <vt:lpstr>Bitmap Image</vt:lpstr>
      <vt:lpstr>CorelDRAW</vt:lpstr>
      <vt:lpstr>Digital Logic</vt:lpstr>
      <vt:lpstr>Digital Logic </vt:lpstr>
      <vt:lpstr>Digital Electronics</vt:lpstr>
      <vt:lpstr>PowerPoint Presentation</vt:lpstr>
      <vt:lpstr>Boolean Algebra</vt:lpstr>
      <vt:lpstr>Boolean Variables and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Simplifying Logic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 Gates (Summary)</vt:lpstr>
      <vt:lpstr>Further Reading</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340CT Software Quality and Process Management</dc:title>
  <dc:creator>Windows User</dc:creator>
  <cp:lastModifiedBy>Dianabasi Nkantah</cp:lastModifiedBy>
  <cp:revision>404</cp:revision>
  <dcterms:created xsi:type="dcterms:W3CDTF">2012-09-30T21:28:26Z</dcterms:created>
  <dcterms:modified xsi:type="dcterms:W3CDTF">2017-10-14T17:14:35Z</dcterms:modified>
</cp:coreProperties>
</file>