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3"/>
  </p:notesMasterIdLst>
  <p:sldIdLst>
    <p:sldId id="256" r:id="rId2"/>
    <p:sldId id="287" r:id="rId3"/>
    <p:sldId id="319" r:id="rId4"/>
    <p:sldId id="258" r:id="rId5"/>
    <p:sldId id="259" r:id="rId6"/>
    <p:sldId id="260" r:id="rId7"/>
    <p:sldId id="261" r:id="rId8"/>
    <p:sldId id="262" r:id="rId9"/>
    <p:sldId id="263" r:id="rId10"/>
    <p:sldId id="264" r:id="rId11"/>
    <p:sldId id="318" r:id="rId12"/>
    <p:sldId id="267" r:id="rId13"/>
    <p:sldId id="269" r:id="rId14"/>
    <p:sldId id="270" r:id="rId15"/>
    <p:sldId id="271" r:id="rId16"/>
    <p:sldId id="272" r:id="rId17"/>
    <p:sldId id="273" r:id="rId18"/>
    <p:sldId id="274" r:id="rId19"/>
    <p:sldId id="268" r:id="rId20"/>
    <p:sldId id="276" r:id="rId21"/>
    <p:sldId id="277" r:id="rId22"/>
    <p:sldId id="278" r:id="rId23"/>
    <p:sldId id="279" r:id="rId24"/>
    <p:sldId id="280" r:id="rId25"/>
    <p:sldId id="281" r:id="rId26"/>
    <p:sldId id="282" r:id="rId27"/>
    <p:sldId id="283" r:id="rId28"/>
    <p:sldId id="284" r:id="rId29"/>
    <p:sldId id="321" r:id="rId30"/>
    <p:sldId id="323" r:id="rId31"/>
    <p:sldId id="32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2060" autoAdjust="0"/>
  </p:normalViewPr>
  <p:slideViewPr>
    <p:cSldViewPr>
      <p:cViewPr varScale="1">
        <p:scale>
          <a:sx n="87" d="100"/>
          <a:sy n="87" d="100"/>
        </p:scale>
        <p:origin x="6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wmf"/><Relationship Id="rId1"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emf"/><Relationship Id="rId4" Type="http://schemas.openxmlformats.org/officeDocument/2006/relationships/image" Target="../media/image42.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pn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png"/><Relationship Id="rId1" Type="http://schemas.openxmlformats.org/officeDocument/2006/relationships/image" Target="../media/image45.emf"/><Relationship Id="rId5" Type="http://schemas.openxmlformats.org/officeDocument/2006/relationships/image" Target="../media/image49.png"/><Relationship Id="rId4"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image" Target="../media/image5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png"/><Relationship Id="rId1" Type="http://schemas.openxmlformats.org/officeDocument/2006/relationships/image" Target="../media/image5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86597-BFA4-4CC6-B537-9AEB45720D1A}" type="datetimeFigureOut">
              <a:rPr lang="en-GB" smtClean="0"/>
              <a:t>13/10/2017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88F65-4010-4CA3-8A0D-519390CD4C9C}" type="slidenum">
              <a:rPr lang="en-GB" smtClean="0"/>
              <a:t>‹#›</a:t>
            </a:fld>
            <a:endParaRPr lang="en-GB"/>
          </a:p>
        </p:txBody>
      </p:sp>
    </p:spTree>
    <p:extLst>
      <p:ext uri="{BB962C8B-B14F-4D97-AF65-F5344CB8AC3E}">
        <p14:creationId xmlns:p14="http://schemas.microsoft.com/office/powerpoint/2010/main" val="267506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55128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43385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898435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75268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82003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GB" dirty="0"/>
              <a:t>To add two binary numbers (each with multiple bits), a multiple-bit parallel full-adder (combination of multiple full-adders) is required. For example, to add two 4-bit numbers,</a:t>
            </a:r>
            <a:r>
              <a:rPr lang="en-GB" baseline="0" dirty="0"/>
              <a:t> a 4-bit parallel adder is required. To add two 16-bit numbers, a 16-bit parallel adder is required.</a:t>
            </a:r>
            <a:endParaRPr lang="en-GB" dirty="0"/>
          </a:p>
        </p:txBody>
      </p:sp>
    </p:spTree>
    <p:extLst>
      <p:ext uri="{BB962C8B-B14F-4D97-AF65-F5344CB8AC3E}">
        <p14:creationId xmlns:p14="http://schemas.microsoft.com/office/powerpoint/2010/main" val="166412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24724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235312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886094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158467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93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139820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53347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92633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853840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9652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121907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20773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33756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813014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GB" dirty="0"/>
              <a:t>A 3-to-8 line decoder is also known as a 1-in-8 decoder. A 4-to-16 line decoder is also known as a 1-in-16 decoder.</a:t>
            </a:r>
          </a:p>
        </p:txBody>
      </p:sp>
    </p:spTree>
    <p:extLst>
      <p:ext uri="{BB962C8B-B14F-4D97-AF65-F5344CB8AC3E}">
        <p14:creationId xmlns:p14="http://schemas.microsoft.com/office/powerpoint/2010/main" val="88600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193298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5658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04623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718698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8BDB-8FB0-434C-BFF1-B1B6E7632C0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60CC38F6-7CD8-4185-9B78-514B58EF501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AFA348-DCBE-4E2E-B7BD-2CBC85DF6CDE}"/>
              </a:ext>
            </a:extLst>
          </p:cNvPr>
          <p:cNvSpPr>
            <a:spLocks noGrp="1"/>
          </p:cNvSpPr>
          <p:nvPr>
            <p:ph type="dt" sz="half" idx="10"/>
          </p:nvPr>
        </p:nvSpPr>
        <p:spPr/>
        <p:txBody>
          <a:bodyPr/>
          <a:lstStyle/>
          <a:p>
            <a:fld id="{94412635-4BCD-47CB-8DEE-A45755988B76}" type="datetime1">
              <a:rPr lang="en-GB" smtClean="0"/>
              <a:t>13/10/2017</a:t>
            </a:fld>
            <a:endParaRPr lang="en-GB"/>
          </a:p>
        </p:txBody>
      </p:sp>
      <p:sp>
        <p:nvSpPr>
          <p:cNvPr id="5" name="Footer Placeholder 4">
            <a:extLst>
              <a:ext uri="{FF2B5EF4-FFF2-40B4-BE49-F238E27FC236}">
                <a16:creationId xmlns:a16="http://schemas.microsoft.com/office/drawing/2014/main" id="{5FBC4382-8C37-4DC9-97E6-55A88438C4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F2B443-BEB6-4EAC-9C8E-6760E833D829}"/>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70811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BF08-1AF0-4D6C-B76E-732D83F5E7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329B7E-8929-424E-BBF5-E25F7732EA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FFE3E4-E3ED-4539-8CD9-FE117AC0E01F}"/>
              </a:ext>
            </a:extLst>
          </p:cNvPr>
          <p:cNvSpPr>
            <a:spLocks noGrp="1"/>
          </p:cNvSpPr>
          <p:nvPr>
            <p:ph type="dt" sz="half" idx="10"/>
          </p:nvPr>
        </p:nvSpPr>
        <p:spPr/>
        <p:txBody>
          <a:bodyPr/>
          <a:lstStyle/>
          <a:p>
            <a:fld id="{0A2B1E99-899A-4E4E-8D12-DF7376126CD3}" type="datetime1">
              <a:rPr lang="en-GB" smtClean="0"/>
              <a:t>13/10/2017</a:t>
            </a:fld>
            <a:endParaRPr lang="en-GB"/>
          </a:p>
        </p:txBody>
      </p:sp>
      <p:sp>
        <p:nvSpPr>
          <p:cNvPr id="5" name="Footer Placeholder 4">
            <a:extLst>
              <a:ext uri="{FF2B5EF4-FFF2-40B4-BE49-F238E27FC236}">
                <a16:creationId xmlns:a16="http://schemas.microsoft.com/office/drawing/2014/main" id="{759DFF24-E133-427A-A45F-C2A6C36782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F35466-4D92-4E1E-9880-7542CD74A14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79833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8C8DD-27F8-4428-9462-EF7B7484911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40FDE4-EBE1-4208-8147-6B081CC7DFD6}"/>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D1118A-ACB1-4FE6-8211-2E5884331B09}"/>
              </a:ext>
            </a:extLst>
          </p:cNvPr>
          <p:cNvSpPr>
            <a:spLocks noGrp="1"/>
          </p:cNvSpPr>
          <p:nvPr>
            <p:ph type="dt" sz="half" idx="10"/>
          </p:nvPr>
        </p:nvSpPr>
        <p:spPr/>
        <p:txBody>
          <a:bodyPr/>
          <a:lstStyle/>
          <a:p>
            <a:fld id="{0C1C716F-2599-40BE-9D56-D75A04224116}" type="datetime1">
              <a:rPr lang="en-GB" smtClean="0"/>
              <a:t>13/10/2017</a:t>
            </a:fld>
            <a:endParaRPr lang="en-GB"/>
          </a:p>
        </p:txBody>
      </p:sp>
      <p:sp>
        <p:nvSpPr>
          <p:cNvPr id="5" name="Footer Placeholder 4">
            <a:extLst>
              <a:ext uri="{FF2B5EF4-FFF2-40B4-BE49-F238E27FC236}">
                <a16:creationId xmlns:a16="http://schemas.microsoft.com/office/drawing/2014/main" id="{E03A8F57-5D33-4AAE-A97C-3AA72E3073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C0D5ED-67B1-41DB-AD35-DE892D9759F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34038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F22-679D-4DF6-A368-EDB3BF0A12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BFEA1C-8B71-4E1B-A16C-79034591A8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54EEEE-C0C7-46CF-BA46-9E4A42E150AA}"/>
              </a:ext>
            </a:extLst>
          </p:cNvPr>
          <p:cNvSpPr>
            <a:spLocks noGrp="1"/>
          </p:cNvSpPr>
          <p:nvPr>
            <p:ph type="dt" sz="half" idx="10"/>
          </p:nvPr>
        </p:nvSpPr>
        <p:spPr/>
        <p:txBody>
          <a:bodyPr/>
          <a:lstStyle/>
          <a:p>
            <a:fld id="{E9562505-450E-4D4E-BD5A-944B0494E031}" type="datetime1">
              <a:rPr lang="en-GB" smtClean="0"/>
              <a:t>13/10/2017</a:t>
            </a:fld>
            <a:endParaRPr lang="en-GB"/>
          </a:p>
        </p:txBody>
      </p:sp>
      <p:sp>
        <p:nvSpPr>
          <p:cNvPr id="5" name="Footer Placeholder 4">
            <a:extLst>
              <a:ext uri="{FF2B5EF4-FFF2-40B4-BE49-F238E27FC236}">
                <a16:creationId xmlns:a16="http://schemas.microsoft.com/office/drawing/2014/main" id="{EE46DA10-6556-4F72-94D0-AD4872D6F3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B60562-FED8-4A72-87D6-E3CBAA80E5ED}"/>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65195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51B7-EDAD-4112-8BDB-B1C605F66FC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6221E8E-92B6-48FA-A1EC-FD861A59E2C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4FC889-B6BD-4F62-AAB7-C1CD8EBD745F}"/>
              </a:ext>
            </a:extLst>
          </p:cNvPr>
          <p:cNvSpPr>
            <a:spLocks noGrp="1"/>
          </p:cNvSpPr>
          <p:nvPr>
            <p:ph type="dt" sz="half" idx="10"/>
          </p:nvPr>
        </p:nvSpPr>
        <p:spPr/>
        <p:txBody>
          <a:bodyPr/>
          <a:lstStyle/>
          <a:p>
            <a:fld id="{CC7FE3EC-63A0-4E3A-88A0-2225EA06411A}" type="datetime1">
              <a:rPr lang="en-GB" smtClean="0"/>
              <a:t>13/10/2017</a:t>
            </a:fld>
            <a:endParaRPr lang="en-GB"/>
          </a:p>
        </p:txBody>
      </p:sp>
      <p:sp>
        <p:nvSpPr>
          <p:cNvPr id="5" name="Footer Placeholder 4">
            <a:extLst>
              <a:ext uri="{FF2B5EF4-FFF2-40B4-BE49-F238E27FC236}">
                <a16:creationId xmlns:a16="http://schemas.microsoft.com/office/drawing/2014/main" id="{FB58FB1C-7741-4320-8512-52A9AAB528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6CE1B8-5159-411D-8D25-A8A770B9F6F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22364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052A-7BAD-45FB-B685-9C7AA5DAC8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766C76-35AD-47FD-910C-E8D76847EED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DB448-5946-48A2-ACA9-10AEB3A3F21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8D0748-67C0-474C-AFD2-68F4472DDEC2}"/>
              </a:ext>
            </a:extLst>
          </p:cNvPr>
          <p:cNvSpPr>
            <a:spLocks noGrp="1"/>
          </p:cNvSpPr>
          <p:nvPr>
            <p:ph type="dt" sz="half" idx="10"/>
          </p:nvPr>
        </p:nvSpPr>
        <p:spPr/>
        <p:txBody>
          <a:bodyPr/>
          <a:lstStyle/>
          <a:p>
            <a:fld id="{F9ABD959-8BE5-4BE9-B881-85F7418431EE}" type="datetime1">
              <a:rPr lang="en-GB" smtClean="0"/>
              <a:t>13/10/2017</a:t>
            </a:fld>
            <a:endParaRPr lang="en-GB"/>
          </a:p>
        </p:txBody>
      </p:sp>
      <p:sp>
        <p:nvSpPr>
          <p:cNvPr id="6" name="Footer Placeholder 5">
            <a:extLst>
              <a:ext uri="{FF2B5EF4-FFF2-40B4-BE49-F238E27FC236}">
                <a16:creationId xmlns:a16="http://schemas.microsoft.com/office/drawing/2014/main" id="{D8EC3D2E-2652-4B54-A640-0D34B7E994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A5FA34-31C4-42D0-BBD1-ECAA934464C0}"/>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3708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234A-4D2D-4152-BBEB-67AF5142D8D4}"/>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1FEE46-2854-4ED3-B548-9EF212A9A9A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8C93AB0-C0A0-4432-AD25-572DBB24253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267CCC-0A5B-45B3-A800-92A04666E91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185365DA-3FAF-4BA4-8C7E-E79AABB8EF82}"/>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9672C2-F4A5-4F15-B984-5FBDDFF29F9A}"/>
              </a:ext>
            </a:extLst>
          </p:cNvPr>
          <p:cNvSpPr>
            <a:spLocks noGrp="1"/>
          </p:cNvSpPr>
          <p:nvPr>
            <p:ph type="dt" sz="half" idx="10"/>
          </p:nvPr>
        </p:nvSpPr>
        <p:spPr/>
        <p:txBody>
          <a:bodyPr/>
          <a:lstStyle/>
          <a:p>
            <a:fld id="{13A2AEC0-6545-4D6E-9CD4-EE7989D71C15}" type="datetime1">
              <a:rPr lang="en-GB" smtClean="0"/>
              <a:t>13/10/2017</a:t>
            </a:fld>
            <a:endParaRPr lang="en-GB"/>
          </a:p>
        </p:txBody>
      </p:sp>
      <p:sp>
        <p:nvSpPr>
          <p:cNvPr id="8" name="Footer Placeholder 7">
            <a:extLst>
              <a:ext uri="{FF2B5EF4-FFF2-40B4-BE49-F238E27FC236}">
                <a16:creationId xmlns:a16="http://schemas.microsoft.com/office/drawing/2014/main" id="{8805288F-AD9A-4B50-AB03-F9CD21F1CA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49EDE7-98A9-4CEE-A4B6-BFBD9D41382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82926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8B7E-679E-405D-8D66-FF1CCD43A6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62748D-B9F8-4173-B2A0-B13E8BD2EB93}"/>
              </a:ext>
            </a:extLst>
          </p:cNvPr>
          <p:cNvSpPr>
            <a:spLocks noGrp="1"/>
          </p:cNvSpPr>
          <p:nvPr>
            <p:ph type="dt" sz="half" idx="10"/>
          </p:nvPr>
        </p:nvSpPr>
        <p:spPr/>
        <p:txBody>
          <a:bodyPr/>
          <a:lstStyle/>
          <a:p>
            <a:fld id="{988D8B71-F33C-4B0A-B9CE-984AF188FBF1}" type="datetime1">
              <a:rPr lang="en-GB" smtClean="0"/>
              <a:t>13/10/2017</a:t>
            </a:fld>
            <a:endParaRPr lang="en-GB"/>
          </a:p>
        </p:txBody>
      </p:sp>
      <p:sp>
        <p:nvSpPr>
          <p:cNvPr id="4" name="Footer Placeholder 3">
            <a:extLst>
              <a:ext uri="{FF2B5EF4-FFF2-40B4-BE49-F238E27FC236}">
                <a16:creationId xmlns:a16="http://schemas.microsoft.com/office/drawing/2014/main" id="{CF1B14F4-DFD7-41CD-A538-5E9DE0C39B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4E2418-B578-412C-9DDC-B0126003F3F0}"/>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2789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58AC6-F22E-491A-9EEA-B89BD8C9C49A}"/>
              </a:ext>
            </a:extLst>
          </p:cNvPr>
          <p:cNvSpPr>
            <a:spLocks noGrp="1"/>
          </p:cNvSpPr>
          <p:nvPr>
            <p:ph type="dt" sz="half" idx="10"/>
          </p:nvPr>
        </p:nvSpPr>
        <p:spPr/>
        <p:txBody>
          <a:bodyPr/>
          <a:lstStyle/>
          <a:p>
            <a:fld id="{E688722F-765B-46B9-8F22-B52A54FF0563}" type="datetime1">
              <a:rPr lang="en-GB" smtClean="0"/>
              <a:t>13/10/2017</a:t>
            </a:fld>
            <a:endParaRPr lang="en-GB"/>
          </a:p>
        </p:txBody>
      </p:sp>
      <p:sp>
        <p:nvSpPr>
          <p:cNvPr id="3" name="Footer Placeholder 2">
            <a:extLst>
              <a:ext uri="{FF2B5EF4-FFF2-40B4-BE49-F238E27FC236}">
                <a16:creationId xmlns:a16="http://schemas.microsoft.com/office/drawing/2014/main" id="{C35529C3-AFF0-4345-8D78-ECEED39BF3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6400182-CF26-4F66-8956-631FE9D699F2}"/>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06139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9B95-76F5-4025-9967-900BA66A07D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9C2BC1-DF33-4AC5-8CFA-1F7C2BDCDBA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C22A45-EDDF-47CE-B0C0-03FB460847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980B543-957B-49D8-BD75-C05806015CF7}"/>
              </a:ext>
            </a:extLst>
          </p:cNvPr>
          <p:cNvSpPr>
            <a:spLocks noGrp="1"/>
          </p:cNvSpPr>
          <p:nvPr>
            <p:ph type="dt" sz="half" idx="10"/>
          </p:nvPr>
        </p:nvSpPr>
        <p:spPr/>
        <p:txBody>
          <a:bodyPr/>
          <a:lstStyle/>
          <a:p>
            <a:fld id="{89FE8348-A8BF-431D-A413-73E7FB5A622E}" type="datetime1">
              <a:rPr lang="en-GB" smtClean="0"/>
              <a:t>13/10/2017</a:t>
            </a:fld>
            <a:endParaRPr lang="en-GB"/>
          </a:p>
        </p:txBody>
      </p:sp>
      <p:sp>
        <p:nvSpPr>
          <p:cNvPr id="6" name="Footer Placeholder 5">
            <a:extLst>
              <a:ext uri="{FF2B5EF4-FFF2-40B4-BE49-F238E27FC236}">
                <a16:creationId xmlns:a16="http://schemas.microsoft.com/office/drawing/2014/main" id="{10242B4C-1372-47E8-9ADE-14B1D9DAE3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FFCCF2-C3A4-4830-B85F-7AA44572CF9E}"/>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79772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DAF0-DF79-425E-84D2-DFD679943EC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4CB7C2-D5CD-477B-9BF7-5417765325A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343A8404-C00A-48A5-A430-B28082BBC09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91F2FA7-24F2-4615-98C2-F82E0FECF666}"/>
              </a:ext>
            </a:extLst>
          </p:cNvPr>
          <p:cNvSpPr>
            <a:spLocks noGrp="1"/>
          </p:cNvSpPr>
          <p:nvPr>
            <p:ph type="dt" sz="half" idx="10"/>
          </p:nvPr>
        </p:nvSpPr>
        <p:spPr/>
        <p:txBody>
          <a:bodyPr/>
          <a:lstStyle/>
          <a:p>
            <a:fld id="{11E21AB9-2643-47D9-AF55-D12567A44124}" type="datetime1">
              <a:rPr lang="en-GB" smtClean="0"/>
              <a:t>13/10/2017</a:t>
            </a:fld>
            <a:endParaRPr lang="en-GB"/>
          </a:p>
        </p:txBody>
      </p:sp>
      <p:sp>
        <p:nvSpPr>
          <p:cNvPr id="6" name="Footer Placeholder 5">
            <a:extLst>
              <a:ext uri="{FF2B5EF4-FFF2-40B4-BE49-F238E27FC236}">
                <a16:creationId xmlns:a16="http://schemas.microsoft.com/office/drawing/2014/main" id="{701D9719-670B-4CBA-B641-615B527698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654E4C-8BCF-45A9-847B-466A5CE55AEE}"/>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403380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4D769-11B9-4792-BFFC-0940CACE2E6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6637AF-623A-4565-B873-2076FE361E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C6B5-546F-4E43-AA4F-2F8B7B23606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B07AADA-D4BF-443A-A4FF-8F380DC8348F}" type="datetime1">
              <a:rPr lang="en-GB" smtClean="0"/>
              <a:t>13/10/2017</a:t>
            </a:fld>
            <a:endParaRPr lang="en-GB"/>
          </a:p>
        </p:txBody>
      </p:sp>
      <p:sp>
        <p:nvSpPr>
          <p:cNvPr id="5" name="Footer Placeholder 4">
            <a:extLst>
              <a:ext uri="{FF2B5EF4-FFF2-40B4-BE49-F238E27FC236}">
                <a16:creationId xmlns:a16="http://schemas.microsoft.com/office/drawing/2014/main" id="{95CD9324-EF31-4AB3-BA50-5E15415D01C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2BAB64-44BE-4FB6-8299-04B5F56B28C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698E25-70A5-4DC8-888B-608AEC755B87}" type="slidenum">
              <a:rPr lang="en-GB" smtClean="0"/>
              <a:t>‹#›</a:t>
            </a:fld>
            <a:endParaRPr lang="en-GB"/>
          </a:p>
        </p:txBody>
      </p:sp>
    </p:spTree>
    <p:extLst>
      <p:ext uri="{BB962C8B-B14F-4D97-AF65-F5344CB8AC3E}">
        <p14:creationId xmlns:p14="http://schemas.microsoft.com/office/powerpoint/2010/main" val="38073107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0480@coventry.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7.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2.emf"/><Relationship Id="rId10" Type="http://schemas.openxmlformats.org/officeDocument/2006/relationships/image" Target="../media/image1.png"/><Relationship Id="rId4" Type="http://schemas.openxmlformats.org/officeDocument/2006/relationships/oleObject" Target="../embeddings/oleObject11.bin"/><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0.xml"/><Relationship Id="rId7"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18.emf"/><Relationship Id="rId10" Type="http://schemas.openxmlformats.org/officeDocument/2006/relationships/image" Target="../media/image1.png"/><Relationship Id="rId4" Type="http://schemas.openxmlformats.org/officeDocument/2006/relationships/oleObject" Target="../embeddings/oleObject15.bin"/><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png"/><Relationship Id="rId5" Type="http://schemas.openxmlformats.org/officeDocument/2006/relationships/image" Target="../media/image21.emf"/><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6.emf"/><Relationship Id="rId18" Type="http://schemas.openxmlformats.org/officeDocument/2006/relationships/oleObject" Target="../embeddings/oleObject26.bin"/><Relationship Id="rId3" Type="http://schemas.openxmlformats.org/officeDocument/2006/relationships/notesSlide" Target="../notesSlides/notesSlide12.xml"/><Relationship Id="rId7" Type="http://schemas.openxmlformats.org/officeDocument/2006/relationships/image" Target="../media/image23.emf"/><Relationship Id="rId12" Type="http://schemas.openxmlformats.org/officeDocument/2006/relationships/oleObject" Target="../embeddings/oleObject23.bin"/><Relationship Id="rId17" Type="http://schemas.openxmlformats.org/officeDocument/2006/relationships/image" Target="../media/image28.emf"/><Relationship Id="rId2" Type="http://schemas.openxmlformats.org/officeDocument/2006/relationships/slideLayout" Target="../slideLayouts/slideLayout7.xml"/><Relationship Id="rId16" Type="http://schemas.openxmlformats.org/officeDocument/2006/relationships/oleObject" Target="../embeddings/oleObject25.bin"/><Relationship Id="rId20" Type="http://schemas.openxmlformats.org/officeDocument/2006/relationships/image" Target="../media/image30.jpeg"/><Relationship Id="rId1" Type="http://schemas.openxmlformats.org/officeDocument/2006/relationships/vmlDrawing" Target="../drawings/vmlDrawing11.vml"/><Relationship Id="rId6" Type="http://schemas.openxmlformats.org/officeDocument/2006/relationships/oleObject" Target="../embeddings/oleObject20.bin"/><Relationship Id="rId11" Type="http://schemas.openxmlformats.org/officeDocument/2006/relationships/image" Target="../media/image25.emf"/><Relationship Id="rId5" Type="http://schemas.openxmlformats.org/officeDocument/2006/relationships/image" Target="../media/image22.emf"/><Relationship Id="rId15" Type="http://schemas.openxmlformats.org/officeDocument/2006/relationships/image" Target="../media/image27.emf"/><Relationship Id="rId10" Type="http://schemas.openxmlformats.org/officeDocument/2006/relationships/oleObject" Target="../embeddings/oleObject22.bin"/><Relationship Id="rId19" Type="http://schemas.openxmlformats.org/officeDocument/2006/relationships/image" Target="../media/image29.emf"/><Relationship Id="rId4" Type="http://schemas.openxmlformats.org/officeDocument/2006/relationships/oleObject" Target="../embeddings/oleObject19.bin"/><Relationship Id="rId9" Type="http://schemas.openxmlformats.org/officeDocument/2006/relationships/image" Target="../media/image24.emf"/><Relationship Id="rId1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notesSlide" Target="../notesSlides/notesSlide13.xml"/><Relationship Id="rId7"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31.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4.xml"/><Relationship Id="rId7"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33.emf"/><Relationship Id="rId10" Type="http://schemas.openxmlformats.org/officeDocument/2006/relationships/image" Target="../media/image16.png"/><Relationship Id="rId4" Type="http://schemas.openxmlformats.org/officeDocument/2006/relationships/oleObject" Target="../embeddings/oleObject29.bin"/><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5.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3.bin"/><Relationship Id="rId5" Type="http://schemas.openxmlformats.org/officeDocument/2006/relationships/image" Target="../media/image36.emf"/><Relationship Id="rId10" Type="http://schemas.openxmlformats.org/officeDocument/2006/relationships/image" Target="../media/image30.jpeg"/><Relationship Id="rId4" Type="http://schemas.openxmlformats.org/officeDocument/2006/relationships/oleObject" Target="../embeddings/oleObject32.bin"/><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6.xml"/><Relationship Id="rId7" Type="http://schemas.openxmlformats.org/officeDocument/2006/relationships/image" Target="../media/image40.w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6.bin"/><Relationship Id="rId11" Type="http://schemas.openxmlformats.org/officeDocument/2006/relationships/image" Target="../media/image42.emf"/><Relationship Id="rId5" Type="http://schemas.openxmlformats.org/officeDocument/2006/relationships/image" Target="../media/image39.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1.wmf"/></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7.xml"/><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0.bin"/><Relationship Id="rId5" Type="http://schemas.openxmlformats.org/officeDocument/2006/relationships/image" Target="../media/image43.png"/><Relationship Id="rId4"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9.png"/><Relationship Id="rId3" Type="http://schemas.openxmlformats.org/officeDocument/2006/relationships/notesSlide" Target="../notesSlides/notesSlide18.xml"/><Relationship Id="rId7" Type="http://schemas.openxmlformats.org/officeDocument/2006/relationships/image" Target="../media/image46.png"/><Relationship Id="rId12"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2.bin"/><Relationship Id="rId11" Type="http://schemas.openxmlformats.org/officeDocument/2006/relationships/image" Target="../media/image48.wmf"/><Relationship Id="rId5" Type="http://schemas.openxmlformats.org/officeDocument/2006/relationships/image" Target="../media/image45.e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7.wmf"/><Relationship Id="rId14" Type="http://schemas.openxmlformats.org/officeDocument/2006/relationships/image" Target="../media/image30.jpeg"/></Relationships>
</file>

<file path=ppt/slides/_rels/slide23.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notesSlide" Target="../notesSlides/notesSlide19.xml"/><Relationship Id="rId7" Type="http://schemas.openxmlformats.org/officeDocument/2006/relationships/image" Target="../media/image51.pn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7.bin"/><Relationship Id="rId5" Type="http://schemas.openxmlformats.org/officeDocument/2006/relationships/image" Target="../media/image50.emf"/><Relationship Id="rId4" Type="http://schemas.openxmlformats.org/officeDocument/2006/relationships/oleObject" Target="../embeddings/oleObject46.bin"/></Relationships>
</file>

<file path=ppt/slides/_rels/slide2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notesSlide" Target="../notesSlides/notesSlide20.xml"/><Relationship Id="rId7" Type="http://schemas.openxmlformats.org/officeDocument/2006/relationships/image" Target="../media/image53.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49.bin"/><Relationship Id="rId5" Type="http://schemas.openxmlformats.org/officeDocument/2006/relationships/image" Target="../media/image52.png"/><Relationship Id="rId4"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21.xml"/><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1.bin"/><Relationship Id="rId5" Type="http://schemas.openxmlformats.org/officeDocument/2006/relationships/image" Target="../media/image54.emf"/><Relationship Id="rId10" Type="http://schemas.openxmlformats.org/officeDocument/2006/relationships/image" Target="../media/image1.png"/><Relationship Id="rId4" Type="http://schemas.openxmlformats.org/officeDocument/2006/relationships/oleObject" Target="../embeddings/oleObject50.bin"/><Relationship Id="rId9" Type="http://schemas.openxmlformats.org/officeDocument/2006/relationships/image" Target="../media/image56.emf"/></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2.xml"/><Relationship Id="rId7" Type="http://schemas.openxmlformats.org/officeDocument/2006/relationships/image" Target="../media/image58.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54.bin"/><Relationship Id="rId5" Type="http://schemas.openxmlformats.org/officeDocument/2006/relationships/image" Target="../media/image57.png"/><Relationship Id="rId4" Type="http://schemas.openxmlformats.org/officeDocument/2006/relationships/oleObject" Target="../embeddings/oleObject5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23.xml"/><Relationship Id="rId7" Type="http://schemas.openxmlformats.org/officeDocument/2006/relationships/image" Target="../media/image60.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56.bin"/><Relationship Id="rId5" Type="http://schemas.openxmlformats.org/officeDocument/2006/relationships/image" Target="../media/image59.emf"/><Relationship Id="rId10" Type="http://schemas.openxmlformats.org/officeDocument/2006/relationships/image" Target="../media/image30.jpeg"/><Relationship Id="rId4" Type="http://schemas.openxmlformats.org/officeDocument/2006/relationships/oleObject" Target="../embeddings/oleObject55.bin"/><Relationship Id="rId9" Type="http://schemas.openxmlformats.org/officeDocument/2006/relationships/image" Target="../media/image6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24.xm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59.bin"/><Relationship Id="rId5" Type="http://schemas.openxmlformats.org/officeDocument/2006/relationships/image" Target="../media/image62.emf"/><Relationship Id="rId10" Type="http://schemas.openxmlformats.org/officeDocument/2006/relationships/image" Target="../media/image30.jpeg"/><Relationship Id="rId4" Type="http://schemas.openxmlformats.org/officeDocument/2006/relationships/oleObject" Target="../embeddings/oleObject58.bin"/><Relationship Id="rId9" Type="http://schemas.openxmlformats.org/officeDocument/2006/relationships/image" Target="../media/image64.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25.xml"/><Relationship Id="rId7" Type="http://schemas.openxmlformats.org/officeDocument/2006/relationships/image" Target="../media/image66.pn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62.bin"/><Relationship Id="rId5" Type="http://schemas.openxmlformats.org/officeDocument/2006/relationships/image" Target="../media/image65.emf"/><Relationship Id="rId10" Type="http://schemas.openxmlformats.org/officeDocument/2006/relationships/image" Target="../media/image30.jpeg"/><Relationship Id="rId4" Type="http://schemas.openxmlformats.org/officeDocument/2006/relationships/oleObject" Target="../embeddings/oleObject61.bin"/><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4.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9.emf"/><Relationship Id="rId10" Type="http://schemas.openxmlformats.org/officeDocument/2006/relationships/image" Target="../media/image1.png"/><Relationship Id="rId4" Type="http://schemas.openxmlformats.org/officeDocument/2006/relationships/oleObject" Target="../embeddings/oleObject8.bin"/><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064896" cy="2189801"/>
          </a:xfrm>
        </p:spPr>
        <p:txBody>
          <a:bodyPr>
            <a:normAutofit/>
          </a:bodyPr>
          <a:lstStyle/>
          <a:p>
            <a:r>
              <a:rPr lang="en-GB" sz="3600" b="1" dirty="0"/>
              <a:t>Functional Units from Logic Gates</a:t>
            </a:r>
            <a:br>
              <a:rPr lang="en-GB" sz="3600" b="1" dirty="0"/>
            </a:br>
            <a:r>
              <a:rPr lang="en-GB" sz="3600" b="1" dirty="0">
                <a:solidFill>
                  <a:srgbClr val="C00000"/>
                </a:solidFill>
              </a:rPr>
              <a:t>(Combinational Circuits)</a:t>
            </a:r>
          </a:p>
        </p:txBody>
      </p:sp>
      <p:sp>
        <p:nvSpPr>
          <p:cNvPr id="3" name="Subtitle 2"/>
          <p:cNvSpPr>
            <a:spLocks noGrp="1"/>
          </p:cNvSpPr>
          <p:nvPr>
            <p:ph type="subTitle" idx="1"/>
          </p:nvPr>
        </p:nvSpPr>
        <p:spPr>
          <a:xfrm>
            <a:off x="755576" y="3573016"/>
            <a:ext cx="7772400" cy="1343720"/>
          </a:xfrm>
        </p:spPr>
        <p:txBody>
          <a:bodyPr>
            <a:normAutofit lnSpcReduction="10000"/>
          </a:bodyPr>
          <a:lstStyle/>
          <a:p>
            <a:r>
              <a:rPr lang="en-GB" dirty="0">
                <a:solidFill>
                  <a:srgbClr val="7030A0"/>
                </a:solidFill>
              </a:rPr>
              <a:t>120CT Computer Architecture &amp; Networks</a:t>
            </a:r>
          </a:p>
          <a:p>
            <a:endParaRPr lang="en-GB" dirty="0"/>
          </a:p>
          <a:p>
            <a:r>
              <a:rPr lang="en-GB" b="1" dirty="0"/>
              <a:t>Dr Dianabasi Nkantah</a:t>
            </a:r>
          </a:p>
          <a:p>
            <a:r>
              <a:rPr lang="en-GB" dirty="0">
                <a:hlinkClick r:id="rId2"/>
              </a:rPr>
              <a:t>ab0480@coventry.ac.uk</a:t>
            </a:r>
            <a:endParaRPr lang="en-GB" dirty="0"/>
          </a:p>
          <a:p>
            <a:endParaRPr lang="en-GB" dirty="0"/>
          </a:p>
        </p:txBody>
      </p:sp>
    </p:spTree>
    <p:extLst>
      <p:ext uri="{BB962C8B-B14F-4D97-AF65-F5344CB8AC3E}">
        <p14:creationId xmlns:p14="http://schemas.microsoft.com/office/powerpoint/2010/main" val="80530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extLst>
              <p:ext uri="{D42A27DB-BD31-4B8C-83A1-F6EECF244321}">
                <p14:modId xmlns:p14="http://schemas.microsoft.com/office/powerpoint/2010/main" val="96551750"/>
              </p:ext>
            </p:extLst>
          </p:nvPr>
        </p:nvGraphicFramePr>
        <p:xfrm>
          <a:off x="899592" y="1683377"/>
          <a:ext cx="7272808" cy="3083308"/>
        </p:xfrm>
        <a:graphic>
          <a:graphicData uri="http://schemas.openxmlformats.org/presentationml/2006/ole">
            <mc:AlternateContent xmlns:mc="http://schemas.openxmlformats.org/markup-compatibility/2006">
              <mc:Choice xmlns:v="urn:schemas-microsoft-com:vml" Requires="v">
                <p:oleObj spid="_x0000_s40379" name="Document" r:id="rId4" imgW="4592422" imgH="2944516" progId="Word.Document.8">
                  <p:embed/>
                </p:oleObj>
              </mc:Choice>
              <mc:Fallback>
                <p:oleObj name="Document" r:id="rId4" imgW="4592422" imgH="2944516" progId="Word.Document.8">
                  <p:embed/>
                  <p:pic>
                    <p:nvPicPr>
                      <p:cNvPr id="0" name=""/>
                      <p:cNvPicPr>
                        <a:picLocks noChangeAspect="1" noChangeArrowheads="1"/>
                      </p:cNvPicPr>
                      <p:nvPr/>
                    </p:nvPicPr>
                    <p:blipFill>
                      <a:blip r:embed="rId5"/>
                      <a:srcRect/>
                      <a:stretch>
                        <a:fillRect/>
                      </a:stretch>
                    </p:blipFill>
                    <p:spPr bwMode="auto">
                      <a:xfrm>
                        <a:off x="899592" y="1683377"/>
                        <a:ext cx="7272808" cy="3083308"/>
                      </a:xfrm>
                      <a:prstGeom prst="rect">
                        <a:avLst/>
                      </a:prstGeom>
                      <a:noFill/>
                      <a:ln>
                        <a:noFill/>
                      </a:ln>
                      <a:effectLst/>
                      <a:extLst/>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1054424311"/>
              </p:ext>
            </p:extLst>
          </p:nvPr>
        </p:nvGraphicFramePr>
        <p:xfrm>
          <a:off x="2987824" y="6154651"/>
          <a:ext cx="5380038" cy="506585"/>
        </p:xfrm>
        <a:graphic>
          <a:graphicData uri="http://schemas.openxmlformats.org/presentationml/2006/ole">
            <mc:AlternateContent xmlns:mc="http://schemas.openxmlformats.org/markup-compatibility/2006">
              <mc:Choice xmlns:v="urn:schemas-microsoft-com:vml" Requires="v">
                <p:oleObj spid="_x0000_s40380" name="Document" r:id="rId6" imgW="5486400" imgH="685800" progId="Word.Document.8">
                  <p:embed/>
                </p:oleObj>
              </mc:Choice>
              <mc:Fallback>
                <p:oleObj name="Document" r:id="rId6" imgW="5486400" imgH="6858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6154651"/>
                        <a:ext cx="5380038" cy="506585"/>
                      </a:xfrm>
                      <a:prstGeom prst="rect">
                        <a:avLst/>
                      </a:prstGeom>
                      <a:noFill/>
                      <a:ln>
                        <a:noFill/>
                      </a:ln>
                      <a:effectLst/>
                      <a:extLst/>
                    </p:spPr>
                  </p:pic>
                </p:oleObj>
              </mc:Fallback>
            </mc:AlternateContent>
          </a:graphicData>
        </a:graphic>
      </p:graphicFrame>
      <p:graphicFrame>
        <p:nvGraphicFramePr>
          <p:cNvPr id="8196" name="Object 5"/>
          <p:cNvGraphicFramePr>
            <a:graphicFrameLocks noChangeAspect="1"/>
          </p:cNvGraphicFramePr>
          <p:nvPr>
            <p:extLst>
              <p:ext uri="{D42A27DB-BD31-4B8C-83A1-F6EECF244321}">
                <p14:modId xmlns:p14="http://schemas.microsoft.com/office/powerpoint/2010/main" val="1103067025"/>
              </p:ext>
            </p:extLst>
          </p:nvPr>
        </p:nvGraphicFramePr>
        <p:xfrm>
          <a:off x="1716837" y="3512082"/>
          <a:ext cx="4343400" cy="2642569"/>
        </p:xfrm>
        <a:graphic>
          <a:graphicData uri="http://schemas.openxmlformats.org/presentationml/2006/ole">
            <mc:AlternateContent xmlns:mc="http://schemas.openxmlformats.org/markup-compatibility/2006">
              <mc:Choice xmlns:v="urn:schemas-microsoft-com:vml" Requires="v">
                <p:oleObj spid="_x0000_s40381" name="Bitmap Image" r:id="rId8" imgW="3219899" imgH="2057143" progId="Paint.Picture">
                  <p:embed/>
                </p:oleObj>
              </mc:Choice>
              <mc:Fallback>
                <p:oleObj name="Bitmap Image" r:id="rId8" imgW="3219899" imgH="205714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6837" y="3512082"/>
                        <a:ext cx="4343400" cy="2642569"/>
                      </a:xfrm>
                      <a:prstGeom prst="rect">
                        <a:avLst/>
                      </a:prstGeom>
                      <a:noFill/>
                      <a:ln>
                        <a:noFill/>
                      </a:ln>
                      <a:effectLst/>
                      <a:extLst/>
                    </p:spPr>
                  </p:pic>
                </p:oleObj>
              </mc:Fallback>
            </mc:AlternateContent>
          </a:graphicData>
        </a:graphic>
      </p:graphicFrame>
      <p:sp>
        <p:nvSpPr>
          <p:cNvPr id="5" name="TextBox 4"/>
          <p:cNvSpPr txBox="1"/>
          <p:nvPr/>
        </p:nvSpPr>
        <p:spPr>
          <a:xfrm>
            <a:off x="6142537" y="3577845"/>
            <a:ext cx="2533920" cy="1785104"/>
          </a:xfrm>
          <a:prstGeom prst="rect">
            <a:avLst/>
          </a:prstGeom>
          <a:noFill/>
        </p:spPr>
        <p:txBody>
          <a:bodyPr wrap="square" rtlCol="0">
            <a:spAutoFit/>
          </a:bodyPr>
          <a:lstStyle/>
          <a:p>
            <a:r>
              <a:rPr lang="en-GB" sz="2000" b="1" dirty="0">
                <a:solidFill>
                  <a:schemeClr val="accent1"/>
                </a:solidFill>
              </a:rPr>
              <a:t>Application:</a:t>
            </a:r>
          </a:p>
          <a:p>
            <a:pPr marL="285750" indent="-285750">
              <a:buFont typeface="Arial" panose="020B0604020202020204" pitchFamily="34" charset="0"/>
              <a:buChar char="•"/>
            </a:pPr>
            <a:r>
              <a:rPr lang="en-GB" dirty="0">
                <a:solidFill>
                  <a:srgbClr val="C00000"/>
                </a:solidFill>
              </a:rPr>
              <a:t>Control of access to a shared bus by processors on a multi-processor system (Bus Arbiter)</a:t>
            </a:r>
          </a:p>
        </p:txBody>
      </p:sp>
      <p:sp>
        <p:nvSpPr>
          <p:cNvPr id="2" name="Slide Number Placeholder 1"/>
          <p:cNvSpPr>
            <a:spLocks noGrp="1"/>
          </p:cNvSpPr>
          <p:nvPr>
            <p:ph type="sldNum" sz="quarter" idx="12"/>
          </p:nvPr>
        </p:nvSpPr>
        <p:spPr/>
        <p:txBody>
          <a:bodyPr/>
          <a:lstStyle/>
          <a:p>
            <a:fld id="{04698E25-70A5-4DC8-888B-608AEC755B87}" type="slidenum">
              <a:rPr lang="en-GB" smtClean="0"/>
              <a:t>10</a:t>
            </a:fld>
            <a:endParaRPr lang="en-GB"/>
          </a:p>
        </p:txBody>
      </p:sp>
      <p:pic>
        <p:nvPicPr>
          <p:cNvPr id="7" name="Picture 2" descr="C:\Users\ab0480\Desktop\CU_\New Session Prep - 2016-17\120CT\trafficlight_green_2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8"/>
          <p:cNvSpPr txBox="1">
            <a:spLocks noChangeArrowheads="1"/>
          </p:cNvSpPr>
          <p:nvPr/>
        </p:nvSpPr>
        <p:spPr bwMode="auto">
          <a:xfrm>
            <a:off x="755576" y="777898"/>
            <a:ext cx="73152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eaLnBrk="1" hangingPunct="1">
              <a:spcBef>
                <a:spcPct val="50000"/>
              </a:spcBef>
            </a:pPr>
            <a:r>
              <a:rPr lang="en-US" altLang="en-US" sz="1600" dirty="0">
                <a:solidFill>
                  <a:srgbClr val="002060"/>
                </a:solidFill>
              </a:rPr>
              <a:t>A multiplexer (MUX) selects one data line from two or more input lines and routes data from the selected line to the output. The particular data line that is selected is determined by the select inputs. </a:t>
            </a:r>
          </a:p>
        </p:txBody>
      </p:sp>
      <p:sp>
        <p:nvSpPr>
          <p:cNvPr id="9" name="Text Box 8"/>
          <p:cNvSpPr txBox="1">
            <a:spLocks noChangeArrowheads="1"/>
          </p:cNvSpPr>
          <p:nvPr/>
        </p:nvSpPr>
        <p:spPr bwMode="auto">
          <a:xfrm>
            <a:off x="755576" y="271313"/>
            <a:ext cx="357730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eaLnBrk="1" hangingPunct="1">
              <a:spcBef>
                <a:spcPct val="50000"/>
              </a:spcBef>
            </a:pPr>
            <a:r>
              <a:rPr lang="en-US" altLang="en-US" sz="3200" b="1" dirty="0">
                <a:solidFill>
                  <a:srgbClr val="FF0000"/>
                </a:solidFill>
              </a:rPr>
              <a:t>Multiplexers</a:t>
            </a:r>
          </a:p>
        </p:txBody>
      </p:sp>
    </p:spTree>
    <p:extLst>
      <p:ext uri="{BB962C8B-B14F-4D97-AF65-F5344CB8AC3E}">
        <p14:creationId xmlns:p14="http://schemas.microsoft.com/office/powerpoint/2010/main" val="1097236234"/>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11</a:t>
            </a:fld>
            <a:endParaRPr lang="en-GB"/>
          </a:p>
        </p:txBody>
      </p:sp>
      <p:sp>
        <p:nvSpPr>
          <p:cNvPr id="3" name="Rectangle 2"/>
          <p:cNvSpPr>
            <a:spLocks noChangeArrowheads="1"/>
          </p:cNvSpPr>
          <p:nvPr/>
        </p:nvSpPr>
        <p:spPr bwMode="auto">
          <a:xfrm>
            <a:off x="827584" y="548680"/>
            <a:ext cx="1766888" cy="466725"/>
          </a:xfrm>
          <a:prstGeom prst="rect">
            <a:avLst/>
          </a:prstGeom>
          <a:solidFill>
            <a:srgbClr val="9966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eaLnBrk="1" hangingPunct="1"/>
            <a:r>
              <a:rPr lang="en-US" altLang="en-US" dirty="0">
                <a:solidFill>
                  <a:srgbClr val="FFFF99"/>
                </a:solidFill>
              </a:rPr>
              <a:t>Comparators</a:t>
            </a:r>
          </a:p>
        </p:txBody>
      </p:sp>
      <p:sp>
        <p:nvSpPr>
          <p:cNvPr id="4" name="Text Box 5"/>
          <p:cNvSpPr txBox="1">
            <a:spLocks noChangeArrowheads="1"/>
          </p:cNvSpPr>
          <p:nvPr/>
        </p:nvSpPr>
        <p:spPr bwMode="auto">
          <a:xfrm>
            <a:off x="827584" y="1268760"/>
            <a:ext cx="731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altLang="en-US" sz="2000" dirty="0">
                <a:solidFill>
                  <a:srgbClr val="0070C0"/>
                </a:solidFill>
              </a:rPr>
              <a:t>The function of a comparator is to compare the magnitudes of two binary numbers to determine the relationship between them. In the simplest form, a comparator can test for equality using XNOR gates.</a:t>
            </a:r>
          </a:p>
        </p:txBody>
      </p:sp>
      <p:sp>
        <p:nvSpPr>
          <p:cNvPr id="5" name="WordArt 20"/>
          <p:cNvSpPr>
            <a:spLocks noChangeArrowheads="1" noChangeShapeType="1" noTextEdit="1"/>
          </p:cNvSpPr>
          <p:nvPr/>
        </p:nvSpPr>
        <p:spPr bwMode="auto">
          <a:xfrm>
            <a:off x="971600" y="2492896"/>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GB"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p>
        </p:txBody>
      </p:sp>
      <p:sp>
        <p:nvSpPr>
          <p:cNvPr id="6" name="Text Box 22"/>
          <p:cNvSpPr txBox="1">
            <a:spLocks noChangeArrowheads="1"/>
          </p:cNvSpPr>
          <p:nvPr/>
        </p:nvSpPr>
        <p:spPr bwMode="auto">
          <a:xfrm>
            <a:off x="2328327" y="2519089"/>
            <a:ext cx="579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altLang="en-US" sz="2000" dirty="0"/>
              <a:t>How could you test two 4-bit numbers for equality?</a:t>
            </a:r>
          </a:p>
        </p:txBody>
      </p:sp>
      <p:sp>
        <p:nvSpPr>
          <p:cNvPr id="7" name="WordArt 21"/>
          <p:cNvSpPr>
            <a:spLocks noChangeArrowheads="1" noChangeShapeType="1" noTextEdit="1"/>
          </p:cNvSpPr>
          <p:nvPr/>
        </p:nvSpPr>
        <p:spPr bwMode="auto">
          <a:xfrm>
            <a:off x="955122" y="322447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GB"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p>
        </p:txBody>
      </p:sp>
      <p:sp>
        <p:nvSpPr>
          <p:cNvPr id="8" name="Text Box 23"/>
          <p:cNvSpPr txBox="1">
            <a:spLocks noChangeArrowheads="1"/>
          </p:cNvSpPr>
          <p:nvPr/>
        </p:nvSpPr>
        <p:spPr bwMode="auto">
          <a:xfrm>
            <a:off x="2438400" y="3230563"/>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altLang="en-US" sz="2000" b="1" dirty="0"/>
              <a:t>AND</a:t>
            </a:r>
            <a:r>
              <a:rPr lang="en-US" altLang="en-US" sz="2000" dirty="0"/>
              <a:t> the outputs of four XNOR gates.</a:t>
            </a: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064" y="3883026"/>
            <a:ext cx="30480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63"/>
          <p:cNvSpPr txBox="1">
            <a:spLocks noChangeArrowheads="1"/>
          </p:cNvSpPr>
          <p:nvPr/>
        </p:nvSpPr>
        <p:spPr bwMode="auto">
          <a:xfrm>
            <a:off x="3276626" y="4362451"/>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solidFill>
                  <a:srgbClr val="FF0000"/>
                </a:solidFill>
                <a:latin typeface="Arial" charset="0"/>
              </a:rPr>
              <a:t>A</a:t>
            </a:r>
            <a:r>
              <a:rPr lang="en-US" altLang="en-US" sz="1600" baseline="-25000">
                <a:solidFill>
                  <a:srgbClr val="FF0000"/>
                </a:solidFill>
                <a:latin typeface="Arial" charset="0"/>
              </a:rPr>
              <a:t>2</a:t>
            </a:r>
            <a:endParaRPr lang="en-US" altLang="en-US" sz="1600">
              <a:solidFill>
                <a:srgbClr val="FF0000"/>
              </a:solidFill>
              <a:latin typeface="Arial" charset="0"/>
            </a:endParaRPr>
          </a:p>
          <a:p>
            <a:r>
              <a:rPr lang="en-US" altLang="en-US" sz="1600" i="1">
                <a:solidFill>
                  <a:srgbClr val="FF0000"/>
                </a:solidFill>
                <a:latin typeface="Arial" charset="0"/>
              </a:rPr>
              <a:t>B</a:t>
            </a:r>
            <a:r>
              <a:rPr lang="en-US" altLang="en-US" sz="1600" baseline="-25000">
                <a:solidFill>
                  <a:srgbClr val="FF0000"/>
                </a:solidFill>
                <a:latin typeface="Arial" charset="0"/>
              </a:rPr>
              <a:t>2</a:t>
            </a:r>
          </a:p>
        </p:txBody>
      </p:sp>
      <p:sp>
        <p:nvSpPr>
          <p:cNvPr id="11" name="Text Box 64"/>
          <p:cNvSpPr txBox="1">
            <a:spLocks noChangeArrowheads="1"/>
          </p:cNvSpPr>
          <p:nvPr/>
        </p:nvSpPr>
        <p:spPr bwMode="auto">
          <a:xfrm>
            <a:off x="3262339" y="4922839"/>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solidFill>
                  <a:srgbClr val="FF0000"/>
                </a:solidFill>
                <a:latin typeface="Arial" charset="0"/>
              </a:rPr>
              <a:t>A</a:t>
            </a:r>
            <a:r>
              <a:rPr lang="en-US" altLang="en-US" sz="1600" baseline="-25000">
                <a:solidFill>
                  <a:srgbClr val="FF0000"/>
                </a:solidFill>
                <a:latin typeface="Arial" charset="0"/>
              </a:rPr>
              <a:t>3</a:t>
            </a:r>
            <a:endParaRPr lang="en-US" altLang="en-US" sz="1600">
              <a:solidFill>
                <a:srgbClr val="FF0000"/>
              </a:solidFill>
              <a:latin typeface="Arial" charset="0"/>
            </a:endParaRPr>
          </a:p>
          <a:p>
            <a:r>
              <a:rPr lang="en-US" altLang="en-US" sz="1600" i="1">
                <a:solidFill>
                  <a:srgbClr val="FF0000"/>
                </a:solidFill>
                <a:latin typeface="Arial" charset="0"/>
              </a:rPr>
              <a:t>B</a:t>
            </a:r>
            <a:r>
              <a:rPr lang="en-US" altLang="en-US" sz="1600" baseline="-25000">
                <a:solidFill>
                  <a:srgbClr val="FF0000"/>
                </a:solidFill>
                <a:latin typeface="Arial" charset="0"/>
              </a:rPr>
              <a:t>3</a:t>
            </a:r>
          </a:p>
        </p:txBody>
      </p:sp>
      <p:sp>
        <p:nvSpPr>
          <p:cNvPr id="12" name="Text Box 65"/>
          <p:cNvSpPr txBox="1">
            <a:spLocks noChangeArrowheads="1"/>
          </p:cNvSpPr>
          <p:nvPr/>
        </p:nvSpPr>
        <p:spPr bwMode="auto">
          <a:xfrm>
            <a:off x="3248051" y="5483226"/>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solidFill>
                  <a:srgbClr val="FF0000"/>
                </a:solidFill>
                <a:latin typeface="Arial" charset="0"/>
              </a:rPr>
              <a:t>A</a:t>
            </a:r>
            <a:r>
              <a:rPr lang="en-US" altLang="en-US" sz="1600" baseline="-25000">
                <a:solidFill>
                  <a:srgbClr val="FF0000"/>
                </a:solidFill>
                <a:latin typeface="Arial" charset="0"/>
              </a:rPr>
              <a:t>4</a:t>
            </a:r>
            <a:endParaRPr lang="en-US" altLang="en-US" sz="1600">
              <a:solidFill>
                <a:srgbClr val="FF0000"/>
              </a:solidFill>
              <a:latin typeface="Arial" charset="0"/>
            </a:endParaRPr>
          </a:p>
          <a:p>
            <a:r>
              <a:rPr lang="en-US" altLang="en-US" sz="1600" i="1">
                <a:solidFill>
                  <a:srgbClr val="FF0000"/>
                </a:solidFill>
                <a:latin typeface="Arial" charset="0"/>
              </a:rPr>
              <a:t>B</a:t>
            </a:r>
            <a:r>
              <a:rPr lang="en-US" altLang="en-US" sz="1600" baseline="-25000">
                <a:solidFill>
                  <a:srgbClr val="FF0000"/>
                </a:solidFill>
                <a:latin typeface="Arial" charset="0"/>
              </a:rPr>
              <a:t>4</a:t>
            </a:r>
          </a:p>
        </p:txBody>
      </p:sp>
      <p:sp>
        <p:nvSpPr>
          <p:cNvPr id="13" name="Text Box 50"/>
          <p:cNvSpPr txBox="1">
            <a:spLocks noChangeArrowheads="1"/>
          </p:cNvSpPr>
          <p:nvPr/>
        </p:nvSpPr>
        <p:spPr bwMode="auto">
          <a:xfrm>
            <a:off x="3276626" y="3792410"/>
            <a:ext cx="53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dirty="0">
                <a:solidFill>
                  <a:srgbClr val="FF0000"/>
                </a:solidFill>
                <a:latin typeface="Arial" charset="0"/>
              </a:rPr>
              <a:t>A</a:t>
            </a:r>
            <a:r>
              <a:rPr lang="en-US" altLang="en-US" sz="1600" baseline="-25000" dirty="0">
                <a:solidFill>
                  <a:srgbClr val="FF0000"/>
                </a:solidFill>
                <a:latin typeface="Arial" charset="0"/>
              </a:rPr>
              <a:t>1</a:t>
            </a:r>
            <a:endParaRPr lang="en-US" altLang="en-US" sz="1600" dirty="0">
              <a:solidFill>
                <a:srgbClr val="FF0000"/>
              </a:solidFill>
              <a:latin typeface="Arial" charset="0"/>
            </a:endParaRPr>
          </a:p>
          <a:p>
            <a:r>
              <a:rPr lang="en-US" altLang="en-US" sz="1600" i="1" dirty="0">
                <a:solidFill>
                  <a:srgbClr val="FF0000"/>
                </a:solidFill>
                <a:latin typeface="Arial" charset="0"/>
              </a:rPr>
              <a:t>B</a:t>
            </a:r>
            <a:r>
              <a:rPr lang="en-US" altLang="en-US" sz="1600" baseline="-25000" dirty="0">
                <a:solidFill>
                  <a:srgbClr val="FF0000"/>
                </a:solidFill>
                <a:latin typeface="Arial" charset="0"/>
              </a:rPr>
              <a:t>1</a:t>
            </a:r>
          </a:p>
        </p:txBody>
      </p:sp>
      <p:sp>
        <p:nvSpPr>
          <p:cNvPr id="14" name="Text Box 66"/>
          <p:cNvSpPr txBox="1">
            <a:spLocks noChangeArrowheads="1"/>
          </p:cNvSpPr>
          <p:nvPr/>
        </p:nvSpPr>
        <p:spPr bwMode="auto">
          <a:xfrm>
            <a:off x="6623395" y="4754564"/>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altLang="en-US" sz="1600">
                <a:solidFill>
                  <a:srgbClr val="FF0000"/>
                </a:solidFill>
              </a:rPr>
              <a:t>Output</a:t>
            </a:r>
          </a:p>
        </p:txBody>
      </p:sp>
      <p:pic>
        <p:nvPicPr>
          <p:cNvPr id="15"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5187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1000"/>
                                        <p:tgtEl>
                                          <p:spTgt spid="9"/>
                                        </p:tgtEl>
                                      </p:cBhvr>
                                    </p:animEffect>
                                    <p:anim calcmode="lin" valueType="num">
                                      <p:cBhvr>
                                        <p:cTn id="63" dur="1000" fill="hold"/>
                                        <p:tgtEl>
                                          <p:spTgt spid="9"/>
                                        </p:tgtEl>
                                        <p:attrNameLst>
                                          <p:attrName>ppt_x</p:attrName>
                                        </p:attrNameLst>
                                      </p:cBhvr>
                                      <p:tavLst>
                                        <p:tav tm="0">
                                          <p:val>
                                            <p:strVal val="#ppt_x"/>
                                          </p:val>
                                        </p:tav>
                                        <p:tav tm="100000">
                                          <p:val>
                                            <p:strVal val="#ppt_x"/>
                                          </p:val>
                                        </p:tav>
                                      </p:tavLst>
                                    </p:anim>
                                    <p:anim calcmode="lin" valueType="num">
                                      <p:cBhvr>
                                        <p:cTn id="64" dur="1000" fill="hold"/>
                                        <p:tgtEl>
                                          <p:spTgt spid="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714375" y="500063"/>
            <a:ext cx="7500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GB" sz="2800">
                <a:solidFill>
                  <a:schemeClr val="bg1"/>
                </a:solidFill>
                <a:latin typeface="Verdana" pitchFamily="34" charset="0"/>
              </a:rPr>
              <a:t>Schematic diagram of the half adder</a:t>
            </a:r>
          </a:p>
        </p:txBody>
      </p:sp>
      <p:grpSp>
        <p:nvGrpSpPr>
          <p:cNvPr id="3" name="Group 299"/>
          <p:cNvGrpSpPr>
            <a:grpSpLocks/>
          </p:cNvGrpSpPr>
          <p:nvPr/>
        </p:nvGrpSpPr>
        <p:grpSpPr bwMode="auto">
          <a:xfrm>
            <a:off x="1547813" y="1628775"/>
            <a:ext cx="7202487" cy="1854200"/>
            <a:chOff x="975" y="1026"/>
            <a:chExt cx="4537" cy="1168"/>
          </a:xfrm>
        </p:grpSpPr>
        <p:sp>
          <p:nvSpPr>
            <p:cNvPr id="21555" name="Freeform 266"/>
            <p:cNvSpPr>
              <a:spLocks/>
            </p:cNvSpPr>
            <p:nvPr/>
          </p:nvSpPr>
          <p:spPr bwMode="auto">
            <a:xfrm>
              <a:off x="2825" y="1769"/>
              <a:ext cx="519" cy="425"/>
            </a:xfrm>
            <a:custGeom>
              <a:avLst/>
              <a:gdLst>
                <a:gd name="T0" fmla="*/ 518 w 841"/>
                <a:gd name="T1" fmla="*/ 656 h 656"/>
                <a:gd name="T2" fmla="*/ 0 w 841"/>
                <a:gd name="T3" fmla="*/ 656 h 656"/>
                <a:gd name="T4" fmla="*/ 0 w 841"/>
                <a:gd name="T5" fmla="*/ 0 h 656"/>
                <a:gd name="T6" fmla="*/ 518 w 841"/>
                <a:gd name="T7" fmla="*/ 0 h 656"/>
                <a:gd name="T8" fmla="*/ 841 w 841"/>
                <a:gd name="T9" fmla="*/ 328 h 656"/>
                <a:gd name="T10" fmla="*/ 518 w 841"/>
                <a:gd name="T11" fmla="*/ 656 h 656"/>
                <a:gd name="T12" fmla="*/ 518 w 841"/>
                <a:gd name="T13" fmla="*/ 656 h 656"/>
                <a:gd name="T14" fmla="*/ 0 60000 65536"/>
                <a:gd name="T15" fmla="*/ 0 60000 65536"/>
                <a:gd name="T16" fmla="*/ 0 60000 65536"/>
                <a:gd name="T17" fmla="*/ 0 60000 65536"/>
                <a:gd name="T18" fmla="*/ 0 60000 65536"/>
                <a:gd name="T19" fmla="*/ 0 60000 65536"/>
                <a:gd name="T20" fmla="*/ 0 60000 65536"/>
                <a:gd name="T21" fmla="*/ 0 w 841"/>
                <a:gd name="T22" fmla="*/ 0 h 656"/>
                <a:gd name="T23" fmla="*/ 841 w 841"/>
                <a:gd name="T24" fmla="*/ 656 h 6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1" h="656">
                  <a:moveTo>
                    <a:pt x="518" y="656"/>
                  </a:moveTo>
                  <a:lnTo>
                    <a:pt x="0" y="656"/>
                  </a:lnTo>
                  <a:lnTo>
                    <a:pt x="0" y="0"/>
                  </a:lnTo>
                  <a:lnTo>
                    <a:pt x="518" y="0"/>
                  </a:lnTo>
                  <a:cubicBezTo>
                    <a:pt x="696" y="0"/>
                    <a:pt x="841" y="147"/>
                    <a:pt x="841" y="328"/>
                  </a:cubicBezTo>
                  <a:cubicBezTo>
                    <a:pt x="841" y="509"/>
                    <a:pt x="696" y="656"/>
                    <a:pt x="518" y="656"/>
                  </a:cubicBezTo>
                  <a:cubicBezTo>
                    <a:pt x="518" y="656"/>
                    <a:pt x="518" y="656"/>
                    <a:pt x="518" y="656"/>
                  </a:cubicBezTo>
                  <a:close/>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556" name="Freeform 267"/>
            <p:cNvSpPr>
              <a:spLocks/>
            </p:cNvSpPr>
            <p:nvPr/>
          </p:nvSpPr>
          <p:spPr bwMode="auto">
            <a:xfrm>
              <a:off x="2837" y="1057"/>
              <a:ext cx="519" cy="424"/>
            </a:xfrm>
            <a:custGeom>
              <a:avLst/>
              <a:gdLst>
                <a:gd name="T0" fmla="*/ 841 w 841"/>
                <a:gd name="T1" fmla="*/ 328 h 656"/>
                <a:gd name="T2" fmla="*/ 253 w 841"/>
                <a:gd name="T3" fmla="*/ 656 h 656"/>
                <a:gd name="T4" fmla="*/ 253 w 841"/>
                <a:gd name="T5" fmla="*/ 656 h 656"/>
                <a:gd name="T6" fmla="*/ 0 w 841"/>
                <a:gd name="T7" fmla="*/ 656 h 656"/>
                <a:gd name="T8" fmla="*/ 0 w 841"/>
                <a:gd name="T9" fmla="*/ 0 h 656"/>
                <a:gd name="T10" fmla="*/ 0 w 841"/>
                <a:gd name="T11" fmla="*/ 0 h 656"/>
                <a:gd name="T12" fmla="*/ 253 w 841"/>
                <a:gd name="T13" fmla="*/ 0 h 656"/>
                <a:gd name="T14" fmla="*/ 841 w 841"/>
                <a:gd name="T15" fmla="*/ 328 h 656"/>
                <a:gd name="T16" fmla="*/ 0 60000 65536"/>
                <a:gd name="T17" fmla="*/ 0 60000 65536"/>
                <a:gd name="T18" fmla="*/ 0 60000 65536"/>
                <a:gd name="T19" fmla="*/ 0 60000 65536"/>
                <a:gd name="T20" fmla="*/ 0 60000 65536"/>
                <a:gd name="T21" fmla="*/ 0 60000 65536"/>
                <a:gd name="T22" fmla="*/ 0 60000 65536"/>
                <a:gd name="T23" fmla="*/ 0 60000 65536"/>
                <a:gd name="T24" fmla="*/ 0 w 841"/>
                <a:gd name="T25" fmla="*/ 0 h 656"/>
                <a:gd name="T26" fmla="*/ 841 w 841"/>
                <a:gd name="T27" fmla="*/ 656 h 6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1" h="656">
                  <a:moveTo>
                    <a:pt x="841" y="328"/>
                  </a:moveTo>
                  <a:cubicBezTo>
                    <a:pt x="741" y="489"/>
                    <a:pt x="522" y="611"/>
                    <a:pt x="253" y="656"/>
                  </a:cubicBezTo>
                  <a:lnTo>
                    <a:pt x="0" y="656"/>
                  </a:lnTo>
                  <a:cubicBezTo>
                    <a:pt x="157" y="448"/>
                    <a:pt x="157" y="208"/>
                    <a:pt x="0" y="0"/>
                  </a:cubicBezTo>
                  <a:lnTo>
                    <a:pt x="253" y="0"/>
                  </a:lnTo>
                  <a:cubicBezTo>
                    <a:pt x="523" y="44"/>
                    <a:pt x="742" y="166"/>
                    <a:pt x="841" y="328"/>
                  </a:cubicBezTo>
                  <a:close/>
                </a:path>
              </a:pathLst>
            </a:custGeom>
            <a:solidFill>
              <a:srgbClr val="FFFFFF"/>
            </a:solidFill>
            <a:ln w="0">
              <a:solidFill>
                <a:srgbClr val="000000"/>
              </a:solidFill>
              <a:round/>
              <a:headEnd/>
              <a:tailEnd/>
            </a:ln>
          </p:spPr>
          <p:txBody>
            <a:bodyPr/>
            <a:lstStyle/>
            <a:p>
              <a:endParaRPr lang="en-GB"/>
            </a:p>
          </p:txBody>
        </p:sp>
        <p:sp>
          <p:nvSpPr>
            <p:cNvPr id="21557" name="Freeform 268"/>
            <p:cNvSpPr>
              <a:spLocks noEditPoints="1"/>
            </p:cNvSpPr>
            <p:nvPr/>
          </p:nvSpPr>
          <p:spPr bwMode="auto">
            <a:xfrm>
              <a:off x="2785" y="1057"/>
              <a:ext cx="571" cy="424"/>
            </a:xfrm>
            <a:custGeom>
              <a:avLst/>
              <a:gdLst>
                <a:gd name="T0" fmla="*/ 925 w 925"/>
                <a:gd name="T1" fmla="*/ 328 h 656"/>
                <a:gd name="T2" fmla="*/ 337 w 925"/>
                <a:gd name="T3" fmla="*/ 656 h 656"/>
                <a:gd name="T4" fmla="*/ 337 w 925"/>
                <a:gd name="T5" fmla="*/ 656 h 656"/>
                <a:gd name="T6" fmla="*/ 84 w 925"/>
                <a:gd name="T7" fmla="*/ 656 h 656"/>
                <a:gd name="T8" fmla="*/ 84 w 925"/>
                <a:gd name="T9" fmla="*/ 0 h 656"/>
                <a:gd name="T10" fmla="*/ 84 w 925"/>
                <a:gd name="T11" fmla="*/ 0 h 656"/>
                <a:gd name="T12" fmla="*/ 337 w 925"/>
                <a:gd name="T13" fmla="*/ 0 h 656"/>
                <a:gd name="T14" fmla="*/ 925 w 925"/>
                <a:gd name="T15" fmla="*/ 328 h 656"/>
                <a:gd name="T16" fmla="*/ 0 w 925"/>
                <a:gd name="T17" fmla="*/ 656 h 656"/>
                <a:gd name="T18" fmla="*/ 0 w 925"/>
                <a:gd name="T19" fmla="*/ 0 h 6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5"/>
                <a:gd name="T31" fmla="*/ 0 h 656"/>
                <a:gd name="T32" fmla="*/ 925 w 925"/>
                <a:gd name="T33" fmla="*/ 656 h 6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5" h="656">
                  <a:moveTo>
                    <a:pt x="925" y="328"/>
                  </a:moveTo>
                  <a:cubicBezTo>
                    <a:pt x="825" y="489"/>
                    <a:pt x="606" y="611"/>
                    <a:pt x="337" y="656"/>
                  </a:cubicBezTo>
                  <a:lnTo>
                    <a:pt x="84" y="656"/>
                  </a:lnTo>
                  <a:cubicBezTo>
                    <a:pt x="241" y="448"/>
                    <a:pt x="241" y="208"/>
                    <a:pt x="84" y="0"/>
                  </a:cubicBezTo>
                  <a:lnTo>
                    <a:pt x="337" y="0"/>
                  </a:lnTo>
                  <a:cubicBezTo>
                    <a:pt x="607" y="44"/>
                    <a:pt x="826" y="166"/>
                    <a:pt x="925" y="328"/>
                  </a:cubicBezTo>
                  <a:moveTo>
                    <a:pt x="0" y="656"/>
                  </a:moveTo>
                  <a:cubicBezTo>
                    <a:pt x="156" y="448"/>
                    <a:pt x="156" y="208"/>
                    <a:pt x="0" y="0"/>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558" name="Freeform 269"/>
            <p:cNvSpPr>
              <a:spLocks/>
            </p:cNvSpPr>
            <p:nvPr/>
          </p:nvSpPr>
          <p:spPr bwMode="auto">
            <a:xfrm>
              <a:off x="1224" y="1117"/>
              <a:ext cx="136" cy="140"/>
            </a:xfrm>
            <a:custGeom>
              <a:avLst/>
              <a:gdLst>
                <a:gd name="T0" fmla="*/ 0 w 181"/>
                <a:gd name="T1" fmla="*/ 99 h 197"/>
                <a:gd name="T2" fmla="*/ 91 w 181"/>
                <a:gd name="T3" fmla="*/ 0 h 197"/>
                <a:gd name="T4" fmla="*/ 181 w 181"/>
                <a:gd name="T5" fmla="*/ 99 h 197"/>
                <a:gd name="T6" fmla="*/ 181 w 181"/>
                <a:gd name="T7" fmla="*/ 99 h 197"/>
                <a:gd name="T8" fmla="*/ 91 w 181"/>
                <a:gd name="T9" fmla="*/ 197 h 197"/>
                <a:gd name="T10" fmla="*/ 0 w 181"/>
                <a:gd name="T11" fmla="*/ 99 h 197"/>
                <a:gd name="T12" fmla="*/ 0 60000 65536"/>
                <a:gd name="T13" fmla="*/ 0 60000 65536"/>
                <a:gd name="T14" fmla="*/ 0 60000 65536"/>
                <a:gd name="T15" fmla="*/ 0 60000 65536"/>
                <a:gd name="T16" fmla="*/ 0 60000 65536"/>
                <a:gd name="T17" fmla="*/ 0 60000 65536"/>
                <a:gd name="T18" fmla="*/ 0 w 181"/>
                <a:gd name="T19" fmla="*/ 0 h 197"/>
                <a:gd name="T20" fmla="*/ 181 w 181"/>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181" h="197">
                  <a:moveTo>
                    <a:pt x="0" y="99"/>
                  </a:moveTo>
                  <a:cubicBezTo>
                    <a:pt x="0" y="45"/>
                    <a:pt x="41" y="0"/>
                    <a:pt x="91" y="0"/>
                  </a:cubicBezTo>
                  <a:cubicBezTo>
                    <a:pt x="141" y="0"/>
                    <a:pt x="181" y="45"/>
                    <a:pt x="181" y="99"/>
                  </a:cubicBezTo>
                  <a:cubicBezTo>
                    <a:pt x="181" y="99"/>
                    <a:pt x="181" y="99"/>
                    <a:pt x="181" y="99"/>
                  </a:cubicBezTo>
                  <a:cubicBezTo>
                    <a:pt x="181" y="153"/>
                    <a:pt x="141" y="197"/>
                    <a:pt x="91" y="197"/>
                  </a:cubicBezTo>
                  <a:cubicBezTo>
                    <a:pt x="41" y="197"/>
                    <a:pt x="0" y="153"/>
                    <a:pt x="0" y="99"/>
                  </a:cubicBezTo>
                </a:path>
              </a:pathLst>
            </a:custGeom>
            <a:solidFill>
              <a:srgbClr val="FA6F58"/>
            </a:solidFill>
            <a:ln w="4763" cap="rnd">
              <a:solidFill>
                <a:srgbClr val="000000"/>
              </a:solidFill>
              <a:round/>
              <a:headEnd/>
              <a:tailEnd/>
            </a:ln>
          </p:spPr>
          <p:txBody>
            <a:bodyPr/>
            <a:lstStyle/>
            <a:p>
              <a:endParaRPr lang="en-GB"/>
            </a:p>
          </p:txBody>
        </p:sp>
        <p:sp>
          <p:nvSpPr>
            <p:cNvPr id="21559" name="Freeform 270"/>
            <p:cNvSpPr>
              <a:spLocks/>
            </p:cNvSpPr>
            <p:nvPr/>
          </p:nvSpPr>
          <p:spPr bwMode="auto">
            <a:xfrm>
              <a:off x="1353" y="1163"/>
              <a:ext cx="1524" cy="0"/>
            </a:xfrm>
            <a:custGeom>
              <a:avLst/>
              <a:gdLst>
                <a:gd name="T0" fmla="*/ 0 w 3600"/>
                <a:gd name="T1" fmla="*/ 0 h 1"/>
                <a:gd name="T2" fmla="*/ 3600 w 3600"/>
                <a:gd name="T3" fmla="*/ 0 h 1"/>
                <a:gd name="T4" fmla="*/ 0 60000 65536"/>
                <a:gd name="T5" fmla="*/ 0 60000 65536"/>
                <a:gd name="T6" fmla="*/ 0 w 3600"/>
                <a:gd name="T7" fmla="*/ 0 h 1"/>
                <a:gd name="T8" fmla="*/ 3600 w 3600"/>
                <a:gd name="T9" fmla="*/ 0 h 1"/>
              </a:gdLst>
              <a:ahLst/>
              <a:cxnLst>
                <a:cxn ang="T4">
                  <a:pos x="T0" y="T1"/>
                </a:cxn>
                <a:cxn ang="T5">
                  <a:pos x="T2" y="T3"/>
                </a:cxn>
              </a:cxnLst>
              <a:rect l="T6" t="T7" r="T8" b="T9"/>
              <a:pathLst>
                <a:path w="3600" h="1">
                  <a:moveTo>
                    <a:pt x="0" y="0"/>
                  </a:moveTo>
                  <a:lnTo>
                    <a:pt x="3600" y="0"/>
                  </a:ln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560" name="Freeform 271"/>
            <p:cNvSpPr>
              <a:spLocks/>
            </p:cNvSpPr>
            <p:nvPr/>
          </p:nvSpPr>
          <p:spPr bwMode="auto">
            <a:xfrm>
              <a:off x="1334" y="1346"/>
              <a:ext cx="1563" cy="244"/>
            </a:xfrm>
            <a:custGeom>
              <a:avLst/>
              <a:gdLst>
                <a:gd name="T0" fmla="*/ 0 w 3690"/>
                <a:gd name="T1" fmla="*/ 590 h 590"/>
                <a:gd name="T2" fmla="*/ 528 w 3690"/>
                <a:gd name="T3" fmla="*/ 583 h 590"/>
                <a:gd name="T4" fmla="*/ 528 w 3690"/>
                <a:gd name="T5" fmla="*/ 72 h 590"/>
                <a:gd name="T6" fmla="*/ 1346 w 3690"/>
                <a:gd name="T7" fmla="*/ 72 h 590"/>
                <a:gd name="T8" fmla="*/ 1411 w 3690"/>
                <a:gd name="T9" fmla="*/ 0 h 590"/>
                <a:gd name="T10" fmla="*/ 1476 w 3690"/>
                <a:gd name="T11" fmla="*/ 72 h 590"/>
                <a:gd name="T12" fmla="*/ 1476 w 3690"/>
                <a:gd name="T13" fmla="*/ 72 h 590"/>
                <a:gd name="T14" fmla="*/ 1476 w 3690"/>
                <a:gd name="T15" fmla="*/ 72 h 590"/>
                <a:gd name="T16" fmla="*/ 3690 w 3690"/>
                <a:gd name="T17" fmla="*/ 65 h 5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90"/>
                <a:gd name="T28" fmla="*/ 0 h 590"/>
                <a:gd name="T29" fmla="*/ 3690 w 3690"/>
                <a:gd name="T30" fmla="*/ 590 h 5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90" h="590">
                  <a:moveTo>
                    <a:pt x="0" y="590"/>
                  </a:moveTo>
                  <a:lnTo>
                    <a:pt x="528" y="583"/>
                  </a:lnTo>
                  <a:lnTo>
                    <a:pt x="528" y="72"/>
                  </a:lnTo>
                  <a:lnTo>
                    <a:pt x="1346" y="72"/>
                  </a:lnTo>
                  <a:cubicBezTo>
                    <a:pt x="1346" y="32"/>
                    <a:pt x="1376" y="0"/>
                    <a:pt x="1411" y="0"/>
                  </a:cubicBezTo>
                  <a:cubicBezTo>
                    <a:pt x="1448" y="0"/>
                    <a:pt x="1476" y="32"/>
                    <a:pt x="1476" y="72"/>
                  </a:cubicBezTo>
                  <a:cubicBezTo>
                    <a:pt x="1476" y="72"/>
                    <a:pt x="1476" y="72"/>
                    <a:pt x="1476" y="72"/>
                  </a:cubicBezTo>
                  <a:lnTo>
                    <a:pt x="3690" y="65"/>
                  </a:ln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561" name="Freeform 272"/>
            <p:cNvSpPr>
              <a:spLocks/>
            </p:cNvSpPr>
            <p:nvPr/>
          </p:nvSpPr>
          <p:spPr bwMode="auto">
            <a:xfrm>
              <a:off x="1925" y="1163"/>
              <a:ext cx="889" cy="959"/>
            </a:xfrm>
            <a:custGeom>
              <a:avLst/>
              <a:gdLst>
                <a:gd name="T0" fmla="*/ 2100 w 2100"/>
                <a:gd name="T1" fmla="*/ 2325 h 2325"/>
                <a:gd name="T2" fmla="*/ 3 w 2100"/>
                <a:gd name="T3" fmla="*/ 2318 h 2325"/>
                <a:gd name="T4" fmla="*/ 0 w 2100"/>
                <a:gd name="T5" fmla="*/ 0 h 2325"/>
                <a:gd name="T6" fmla="*/ 0 60000 65536"/>
                <a:gd name="T7" fmla="*/ 0 60000 65536"/>
                <a:gd name="T8" fmla="*/ 0 60000 65536"/>
                <a:gd name="T9" fmla="*/ 0 w 2100"/>
                <a:gd name="T10" fmla="*/ 0 h 2325"/>
                <a:gd name="T11" fmla="*/ 2100 w 2100"/>
                <a:gd name="T12" fmla="*/ 2325 h 2325"/>
              </a:gdLst>
              <a:ahLst/>
              <a:cxnLst>
                <a:cxn ang="T6">
                  <a:pos x="T0" y="T1"/>
                </a:cxn>
                <a:cxn ang="T7">
                  <a:pos x="T2" y="T3"/>
                </a:cxn>
                <a:cxn ang="T8">
                  <a:pos x="T4" y="T5"/>
                </a:cxn>
              </a:cxnLst>
              <a:rect l="T9" t="T10" r="T11" b="T12"/>
              <a:pathLst>
                <a:path w="2100" h="2325">
                  <a:moveTo>
                    <a:pt x="2100" y="2325"/>
                  </a:moveTo>
                  <a:lnTo>
                    <a:pt x="3" y="2318"/>
                  </a:lnTo>
                  <a:lnTo>
                    <a:pt x="0" y="0"/>
                  </a:lnTo>
                </a:path>
              </a:pathLst>
            </a:custGeom>
            <a:noFill/>
            <a:ln w="4826" cap="rnd">
              <a:solidFill>
                <a:srgbClr val="000000"/>
              </a:solidFill>
              <a:round/>
              <a:headEnd/>
              <a:tailEnd type="oval"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562" name="Freeform 273"/>
            <p:cNvSpPr>
              <a:spLocks/>
            </p:cNvSpPr>
            <p:nvPr/>
          </p:nvSpPr>
          <p:spPr bwMode="auto">
            <a:xfrm>
              <a:off x="2255" y="1379"/>
              <a:ext cx="565" cy="515"/>
            </a:xfrm>
            <a:custGeom>
              <a:avLst/>
              <a:gdLst>
                <a:gd name="T0" fmla="*/ 1335 w 1335"/>
                <a:gd name="T1" fmla="*/ 1245 h 1247"/>
                <a:gd name="T2" fmla="*/ 9 w 1335"/>
                <a:gd name="T3" fmla="*/ 1247 h 1247"/>
                <a:gd name="T4" fmla="*/ 0 w 1335"/>
                <a:gd name="T5" fmla="*/ 0 h 1247"/>
                <a:gd name="T6" fmla="*/ 0 60000 65536"/>
                <a:gd name="T7" fmla="*/ 0 60000 65536"/>
                <a:gd name="T8" fmla="*/ 0 60000 65536"/>
                <a:gd name="T9" fmla="*/ 0 w 1335"/>
                <a:gd name="T10" fmla="*/ 0 h 1247"/>
                <a:gd name="T11" fmla="*/ 1335 w 1335"/>
                <a:gd name="T12" fmla="*/ 1247 h 1247"/>
              </a:gdLst>
              <a:ahLst/>
              <a:cxnLst>
                <a:cxn ang="T6">
                  <a:pos x="T0" y="T1"/>
                </a:cxn>
                <a:cxn ang="T7">
                  <a:pos x="T2" y="T3"/>
                </a:cxn>
                <a:cxn ang="T8">
                  <a:pos x="T4" y="T5"/>
                </a:cxn>
              </a:cxnLst>
              <a:rect l="T9" t="T10" r="T11" b="T12"/>
              <a:pathLst>
                <a:path w="1335" h="1247">
                  <a:moveTo>
                    <a:pt x="1335" y="1245"/>
                  </a:moveTo>
                  <a:lnTo>
                    <a:pt x="9" y="1247"/>
                  </a:lnTo>
                  <a:lnTo>
                    <a:pt x="0" y="0"/>
                  </a:lnTo>
                </a:path>
              </a:pathLst>
            </a:custGeom>
            <a:noFill/>
            <a:ln w="4826" cap="rnd">
              <a:solidFill>
                <a:srgbClr val="000000"/>
              </a:solidFill>
              <a:round/>
              <a:headEnd/>
              <a:tailEnd type="oval"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563" name="Freeform 274"/>
            <p:cNvSpPr>
              <a:spLocks/>
            </p:cNvSpPr>
            <p:nvPr/>
          </p:nvSpPr>
          <p:spPr bwMode="auto">
            <a:xfrm>
              <a:off x="3360" y="1268"/>
              <a:ext cx="572" cy="0"/>
            </a:xfrm>
            <a:custGeom>
              <a:avLst/>
              <a:gdLst>
                <a:gd name="T0" fmla="*/ 0 w 1350"/>
                <a:gd name="T1" fmla="*/ 0 h 1"/>
                <a:gd name="T2" fmla="*/ 1350 w 1350"/>
                <a:gd name="T3" fmla="*/ 1 h 1"/>
                <a:gd name="T4" fmla="*/ 0 60000 65536"/>
                <a:gd name="T5" fmla="*/ 0 60000 65536"/>
                <a:gd name="T6" fmla="*/ 0 w 1350"/>
                <a:gd name="T7" fmla="*/ 0 h 1"/>
                <a:gd name="T8" fmla="*/ 1350 w 1350"/>
                <a:gd name="T9" fmla="*/ 0 h 1"/>
              </a:gdLst>
              <a:ahLst/>
              <a:cxnLst>
                <a:cxn ang="T4">
                  <a:pos x="T0" y="T1"/>
                </a:cxn>
                <a:cxn ang="T5">
                  <a:pos x="T2" y="T3"/>
                </a:cxn>
              </a:cxnLst>
              <a:rect l="T6" t="T7" r="T8" b="T9"/>
              <a:pathLst>
                <a:path w="1350" h="1">
                  <a:moveTo>
                    <a:pt x="0" y="0"/>
                  </a:moveTo>
                  <a:lnTo>
                    <a:pt x="1350" y="1"/>
                  </a:lnTo>
                </a:path>
              </a:pathLst>
            </a:custGeom>
            <a:solidFill>
              <a:srgbClr val="FFFFFF"/>
            </a:solidFill>
            <a:ln w="4763" cap="rnd">
              <a:solidFill>
                <a:srgbClr val="000000"/>
              </a:solidFill>
              <a:round/>
              <a:headEnd/>
              <a:tailEnd/>
            </a:ln>
          </p:spPr>
          <p:txBody>
            <a:bodyPr/>
            <a:lstStyle/>
            <a:p>
              <a:endParaRPr lang="en-GB"/>
            </a:p>
          </p:txBody>
        </p:sp>
        <p:sp>
          <p:nvSpPr>
            <p:cNvPr id="21564" name="Line 275"/>
            <p:cNvSpPr>
              <a:spLocks noChangeShapeType="1"/>
            </p:cNvSpPr>
            <p:nvPr/>
          </p:nvSpPr>
          <p:spPr bwMode="auto">
            <a:xfrm>
              <a:off x="3344" y="1980"/>
              <a:ext cx="574" cy="2"/>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65" name="Rectangle 276"/>
            <p:cNvSpPr>
              <a:spLocks noChangeArrowheads="1"/>
            </p:cNvSpPr>
            <p:nvPr/>
          </p:nvSpPr>
          <p:spPr bwMode="auto">
            <a:xfrm>
              <a:off x="975" y="1026"/>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2600">
                  <a:solidFill>
                    <a:srgbClr val="000000"/>
                  </a:solidFill>
                </a:rPr>
                <a:t>T</a:t>
              </a:r>
              <a:endParaRPr lang="en-GB"/>
            </a:p>
          </p:txBody>
        </p:sp>
        <p:sp>
          <p:nvSpPr>
            <p:cNvPr id="21566" name="Rectangle 277"/>
            <p:cNvSpPr>
              <a:spLocks noChangeArrowheads="1"/>
            </p:cNvSpPr>
            <p:nvPr/>
          </p:nvSpPr>
          <p:spPr bwMode="auto">
            <a:xfrm>
              <a:off x="975" y="1480"/>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2600">
                  <a:solidFill>
                    <a:srgbClr val="000000"/>
                  </a:solidFill>
                </a:rPr>
                <a:t>B</a:t>
              </a:r>
              <a:endParaRPr lang="en-GB"/>
            </a:p>
          </p:txBody>
        </p:sp>
        <p:sp>
          <p:nvSpPr>
            <p:cNvPr id="21567" name="Rectangle 278"/>
            <p:cNvSpPr>
              <a:spLocks noChangeArrowheads="1"/>
            </p:cNvSpPr>
            <p:nvPr/>
          </p:nvSpPr>
          <p:spPr bwMode="auto">
            <a:xfrm>
              <a:off x="4124" y="1139"/>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zh-CN" sz="2600">
                  <a:solidFill>
                    <a:srgbClr val="000000"/>
                  </a:solidFill>
                </a:rPr>
                <a:t>S</a:t>
              </a:r>
              <a:endParaRPr lang="en-GB"/>
            </a:p>
          </p:txBody>
        </p:sp>
        <p:sp>
          <p:nvSpPr>
            <p:cNvPr id="21568" name="Rectangle 279"/>
            <p:cNvSpPr>
              <a:spLocks noChangeArrowheads="1"/>
            </p:cNvSpPr>
            <p:nvPr/>
          </p:nvSpPr>
          <p:spPr bwMode="auto">
            <a:xfrm>
              <a:off x="4118" y="1858"/>
              <a:ext cx="43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GB" altLang="zh-CN" sz="2600">
                  <a:solidFill>
                    <a:srgbClr val="000000"/>
                  </a:solidFill>
                </a:rPr>
                <a:t>C</a:t>
              </a:r>
              <a:r>
                <a:rPr lang="en-GB" altLang="zh-CN" sz="2600" baseline="-25000">
                  <a:solidFill>
                    <a:srgbClr val="000000"/>
                  </a:solidFill>
                </a:rPr>
                <a:t>out</a:t>
              </a:r>
              <a:endParaRPr lang="en-GB"/>
            </a:p>
          </p:txBody>
        </p:sp>
        <p:sp>
          <p:nvSpPr>
            <p:cNvPr id="21569" name="Text Box 283"/>
            <p:cNvSpPr txBox="1">
              <a:spLocks noChangeArrowheads="1"/>
            </p:cNvSpPr>
            <p:nvPr/>
          </p:nvSpPr>
          <p:spPr bwMode="auto">
            <a:xfrm>
              <a:off x="4422" y="1139"/>
              <a:ext cx="67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zh-CN"/>
                <a:t>(Sum)</a:t>
              </a:r>
              <a:endParaRPr lang="en-GB"/>
            </a:p>
          </p:txBody>
        </p:sp>
        <p:sp>
          <p:nvSpPr>
            <p:cNvPr id="21570" name="Text Box 284"/>
            <p:cNvSpPr txBox="1">
              <a:spLocks noChangeArrowheads="1"/>
            </p:cNvSpPr>
            <p:nvPr/>
          </p:nvSpPr>
          <p:spPr bwMode="auto">
            <a:xfrm>
              <a:off x="4513" y="1842"/>
              <a:ext cx="9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zh-CN"/>
                <a:t>(Carry out)</a:t>
              </a:r>
              <a:endParaRPr lang="en-GB"/>
            </a:p>
          </p:txBody>
        </p:sp>
        <p:sp>
          <p:nvSpPr>
            <p:cNvPr id="21571" name="Freeform 288"/>
            <p:cNvSpPr>
              <a:spLocks/>
            </p:cNvSpPr>
            <p:nvPr/>
          </p:nvSpPr>
          <p:spPr bwMode="auto">
            <a:xfrm>
              <a:off x="1202" y="1502"/>
              <a:ext cx="136" cy="140"/>
            </a:xfrm>
            <a:custGeom>
              <a:avLst/>
              <a:gdLst>
                <a:gd name="T0" fmla="*/ 0 w 181"/>
                <a:gd name="T1" fmla="*/ 99 h 197"/>
                <a:gd name="T2" fmla="*/ 91 w 181"/>
                <a:gd name="T3" fmla="*/ 0 h 197"/>
                <a:gd name="T4" fmla="*/ 181 w 181"/>
                <a:gd name="T5" fmla="*/ 99 h 197"/>
                <a:gd name="T6" fmla="*/ 181 w 181"/>
                <a:gd name="T7" fmla="*/ 99 h 197"/>
                <a:gd name="T8" fmla="*/ 91 w 181"/>
                <a:gd name="T9" fmla="*/ 197 h 197"/>
                <a:gd name="T10" fmla="*/ 0 w 181"/>
                <a:gd name="T11" fmla="*/ 99 h 197"/>
                <a:gd name="T12" fmla="*/ 0 60000 65536"/>
                <a:gd name="T13" fmla="*/ 0 60000 65536"/>
                <a:gd name="T14" fmla="*/ 0 60000 65536"/>
                <a:gd name="T15" fmla="*/ 0 60000 65536"/>
                <a:gd name="T16" fmla="*/ 0 60000 65536"/>
                <a:gd name="T17" fmla="*/ 0 60000 65536"/>
                <a:gd name="T18" fmla="*/ 0 w 181"/>
                <a:gd name="T19" fmla="*/ 0 h 197"/>
                <a:gd name="T20" fmla="*/ 181 w 181"/>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181" h="197">
                  <a:moveTo>
                    <a:pt x="0" y="99"/>
                  </a:moveTo>
                  <a:cubicBezTo>
                    <a:pt x="0" y="45"/>
                    <a:pt x="41" y="0"/>
                    <a:pt x="91" y="0"/>
                  </a:cubicBezTo>
                  <a:cubicBezTo>
                    <a:pt x="141" y="0"/>
                    <a:pt x="181" y="45"/>
                    <a:pt x="181" y="99"/>
                  </a:cubicBezTo>
                  <a:cubicBezTo>
                    <a:pt x="181" y="99"/>
                    <a:pt x="181" y="99"/>
                    <a:pt x="181" y="99"/>
                  </a:cubicBezTo>
                  <a:cubicBezTo>
                    <a:pt x="181" y="153"/>
                    <a:pt x="141" y="197"/>
                    <a:pt x="91" y="197"/>
                  </a:cubicBezTo>
                  <a:cubicBezTo>
                    <a:pt x="41" y="197"/>
                    <a:pt x="0" y="153"/>
                    <a:pt x="0" y="99"/>
                  </a:cubicBezTo>
                </a:path>
              </a:pathLst>
            </a:custGeom>
            <a:solidFill>
              <a:srgbClr val="33CCFF"/>
            </a:solidFill>
            <a:ln w="4763" cap="rnd">
              <a:solidFill>
                <a:srgbClr val="000000"/>
              </a:solidFill>
              <a:round/>
              <a:headEnd/>
              <a:tailEnd/>
            </a:ln>
          </p:spPr>
          <p:txBody>
            <a:bodyPr/>
            <a:lstStyle/>
            <a:p>
              <a:endParaRPr lang="en-GB"/>
            </a:p>
          </p:txBody>
        </p:sp>
        <p:sp>
          <p:nvSpPr>
            <p:cNvPr id="21572" name="Freeform 289"/>
            <p:cNvSpPr>
              <a:spLocks/>
            </p:cNvSpPr>
            <p:nvPr/>
          </p:nvSpPr>
          <p:spPr bwMode="auto">
            <a:xfrm>
              <a:off x="3923" y="1911"/>
              <a:ext cx="136" cy="140"/>
            </a:xfrm>
            <a:custGeom>
              <a:avLst/>
              <a:gdLst>
                <a:gd name="T0" fmla="*/ 0 w 181"/>
                <a:gd name="T1" fmla="*/ 99 h 197"/>
                <a:gd name="T2" fmla="*/ 91 w 181"/>
                <a:gd name="T3" fmla="*/ 0 h 197"/>
                <a:gd name="T4" fmla="*/ 181 w 181"/>
                <a:gd name="T5" fmla="*/ 99 h 197"/>
                <a:gd name="T6" fmla="*/ 181 w 181"/>
                <a:gd name="T7" fmla="*/ 99 h 197"/>
                <a:gd name="T8" fmla="*/ 91 w 181"/>
                <a:gd name="T9" fmla="*/ 197 h 197"/>
                <a:gd name="T10" fmla="*/ 0 w 181"/>
                <a:gd name="T11" fmla="*/ 99 h 197"/>
                <a:gd name="T12" fmla="*/ 0 60000 65536"/>
                <a:gd name="T13" fmla="*/ 0 60000 65536"/>
                <a:gd name="T14" fmla="*/ 0 60000 65536"/>
                <a:gd name="T15" fmla="*/ 0 60000 65536"/>
                <a:gd name="T16" fmla="*/ 0 60000 65536"/>
                <a:gd name="T17" fmla="*/ 0 60000 65536"/>
                <a:gd name="T18" fmla="*/ 0 w 181"/>
                <a:gd name="T19" fmla="*/ 0 h 197"/>
                <a:gd name="T20" fmla="*/ 181 w 181"/>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181" h="197">
                  <a:moveTo>
                    <a:pt x="0" y="99"/>
                  </a:moveTo>
                  <a:cubicBezTo>
                    <a:pt x="0" y="45"/>
                    <a:pt x="41" y="0"/>
                    <a:pt x="91" y="0"/>
                  </a:cubicBezTo>
                  <a:cubicBezTo>
                    <a:pt x="141" y="0"/>
                    <a:pt x="181" y="45"/>
                    <a:pt x="181" y="99"/>
                  </a:cubicBezTo>
                  <a:cubicBezTo>
                    <a:pt x="181" y="99"/>
                    <a:pt x="181" y="99"/>
                    <a:pt x="181" y="99"/>
                  </a:cubicBezTo>
                  <a:cubicBezTo>
                    <a:pt x="181" y="153"/>
                    <a:pt x="141" y="197"/>
                    <a:pt x="91" y="197"/>
                  </a:cubicBezTo>
                  <a:cubicBezTo>
                    <a:pt x="41" y="197"/>
                    <a:pt x="0" y="153"/>
                    <a:pt x="0" y="99"/>
                  </a:cubicBezTo>
                </a:path>
              </a:pathLst>
            </a:custGeom>
            <a:solidFill>
              <a:schemeClr val="accent1"/>
            </a:solidFill>
            <a:ln w="4763" cap="rnd">
              <a:solidFill>
                <a:srgbClr val="000000"/>
              </a:solidFill>
              <a:round/>
              <a:headEnd/>
              <a:tailEnd/>
            </a:ln>
          </p:spPr>
          <p:txBody>
            <a:bodyPr/>
            <a:lstStyle/>
            <a:p>
              <a:endParaRPr lang="en-GB"/>
            </a:p>
          </p:txBody>
        </p:sp>
        <p:sp>
          <p:nvSpPr>
            <p:cNvPr id="21573" name="Freeform 290"/>
            <p:cNvSpPr>
              <a:spLocks/>
            </p:cNvSpPr>
            <p:nvPr/>
          </p:nvSpPr>
          <p:spPr bwMode="auto">
            <a:xfrm>
              <a:off x="3923" y="1185"/>
              <a:ext cx="136" cy="140"/>
            </a:xfrm>
            <a:custGeom>
              <a:avLst/>
              <a:gdLst>
                <a:gd name="T0" fmla="*/ 0 w 181"/>
                <a:gd name="T1" fmla="*/ 99 h 197"/>
                <a:gd name="T2" fmla="*/ 91 w 181"/>
                <a:gd name="T3" fmla="*/ 0 h 197"/>
                <a:gd name="T4" fmla="*/ 181 w 181"/>
                <a:gd name="T5" fmla="*/ 99 h 197"/>
                <a:gd name="T6" fmla="*/ 181 w 181"/>
                <a:gd name="T7" fmla="*/ 99 h 197"/>
                <a:gd name="T8" fmla="*/ 91 w 181"/>
                <a:gd name="T9" fmla="*/ 197 h 197"/>
                <a:gd name="T10" fmla="*/ 0 w 181"/>
                <a:gd name="T11" fmla="*/ 99 h 197"/>
                <a:gd name="T12" fmla="*/ 0 60000 65536"/>
                <a:gd name="T13" fmla="*/ 0 60000 65536"/>
                <a:gd name="T14" fmla="*/ 0 60000 65536"/>
                <a:gd name="T15" fmla="*/ 0 60000 65536"/>
                <a:gd name="T16" fmla="*/ 0 60000 65536"/>
                <a:gd name="T17" fmla="*/ 0 60000 65536"/>
                <a:gd name="T18" fmla="*/ 0 w 181"/>
                <a:gd name="T19" fmla="*/ 0 h 197"/>
                <a:gd name="T20" fmla="*/ 181 w 181"/>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181" h="197">
                  <a:moveTo>
                    <a:pt x="0" y="99"/>
                  </a:moveTo>
                  <a:cubicBezTo>
                    <a:pt x="0" y="45"/>
                    <a:pt x="41" y="0"/>
                    <a:pt x="91" y="0"/>
                  </a:cubicBezTo>
                  <a:cubicBezTo>
                    <a:pt x="141" y="0"/>
                    <a:pt x="181" y="45"/>
                    <a:pt x="181" y="99"/>
                  </a:cubicBezTo>
                  <a:cubicBezTo>
                    <a:pt x="181" y="99"/>
                    <a:pt x="181" y="99"/>
                    <a:pt x="181" y="99"/>
                  </a:cubicBezTo>
                  <a:cubicBezTo>
                    <a:pt x="181" y="153"/>
                    <a:pt x="141" y="197"/>
                    <a:pt x="91" y="197"/>
                  </a:cubicBezTo>
                  <a:cubicBezTo>
                    <a:pt x="41" y="197"/>
                    <a:pt x="0" y="153"/>
                    <a:pt x="0" y="99"/>
                  </a:cubicBezTo>
                </a:path>
              </a:pathLst>
            </a:custGeom>
            <a:solidFill>
              <a:schemeClr val="folHlink"/>
            </a:solidFill>
            <a:ln w="4763" cap="rnd">
              <a:solidFill>
                <a:srgbClr val="000000"/>
              </a:solidFill>
              <a:round/>
              <a:headEnd/>
              <a:tailEnd/>
            </a:ln>
          </p:spPr>
          <p:txBody>
            <a:bodyPr/>
            <a:lstStyle/>
            <a:p>
              <a:endParaRPr lang="en-GB"/>
            </a:p>
          </p:txBody>
        </p:sp>
      </p:grpSp>
      <p:sp>
        <p:nvSpPr>
          <p:cNvPr id="21508" name="Rectangle 42"/>
          <p:cNvSpPr>
            <a:spLocks noChangeArrowheads="1"/>
          </p:cNvSpPr>
          <p:nvPr/>
        </p:nvSpPr>
        <p:spPr bwMode="auto">
          <a:xfrm>
            <a:off x="4429125" y="12144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pPr>
            <a:r>
              <a:rPr lang="en-GB"/>
              <a:t>EOR</a:t>
            </a:r>
          </a:p>
        </p:txBody>
      </p:sp>
      <p:sp>
        <p:nvSpPr>
          <p:cNvPr id="21509" name="Rectangle 43"/>
          <p:cNvSpPr>
            <a:spLocks noChangeArrowheads="1"/>
          </p:cNvSpPr>
          <p:nvPr/>
        </p:nvSpPr>
        <p:spPr bwMode="auto">
          <a:xfrm>
            <a:off x="4429125" y="342900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pPr>
            <a:r>
              <a:rPr lang="en-GB"/>
              <a:t>AND</a:t>
            </a:r>
          </a:p>
        </p:txBody>
      </p:sp>
      <p:graphicFrame>
        <p:nvGraphicFramePr>
          <p:cNvPr id="45" name="Table 44"/>
          <p:cNvGraphicFramePr>
            <a:graphicFrameLocks noGrp="1"/>
          </p:cNvGraphicFramePr>
          <p:nvPr>
            <p:extLst>
              <p:ext uri="{D42A27DB-BD31-4B8C-83A1-F6EECF244321}">
                <p14:modId xmlns:p14="http://schemas.microsoft.com/office/powerpoint/2010/main" val="2976572781"/>
              </p:ext>
            </p:extLst>
          </p:nvPr>
        </p:nvGraphicFramePr>
        <p:xfrm>
          <a:off x="1331119" y="4509120"/>
          <a:ext cx="1655762" cy="1554426"/>
        </p:xfrm>
        <a:graphic>
          <a:graphicData uri="http://schemas.openxmlformats.org/drawingml/2006/table">
            <a:tbl>
              <a:tblPr/>
              <a:tblGrid>
                <a:gridCol w="792163">
                  <a:extLst>
                    <a:ext uri="{9D8B030D-6E8A-4147-A177-3AD203B41FA5}">
                      <a16:colId xmlns:a16="http://schemas.microsoft.com/office/drawing/2014/main" val="20000"/>
                    </a:ext>
                  </a:extLst>
                </a:gridCol>
                <a:gridCol w="863599">
                  <a:extLst>
                    <a:ext uri="{9D8B030D-6E8A-4147-A177-3AD203B41FA5}">
                      <a16:colId xmlns:a16="http://schemas.microsoft.com/office/drawing/2014/main" val="20001"/>
                    </a:ext>
                  </a:extLst>
                </a:gridCol>
              </a:tblGrid>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711" marB="45711" anchor="b"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1"/>
                          </a:solidFill>
                          <a:effectLst/>
                          <a:latin typeface="Arial" charset="0"/>
                          <a:ea typeface="Times New Roman" pitchFamily="18" charset="0"/>
                          <a:cs typeface="Arial" charset="0"/>
                        </a:rPr>
                        <a:t>T</a:t>
                      </a:r>
                    </a:p>
                  </a:txBody>
                  <a:tcPr marT="45711" marB="45711"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711" marB="45711"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800" b="0" i="0" u="sng" strike="noStrike" cap="none" normalizeH="0" baseline="0">
                          <a:ln>
                            <a:noFill/>
                          </a:ln>
                          <a:solidFill>
                            <a:schemeClr val="tx1"/>
                          </a:solidFill>
                          <a:effectLst/>
                          <a:latin typeface="Arial" charset="0"/>
                          <a:ea typeface="Times New Roman" pitchFamily="18" charset="0"/>
                          <a:cs typeface="Arial" charset="0"/>
                        </a:rPr>
                        <a:t>+  B</a:t>
                      </a:r>
                      <a:endParaRPr kumimoji="0" lang="en-GB" sz="2800" b="0" i="0" u="none" strike="noStrike" cap="none" normalizeH="0" baseline="0">
                        <a:ln>
                          <a:noFill/>
                        </a:ln>
                        <a:solidFill>
                          <a:schemeClr val="tx1"/>
                        </a:solidFill>
                        <a:effectLst/>
                        <a:latin typeface="Arial" charset="0"/>
                        <a:ea typeface="Times New Roman" pitchFamily="18" charset="0"/>
                        <a:cs typeface="Arial" charset="0"/>
                      </a:endParaRPr>
                    </a:p>
                  </a:txBody>
                  <a:tcPr marT="45711" marB="45711"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err="1">
                          <a:ln>
                            <a:noFill/>
                          </a:ln>
                          <a:solidFill>
                            <a:schemeClr val="tx1"/>
                          </a:solidFill>
                          <a:effectLst/>
                          <a:latin typeface="Arial" charset="0"/>
                          <a:ea typeface="Times New Roman" pitchFamily="18" charset="0"/>
                          <a:cs typeface="Arial" charset="0"/>
                        </a:rPr>
                        <a:t>C</a:t>
                      </a:r>
                      <a:r>
                        <a:rPr kumimoji="0" lang="en-GB" sz="2800" b="0" i="0" u="none" strike="noStrike" cap="none" normalizeH="0" baseline="-30000" dirty="0" err="1">
                          <a:ln>
                            <a:noFill/>
                          </a:ln>
                          <a:solidFill>
                            <a:schemeClr val="tx1"/>
                          </a:solidFill>
                          <a:effectLst/>
                          <a:latin typeface="Arial" charset="0"/>
                          <a:ea typeface="Times New Roman" pitchFamily="18" charset="0"/>
                          <a:cs typeface="Arial" charset="0"/>
                        </a:rPr>
                        <a:t>out</a:t>
                      </a:r>
                      <a:endParaRPr kumimoji="0" lang="en-GB" sz="2800" b="0" i="0" u="none" strike="noStrike" cap="none" normalizeH="0" baseline="0" dirty="0">
                        <a:ln>
                          <a:noFill/>
                        </a:ln>
                        <a:solidFill>
                          <a:schemeClr val="tx1"/>
                        </a:solidFill>
                        <a:effectLst/>
                        <a:latin typeface="Arial" charset="0"/>
                        <a:ea typeface="Times New Roman" pitchFamily="18" charset="0"/>
                        <a:cs typeface="Arial" charset="0"/>
                      </a:endParaRPr>
                    </a:p>
                  </a:txBody>
                  <a:tcPr marT="45711" marB="45711" anchor="b"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a:ln>
                            <a:noFill/>
                          </a:ln>
                          <a:solidFill>
                            <a:schemeClr val="tx1"/>
                          </a:solidFill>
                          <a:effectLst/>
                          <a:latin typeface="Arial" charset="0"/>
                          <a:ea typeface="Times New Roman" pitchFamily="18" charset="0"/>
                          <a:cs typeface="Arial" charset="0"/>
                        </a:rPr>
                        <a:t>S</a:t>
                      </a:r>
                    </a:p>
                  </a:txBody>
                  <a:tcPr marT="45711" marB="45711"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17" name="TextBox 45"/>
          <p:cNvSpPr txBox="1">
            <a:spLocks noChangeArrowheads="1"/>
          </p:cNvSpPr>
          <p:nvPr/>
        </p:nvSpPr>
        <p:spPr bwMode="auto">
          <a:xfrm>
            <a:off x="1292960" y="4149080"/>
            <a:ext cx="1928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dirty="0">
                <a:solidFill>
                  <a:srgbClr val="FF0000"/>
                </a:solidFill>
              </a:rPr>
              <a:t>1-bit addition</a:t>
            </a:r>
          </a:p>
        </p:txBody>
      </p:sp>
      <p:graphicFrame>
        <p:nvGraphicFramePr>
          <p:cNvPr id="47" name="Table 46"/>
          <p:cNvGraphicFramePr>
            <a:graphicFrameLocks noGrp="1"/>
          </p:cNvGraphicFramePr>
          <p:nvPr/>
        </p:nvGraphicFramePr>
        <p:xfrm>
          <a:off x="5429250" y="3857625"/>
          <a:ext cx="2535238" cy="2743200"/>
        </p:xfrm>
        <a:graphic>
          <a:graphicData uri="http://schemas.openxmlformats.org/drawingml/2006/table">
            <a:tbl>
              <a:tblPr/>
              <a:tblGrid>
                <a:gridCol w="576251">
                  <a:extLst>
                    <a:ext uri="{9D8B030D-6E8A-4147-A177-3AD203B41FA5}">
                      <a16:colId xmlns:a16="http://schemas.microsoft.com/office/drawing/2014/main" val="20000"/>
                    </a:ext>
                  </a:extLst>
                </a:gridCol>
                <a:gridCol w="576252">
                  <a:extLst>
                    <a:ext uri="{9D8B030D-6E8A-4147-A177-3AD203B41FA5}">
                      <a16:colId xmlns:a16="http://schemas.microsoft.com/office/drawing/2014/main" val="20001"/>
                    </a:ext>
                  </a:extLst>
                </a:gridCol>
                <a:gridCol w="503227">
                  <a:extLst>
                    <a:ext uri="{9D8B030D-6E8A-4147-A177-3AD203B41FA5}">
                      <a16:colId xmlns:a16="http://schemas.microsoft.com/office/drawing/2014/main" val="20002"/>
                    </a:ext>
                  </a:extLst>
                </a:gridCol>
                <a:gridCol w="879508">
                  <a:extLst>
                    <a:ext uri="{9D8B030D-6E8A-4147-A177-3AD203B41FA5}">
                      <a16:colId xmlns:a16="http://schemas.microsoft.com/office/drawing/2014/main" val="20003"/>
                    </a:ext>
                  </a:extLst>
                </a:gridCol>
              </a:tblGrid>
              <a:tr h="274638">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1" i="0" u="none" strike="noStrike" cap="none" normalizeH="0" baseline="0" dirty="0">
                          <a:ln>
                            <a:noFill/>
                          </a:ln>
                          <a:solidFill>
                            <a:schemeClr val="tx1"/>
                          </a:solidFill>
                          <a:effectLst/>
                          <a:latin typeface="Arial" charset="0"/>
                          <a:cs typeface="Times New Roman" pitchFamily="18" charset="0"/>
                        </a:rPr>
                        <a:t>Truth Table</a:t>
                      </a:r>
                      <a:endParaRPr kumimoji="0" lang="en-GB" sz="2400" b="0" i="0" u="none" strike="noStrike" cap="none" normalizeH="0" baseline="0" dirty="0">
                        <a:ln>
                          <a:noFill/>
                        </a:ln>
                        <a:solidFill>
                          <a:schemeClr val="tx1"/>
                        </a:solidFill>
                        <a:effectLst/>
                        <a:latin typeface="Arial" charset="0"/>
                      </a:endParaRPr>
                    </a:p>
                  </a:txBody>
                  <a:tcPr marL="91438" marR="914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T</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A6F5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dirty="0">
                          <a:ln>
                            <a:noFill/>
                          </a:ln>
                          <a:solidFill>
                            <a:schemeClr val="tx1"/>
                          </a:solidFill>
                          <a:effectLst/>
                          <a:latin typeface="Arial" charset="0"/>
                          <a:cs typeface="Times New Roman" pitchFamily="18" charset="0"/>
                        </a:rPr>
                        <a:t>B</a:t>
                      </a:r>
                      <a:endParaRPr kumimoji="0" lang="en-GB" sz="2400" b="0" i="0" u="none" strike="noStrike" cap="none" normalizeH="0" baseline="0" dirty="0">
                        <a:ln>
                          <a:noFill/>
                        </a:ln>
                        <a:solidFill>
                          <a:schemeClr val="tx1"/>
                        </a:solidFill>
                        <a:effectLst/>
                        <a:latin typeface="Arial" charset="0"/>
                      </a:endParaRPr>
                    </a:p>
                  </a:txBody>
                  <a:tcPr marL="91438" marR="91438"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dirty="0">
                          <a:ln>
                            <a:noFill/>
                          </a:ln>
                          <a:solidFill>
                            <a:schemeClr val="tx1"/>
                          </a:solidFill>
                          <a:effectLst/>
                          <a:latin typeface="Arial" charset="0"/>
                          <a:cs typeface="Times New Roman" pitchFamily="18" charset="0"/>
                        </a:rPr>
                        <a:t>S</a:t>
                      </a:r>
                      <a:endParaRPr kumimoji="0" lang="en-GB" sz="2400" b="0" i="0" u="none" strike="noStrike" cap="none" normalizeH="0" baseline="0" dirty="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C</a:t>
                      </a:r>
                      <a:r>
                        <a:rPr kumimoji="0" lang="en-GB" sz="2400" b="0" i="0" u="none" strike="noStrike" cap="none" normalizeH="0" baseline="-25000">
                          <a:ln>
                            <a:noFill/>
                          </a:ln>
                          <a:solidFill>
                            <a:schemeClr val="tx1"/>
                          </a:solidFill>
                          <a:effectLst/>
                          <a:latin typeface="Arial" charset="0"/>
                          <a:cs typeface="Times New Roman" pitchFamily="18" charset="0"/>
                        </a:rPr>
                        <a:t>out</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A6F5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A6F5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1</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1</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1</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A6F5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1</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1</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A6F5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1</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a:ln>
                            <a:noFill/>
                          </a:ln>
                          <a:solidFill>
                            <a:schemeClr val="tx1"/>
                          </a:solidFill>
                          <a:effectLst/>
                          <a:latin typeface="Arial" charset="0"/>
                          <a:cs typeface="Times New Roman" pitchFamily="18" charset="0"/>
                        </a:rPr>
                        <a:t>0</a:t>
                      </a:r>
                      <a:endParaRPr kumimoji="0" lang="en-GB" sz="2400" b="0" i="0" u="none" strike="noStrike" cap="none" normalizeH="0" baseline="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768475" algn="l"/>
                        </a:tabLst>
                      </a:pPr>
                      <a:r>
                        <a:rPr kumimoji="0" lang="en-GB" sz="2400" b="0" i="0" u="none" strike="noStrike" cap="none" normalizeH="0" baseline="0" dirty="0">
                          <a:ln>
                            <a:noFill/>
                          </a:ln>
                          <a:solidFill>
                            <a:schemeClr val="tx1"/>
                          </a:solidFill>
                          <a:effectLst/>
                          <a:latin typeface="Arial" charset="0"/>
                          <a:cs typeface="Times New Roman" pitchFamily="18" charset="0"/>
                        </a:rPr>
                        <a:t>1</a:t>
                      </a:r>
                      <a:endParaRPr kumimoji="0" lang="en-GB" sz="2400" b="0" i="0" u="none" strike="noStrike" cap="none" normalizeH="0" baseline="0" dirty="0">
                        <a:ln>
                          <a:noFill/>
                        </a:ln>
                        <a:solidFill>
                          <a:schemeClr val="tx1"/>
                        </a:solidFill>
                        <a:effectLst/>
                        <a:latin typeface="Arial" charset="0"/>
                      </a:endParaRPr>
                    </a:p>
                  </a:txBody>
                  <a:tcPr marL="91438" marR="9143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2" name="TextBox 1"/>
          <p:cNvSpPr txBox="1"/>
          <p:nvPr/>
        </p:nvSpPr>
        <p:spPr>
          <a:xfrm>
            <a:off x="3579813" y="332656"/>
            <a:ext cx="2042547" cy="584775"/>
          </a:xfrm>
          <a:prstGeom prst="rect">
            <a:avLst/>
          </a:prstGeom>
          <a:noFill/>
        </p:spPr>
        <p:txBody>
          <a:bodyPr wrap="none" rtlCol="0">
            <a:spAutoFit/>
          </a:bodyPr>
          <a:lstStyle/>
          <a:p>
            <a:r>
              <a:rPr lang="en-GB" sz="3200" b="1" dirty="0"/>
              <a:t>Half-Adder</a:t>
            </a:r>
          </a:p>
        </p:txBody>
      </p:sp>
      <p:sp>
        <p:nvSpPr>
          <p:cNvPr id="4" name="Slide Number Placeholder 3"/>
          <p:cNvSpPr>
            <a:spLocks noGrp="1"/>
          </p:cNvSpPr>
          <p:nvPr>
            <p:ph type="sldNum" sz="quarter" idx="12"/>
          </p:nvPr>
        </p:nvSpPr>
        <p:spPr/>
        <p:txBody>
          <a:bodyPr/>
          <a:lstStyle/>
          <a:p>
            <a:fld id="{04698E25-70A5-4DC8-888B-608AEC755B87}" type="slidenum">
              <a:rPr lang="en-GB" smtClean="0"/>
              <a:t>12</a:t>
            </a:fld>
            <a:endParaRPr lang="en-GB"/>
          </a:p>
        </p:txBody>
      </p:sp>
      <p:pic>
        <p:nvPicPr>
          <p:cNvPr id="30"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1237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17"/>
                                        </p:tgtEl>
                                        <p:attrNameLst>
                                          <p:attrName>style.visibility</p:attrName>
                                        </p:attrNameLst>
                                      </p:cBhvr>
                                      <p:to>
                                        <p:strVal val="visible"/>
                                      </p:to>
                                    </p:set>
                                    <p:animEffect transition="in" filter="fade">
                                      <p:cBhvr>
                                        <p:cTn id="7" dur="1000"/>
                                        <p:tgtEl>
                                          <p:spTgt spid="21517"/>
                                        </p:tgtEl>
                                      </p:cBhvr>
                                    </p:animEffect>
                                    <p:anim calcmode="lin" valueType="num">
                                      <p:cBhvr>
                                        <p:cTn id="8" dur="1000" fill="hold"/>
                                        <p:tgtEl>
                                          <p:spTgt spid="21517"/>
                                        </p:tgtEl>
                                        <p:attrNameLst>
                                          <p:attrName>ppt_x</p:attrName>
                                        </p:attrNameLst>
                                      </p:cBhvr>
                                      <p:tavLst>
                                        <p:tav tm="0">
                                          <p:val>
                                            <p:strVal val="#ppt_x"/>
                                          </p:val>
                                        </p:tav>
                                        <p:tav tm="100000">
                                          <p:val>
                                            <p:strVal val="#ppt_x"/>
                                          </p:val>
                                        </p:tav>
                                      </p:tavLst>
                                    </p:anim>
                                    <p:anim calcmode="lin" valueType="num">
                                      <p:cBhvr>
                                        <p:cTn id="9" dur="1000" fill="hold"/>
                                        <p:tgtEl>
                                          <p:spTgt spid="215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extLst>
              <p:ext uri="{D42A27DB-BD31-4B8C-83A1-F6EECF244321}">
                <p14:modId xmlns:p14="http://schemas.microsoft.com/office/powerpoint/2010/main" val="3985789880"/>
              </p:ext>
            </p:extLst>
          </p:nvPr>
        </p:nvGraphicFramePr>
        <p:xfrm>
          <a:off x="1695450" y="836613"/>
          <a:ext cx="5273675" cy="4303712"/>
        </p:xfrm>
        <a:graphic>
          <a:graphicData uri="http://schemas.openxmlformats.org/presentationml/2006/ole">
            <mc:AlternateContent xmlns:mc="http://schemas.openxmlformats.org/markup-compatibility/2006">
              <mc:Choice xmlns:v="urn:schemas-microsoft-com:vml" Requires="v">
                <p:oleObj spid="_x0000_s42133" name="Document" r:id="rId4" imgW="5578728" imgH="4541097" progId="Word.Document.8">
                  <p:embed/>
                </p:oleObj>
              </mc:Choice>
              <mc:Fallback>
                <p:oleObj name="Document" r:id="rId4" imgW="5578728" imgH="4541097" progId="Word.Document.8">
                  <p:embed/>
                  <p:pic>
                    <p:nvPicPr>
                      <p:cNvPr id="0" name=""/>
                      <p:cNvPicPr>
                        <a:picLocks noChangeAspect="1" noChangeArrowheads="1"/>
                      </p:cNvPicPr>
                      <p:nvPr/>
                    </p:nvPicPr>
                    <p:blipFill>
                      <a:blip r:embed="rId5"/>
                      <a:srcRect/>
                      <a:stretch>
                        <a:fillRect/>
                      </a:stretch>
                    </p:blipFill>
                    <p:spPr bwMode="auto">
                      <a:xfrm>
                        <a:off x="1695450" y="836613"/>
                        <a:ext cx="5273675" cy="4303712"/>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13</a:t>
            </a:fld>
            <a:endParaRPr lang="en-GB"/>
          </a:p>
        </p:txBody>
      </p:sp>
      <p:pic>
        <p:nvPicPr>
          <p:cNvPr id="4" name="Picture 2" descr="C:\Users\ab0480\Desktop\CU_\New Session Prep - 2016-17\120CT\trafficlight_gree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31883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0"/>
          <p:cNvGraphicFramePr>
            <a:graphicFrameLocks noChangeAspect="1"/>
          </p:cNvGraphicFramePr>
          <p:nvPr>
            <p:extLst>
              <p:ext uri="{D42A27DB-BD31-4B8C-83A1-F6EECF244321}">
                <p14:modId xmlns:p14="http://schemas.microsoft.com/office/powerpoint/2010/main" val="3345545266"/>
              </p:ext>
            </p:extLst>
          </p:nvPr>
        </p:nvGraphicFramePr>
        <p:xfrm>
          <a:off x="1600200" y="3276600"/>
          <a:ext cx="5378450" cy="2735263"/>
        </p:xfrm>
        <a:graphic>
          <a:graphicData uri="http://schemas.openxmlformats.org/presentationml/2006/ole">
            <mc:AlternateContent xmlns:mc="http://schemas.openxmlformats.org/markup-compatibility/2006">
              <mc:Choice xmlns:v="urn:schemas-microsoft-com:vml" Requires="v">
                <p:oleObj spid="_x0000_s43451" name="Document" r:id="rId4" imgW="5497919" imgH="2792307" progId="Word.Document.8">
                  <p:embed/>
                </p:oleObj>
              </mc:Choice>
              <mc:Fallback>
                <p:oleObj name="Document" r:id="rId4" imgW="5497919" imgH="2792307" progId="Word.Document.8">
                  <p:embed/>
                  <p:pic>
                    <p:nvPicPr>
                      <p:cNvPr id="0" name=""/>
                      <p:cNvPicPr>
                        <a:picLocks noChangeAspect="1" noChangeArrowheads="1"/>
                      </p:cNvPicPr>
                      <p:nvPr/>
                    </p:nvPicPr>
                    <p:blipFill>
                      <a:blip r:embed="rId5"/>
                      <a:srcRect/>
                      <a:stretch>
                        <a:fillRect/>
                      </a:stretch>
                    </p:blipFill>
                    <p:spPr bwMode="auto">
                      <a:xfrm>
                        <a:off x="1600200" y="3276600"/>
                        <a:ext cx="5378450"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1"/>
          <p:cNvGraphicFramePr>
            <a:graphicFrameLocks noChangeAspect="1"/>
          </p:cNvGraphicFramePr>
          <p:nvPr>
            <p:extLst>
              <p:ext uri="{D42A27DB-BD31-4B8C-83A1-F6EECF244321}">
                <p14:modId xmlns:p14="http://schemas.microsoft.com/office/powerpoint/2010/main" val="2373894834"/>
              </p:ext>
            </p:extLst>
          </p:nvPr>
        </p:nvGraphicFramePr>
        <p:xfrm>
          <a:off x="949325" y="584684"/>
          <a:ext cx="5264150" cy="333375"/>
        </p:xfrm>
        <a:graphic>
          <a:graphicData uri="http://schemas.openxmlformats.org/presentationml/2006/ole">
            <mc:AlternateContent xmlns:mc="http://schemas.openxmlformats.org/markup-compatibility/2006">
              <mc:Choice xmlns:v="urn:schemas-microsoft-com:vml" Requires="v">
                <p:oleObj spid="_x0000_s43452" name="Document" r:id="rId6" imgW="5497919" imgH="358034" progId="Word.Document.8">
                  <p:embed/>
                </p:oleObj>
              </mc:Choice>
              <mc:Fallback>
                <p:oleObj name="Document" r:id="rId6" imgW="5497919" imgH="358034" progId="Word.Document.8">
                  <p:embed/>
                  <p:pic>
                    <p:nvPicPr>
                      <p:cNvPr id="0" name=""/>
                      <p:cNvPicPr>
                        <a:picLocks noChangeAspect="1" noChangeArrowheads="1"/>
                      </p:cNvPicPr>
                      <p:nvPr/>
                    </p:nvPicPr>
                    <p:blipFill>
                      <a:blip r:embed="rId7"/>
                      <a:srcRect/>
                      <a:stretch>
                        <a:fillRect/>
                      </a:stretch>
                    </p:blipFill>
                    <p:spPr bwMode="auto">
                      <a:xfrm>
                        <a:off x="949325" y="584684"/>
                        <a:ext cx="5264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2"/>
          <p:cNvGraphicFramePr>
            <a:graphicFrameLocks noChangeAspect="1"/>
          </p:cNvGraphicFramePr>
          <p:nvPr/>
        </p:nvGraphicFramePr>
        <p:xfrm>
          <a:off x="3581400" y="914400"/>
          <a:ext cx="2590800" cy="2514600"/>
        </p:xfrm>
        <a:graphic>
          <a:graphicData uri="http://schemas.openxmlformats.org/presentationml/2006/ole">
            <mc:AlternateContent xmlns:mc="http://schemas.openxmlformats.org/markup-compatibility/2006">
              <mc:Choice xmlns:v="urn:schemas-microsoft-com:vml" Requires="v">
                <p:oleObj spid="_x0000_s43453" name="Bitmap Image" r:id="rId8" imgW="1638529" imgH="1933333" progId="Paint.Picture">
                  <p:embed/>
                </p:oleObj>
              </mc:Choice>
              <mc:Fallback>
                <p:oleObj name="Bitmap Image" r:id="rId8" imgW="1638529" imgH="193333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914400"/>
                        <a:ext cx="2590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14</a:t>
            </a:fld>
            <a:endParaRPr lang="en-GB"/>
          </a:p>
        </p:txBody>
      </p:sp>
      <p:pic>
        <p:nvPicPr>
          <p:cNvPr id="6" name="Picture 2" descr="C:\Users\ab0480\Desktop\CU_\New Session Prep - 2016-17\120CT\trafficlight_green_2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77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1000"/>
                                        <p:tgtEl>
                                          <p:spTgt spid="11268"/>
                                        </p:tgtEl>
                                      </p:cBhvr>
                                    </p:animEffect>
                                    <p:anim calcmode="lin" valueType="num">
                                      <p:cBhvr>
                                        <p:cTn id="8" dur="1000" fill="hold"/>
                                        <p:tgtEl>
                                          <p:spTgt spid="11268"/>
                                        </p:tgtEl>
                                        <p:attrNameLst>
                                          <p:attrName>ppt_x</p:attrName>
                                        </p:attrNameLst>
                                      </p:cBhvr>
                                      <p:tavLst>
                                        <p:tav tm="0">
                                          <p:val>
                                            <p:strVal val="#ppt_x"/>
                                          </p:val>
                                        </p:tav>
                                        <p:tav tm="100000">
                                          <p:val>
                                            <p:strVal val="#ppt_x"/>
                                          </p:val>
                                        </p:tav>
                                      </p:tavLst>
                                    </p:anim>
                                    <p:anim calcmode="lin" valueType="num">
                                      <p:cBhvr>
                                        <p:cTn id="9" dur="1000" fill="hold"/>
                                        <p:tgtEl>
                                          <p:spTgt spid="1126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266"/>
                                        </p:tgtEl>
                                        <p:attrNameLst>
                                          <p:attrName>style.visibility</p:attrName>
                                        </p:attrNameLst>
                                      </p:cBhvr>
                                      <p:to>
                                        <p:strVal val="visible"/>
                                      </p:to>
                                    </p:set>
                                    <p:animEffect transition="in" filter="fade">
                                      <p:cBhvr>
                                        <p:cTn id="14" dur="1000"/>
                                        <p:tgtEl>
                                          <p:spTgt spid="11266"/>
                                        </p:tgtEl>
                                      </p:cBhvr>
                                    </p:animEffect>
                                    <p:anim calcmode="lin" valueType="num">
                                      <p:cBhvr>
                                        <p:cTn id="15" dur="1000" fill="hold"/>
                                        <p:tgtEl>
                                          <p:spTgt spid="11266"/>
                                        </p:tgtEl>
                                        <p:attrNameLst>
                                          <p:attrName>ppt_x</p:attrName>
                                        </p:attrNameLst>
                                      </p:cBhvr>
                                      <p:tavLst>
                                        <p:tav tm="0">
                                          <p:val>
                                            <p:strVal val="#ppt_x"/>
                                          </p:val>
                                        </p:tav>
                                        <p:tav tm="100000">
                                          <p:val>
                                            <p:strVal val="#ppt_x"/>
                                          </p:val>
                                        </p:tav>
                                      </p:tavLst>
                                    </p:anim>
                                    <p:anim calcmode="lin" valueType="num">
                                      <p:cBhvr>
                                        <p:cTn id="16"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extLst>
              <p:ext uri="{D42A27DB-BD31-4B8C-83A1-F6EECF244321}">
                <p14:modId xmlns:p14="http://schemas.microsoft.com/office/powerpoint/2010/main" val="3851482866"/>
              </p:ext>
            </p:extLst>
          </p:nvPr>
        </p:nvGraphicFramePr>
        <p:xfrm>
          <a:off x="1835150" y="908720"/>
          <a:ext cx="5167313" cy="5071393"/>
        </p:xfrm>
        <a:graphic>
          <a:graphicData uri="http://schemas.openxmlformats.org/presentationml/2006/ole">
            <mc:AlternateContent xmlns:mc="http://schemas.openxmlformats.org/markup-compatibility/2006">
              <mc:Choice xmlns:v="urn:schemas-microsoft-com:vml" Requires="v">
                <p:oleObj spid="_x0000_s44181" name="Document" r:id="rId4" imgW="5183340" imgH="4757356" progId="Word.Document.8">
                  <p:embed/>
                </p:oleObj>
              </mc:Choice>
              <mc:Fallback>
                <p:oleObj name="Document" r:id="rId4" imgW="5183340" imgH="4757356" progId="Word.Document.8">
                  <p:embed/>
                  <p:pic>
                    <p:nvPicPr>
                      <p:cNvPr id="0" name=""/>
                      <p:cNvPicPr>
                        <a:picLocks noChangeAspect="1" noChangeArrowheads="1"/>
                      </p:cNvPicPr>
                      <p:nvPr/>
                    </p:nvPicPr>
                    <p:blipFill>
                      <a:blip r:embed="rId5"/>
                      <a:srcRect/>
                      <a:stretch>
                        <a:fillRect/>
                      </a:stretch>
                    </p:blipFill>
                    <p:spPr bwMode="auto">
                      <a:xfrm>
                        <a:off x="1835150" y="908720"/>
                        <a:ext cx="5167313" cy="5071393"/>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15</a:t>
            </a:fld>
            <a:endParaRPr lang="en-GB"/>
          </a:p>
        </p:txBody>
      </p:sp>
      <p:pic>
        <p:nvPicPr>
          <p:cNvPr id="4" name="Picture 2" descr="C:\Users\ab0480\Desktop\CU_\New Session Prep - 2016-17\120CT\trafficlight_gree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1412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ext uri="{D42A27DB-BD31-4B8C-83A1-F6EECF244321}">
                <p14:modId xmlns:p14="http://schemas.microsoft.com/office/powerpoint/2010/main" val="3147627382"/>
              </p:ext>
            </p:extLst>
          </p:nvPr>
        </p:nvGraphicFramePr>
        <p:xfrm>
          <a:off x="1679575" y="850900"/>
          <a:ext cx="5264150" cy="1041400"/>
        </p:xfrm>
        <a:graphic>
          <a:graphicData uri="http://schemas.openxmlformats.org/presentationml/2006/ole">
            <mc:AlternateContent xmlns:mc="http://schemas.openxmlformats.org/markup-compatibility/2006">
              <mc:Choice xmlns:v="urn:schemas-microsoft-com:vml" Requires="v">
                <p:oleObj spid="_x0000_s90266" name="Document" r:id="rId4" imgW="5497919" imgH="1093893" progId="Word.Document.8">
                  <p:embed/>
                </p:oleObj>
              </mc:Choice>
              <mc:Fallback>
                <p:oleObj name="Document" r:id="rId4" imgW="5497919" imgH="1093893" progId="Word.Document.8">
                  <p:embed/>
                  <p:pic>
                    <p:nvPicPr>
                      <p:cNvPr id="0" name=""/>
                      <p:cNvPicPr>
                        <a:picLocks noChangeAspect="1" noChangeArrowheads="1"/>
                      </p:cNvPicPr>
                      <p:nvPr/>
                    </p:nvPicPr>
                    <p:blipFill>
                      <a:blip r:embed="rId5"/>
                      <a:srcRect/>
                      <a:stretch>
                        <a:fillRect/>
                      </a:stretch>
                    </p:blipFill>
                    <p:spPr bwMode="auto">
                      <a:xfrm>
                        <a:off x="1679575" y="850900"/>
                        <a:ext cx="526415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val="234561330"/>
              </p:ext>
            </p:extLst>
          </p:nvPr>
        </p:nvGraphicFramePr>
        <p:xfrm>
          <a:off x="1679575" y="1908175"/>
          <a:ext cx="7110413" cy="355600"/>
        </p:xfrm>
        <a:graphic>
          <a:graphicData uri="http://schemas.openxmlformats.org/presentationml/2006/ole">
            <mc:AlternateContent xmlns:mc="http://schemas.openxmlformats.org/markup-compatibility/2006">
              <mc:Choice xmlns:v="urn:schemas-microsoft-com:vml" Requires="v">
                <p:oleObj spid="_x0000_s90267" name="Document" r:id="rId6" imgW="5497919" imgH="278871" progId="Word.Document.8">
                  <p:embed/>
                </p:oleObj>
              </mc:Choice>
              <mc:Fallback>
                <p:oleObj name="Document" r:id="rId6" imgW="5497919" imgH="278871" progId="Word.Document.8">
                  <p:embed/>
                  <p:pic>
                    <p:nvPicPr>
                      <p:cNvPr id="0" name=""/>
                      <p:cNvPicPr>
                        <a:picLocks noChangeAspect="1" noChangeArrowheads="1"/>
                      </p:cNvPicPr>
                      <p:nvPr/>
                    </p:nvPicPr>
                    <p:blipFill>
                      <a:blip r:embed="rId7"/>
                      <a:srcRect/>
                      <a:stretch>
                        <a:fillRect/>
                      </a:stretch>
                    </p:blipFill>
                    <p:spPr bwMode="auto">
                      <a:xfrm>
                        <a:off x="1679575" y="1908175"/>
                        <a:ext cx="711041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4"/>
          <p:cNvGraphicFramePr>
            <a:graphicFrameLocks noChangeAspect="1"/>
          </p:cNvGraphicFramePr>
          <p:nvPr>
            <p:extLst>
              <p:ext uri="{D42A27DB-BD31-4B8C-83A1-F6EECF244321}">
                <p14:modId xmlns:p14="http://schemas.microsoft.com/office/powerpoint/2010/main" val="3348608276"/>
              </p:ext>
            </p:extLst>
          </p:nvPr>
        </p:nvGraphicFramePr>
        <p:xfrm>
          <a:off x="1679576" y="2435225"/>
          <a:ext cx="6051550" cy="490538"/>
        </p:xfrm>
        <a:graphic>
          <a:graphicData uri="http://schemas.openxmlformats.org/presentationml/2006/ole">
            <mc:AlternateContent xmlns:mc="http://schemas.openxmlformats.org/markup-compatibility/2006">
              <mc:Choice xmlns:v="urn:schemas-microsoft-com:vml" Requires="v">
                <p:oleObj spid="_x0000_s90268" name="Document" r:id="rId8" imgW="3116209" imgH="317373" progId="Word.Document.8">
                  <p:embed/>
                </p:oleObj>
              </mc:Choice>
              <mc:Fallback>
                <p:oleObj name="Document" r:id="rId8" imgW="3116209" imgH="317373" progId="Word.Document.8">
                  <p:embed/>
                  <p:pic>
                    <p:nvPicPr>
                      <p:cNvPr id="0" name=""/>
                      <p:cNvPicPr>
                        <a:picLocks noChangeAspect="1" noChangeArrowheads="1"/>
                      </p:cNvPicPr>
                      <p:nvPr/>
                    </p:nvPicPr>
                    <p:blipFill>
                      <a:blip r:embed="rId9"/>
                      <a:srcRect/>
                      <a:stretch>
                        <a:fillRect/>
                      </a:stretch>
                    </p:blipFill>
                    <p:spPr bwMode="auto">
                      <a:xfrm>
                        <a:off x="1679576" y="2435225"/>
                        <a:ext cx="6051550" cy="490538"/>
                      </a:xfrm>
                      <a:prstGeom prst="rect">
                        <a:avLst/>
                      </a:prstGeom>
                      <a:noFill/>
                      <a:ln>
                        <a:noFill/>
                      </a:ln>
                      <a:effectLst/>
                      <a:extLst/>
                    </p:spPr>
                  </p:pic>
                </p:oleObj>
              </mc:Fallback>
            </mc:AlternateContent>
          </a:graphicData>
        </a:graphic>
      </p:graphicFrame>
      <p:graphicFrame>
        <p:nvGraphicFramePr>
          <p:cNvPr id="13317" name="Object 5"/>
          <p:cNvGraphicFramePr>
            <a:graphicFrameLocks noChangeAspect="1"/>
          </p:cNvGraphicFramePr>
          <p:nvPr>
            <p:extLst>
              <p:ext uri="{D42A27DB-BD31-4B8C-83A1-F6EECF244321}">
                <p14:modId xmlns:p14="http://schemas.microsoft.com/office/powerpoint/2010/main" val="1735634016"/>
              </p:ext>
            </p:extLst>
          </p:nvPr>
        </p:nvGraphicFramePr>
        <p:xfrm>
          <a:off x="1679575" y="3021024"/>
          <a:ext cx="4044552" cy="491860"/>
        </p:xfrm>
        <a:graphic>
          <a:graphicData uri="http://schemas.openxmlformats.org/presentationml/2006/ole">
            <mc:AlternateContent xmlns:mc="http://schemas.openxmlformats.org/markup-compatibility/2006">
              <mc:Choice xmlns:v="urn:schemas-microsoft-com:vml" Requires="v">
                <p:oleObj spid="_x0000_s90269" name="Document" r:id="rId10" imgW="2291521" imgH="317373" progId="Word.Document.8">
                  <p:embed/>
                </p:oleObj>
              </mc:Choice>
              <mc:Fallback>
                <p:oleObj name="Document" r:id="rId10" imgW="2291521" imgH="317373" progId="Word.Document.8">
                  <p:embed/>
                  <p:pic>
                    <p:nvPicPr>
                      <p:cNvPr id="0" name=""/>
                      <p:cNvPicPr>
                        <a:picLocks noChangeAspect="1" noChangeArrowheads="1"/>
                      </p:cNvPicPr>
                      <p:nvPr/>
                    </p:nvPicPr>
                    <p:blipFill>
                      <a:blip r:embed="rId11"/>
                      <a:srcRect/>
                      <a:stretch>
                        <a:fillRect/>
                      </a:stretch>
                    </p:blipFill>
                    <p:spPr bwMode="auto">
                      <a:xfrm>
                        <a:off x="1679575" y="3021024"/>
                        <a:ext cx="4044552" cy="491860"/>
                      </a:xfrm>
                      <a:prstGeom prst="rect">
                        <a:avLst/>
                      </a:prstGeom>
                      <a:noFill/>
                      <a:ln>
                        <a:noFill/>
                      </a:ln>
                      <a:effectLst/>
                      <a:extLst/>
                    </p:spPr>
                  </p:pic>
                </p:oleObj>
              </mc:Fallback>
            </mc:AlternateContent>
          </a:graphicData>
        </a:graphic>
      </p:graphicFrame>
      <p:graphicFrame>
        <p:nvGraphicFramePr>
          <p:cNvPr id="13318" name="Object 6"/>
          <p:cNvGraphicFramePr>
            <a:graphicFrameLocks noChangeAspect="1"/>
          </p:cNvGraphicFramePr>
          <p:nvPr>
            <p:extLst>
              <p:ext uri="{D42A27DB-BD31-4B8C-83A1-F6EECF244321}">
                <p14:modId xmlns:p14="http://schemas.microsoft.com/office/powerpoint/2010/main" val="843773092"/>
              </p:ext>
            </p:extLst>
          </p:nvPr>
        </p:nvGraphicFramePr>
        <p:xfrm>
          <a:off x="1589234" y="3810161"/>
          <a:ext cx="7423798" cy="425307"/>
        </p:xfrm>
        <a:graphic>
          <a:graphicData uri="http://schemas.openxmlformats.org/presentationml/2006/ole">
            <mc:AlternateContent xmlns:mc="http://schemas.openxmlformats.org/markup-compatibility/2006">
              <mc:Choice xmlns:v="urn:schemas-microsoft-com:vml" Requires="v">
                <p:oleObj spid="_x0000_s90270" name="Document" r:id="rId12" imgW="5497919" imgH="266636" progId="Word.Document.8">
                  <p:embed/>
                </p:oleObj>
              </mc:Choice>
              <mc:Fallback>
                <p:oleObj name="Document" r:id="rId12" imgW="5497919" imgH="266636" progId="Word.Document.8">
                  <p:embed/>
                  <p:pic>
                    <p:nvPicPr>
                      <p:cNvPr id="0" name=""/>
                      <p:cNvPicPr>
                        <a:picLocks noChangeAspect="1" noChangeArrowheads="1"/>
                      </p:cNvPicPr>
                      <p:nvPr/>
                    </p:nvPicPr>
                    <p:blipFill>
                      <a:blip r:embed="rId13"/>
                      <a:srcRect/>
                      <a:stretch>
                        <a:fillRect/>
                      </a:stretch>
                    </p:blipFill>
                    <p:spPr bwMode="auto">
                      <a:xfrm>
                        <a:off x="1589234" y="3810161"/>
                        <a:ext cx="7423798" cy="425307"/>
                      </a:xfrm>
                      <a:prstGeom prst="rect">
                        <a:avLst/>
                      </a:prstGeom>
                      <a:noFill/>
                      <a:ln>
                        <a:noFill/>
                      </a:ln>
                      <a:effectLst/>
                      <a:extLst/>
                    </p:spPr>
                  </p:pic>
                </p:oleObj>
              </mc:Fallback>
            </mc:AlternateContent>
          </a:graphicData>
        </a:graphic>
      </p:graphicFrame>
      <p:graphicFrame>
        <p:nvGraphicFramePr>
          <p:cNvPr id="13319" name="Object 7"/>
          <p:cNvGraphicFramePr>
            <a:graphicFrameLocks noChangeAspect="1"/>
          </p:cNvGraphicFramePr>
          <p:nvPr>
            <p:extLst>
              <p:ext uri="{D42A27DB-BD31-4B8C-83A1-F6EECF244321}">
                <p14:modId xmlns:p14="http://schemas.microsoft.com/office/powerpoint/2010/main" val="85859687"/>
              </p:ext>
            </p:extLst>
          </p:nvPr>
        </p:nvGraphicFramePr>
        <p:xfrm>
          <a:off x="1600200" y="4648200"/>
          <a:ext cx="5380038" cy="265113"/>
        </p:xfrm>
        <a:graphic>
          <a:graphicData uri="http://schemas.openxmlformats.org/presentationml/2006/ole">
            <mc:AlternateContent xmlns:mc="http://schemas.openxmlformats.org/markup-compatibility/2006">
              <mc:Choice xmlns:v="urn:schemas-microsoft-com:vml" Requires="v">
                <p:oleObj spid="_x0000_s90271" name="Document" r:id="rId14" imgW="5497919" imgH="271314" progId="Word.Document.8">
                  <p:embed/>
                </p:oleObj>
              </mc:Choice>
              <mc:Fallback>
                <p:oleObj name="Document" r:id="rId14" imgW="5497919" imgH="271314" progId="Word.Document.8">
                  <p:embed/>
                  <p:pic>
                    <p:nvPicPr>
                      <p:cNvPr id="0" name=""/>
                      <p:cNvPicPr>
                        <a:picLocks noChangeAspect="1" noChangeArrowheads="1"/>
                      </p:cNvPicPr>
                      <p:nvPr/>
                    </p:nvPicPr>
                    <p:blipFill>
                      <a:blip r:embed="rId15"/>
                      <a:srcRect/>
                      <a:stretch>
                        <a:fillRect/>
                      </a:stretch>
                    </p:blipFill>
                    <p:spPr bwMode="auto">
                      <a:xfrm>
                        <a:off x="1600200" y="4648200"/>
                        <a:ext cx="5380038"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8"/>
          <p:cNvGraphicFramePr>
            <a:graphicFrameLocks noChangeAspect="1"/>
          </p:cNvGraphicFramePr>
          <p:nvPr>
            <p:extLst>
              <p:ext uri="{D42A27DB-BD31-4B8C-83A1-F6EECF244321}">
                <p14:modId xmlns:p14="http://schemas.microsoft.com/office/powerpoint/2010/main" val="820886949"/>
              </p:ext>
            </p:extLst>
          </p:nvPr>
        </p:nvGraphicFramePr>
        <p:xfrm>
          <a:off x="1600200" y="5108575"/>
          <a:ext cx="5943600" cy="377825"/>
        </p:xfrm>
        <a:graphic>
          <a:graphicData uri="http://schemas.openxmlformats.org/presentationml/2006/ole">
            <mc:AlternateContent xmlns:mc="http://schemas.openxmlformats.org/markup-compatibility/2006">
              <mc:Choice xmlns:v="urn:schemas-microsoft-com:vml" Requires="v">
                <p:oleObj spid="_x0000_s90272" name="Document" r:id="rId16" imgW="3207841" imgH="279231" progId="Word.Document.8">
                  <p:embed/>
                </p:oleObj>
              </mc:Choice>
              <mc:Fallback>
                <p:oleObj name="Document" r:id="rId16" imgW="3207841" imgH="279231" progId="Word.Document.8">
                  <p:embed/>
                  <p:pic>
                    <p:nvPicPr>
                      <p:cNvPr id="0" name=""/>
                      <p:cNvPicPr>
                        <a:picLocks noChangeAspect="1" noChangeArrowheads="1"/>
                      </p:cNvPicPr>
                      <p:nvPr/>
                    </p:nvPicPr>
                    <p:blipFill>
                      <a:blip r:embed="rId17"/>
                      <a:srcRect/>
                      <a:stretch>
                        <a:fillRect/>
                      </a:stretch>
                    </p:blipFill>
                    <p:spPr bwMode="auto">
                      <a:xfrm>
                        <a:off x="1600200" y="5108575"/>
                        <a:ext cx="59436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1" name="Object 9"/>
          <p:cNvGraphicFramePr>
            <a:graphicFrameLocks noChangeAspect="1"/>
          </p:cNvGraphicFramePr>
          <p:nvPr>
            <p:extLst>
              <p:ext uri="{D42A27DB-BD31-4B8C-83A1-F6EECF244321}">
                <p14:modId xmlns:p14="http://schemas.microsoft.com/office/powerpoint/2010/main" val="2878101485"/>
              </p:ext>
            </p:extLst>
          </p:nvPr>
        </p:nvGraphicFramePr>
        <p:xfrm>
          <a:off x="1606551" y="5721350"/>
          <a:ext cx="4851400" cy="444500"/>
        </p:xfrm>
        <a:graphic>
          <a:graphicData uri="http://schemas.openxmlformats.org/presentationml/2006/ole">
            <mc:AlternateContent xmlns:mc="http://schemas.openxmlformats.org/markup-compatibility/2006">
              <mc:Choice xmlns:v="urn:schemas-microsoft-com:vml" Requires="v">
                <p:oleObj spid="_x0000_s90273" name="Document" r:id="rId18" imgW="1917778" imgH="266636" progId="Word.Document.8">
                  <p:embed/>
                </p:oleObj>
              </mc:Choice>
              <mc:Fallback>
                <p:oleObj name="Document" r:id="rId18" imgW="1917778" imgH="266636" progId="Word.Document.8">
                  <p:embed/>
                  <p:pic>
                    <p:nvPicPr>
                      <p:cNvPr id="0" name=""/>
                      <p:cNvPicPr>
                        <a:picLocks noChangeAspect="1" noChangeArrowheads="1"/>
                      </p:cNvPicPr>
                      <p:nvPr/>
                    </p:nvPicPr>
                    <p:blipFill>
                      <a:blip r:embed="rId19"/>
                      <a:srcRect/>
                      <a:stretch>
                        <a:fillRect/>
                      </a:stretch>
                    </p:blipFill>
                    <p:spPr bwMode="auto">
                      <a:xfrm>
                        <a:off x="1606551" y="5721350"/>
                        <a:ext cx="4851400" cy="444500"/>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16</a:t>
            </a:fld>
            <a:endParaRPr lang="en-GB"/>
          </a:p>
        </p:txBody>
      </p:sp>
      <p:pic>
        <p:nvPicPr>
          <p:cNvPr id="11" name="Picture 2" descr="C:\Users\ab0480\Desktop\CU_\New Session Prep - 2016-17\120CT\RedTraffic Light.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98529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1027"/>
          <p:cNvGraphicFramePr>
            <a:graphicFrameLocks noChangeAspect="1"/>
          </p:cNvGraphicFramePr>
          <p:nvPr>
            <p:extLst>
              <p:ext uri="{D42A27DB-BD31-4B8C-83A1-F6EECF244321}">
                <p14:modId xmlns:p14="http://schemas.microsoft.com/office/powerpoint/2010/main" val="3190018274"/>
              </p:ext>
            </p:extLst>
          </p:nvPr>
        </p:nvGraphicFramePr>
        <p:xfrm>
          <a:off x="1449388" y="692150"/>
          <a:ext cx="5375275" cy="590550"/>
        </p:xfrm>
        <a:graphic>
          <a:graphicData uri="http://schemas.openxmlformats.org/presentationml/2006/ole">
            <mc:AlternateContent xmlns:mc="http://schemas.openxmlformats.org/markup-compatibility/2006">
              <mc:Choice xmlns:v="urn:schemas-microsoft-com:vml" Requires="v">
                <p:oleObj spid="_x0000_s46376" name="Document" r:id="rId4" imgW="5497919" imgH="607758" progId="Word.Document.8">
                  <p:embed/>
                </p:oleObj>
              </mc:Choice>
              <mc:Fallback>
                <p:oleObj name="Document" r:id="rId4" imgW="5497919" imgH="607758" progId="Word.Document.8">
                  <p:embed/>
                  <p:pic>
                    <p:nvPicPr>
                      <p:cNvPr id="0" name=""/>
                      <p:cNvPicPr>
                        <a:picLocks noChangeAspect="1" noChangeArrowheads="1"/>
                      </p:cNvPicPr>
                      <p:nvPr/>
                    </p:nvPicPr>
                    <p:blipFill>
                      <a:blip r:embed="rId5"/>
                      <a:srcRect/>
                      <a:stretch>
                        <a:fillRect/>
                      </a:stretch>
                    </p:blipFill>
                    <p:spPr bwMode="auto">
                      <a:xfrm>
                        <a:off x="1449388" y="692150"/>
                        <a:ext cx="53752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1028"/>
          <p:cNvGraphicFramePr>
            <a:graphicFrameLocks noChangeAspect="1"/>
          </p:cNvGraphicFramePr>
          <p:nvPr/>
        </p:nvGraphicFramePr>
        <p:xfrm>
          <a:off x="1295400" y="1371600"/>
          <a:ext cx="7467600" cy="3181350"/>
        </p:xfrm>
        <a:graphic>
          <a:graphicData uri="http://schemas.openxmlformats.org/presentationml/2006/ole">
            <mc:AlternateContent xmlns:mc="http://schemas.openxmlformats.org/markup-compatibility/2006">
              <mc:Choice xmlns:v="urn:schemas-microsoft-com:vml" Requires="v">
                <p:oleObj spid="_x0000_s46377" name="Bitmap Image" r:id="rId6" imgW="3801006" imgH="1619476" progId="Paint.Picture">
                  <p:embed/>
                </p:oleObj>
              </mc:Choice>
              <mc:Fallback>
                <p:oleObj name="Bitmap Image" r:id="rId6" imgW="3801006" imgH="161947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371600"/>
                        <a:ext cx="74676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17</a:t>
            </a:fld>
            <a:endParaRPr lang="en-GB"/>
          </a:p>
        </p:txBody>
      </p:sp>
      <p:pic>
        <p:nvPicPr>
          <p:cNvPr id="5" name="Picture 2" descr="C:\Users\ab0480\Desktop\CU_\New Session Prep - 2016-17\120CT\RedTraffic Light.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005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0"/>
          <p:cNvGraphicFramePr>
            <a:graphicFrameLocks noChangeAspect="1"/>
          </p:cNvGraphicFramePr>
          <p:nvPr>
            <p:extLst>
              <p:ext uri="{D42A27DB-BD31-4B8C-83A1-F6EECF244321}">
                <p14:modId xmlns:p14="http://schemas.microsoft.com/office/powerpoint/2010/main" val="3995826538"/>
              </p:ext>
            </p:extLst>
          </p:nvPr>
        </p:nvGraphicFramePr>
        <p:xfrm>
          <a:off x="1203264" y="640557"/>
          <a:ext cx="7448550" cy="557212"/>
        </p:xfrm>
        <a:graphic>
          <a:graphicData uri="http://schemas.openxmlformats.org/presentationml/2006/ole">
            <mc:AlternateContent xmlns:mc="http://schemas.openxmlformats.org/markup-compatibility/2006">
              <mc:Choice xmlns:v="urn:schemas-microsoft-com:vml" Requires="v">
                <p:oleObj spid="_x0000_s47547" name="Document" r:id="rId4" imgW="5497919" imgH="417407" progId="Word.Document.8">
                  <p:embed/>
                </p:oleObj>
              </mc:Choice>
              <mc:Fallback>
                <p:oleObj name="Document" r:id="rId4" imgW="5497919" imgH="417407" progId="Word.Document.8">
                  <p:embed/>
                  <p:pic>
                    <p:nvPicPr>
                      <p:cNvPr id="0" name=""/>
                      <p:cNvPicPr>
                        <a:picLocks noChangeAspect="1" noChangeArrowheads="1"/>
                      </p:cNvPicPr>
                      <p:nvPr/>
                    </p:nvPicPr>
                    <p:blipFill>
                      <a:blip r:embed="rId5"/>
                      <a:srcRect/>
                      <a:stretch>
                        <a:fillRect/>
                      </a:stretch>
                    </p:blipFill>
                    <p:spPr bwMode="auto">
                      <a:xfrm>
                        <a:off x="1203264" y="640557"/>
                        <a:ext cx="744855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1"/>
          <p:cNvGraphicFramePr>
            <a:graphicFrameLocks noChangeAspect="1"/>
          </p:cNvGraphicFramePr>
          <p:nvPr/>
        </p:nvGraphicFramePr>
        <p:xfrm>
          <a:off x="2133600" y="1600200"/>
          <a:ext cx="4897438" cy="1962150"/>
        </p:xfrm>
        <a:graphic>
          <a:graphicData uri="http://schemas.openxmlformats.org/presentationml/2006/ole">
            <mc:AlternateContent xmlns:mc="http://schemas.openxmlformats.org/markup-compatibility/2006">
              <mc:Choice xmlns:v="urn:schemas-microsoft-com:vml" Requires="v">
                <p:oleObj spid="_x0000_s47548" name="Bitmap Image" r:id="rId6" imgW="4896533" imgH="1961905" progId="Paint.Picture">
                  <p:embed/>
                </p:oleObj>
              </mc:Choice>
              <mc:Fallback>
                <p:oleObj name="Bitmap Image" r:id="rId6" imgW="4896533" imgH="1961905"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1600200"/>
                        <a:ext cx="4897438"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2"/>
          <p:cNvGraphicFramePr>
            <a:graphicFrameLocks noChangeAspect="1"/>
          </p:cNvGraphicFramePr>
          <p:nvPr/>
        </p:nvGraphicFramePr>
        <p:xfrm>
          <a:off x="2209800" y="3810000"/>
          <a:ext cx="4773613" cy="1914525"/>
        </p:xfrm>
        <a:graphic>
          <a:graphicData uri="http://schemas.openxmlformats.org/presentationml/2006/ole">
            <mc:AlternateContent xmlns:mc="http://schemas.openxmlformats.org/markup-compatibility/2006">
              <mc:Choice xmlns:v="urn:schemas-microsoft-com:vml" Requires="v">
                <p:oleObj spid="_x0000_s47549" name="Bitmap Image" r:id="rId8" imgW="4772691" imgH="1914286" progId="Paint.Picture">
                  <p:embed/>
                </p:oleObj>
              </mc:Choice>
              <mc:Fallback>
                <p:oleObj name="Bitmap Image" r:id="rId8" imgW="4772691" imgH="191428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810000"/>
                        <a:ext cx="4773613"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18</a:t>
            </a:fld>
            <a:endParaRPr lang="en-GB"/>
          </a:p>
        </p:txBody>
      </p:sp>
      <p:pic>
        <p:nvPicPr>
          <p:cNvPr id="6" name="Picture 2" descr="C:\Users\ab0480\Desktop\CU_\New Session Prep - 2016-17\120CT\Amber Traffic Ligh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49988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5"/>
          <p:cNvGraphicFramePr>
            <a:graphicFrameLocks noChangeAspect="1"/>
          </p:cNvGraphicFramePr>
          <p:nvPr>
            <p:extLst>
              <p:ext uri="{D42A27DB-BD31-4B8C-83A1-F6EECF244321}">
                <p14:modId xmlns:p14="http://schemas.microsoft.com/office/powerpoint/2010/main" val="1845906477"/>
              </p:ext>
            </p:extLst>
          </p:nvPr>
        </p:nvGraphicFramePr>
        <p:xfrm>
          <a:off x="1684338" y="1227138"/>
          <a:ext cx="5262562" cy="390525"/>
        </p:xfrm>
        <a:graphic>
          <a:graphicData uri="http://schemas.openxmlformats.org/presentationml/2006/ole">
            <mc:AlternateContent xmlns:mc="http://schemas.openxmlformats.org/markup-compatibility/2006">
              <mc:Choice xmlns:v="urn:schemas-microsoft-com:vml" Requires="v">
                <p:oleObj spid="_x0000_s41403" name="Document" r:id="rId4" imgW="5497919" imgH="417407" progId="Word.Document.8">
                  <p:embed/>
                </p:oleObj>
              </mc:Choice>
              <mc:Fallback>
                <p:oleObj name="Document" r:id="rId4" imgW="5497919" imgH="417407" progId="Word.Document.8">
                  <p:embed/>
                  <p:pic>
                    <p:nvPicPr>
                      <p:cNvPr id="0" name=""/>
                      <p:cNvPicPr>
                        <a:picLocks noChangeAspect="1" noChangeArrowheads="1"/>
                      </p:cNvPicPr>
                      <p:nvPr/>
                    </p:nvPicPr>
                    <p:blipFill>
                      <a:blip r:embed="rId5"/>
                      <a:srcRect/>
                      <a:stretch>
                        <a:fillRect/>
                      </a:stretch>
                    </p:blipFill>
                    <p:spPr bwMode="auto">
                      <a:xfrm>
                        <a:off x="1684338" y="1227138"/>
                        <a:ext cx="526256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6"/>
          <p:cNvGraphicFramePr>
            <a:graphicFrameLocks noChangeAspect="1"/>
          </p:cNvGraphicFramePr>
          <p:nvPr/>
        </p:nvGraphicFramePr>
        <p:xfrm>
          <a:off x="1604963" y="4427538"/>
          <a:ext cx="5503862" cy="1181100"/>
        </p:xfrm>
        <a:graphic>
          <a:graphicData uri="http://schemas.openxmlformats.org/presentationml/2006/ole">
            <mc:AlternateContent xmlns:mc="http://schemas.openxmlformats.org/markup-compatibility/2006">
              <mc:Choice xmlns:v="urn:schemas-microsoft-com:vml" Requires="v">
                <p:oleObj spid="_x0000_s41404" name="Document" r:id="rId6" imgW="5706000" imgH="1226880" progId="Word.Document.8">
                  <p:embed/>
                </p:oleObj>
              </mc:Choice>
              <mc:Fallback>
                <p:oleObj name="Document" r:id="rId6" imgW="5706000" imgH="122688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963" y="4427538"/>
                        <a:ext cx="5503862"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7"/>
          <p:cNvGraphicFramePr>
            <a:graphicFrameLocks noChangeAspect="1"/>
          </p:cNvGraphicFramePr>
          <p:nvPr/>
        </p:nvGraphicFramePr>
        <p:xfrm>
          <a:off x="2209800" y="1905000"/>
          <a:ext cx="4343400" cy="2133600"/>
        </p:xfrm>
        <a:graphic>
          <a:graphicData uri="http://schemas.openxmlformats.org/presentationml/2006/ole">
            <mc:AlternateContent xmlns:mc="http://schemas.openxmlformats.org/markup-compatibility/2006">
              <mc:Choice xmlns:v="urn:schemas-microsoft-com:vml" Requires="v">
                <p:oleObj spid="_x0000_s41405" name="Bitmap Image" r:id="rId8" imgW="3304762" imgH="1238423" progId="Paint.Picture">
                  <p:embed/>
                </p:oleObj>
              </mc:Choice>
              <mc:Fallback>
                <p:oleObj name="Bitmap Image" r:id="rId8" imgW="3304762" imgH="123842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1905000"/>
                        <a:ext cx="434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19</a:t>
            </a:fld>
            <a:endParaRPr lang="en-GB"/>
          </a:p>
        </p:txBody>
      </p:sp>
      <p:pic>
        <p:nvPicPr>
          <p:cNvPr id="6" name="Picture 2" descr="C:\Users\ab0480\Desktop\CU_\New Session Prep - 2016-17\120CT\RedTraffic Light.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22669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404664"/>
            <a:ext cx="8229600" cy="792088"/>
          </a:xfrm>
        </p:spPr>
        <p:txBody>
          <a:bodyPr>
            <a:normAutofit fontScale="90000"/>
          </a:bodyPr>
          <a:lstStyle/>
          <a:p>
            <a:r>
              <a:rPr lang="en-GB" b="1" dirty="0">
                <a:effectLst/>
              </a:rPr>
              <a:t>Functional Units from Logic gates</a:t>
            </a:r>
            <a:br>
              <a:rPr lang="en-GB" dirty="0"/>
            </a:br>
            <a:endParaRPr lang="en-GB" dirty="0"/>
          </a:p>
        </p:txBody>
      </p:sp>
      <p:sp>
        <p:nvSpPr>
          <p:cNvPr id="2" name="Content Placeholder 1"/>
          <p:cNvSpPr>
            <a:spLocks noGrp="1"/>
          </p:cNvSpPr>
          <p:nvPr>
            <p:ph idx="1"/>
          </p:nvPr>
        </p:nvSpPr>
        <p:spPr>
          <a:xfrm>
            <a:off x="2771800" y="908720"/>
            <a:ext cx="5544616" cy="5760640"/>
          </a:xfrm>
        </p:spPr>
        <p:txBody>
          <a:bodyPr>
            <a:normAutofit/>
          </a:bodyPr>
          <a:lstStyle/>
          <a:p>
            <a:r>
              <a:rPr lang="en-US" dirty="0"/>
              <a:t>Decoders</a:t>
            </a:r>
          </a:p>
          <a:p>
            <a:r>
              <a:rPr lang="en-US" dirty="0"/>
              <a:t>Encoders</a:t>
            </a:r>
          </a:p>
          <a:p>
            <a:r>
              <a:rPr lang="en-US" dirty="0"/>
              <a:t>Multiplexers</a:t>
            </a:r>
          </a:p>
          <a:p>
            <a:r>
              <a:rPr lang="en-US" dirty="0"/>
              <a:t>Comparators</a:t>
            </a:r>
          </a:p>
          <a:p>
            <a:r>
              <a:rPr lang="en-US" dirty="0"/>
              <a:t>Special use of the X-OR gate</a:t>
            </a:r>
          </a:p>
          <a:p>
            <a:r>
              <a:rPr lang="en-US" dirty="0"/>
              <a:t>Adder circuits</a:t>
            </a:r>
          </a:p>
          <a:p>
            <a:pPr lvl="2"/>
            <a:r>
              <a:rPr lang="en-US" dirty="0"/>
              <a:t>Full adder</a:t>
            </a:r>
          </a:p>
          <a:p>
            <a:pPr lvl="2"/>
            <a:r>
              <a:rPr lang="en-US" dirty="0"/>
              <a:t>4 bit adder</a:t>
            </a:r>
          </a:p>
          <a:p>
            <a:pPr marL="630936" lvl="2" indent="0">
              <a:buNone/>
            </a:pPr>
            <a:endParaRPr lang="en-US" dirty="0"/>
          </a:p>
          <a:p>
            <a:r>
              <a:rPr lang="en-GB" b="1" dirty="0"/>
              <a:t>Arithmetic and Logic Unit</a:t>
            </a:r>
            <a:r>
              <a:rPr lang="en-GB" dirty="0"/>
              <a:t> </a:t>
            </a:r>
          </a:p>
          <a:p>
            <a:pPr lvl="1"/>
            <a:r>
              <a:rPr lang="en-US" dirty="0"/>
              <a:t>Arithmetic unit</a:t>
            </a:r>
          </a:p>
          <a:p>
            <a:pPr lvl="1"/>
            <a:r>
              <a:rPr lang="en-US" dirty="0"/>
              <a:t>Addition</a:t>
            </a:r>
          </a:p>
          <a:p>
            <a:pPr lvl="1"/>
            <a:r>
              <a:rPr lang="en-US" dirty="0"/>
              <a:t>2’s complement subtraction</a:t>
            </a:r>
          </a:p>
          <a:p>
            <a:pPr lvl="1"/>
            <a:r>
              <a:rPr lang="en-US" dirty="0"/>
              <a:t>Logic unit</a:t>
            </a:r>
          </a:p>
          <a:p>
            <a:pPr lvl="1"/>
            <a:r>
              <a:rPr lang="en-US" dirty="0" err="1"/>
              <a:t>Tri-state</a:t>
            </a:r>
            <a:endParaRPr lang="en-US" dirty="0"/>
          </a:p>
          <a:p>
            <a:endParaRPr lang="en-GB" dirty="0"/>
          </a:p>
        </p:txBody>
      </p:sp>
      <p:sp>
        <p:nvSpPr>
          <p:cNvPr id="3" name="Slide Number Placeholder 2"/>
          <p:cNvSpPr>
            <a:spLocks noGrp="1"/>
          </p:cNvSpPr>
          <p:nvPr>
            <p:ph type="sldNum" sz="quarter" idx="12"/>
          </p:nvPr>
        </p:nvSpPr>
        <p:spPr/>
        <p:txBody>
          <a:bodyPr/>
          <a:lstStyle/>
          <a:p>
            <a:fld id="{04698E25-70A5-4DC8-888B-608AEC755B87}" type="slidenum">
              <a:rPr lang="en-GB" smtClean="0"/>
              <a:t>2</a:t>
            </a:fld>
            <a:endParaRPr lang="en-GB"/>
          </a:p>
        </p:txBody>
      </p:sp>
    </p:spTree>
    <p:extLst>
      <p:ext uri="{BB962C8B-B14F-4D97-AF65-F5344CB8AC3E}">
        <p14:creationId xmlns:p14="http://schemas.microsoft.com/office/powerpoint/2010/main" val="39080142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extLst>
              <p:ext uri="{D42A27DB-BD31-4B8C-83A1-F6EECF244321}">
                <p14:modId xmlns:p14="http://schemas.microsoft.com/office/powerpoint/2010/main" val="957002742"/>
              </p:ext>
            </p:extLst>
          </p:nvPr>
        </p:nvGraphicFramePr>
        <p:xfrm>
          <a:off x="1516063" y="1058863"/>
          <a:ext cx="5386387" cy="401637"/>
        </p:xfrm>
        <a:graphic>
          <a:graphicData uri="http://schemas.openxmlformats.org/presentationml/2006/ole">
            <mc:AlternateContent xmlns:mc="http://schemas.openxmlformats.org/markup-compatibility/2006">
              <mc:Choice xmlns:v="urn:schemas-microsoft-com:vml" Requires="v">
                <p:oleObj spid="_x0000_s49742" name="Document" r:id="rId4" imgW="5497919" imgH="417407" progId="Word.Document.8">
                  <p:embed/>
                </p:oleObj>
              </mc:Choice>
              <mc:Fallback>
                <p:oleObj name="Document" r:id="rId4" imgW="5497919" imgH="417407" progId="Word.Document.8">
                  <p:embed/>
                  <p:pic>
                    <p:nvPicPr>
                      <p:cNvPr id="0" name=""/>
                      <p:cNvPicPr>
                        <a:picLocks noChangeAspect="1" noChangeArrowheads="1"/>
                      </p:cNvPicPr>
                      <p:nvPr/>
                    </p:nvPicPr>
                    <p:blipFill>
                      <a:blip r:embed="rId5"/>
                      <a:srcRect/>
                      <a:stretch>
                        <a:fillRect/>
                      </a:stretch>
                    </p:blipFill>
                    <p:spPr bwMode="auto">
                      <a:xfrm>
                        <a:off x="1516063" y="1058863"/>
                        <a:ext cx="538638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3" name="Object 3"/>
          <p:cNvGraphicFramePr>
            <a:graphicFrameLocks noChangeAspect="1"/>
          </p:cNvGraphicFramePr>
          <p:nvPr/>
        </p:nvGraphicFramePr>
        <p:xfrm>
          <a:off x="1524000" y="3124200"/>
          <a:ext cx="5486400" cy="1093788"/>
        </p:xfrm>
        <a:graphic>
          <a:graphicData uri="http://schemas.openxmlformats.org/presentationml/2006/ole">
            <mc:AlternateContent xmlns:mc="http://schemas.openxmlformats.org/markup-compatibility/2006">
              <mc:Choice xmlns:v="urn:schemas-microsoft-com:vml" Requires="v">
                <p:oleObj spid="_x0000_s49743" name="Document" r:id="rId6" imgW="5486400" imgH="1108080" progId="Word.Document.8">
                  <p:embed/>
                </p:oleObj>
              </mc:Choice>
              <mc:Fallback>
                <p:oleObj name="Document" r:id="rId6" imgW="5486400" imgH="110808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124200"/>
                        <a:ext cx="5486400"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4"/>
          <p:cNvGraphicFramePr>
            <a:graphicFrameLocks noChangeAspect="1"/>
          </p:cNvGraphicFramePr>
          <p:nvPr/>
        </p:nvGraphicFramePr>
        <p:xfrm>
          <a:off x="1524000" y="4495800"/>
          <a:ext cx="5484813" cy="987425"/>
        </p:xfrm>
        <a:graphic>
          <a:graphicData uri="http://schemas.openxmlformats.org/presentationml/2006/ole">
            <mc:AlternateContent xmlns:mc="http://schemas.openxmlformats.org/markup-compatibility/2006">
              <mc:Choice xmlns:v="urn:schemas-microsoft-com:vml" Requires="v">
                <p:oleObj spid="_x0000_s49744" name="Document" r:id="rId8" imgW="5486400" imgH="1005840" progId="Word.Document.8">
                  <p:embed/>
                </p:oleObj>
              </mc:Choice>
              <mc:Fallback>
                <p:oleObj name="Document" r:id="rId8" imgW="5486400" imgH="1005840"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495800"/>
                        <a:ext cx="5484813"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5" name="Object 6"/>
          <p:cNvGraphicFramePr>
            <a:graphicFrameLocks noChangeAspect="1"/>
          </p:cNvGraphicFramePr>
          <p:nvPr>
            <p:extLst>
              <p:ext uri="{D42A27DB-BD31-4B8C-83A1-F6EECF244321}">
                <p14:modId xmlns:p14="http://schemas.microsoft.com/office/powerpoint/2010/main" val="2570213472"/>
              </p:ext>
            </p:extLst>
          </p:nvPr>
        </p:nvGraphicFramePr>
        <p:xfrm>
          <a:off x="1524000" y="1682750"/>
          <a:ext cx="5327650" cy="1082675"/>
        </p:xfrm>
        <a:graphic>
          <a:graphicData uri="http://schemas.openxmlformats.org/presentationml/2006/ole">
            <mc:AlternateContent xmlns:mc="http://schemas.openxmlformats.org/markup-compatibility/2006">
              <mc:Choice xmlns:v="urn:schemas-microsoft-com:vml" Requires="v">
                <p:oleObj spid="_x0000_s49745" name="Document" r:id="rId10" imgW="5497919" imgH="1122680" progId="Word.Document.8">
                  <p:embed/>
                </p:oleObj>
              </mc:Choice>
              <mc:Fallback>
                <p:oleObj name="Document" r:id="rId10" imgW="5497919" imgH="1122680" progId="Word.Document.8">
                  <p:embed/>
                  <p:pic>
                    <p:nvPicPr>
                      <p:cNvPr id="0" name=""/>
                      <p:cNvPicPr>
                        <a:picLocks noChangeAspect="1" noChangeArrowheads="1"/>
                      </p:cNvPicPr>
                      <p:nvPr/>
                    </p:nvPicPr>
                    <p:blipFill>
                      <a:blip r:embed="rId11"/>
                      <a:srcRect/>
                      <a:stretch>
                        <a:fillRect/>
                      </a:stretch>
                    </p:blipFill>
                    <p:spPr bwMode="auto">
                      <a:xfrm>
                        <a:off x="1524000" y="1682750"/>
                        <a:ext cx="532765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20</a:t>
            </a:fld>
            <a:endParaRPr lang="en-GB"/>
          </a:p>
        </p:txBody>
      </p:sp>
      <p:pic>
        <p:nvPicPr>
          <p:cNvPr id="7" name="Picture 2" descr="C:\Users\ab0480\Desktop\CU_\New Session Prep - 2016-17\120CT\trafficlight_green_256.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2313"/>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1905000" y="1676400"/>
          <a:ext cx="5610225" cy="4146550"/>
        </p:xfrm>
        <a:graphic>
          <a:graphicData uri="http://schemas.openxmlformats.org/presentationml/2006/ole">
            <mc:AlternateContent xmlns:mc="http://schemas.openxmlformats.org/markup-compatibility/2006">
              <mc:Choice xmlns:v="urn:schemas-microsoft-com:vml" Requires="v">
                <p:oleObj spid="_x0000_s50472" name="Bitmap Image" r:id="rId4" imgW="4819048" imgH="3561905" progId="Paint.Picture">
                  <p:embed/>
                </p:oleObj>
              </mc:Choice>
              <mc:Fallback>
                <p:oleObj name="Bitmap Image" r:id="rId4" imgW="4819048" imgH="356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676400"/>
                        <a:ext cx="5610225"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1" name="Object 3"/>
          <p:cNvGraphicFramePr>
            <a:graphicFrameLocks noChangeAspect="1"/>
          </p:cNvGraphicFramePr>
          <p:nvPr/>
        </p:nvGraphicFramePr>
        <p:xfrm>
          <a:off x="1981200" y="838200"/>
          <a:ext cx="5380038" cy="547688"/>
        </p:xfrm>
        <a:graphic>
          <a:graphicData uri="http://schemas.openxmlformats.org/presentationml/2006/ole">
            <mc:AlternateContent xmlns:mc="http://schemas.openxmlformats.org/markup-compatibility/2006">
              <mc:Choice xmlns:v="urn:schemas-microsoft-com:vml" Requires="v">
                <p:oleObj spid="_x0000_s50473" name="Document" r:id="rId6" imgW="5486400" imgH="560880" progId="Word.Document.8">
                  <p:embed/>
                </p:oleObj>
              </mc:Choice>
              <mc:Fallback>
                <p:oleObj name="Document" r:id="rId6" imgW="5486400" imgH="56088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838200"/>
                        <a:ext cx="5380038"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21</a:t>
            </a:fld>
            <a:endParaRPr lang="en-GB"/>
          </a:p>
        </p:txBody>
      </p:sp>
      <p:pic>
        <p:nvPicPr>
          <p:cNvPr id="5" name="Picture 2" descr="C:\Users\ab0480\Desktop\CU_\New Session Prep - 2016-17\120CT\Amber Traffic Ligh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5698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139719895"/>
              </p:ext>
            </p:extLst>
          </p:nvPr>
        </p:nvGraphicFramePr>
        <p:xfrm>
          <a:off x="1517650" y="846138"/>
          <a:ext cx="5060950" cy="530225"/>
        </p:xfrm>
        <a:graphic>
          <a:graphicData uri="http://schemas.openxmlformats.org/presentationml/2006/ole">
            <mc:AlternateContent xmlns:mc="http://schemas.openxmlformats.org/markup-compatibility/2006">
              <mc:Choice xmlns:v="urn:schemas-microsoft-com:vml" Requires="v">
                <p:oleObj spid="_x0000_s51937" name="Document" r:id="rId4" imgW="5059600" imgH="533273" progId="Word.Document.8">
                  <p:embed/>
                </p:oleObj>
              </mc:Choice>
              <mc:Fallback>
                <p:oleObj name="Document" r:id="rId4" imgW="5059600" imgH="533273" progId="Word.Document.8">
                  <p:embed/>
                  <p:pic>
                    <p:nvPicPr>
                      <p:cNvPr id="0" name=""/>
                      <p:cNvPicPr>
                        <a:picLocks noChangeAspect="1" noChangeArrowheads="1"/>
                      </p:cNvPicPr>
                      <p:nvPr/>
                    </p:nvPicPr>
                    <p:blipFill>
                      <a:blip r:embed="rId5"/>
                      <a:srcRect/>
                      <a:stretch>
                        <a:fillRect/>
                      </a:stretch>
                    </p:blipFill>
                    <p:spPr bwMode="auto">
                      <a:xfrm>
                        <a:off x="1517650" y="846138"/>
                        <a:ext cx="50609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19" name="Object 3"/>
          <p:cNvGraphicFramePr>
            <a:graphicFrameLocks noChangeAspect="1"/>
          </p:cNvGraphicFramePr>
          <p:nvPr/>
        </p:nvGraphicFramePr>
        <p:xfrm>
          <a:off x="2819400" y="1676400"/>
          <a:ext cx="3462338" cy="1693863"/>
        </p:xfrm>
        <a:graphic>
          <a:graphicData uri="http://schemas.openxmlformats.org/presentationml/2006/ole">
            <mc:AlternateContent xmlns:mc="http://schemas.openxmlformats.org/markup-compatibility/2006">
              <mc:Choice xmlns:v="urn:schemas-microsoft-com:vml" Requires="v">
                <p:oleObj spid="_x0000_s51938" name="Bitmap Image" r:id="rId6" imgW="2200582" imgH="1076475" progId="Paint.Picture">
                  <p:embed/>
                </p:oleObj>
              </mc:Choice>
              <mc:Fallback>
                <p:oleObj name="Bitmap Image" r:id="rId6" imgW="2200582" imgH="1076475"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1676400"/>
                        <a:ext cx="3462338"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0" name="Object 4"/>
          <p:cNvGraphicFramePr>
            <a:graphicFrameLocks noChangeAspect="1"/>
          </p:cNvGraphicFramePr>
          <p:nvPr/>
        </p:nvGraphicFramePr>
        <p:xfrm>
          <a:off x="1600200" y="3810000"/>
          <a:ext cx="5378450" cy="263525"/>
        </p:xfrm>
        <a:graphic>
          <a:graphicData uri="http://schemas.openxmlformats.org/presentationml/2006/ole">
            <mc:AlternateContent xmlns:mc="http://schemas.openxmlformats.org/markup-compatibility/2006">
              <mc:Choice xmlns:v="urn:schemas-microsoft-com:vml" Requires="v">
                <p:oleObj spid="_x0000_s51939" name="Document" r:id="rId8" imgW="5486400" imgH="280440" progId="Word.Document.8">
                  <p:embed/>
                </p:oleObj>
              </mc:Choice>
              <mc:Fallback>
                <p:oleObj name="Document" r:id="rId8" imgW="5486400" imgH="280440"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810000"/>
                        <a:ext cx="537845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1" name="Object 5"/>
          <p:cNvGraphicFramePr>
            <a:graphicFrameLocks noChangeAspect="1"/>
          </p:cNvGraphicFramePr>
          <p:nvPr/>
        </p:nvGraphicFramePr>
        <p:xfrm>
          <a:off x="1524000" y="1600200"/>
          <a:ext cx="5378450" cy="263525"/>
        </p:xfrm>
        <a:graphic>
          <a:graphicData uri="http://schemas.openxmlformats.org/presentationml/2006/ole">
            <mc:AlternateContent xmlns:mc="http://schemas.openxmlformats.org/markup-compatibility/2006">
              <mc:Choice xmlns:v="urn:schemas-microsoft-com:vml" Requires="v">
                <p:oleObj spid="_x0000_s51940" name="Document" r:id="rId10" imgW="5486400" imgH="280440" progId="Word.Document.8">
                  <p:embed/>
                </p:oleObj>
              </mc:Choice>
              <mc:Fallback>
                <p:oleObj name="Document" r:id="rId10" imgW="5486400" imgH="280440" progId="Word.Documen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1600200"/>
                        <a:ext cx="537845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2" name="Object 6"/>
          <p:cNvGraphicFramePr>
            <a:graphicFrameLocks noChangeAspect="1"/>
          </p:cNvGraphicFramePr>
          <p:nvPr/>
        </p:nvGraphicFramePr>
        <p:xfrm>
          <a:off x="3200400" y="3581400"/>
          <a:ext cx="2590800" cy="3000375"/>
        </p:xfrm>
        <a:graphic>
          <a:graphicData uri="http://schemas.openxmlformats.org/presentationml/2006/ole">
            <mc:AlternateContent xmlns:mc="http://schemas.openxmlformats.org/markup-compatibility/2006">
              <mc:Choice xmlns:v="urn:schemas-microsoft-com:vml" Requires="v">
                <p:oleObj spid="_x0000_s51941" name="Bitmap Image" r:id="rId12" imgW="1933333" imgH="3000000" progId="Paint.Picture">
                  <p:embed/>
                </p:oleObj>
              </mc:Choice>
              <mc:Fallback>
                <p:oleObj name="Bitmap Image" r:id="rId12" imgW="1933333" imgH="3000000" progId="Paint.Picture">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0400" y="3581400"/>
                        <a:ext cx="25908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22</a:t>
            </a:fld>
            <a:endParaRPr lang="en-GB"/>
          </a:p>
        </p:txBody>
      </p:sp>
      <p:pic>
        <p:nvPicPr>
          <p:cNvPr id="8" name="Picture 2" descr="C:\Users\ab0480\Desktop\CU_\New Session Prep - 2016-17\120CT\RedTraffic Light.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07425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extLst>
              <p:ext uri="{D42A27DB-BD31-4B8C-83A1-F6EECF244321}">
                <p14:modId xmlns:p14="http://schemas.microsoft.com/office/powerpoint/2010/main" val="2641941206"/>
              </p:ext>
            </p:extLst>
          </p:nvPr>
        </p:nvGraphicFramePr>
        <p:xfrm>
          <a:off x="1524000" y="990600"/>
          <a:ext cx="5378450" cy="282575"/>
        </p:xfrm>
        <a:graphic>
          <a:graphicData uri="http://schemas.openxmlformats.org/presentationml/2006/ole">
            <mc:AlternateContent xmlns:mc="http://schemas.openxmlformats.org/markup-compatibility/2006">
              <mc:Choice xmlns:v="urn:schemas-microsoft-com:vml" Requires="v">
                <p:oleObj spid="_x0000_s52520" name="Document" r:id="rId4" imgW="5497919" imgH="297222" progId="Word.Document.8">
                  <p:embed/>
                </p:oleObj>
              </mc:Choice>
              <mc:Fallback>
                <p:oleObj name="Document" r:id="rId4" imgW="5497919" imgH="297222" progId="Word.Document.8">
                  <p:embed/>
                  <p:pic>
                    <p:nvPicPr>
                      <p:cNvPr id="0" name=""/>
                      <p:cNvPicPr>
                        <a:picLocks noChangeAspect="1" noChangeArrowheads="1"/>
                      </p:cNvPicPr>
                      <p:nvPr/>
                    </p:nvPicPr>
                    <p:blipFill>
                      <a:blip r:embed="rId5"/>
                      <a:srcRect/>
                      <a:stretch>
                        <a:fillRect/>
                      </a:stretch>
                    </p:blipFill>
                    <p:spPr bwMode="auto">
                      <a:xfrm>
                        <a:off x="1524000" y="990600"/>
                        <a:ext cx="53784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7" name="Object 3"/>
          <p:cNvGraphicFramePr>
            <a:graphicFrameLocks noChangeAspect="1"/>
          </p:cNvGraphicFramePr>
          <p:nvPr/>
        </p:nvGraphicFramePr>
        <p:xfrm>
          <a:off x="2514600" y="1676400"/>
          <a:ext cx="3686175" cy="4095750"/>
        </p:xfrm>
        <a:graphic>
          <a:graphicData uri="http://schemas.openxmlformats.org/presentationml/2006/ole">
            <mc:AlternateContent xmlns:mc="http://schemas.openxmlformats.org/markup-compatibility/2006">
              <mc:Choice xmlns:v="urn:schemas-microsoft-com:vml" Requires="v">
                <p:oleObj spid="_x0000_s52521" name="Bitmap Image" r:id="rId6" imgW="3685714" imgH="4095238" progId="Paint.Picture">
                  <p:embed/>
                </p:oleObj>
              </mc:Choice>
              <mc:Fallback>
                <p:oleObj name="Bitmap Image" r:id="rId6" imgW="3685714" imgH="4095238"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368617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23</a:t>
            </a:fld>
            <a:endParaRPr lang="en-GB"/>
          </a:p>
        </p:txBody>
      </p:sp>
      <p:pic>
        <p:nvPicPr>
          <p:cNvPr id="5" name="Picture 2" descr="C:\Users\ab0480\Desktop\CU_\New Session Prep - 2016-17\120CT\RedTraffic Light.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03959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extLst>
              <p:ext uri="{D42A27DB-BD31-4B8C-83A1-F6EECF244321}">
                <p14:modId xmlns:p14="http://schemas.microsoft.com/office/powerpoint/2010/main" val="3331468474"/>
              </p:ext>
            </p:extLst>
          </p:nvPr>
        </p:nvGraphicFramePr>
        <p:xfrm>
          <a:off x="1329531" y="1916832"/>
          <a:ext cx="6759575" cy="3787775"/>
        </p:xfrm>
        <a:graphic>
          <a:graphicData uri="http://schemas.openxmlformats.org/presentationml/2006/ole">
            <mc:AlternateContent xmlns:mc="http://schemas.openxmlformats.org/markup-compatibility/2006">
              <mc:Choice xmlns:v="urn:schemas-microsoft-com:vml" Requires="v">
                <p:oleObj spid="_x0000_s53544" name="Bitmap Image" r:id="rId4" imgW="5439534" imgH="3048426" progId="Paint.Picture">
                  <p:embed/>
                </p:oleObj>
              </mc:Choice>
              <mc:Fallback>
                <p:oleObj name="Bitmap Image" r:id="rId4" imgW="5439534" imgH="304842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531" y="1916832"/>
                        <a:ext cx="6759575"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5" name="Object 3"/>
          <p:cNvGraphicFramePr>
            <a:graphicFrameLocks noChangeAspect="1"/>
          </p:cNvGraphicFramePr>
          <p:nvPr>
            <p:extLst>
              <p:ext uri="{D42A27DB-BD31-4B8C-83A1-F6EECF244321}">
                <p14:modId xmlns:p14="http://schemas.microsoft.com/office/powerpoint/2010/main" val="1024265056"/>
              </p:ext>
            </p:extLst>
          </p:nvPr>
        </p:nvGraphicFramePr>
        <p:xfrm>
          <a:off x="1516063" y="692150"/>
          <a:ext cx="6356350" cy="1014413"/>
        </p:xfrm>
        <a:graphic>
          <a:graphicData uri="http://schemas.openxmlformats.org/presentationml/2006/ole">
            <mc:AlternateContent xmlns:mc="http://schemas.openxmlformats.org/markup-compatibility/2006">
              <mc:Choice xmlns:v="urn:schemas-microsoft-com:vml" Requires="v">
                <p:oleObj spid="_x0000_s53545" name="Document" r:id="rId6" imgW="5497919" imgH="877274" progId="Word.Document.8">
                  <p:embed/>
                </p:oleObj>
              </mc:Choice>
              <mc:Fallback>
                <p:oleObj name="Document" r:id="rId6" imgW="5497919" imgH="877274" progId="Word.Document.8">
                  <p:embed/>
                  <p:pic>
                    <p:nvPicPr>
                      <p:cNvPr id="0" name=""/>
                      <p:cNvPicPr>
                        <a:picLocks noChangeAspect="1" noChangeArrowheads="1"/>
                      </p:cNvPicPr>
                      <p:nvPr/>
                    </p:nvPicPr>
                    <p:blipFill>
                      <a:blip r:embed="rId7"/>
                      <a:srcRect/>
                      <a:stretch>
                        <a:fillRect/>
                      </a:stretch>
                    </p:blipFill>
                    <p:spPr bwMode="auto">
                      <a:xfrm>
                        <a:off x="1516063" y="692150"/>
                        <a:ext cx="6356350" cy="1014413"/>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24</a:t>
            </a:fld>
            <a:endParaRPr lang="en-GB"/>
          </a:p>
        </p:txBody>
      </p:sp>
      <p:pic>
        <p:nvPicPr>
          <p:cNvPr id="5" name="Picture 2" descr="C:\Users\ab0480\Desktop\CU_\New Session Prep - 2016-17\120CT\RedTraffic Light.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06306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2"/>
          <p:cNvGraphicFramePr>
            <a:graphicFrameLocks noChangeAspect="1"/>
          </p:cNvGraphicFramePr>
          <p:nvPr>
            <p:extLst>
              <p:ext uri="{D42A27DB-BD31-4B8C-83A1-F6EECF244321}">
                <p14:modId xmlns:p14="http://schemas.microsoft.com/office/powerpoint/2010/main" val="459104748"/>
              </p:ext>
            </p:extLst>
          </p:nvPr>
        </p:nvGraphicFramePr>
        <p:xfrm>
          <a:off x="1547664" y="809517"/>
          <a:ext cx="5260975" cy="338138"/>
        </p:xfrm>
        <a:graphic>
          <a:graphicData uri="http://schemas.openxmlformats.org/presentationml/2006/ole">
            <mc:AlternateContent xmlns:mc="http://schemas.openxmlformats.org/markup-compatibility/2006">
              <mc:Choice xmlns:v="urn:schemas-microsoft-com:vml" Requires="v">
                <p:oleObj spid="_x0000_s54715" name="Document" r:id="rId4" imgW="5497919" imgH="358034" progId="Word.Document.8">
                  <p:embed/>
                </p:oleObj>
              </mc:Choice>
              <mc:Fallback>
                <p:oleObj name="Document" r:id="rId4" imgW="5497919" imgH="358034" progId="Word.Document.8">
                  <p:embed/>
                  <p:pic>
                    <p:nvPicPr>
                      <p:cNvPr id="0" name=""/>
                      <p:cNvPicPr>
                        <a:picLocks noChangeAspect="1" noChangeArrowheads="1"/>
                      </p:cNvPicPr>
                      <p:nvPr/>
                    </p:nvPicPr>
                    <p:blipFill>
                      <a:blip r:embed="rId5"/>
                      <a:srcRect/>
                      <a:stretch>
                        <a:fillRect/>
                      </a:stretch>
                    </p:blipFill>
                    <p:spPr bwMode="auto">
                      <a:xfrm>
                        <a:off x="1547664" y="809517"/>
                        <a:ext cx="52609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3" name="Object 3"/>
          <p:cNvGraphicFramePr>
            <a:graphicFrameLocks noChangeAspect="1"/>
          </p:cNvGraphicFramePr>
          <p:nvPr>
            <p:extLst>
              <p:ext uri="{D42A27DB-BD31-4B8C-83A1-F6EECF244321}">
                <p14:modId xmlns:p14="http://schemas.microsoft.com/office/powerpoint/2010/main" val="1429547025"/>
              </p:ext>
            </p:extLst>
          </p:nvPr>
        </p:nvGraphicFramePr>
        <p:xfrm>
          <a:off x="1676400" y="1371600"/>
          <a:ext cx="5378450" cy="1657350"/>
        </p:xfrm>
        <a:graphic>
          <a:graphicData uri="http://schemas.openxmlformats.org/presentationml/2006/ole">
            <mc:AlternateContent xmlns:mc="http://schemas.openxmlformats.org/markup-compatibility/2006">
              <mc:Choice xmlns:v="urn:schemas-microsoft-com:vml" Requires="v">
                <p:oleObj spid="_x0000_s54716" name="Document" r:id="rId6" imgW="5497919" imgH="1696974" progId="Word.Document.8">
                  <p:embed/>
                </p:oleObj>
              </mc:Choice>
              <mc:Fallback>
                <p:oleObj name="Document" r:id="rId6" imgW="5497919" imgH="1696974" progId="Word.Document.8">
                  <p:embed/>
                  <p:pic>
                    <p:nvPicPr>
                      <p:cNvPr id="0" name=""/>
                      <p:cNvPicPr>
                        <a:picLocks noChangeAspect="1" noChangeArrowheads="1"/>
                      </p:cNvPicPr>
                      <p:nvPr/>
                    </p:nvPicPr>
                    <p:blipFill>
                      <a:blip r:embed="rId7"/>
                      <a:srcRect/>
                      <a:stretch>
                        <a:fillRect/>
                      </a:stretch>
                    </p:blipFill>
                    <p:spPr bwMode="auto">
                      <a:xfrm>
                        <a:off x="1676400" y="1371600"/>
                        <a:ext cx="53784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4" name="Object 4"/>
          <p:cNvGraphicFramePr>
            <a:graphicFrameLocks noChangeAspect="1"/>
          </p:cNvGraphicFramePr>
          <p:nvPr>
            <p:extLst>
              <p:ext uri="{D42A27DB-BD31-4B8C-83A1-F6EECF244321}">
                <p14:modId xmlns:p14="http://schemas.microsoft.com/office/powerpoint/2010/main" val="1842409673"/>
              </p:ext>
            </p:extLst>
          </p:nvPr>
        </p:nvGraphicFramePr>
        <p:xfrm>
          <a:off x="1682750" y="3048000"/>
          <a:ext cx="5259388" cy="3149600"/>
        </p:xfrm>
        <a:graphic>
          <a:graphicData uri="http://schemas.openxmlformats.org/presentationml/2006/ole">
            <mc:AlternateContent xmlns:mc="http://schemas.openxmlformats.org/markup-compatibility/2006">
              <mc:Choice xmlns:v="urn:schemas-microsoft-com:vml" Requires="v">
                <p:oleObj spid="_x0000_s54717" name="Document" r:id="rId8" imgW="5497919" imgH="3285638" progId="Word.Document.8">
                  <p:embed/>
                </p:oleObj>
              </mc:Choice>
              <mc:Fallback>
                <p:oleObj name="Document" r:id="rId8" imgW="5497919" imgH="3285638" progId="Word.Document.8">
                  <p:embed/>
                  <p:pic>
                    <p:nvPicPr>
                      <p:cNvPr id="0" name=""/>
                      <p:cNvPicPr>
                        <a:picLocks noChangeAspect="1" noChangeArrowheads="1"/>
                      </p:cNvPicPr>
                      <p:nvPr/>
                    </p:nvPicPr>
                    <p:blipFill>
                      <a:blip r:embed="rId9"/>
                      <a:srcRect/>
                      <a:stretch>
                        <a:fillRect/>
                      </a:stretch>
                    </p:blipFill>
                    <p:spPr bwMode="auto">
                      <a:xfrm>
                        <a:off x="1682750" y="3048000"/>
                        <a:ext cx="5259388" cy="31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25</a:t>
            </a:fld>
            <a:endParaRPr lang="en-GB"/>
          </a:p>
        </p:txBody>
      </p:sp>
      <p:pic>
        <p:nvPicPr>
          <p:cNvPr id="6" name="Picture 2" descr="C:\Users\ab0480\Desktop\CU_\New Session Prep - 2016-17\120CT\trafficlight_green_2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408215"/>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
          <p:cNvGraphicFramePr>
            <a:graphicFrameLocks noChangeAspect="1"/>
          </p:cNvGraphicFramePr>
          <p:nvPr>
            <p:extLst>
              <p:ext uri="{D42A27DB-BD31-4B8C-83A1-F6EECF244321}">
                <p14:modId xmlns:p14="http://schemas.microsoft.com/office/powerpoint/2010/main" val="1303021232"/>
              </p:ext>
            </p:extLst>
          </p:nvPr>
        </p:nvGraphicFramePr>
        <p:xfrm>
          <a:off x="1371600" y="2362200"/>
          <a:ext cx="7162800" cy="2693988"/>
        </p:xfrm>
        <a:graphic>
          <a:graphicData uri="http://schemas.openxmlformats.org/presentationml/2006/ole">
            <mc:AlternateContent xmlns:mc="http://schemas.openxmlformats.org/markup-compatibility/2006">
              <mc:Choice xmlns:v="urn:schemas-microsoft-com:vml" Requires="v">
                <p:oleObj spid="_x0000_s55592" name="Bitmap Image" r:id="rId4" imgW="4153480" imgH="1561905" progId="Paint.Picture">
                  <p:embed/>
                </p:oleObj>
              </mc:Choice>
              <mc:Fallback>
                <p:oleObj name="Bitmap Image" r:id="rId4" imgW="4153480" imgH="156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362200"/>
                        <a:ext cx="7162800" cy="269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1" name="Object 3"/>
          <p:cNvGraphicFramePr>
            <a:graphicFrameLocks noChangeAspect="1"/>
          </p:cNvGraphicFramePr>
          <p:nvPr>
            <p:extLst>
              <p:ext uri="{D42A27DB-BD31-4B8C-83A1-F6EECF244321}">
                <p14:modId xmlns:p14="http://schemas.microsoft.com/office/powerpoint/2010/main" val="707422247"/>
              </p:ext>
            </p:extLst>
          </p:nvPr>
        </p:nvGraphicFramePr>
        <p:xfrm>
          <a:off x="1604963" y="1058863"/>
          <a:ext cx="6624637" cy="811212"/>
        </p:xfrm>
        <a:graphic>
          <a:graphicData uri="http://schemas.openxmlformats.org/presentationml/2006/ole">
            <mc:AlternateContent xmlns:mc="http://schemas.openxmlformats.org/markup-compatibility/2006">
              <mc:Choice xmlns:v="urn:schemas-microsoft-com:vml" Requires="v">
                <p:oleObj spid="_x0000_s55593" name="Document" r:id="rId6" imgW="5497919" imgH="840930" progId="Word.Document.8">
                  <p:embed/>
                </p:oleObj>
              </mc:Choice>
              <mc:Fallback>
                <p:oleObj name="Document" r:id="rId6" imgW="5497919" imgH="840930" progId="Word.Document.8">
                  <p:embed/>
                  <p:pic>
                    <p:nvPicPr>
                      <p:cNvPr id="0" name=""/>
                      <p:cNvPicPr>
                        <a:picLocks noChangeAspect="1" noChangeArrowheads="1"/>
                      </p:cNvPicPr>
                      <p:nvPr/>
                    </p:nvPicPr>
                    <p:blipFill>
                      <a:blip r:embed="rId7"/>
                      <a:srcRect/>
                      <a:stretch>
                        <a:fillRect/>
                      </a:stretch>
                    </p:blipFill>
                    <p:spPr bwMode="auto">
                      <a:xfrm>
                        <a:off x="1604963" y="1058863"/>
                        <a:ext cx="6624637"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26</a:t>
            </a:fld>
            <a:endParaRPr lang="en-GB"/>
          </a:p>
        </p:txBody>
      </p:sp>
      <p:pic>
        <p:nvPicPr>
          <p:cNvPr id="5"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83219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2"/>
          <p:cNvGraphicFramePr>
            <a:graphicFrameLocks noChangeAspect="1"/>
          </p:cNvGraphicFramePr>
          <p:nvPr>
            <p:extLst>
              <p:ext uri="{D42A27DB-BD31-4B8C-83A1-F6EECF244321}">
                <p14:modId xmlns:p14="http://schemas.microsoft.com/office/powerpoint/2010/main" val="3146121666"/>
              </p:ext>
            </p:extLst>
          </p:nvPr>
        </p:nvGraphicFramePr>
        <p:xfrm>
          <a:off x="1524000" y="685800"/>
          <a:ext cx="5378450" cy="528638"/>
        </p:xfrm>
        <a:graphic>
          <a:graphicData uri="http://schemas.openxmlformats.org/presentationml/2006/ole">
            <mc:AlternateContent xmlns:mc="http://schemas.openxmlformats.org/markup-compatibility/2006">
              <mc:Choice xmlns:v="urn:schemas-microsoft-com:vml" Requires="v">
                <p:oleObj spid="_x0000_s56763" name="Document" r:id="rId4" imgW="5497919" imgH="542269" progId="Word.Document.8">
                  <p:embed/>
                </p:oleObj>
              </mc:Choice>
              <mc:Fallback>
                <p:oleObj name="Document" r:id="rId4" imgW="5497919" imgH="542269" progId="Word.Document.8">
                  <p:embed/>
                  <p:pic>
                    <p:nvPicPr>
                      <p:cNvPr id="0" name=""/>
                      <p:cNvPicPr>
                        <a:picLocks noChangeAspect="1" noChangeArrowheads="1"/>
                      </p:cNvPicPr>
                      <p:nvPr/>
                    </p:nvPicPr>
                    <p:blipFill>
                      <a:blip r:embed="rId5"/>
                      <a:srcRect/>
                      <a:stretch>
                        <a:fillRect/>
                      </a:stretch>
                    </p:blipFill>
                    <p:spPr bwMode="auto">
                      <a:xfrm>
                        <a:off x="1524000" y="685800"/>
                        <a:ext cx="537845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59" name="Object 3"/>
          <p:cNvGraphicFramePr>
            <a:graphicFrameLocks noChangeAspect="1"/>
          </p:cNvGraphicFramePr>
          <p:nvPr/>
        </p:nvGraphicFramePr>
        <p:xfrm>
          <a:off x="2286000" y="1371600"/>
          <a:ext cx="4333875" cy="2924175"/>
        </p:xfrm>
        <a:graphic>
          <a:graphicData uri="http://schemas.openxmlformats.org/presentationml/2006/ole">
            <mc:AlternateContent xmlns:mc="http://schemas.openxmlformats.org/markup-compatibility/2006">
              <mc:Choice xmlns:v="urn:schemas-microsoft-com:vml" Requires="v">
                <p:oleObj spid="_x0000_s56764" name="Bitmap Image" r:id="rId6" imgW="4334480" imgH="2924583" progId="Paint.Picture">
                  <p:embed/>
                </p:oleObj>
              </mc:Choice>
              <mc:Fallback>
                <p:oleObj name="Bitmap Image" r:id="rId6" imgW="4334480" imgH="2924583"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371600"/>
                        <a:ext cx="43338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0" name="Object 4"/>
          <p:cNvGraphicFramePr>
            <a:graphicFrameLocks noChangeAspect="1"/>
          </p:cNvGraphicFramePr>
          <p:nvPr/>
        </p:nvGraphicFramePr>
        <p:xfrm>
          <a:off x="1746250" y="4427538"/>
          <a:ext cx="5168900" cy="1833562"/>
        </p:xfrm>
        <a:graphic>
          <a:graphicData uri="http://schemas.openxmlformats.org/presentationml/2006/ole">
            <mc:AlternateContent xmlns:mc="http://schemas.openxmlformats.org/markup-compatibility/2006">
              <mc:Choice xmlns:v="urn:schemas-microsoft-com:vml" Requires="v">
                <p:oleObj spid="_x0000_s56765" name="Document" r:id="rId8" imgW="5172480" imgH="1837800" progId="Word.Document.8">
                  <p:embed/>
                </p:oleObj>
              </mc:Choice>
              <mc:Fallback>
                <p:oleObj name="Document" r:id="rId8" imgW="5172480" imgH="1837800"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250" y="4427538"/>
                        <a:ext cx="5168900" cy="183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27</a:t>
            </a:fld>
            <a:endParaRPr lang="en-GB"/>
          </a:p>
        </p:txBody>
      </p:sp>
      <p:pic>
        <p:nvPicPr>
          <p:cNvPr id="6" name="Picture 2" descr="C:\Users\ab0480\Desktop\CU_\New Session Prep - 2016-17\120CT\RedTraffic Light.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0350"/>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extLst>
              <p:ext uri="{D42A27DB-BD31-4B8C-83A1-F6EECF244321}">
                <p14:modId xmlns:p14="http://schemas.microsoft.com/office/powerpoint/2010/main" val="1887665017"/>
              </p:ext>
            </p:extLst>
          </p:nvPr>
        </p:nvGraphicFramePr>
        <p:xfrm>
          <a:off x="1371600" y="609600"/>
          <a:ext cx="5264150" cy="339725"/>
        </p:xfrm>
        <a:graphic>
          <a:graphicData uri="http://schemas.openxmlformats.org/presentationml/2006/ole">
            <mc:AlternateContent xmlns:mc="http://schemas.openxmlformats.org/markup-compatibility/2006">
              <mc:Choice xmlns:v="urn:schemas-microsoft-com:vml" Requires="v">
                <p:oleObj spid="_x0000_s57787" name="Document" r:id="rId4" imgW="5497919" imgH="359474" progId="Word.Document.8">
                  <p:embed/>
                </p:oleObj>
              </mc:Choice>
              <mc:Fallback>
                <p:oleObj name="Document" r:id="rId4" imgW="5497919" imgH="359474" progId="Word.Document.8">
                  <p:embed/>
                  <p:pic>
                    <p:nvPicPr>
                      <p:cNvPr id="0" name=""/>
                      <p:cNvPicPr>
                        <a:picLocks noChangeAspect="1" noChangeArrowheads="1"/>
                      </p:cNvPicPr>
                      <p:nvPr/>
                    </p:nvPicPr>
                    <p:blipFill>
                      <a:blip r:embed="rId5"/>
                      <a:srcRect/>
                      <a:stretch>
                        <a:fillRect/>
                      </a:stretch>
                    </p:blipFill>
                    <p:spPr bwMode="auto">
                      <a:xfrm>
                        <a:off x="1371600" y="609600"/>
                        <a:ext cx="5264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7" name="Object 4"/>
          <p:cNvGraphicFramePr>
            <a:graphicFrameLocks noChangeAspect="1"/>
          </p:cNvGraphicFramePr>
          <p:nvPr>
            <p:extLst>
              <p:ext uri="{D42A27DB-BD31-4B8C-83A1-F6EECF244321}">
                <p14:modId xmlns:p14="http://schemas.microsoft.com/office/powerpoint/2010/main" val="3778958298"/>
              </p:ext>
            </p:extLst>
          </p:nvPr>
        </p:nvGraphicFramePr>
        <p:xfrm>
          <a:off x="1195388" y="1066800"/>
          <a:ext cx="7931150" cy="5648325"/>
        </p:xfrm>
        <a:graphic>
          <a:graphicData uri="http://schemas.openxmlformats.org/presentationml/2006/ole">
            <mc:AlternateContent xmlns:mc="http://schemas.openxmlformats.org/markup-compatibility/2006">
              <mc:Choice xmlns:v="urn:schemas-microsoft-com:vml" Requires="v">
                <p:oleObj spid="_x0000_s57788" name="Bitmap Image" r:id="rId6" imgW="5734080" imgH="4086360" progId="Paint.Picture">
                  <p:embed/>
                </p:oleObj>
              </mc:Choice>
              <mc:Fallback>
                <p:oleObj name="Bitmap Image" r:id="rId6" imgW="5734080" imgH="4086360" progId="Paint.Picture">
                  <p:embed/>
                  <p:pic>
                    <p:nvPicPr>
                      <p:cNvPr id="0" name=""/>
                      <p:cNvPicPr>
                        <a:picLocks noChangeAspect="1" noChangeArrowheads="1"/>
                      </p:cNvPicPr>
                      <p:nvPr/>
                    </p:nvPicPr>
                    <p:blipFill>
                      <a:blip r:embed="rId7"/>
                      <a:srcRect/>
                      <a:stretch>
                        <a:fillRect/>
                      </a:stretch>
                    </p:blipFill>
                    <p:spPr bwMode="auto">
                      <a:xfrm>
                        <a:off x="1195388" y="1066800"/>
                        <a:ext cx="793115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8" name="Object 5"/>
          <p:cNvGraphicFramePr>
            <a:graphicFrameLocks noChangeAspect="1"/>
          </p:cNvGraphicFramePr>
          <p:nvPr/>
        </p:nvGraphicFramePr>
        <p:xfrm>
          <a:off x="5486400" y="5238750"/>
          <a:ext cx="5378450" cy="1604963"/>
        </p:xfrm>
        <a:graphic>
          <a:graphicData uri="http://schemas.openxmlformats.org/presentationml/2006/ole">
            <mc:AlternateContent xmlns:mc="http://schemas.openxmlformats.org/markup-compatibility/2006">
              <mc:Choice xmlns:v="urn:schemas-microsoft-com:vml" Requires="v">
                <p:oleObj spid="_x0000_s57789" name="Document" r:id="rId8" imgW="5486400" imgH="1652040" progId="Word.Document.8">
                  <p:embed/>
                </p:oleObj>
              </mc:Choice>
              <mc:Fallback>
                <p:oleObj name="Document" r:id="rId8" imgW="5486400" imgH="1652040"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5238750"/>
                        <a:ext cx="537845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28</a:t>
            </a:fld>
            <a:endParaRPr lang="en-GB"/>
          </a:p>
        </p:txBody>
      </p:sp>
      <p:pic>
        <p:nvPicPr>
          <p:cNvPr id="6" name="Picture 2" descr="C:\Users\ab0480\Desktop\CU_\New Session Prep - 2016-17\120CT\RedTraffic Light.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046911"/>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extLst>
              <p:ext uri="{D42A27DB-BD31-4B8C-83A1-F6EECF244321}">
                <p14:modId xmlns:p14="http://schemas.microsoft.com/office/powerpoint/2010/main" val="955197312"/>
              </p:ext>
            </p:extLst>
          </p:nvPr>
        </p:nvGraphicFramePr>
        <p:xfrm>
          <a:off x="1603375" y="835025"/>
          <a:ext cx="5327650" cy="339725"/>
        </p:xfrm>
        <a:graphic>
          <a:graphicData uri="http://schemas.openxmlformats.org/presentationml/2006/ole">
            <mc:AlternateContent xmlns:mc="http://schemas.openxmlformats.org/markup-compatibility/2006">
              <mc:Choice xmlns:v="urn:schemas-microsoft-com:vml" Requires="v">
                <p:oleObj spid="_x0000_s89288" name="Document" r:id="rId4" imgW="5497919" imgH="358034" progId="Word.Document.8">
                  <p:embed/>
                </p:oleObj>
              </mc:Choice>
              <mc:Fallback>
                <p:oleObj name="Document" r:id="rId4" imgW="5497919" imgH="358034" progId="Word.Document.8">
                  <p:embed/>
                  <p:pic>
                    <p:nvPicPr>
                      <p:cNvPr id="0" name=""/>
                      <p:cNvPicPr>
                        <a:picLocks noChangeAspect="1" noChangeArrowheads="1"/>
                      </p:cNvPicPr>
                      <p:nvPr/>
                    </p:nvPicPr>
                    <p:blipFill>
                      <a:blip r:embed="rId5"/>
                      <a:srcRect/>
                      <a:stretch>
                        <a:fillRect/>
                      </a:stretch>
                    </p:blipFill>
                    <p:spPr bwMode="auto">
                      <a:xfrm>
                        <a:off x="1603375" y="835025"/>
                        <a:ext cx="5327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5" name="Object 5"/>
          <p:cNvGraphicFramePr>
            <a:graphicFrameLocks noChangeAspect="1"/>
          </p:cNvGraphicFramePr>
          <p:nvPr/>
        </p:nvGraphicFramePr>
        <p:xfrm>
          <a:off x="2209800" y="1371600"/>
          <a:ext cx="5305425" cy="1933575"/>
        </p:xfrm>
        <a:graphic>
          <a:graphicData uri="http://schemas.openxmlformats.org/presentationml/2006/ole">
            <mc:AlternateContent xmlns:mc="http://schemas.openxmlformats.org/markup-compatibility/2006">
              <mc:Choice xmlns:v="urn:schemas-microsoft-com:vml" Requires="v">
                <p:oleObj spid="_x0000_s89289" name="Bitmap Image" r:id="rId6" imgW="5304762" imgH="1933333" progId="Paint.Picture">
                  <p:embed/>
                </p:oleObj>
              </mc:Choice>
              <mc:Fallback>
                <p:oleObj name="Bitmap Image" r:id="rId6" imgW="5304762" imgH="1933333"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371600"/>
                        <a:ext cx="53054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6" name="Object 6"/>
          <p:cNvGraphicFramePr>
            <a:graphicFrameLocks noChangeAspect="1"/>
          </p:cNvGraphicFramePr>
          <p:nvPr/>
        </p:nvGraphicFramePr>
        <p:xfrm>
          <a:off x="1676400" y="3733800"/>
          <a:ext cx="6173788" cy="2057400"/>
        </p:xfrm>
        <a:graphic>
          <a:graphicData uri="http://schemas.openxmlformats.org/presentationml/2006/ole">
            <mc:AlternateContent xmlns:mc="http://schemas.openxmlformats.org/markup-compatibility/2006">
              <mc:Choice xmlns:v="urn:schemas-microsoft-com:vml" Requires="v">
                <p:oleObj spid="_x0000_s89290" name="Bitmap Image" r:id="rId8" imgW="6171429" imgH="2057143" progId="Paint.Picture">
                  <p:embed/>
                </p:oleObj>
              </mc:Choice>
              <mc:Fallback>
                <p:oleObj name="Bitmap Image" r:id="rId8" imgW="6171429" imgH="205714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3733800"/>
                        <a:ext cx="617378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29</a:t>
            </a:fld>
            <a:endParaRPr lang="en-GB"/>
          </a:p>
        </p:txBody>
      </p:sp>
      <p:pic>
        <p:nvPicPr>
          <p:cNvPr id="6" name="Picture 2" descr="C:\Users\ab0480\Desktop\CU_\New Session Prep - 2016-17\120CT\RedTraffic Light.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3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7"/>
            <a:ext cx="7886700" cy="903634"/>
          </a:xfrm>
        </p:spPr>
        <p:txBody>
          <a:bodyPr/>
          <a:lstStyle/>
          <a:p>
            <a:r>
              <a:rPr lang="en-GB" b="1" dirty="0"/>
              <a:t>Combinational Circuits</a:t>
            </a:r>
          </a:p>
        </p:txBody>
      </p:sp>
      <p:sp>
        <p:nvSpPr>
          <p:cNvPr id="2" name="Content Placeholder 1"/>
          <p:cNvSpPr>
            <a:spLocks noGrp="1"/>
          </p:cNvSpPr>
          <p:nvPr>
            <p:ph idx="1"/>
          </p:nvPr>
        </p:nvSpPr>
        <p:spPr>
          <a:xfrm>
            <a:off x="628650" y="1572964"/>
            <a:ext cx="7886700" cy="4351338"/>
          </a:xfrm>
        </p:spPr>
        <p:txBody>
          <a:bodyPr>
            <a:normAutofit/>
          </a:bodyPr>
          <a:lstStyle/>
          <a:p>
            <a:r>
              <a:rPr lang="en-GB" dirty="0"/>
              <a:t>A combinational circuit is an interconnected set of gates</a:t>
            </a:r>
          </a:p>
          <a:p>
            <a:pPr lvl="1"/>
            <a:r>
              <a:rPr lang="en-GB" dirty="0">
                <a:solidFill>
                  <a:srgbClr val="C00000"/>
                </a:solidFill>
              </a:rPr>
              <a:t>Its output at any time is a function of the inputs at that time</a:t>
            </a:r>
          </a:p>
          <a:p>
            <a:endParaRPr lang="en-GB" dirty="0"/>
          </a:p>
          <a:p>
            <a:r>
              <a:rPr lang="en-GB" dirty="0"/>
              <a:t>A combinational circuit can be defined in three ways:</a:t>
            </a:r>
          </a:p>
          <a:p>
            <a:pPr lvl="1"/>
            <a:r>
              <a:rPr lang="en-GB" dirty="0">
                <a:solidFill>
                  <a:srgbClr val="C00000"/>
                </a:solidFill>
              </a:rPr>
              <a:t>Truth table</a:t>
            </a:r>
          </a:p>
          <a:p>
            <a:pPr lvl="1"/>
            <a:r>
              <a:rPr lang="en-GB" dirty="0">
                <a:solidFill>
                  <a:srgbClr val="C00000"/>
                </a:solidFill>
              </a:rPr>
              <a:t>Graphical symbols</a:t>
            </a:r>
          </a:p>
          <a:p>
            <a:pPr lvl="1"/>
            <a:r>
              <a:rPr lang="en-GB" dirty="0">
                <a:solidFill>
                  <a:srgbClr val="C00000"/>
                </a:solidFill>
              </a:rPr>
              <a:t>Boolean equations</a:t>
            </a:r>
          </a:p>
          <a:p>
            <a:endParaRPr lang="en-GB" dirty="0"/>
          </a:p>
          <a:p>
            <a:r>
              <a:rPr lang="en-GB" dirty="0"/>
              <a:t>Examples of Combinational Circuits that are functional units in a computer:</a:t>
            </a:r>
          </a:p>
          <a:p>
            <a:pPr lvl="1"/>
            <a:r>
              <a:rPr lang="en-GB" dirty="0">
                <a:solidFill>
                  <a:srgbClr val="C00000"/>
                </a:solidFill>
              </a:rPr>
              <a:t>Decoders, Encoders, Multiplexers, </a:t>
            </a:r>
            <a:r>
              <a:rPr lang="en-GB" dirty="0" err="1">
                <a:solidFill>
                  <a:srgbClr val="C00000"/>
                </a:solidFill>
              </a:rPr>
              <a:t>Demultiplexers</a:t>
            </a:r>
            <a:r>
              <a:rPr lang="en-GB" dirty="0">
                <a:solidFill>
                  <a:srgbClr val="C00000"/>
                </a:solidFill>
              </a:rPr>
              <a:t>, Comparators, Adders</a:t>
            </a:r>
          </a:p>
        </p:txBody>
      </p:sp>
      <p:sp>
        <p:nvSpPr>
          <p:cNvPr id="3" name="Slide Number Placeholder 2"/>
          <p:cNvSpPr>
            <a:spLocks noGrp="1"/>
          </p:cNvSpPr>
          <p:nvPr>
            <p:ph type="sldNum" sz="quarter" idx="12"/>
          </p:nvPr>
        </p:nvSpPr>
        <p:spPr/>
        <p:txBody>
          <a:bodyPr/>
          <a:lstStyle/>
          <a:p>
            <a:fld id="{04698E25-70A5-4DC8-888B-608AEC755B87}" type="slidenum">
              <a:rPr lang="en-GB" smtClean="0"/>
              <a:t>3</a:t>
            </a:fld>
            <a:endParaRPr lang="en-GB"/>
          </a:p>
        </p:txBody>
      </p:sp>
      <p:pic>
        <p:nvPicPr>
          <p:cNvPr id="5"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8802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1000"/>
                                        <p:tgtEl>
                                          <p:spTgt spid="2">
                                            <p:txEl>
                                              <p:pRg st="6" end="6"/>
                                            </p:txEl>
                                          </p:spTgt>
                                        </p:tgtEl>
                                      </p:cBhvr>
                                    </p:animEffect>
                                    <p:anim calcmode="lin" valueType="num">
                                      <p:cBhvr>
                                        <p:cTn id="3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1000"/>
                                        <p:tgtEl>
                                          <p:spTgt spid="2">
                                            <p:txEl>
                                              <p:pRg st="8" end="8"/>
                                            </p:txEl>
                                          </p:spTgt>
                                        </p:tgtEl>
                                      </p:cBhvr>
                                    </p:animEffect>
                                    <p:anim calcmode="lin" valueType="num">
                                      <p:cBhvr>
                                        <p:cTn id="4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fade">
                                      <p:cBhvr>
                                        <p:cTn id="46" dur="1000"/>
                                        <p:tgtEl>
                                          <p:spTgt spid="2">
                                            <p:txEl>
                                              <p:pRg st="9" end="9"/>
                                            </p:txEl>
                                          </p:spTgt>
                                        </p:tgtEl>
                                      </p:cBhvr>
                                    </p:animEffect>
                                    <p:anim calcmode="lin" valueType="num">
                                      <p:cBhvr>
                                        <p:cTn id="4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Further Reading</a:t>
            </a:r>
          </a:p>
        </p:txBody>
      </p:sp>
      <p:sp>
        <p:nvSpPr>
          <p:cNvPr id="2" name="Content Placeholder 1"/>
          <p:cNvSpPr>
            <a:spLocks noGrp="1"/>
          </p:cNvSpPr>
          <p:nvPr>
            <p:ph idx="1"/>
          </p:nvPr>
        </p:nvSpPr>
        <p:spPr/>
        <p:txBody>
          <a:bodyPr>
            <a:normAutofit lnSpcReduction="10000"/>
          </a:bodyPr>
          <a:lstStyle/>
          <a:p>
            <a:r>
              <a:rPr lang="en-GB" sz="2400" dirty="0">
                <a:solidFill>
                  <a:srgbClr val="C00000"/>
                </a:solidFill>
              </a:rPr>
              <a:t>Computer Organization and Architecture – Designing for Performance (10</a:t>
            </a:r>
            <a:r>
              <a:rPr lang="en-GB" sz="2400" baseline="30000" dirty="0">
                <a:solidFill>
                  <a:srgbClr val="C00000"/>
                </a:solidFill>
              </a:rPr>
              <a:t>th</a:t>
            </a:r>
            <a:r>
              <a:rPr lang="en-GB" sz="2400" dirty="0">
                <a:solidFill>
                  <a:srgbClr val="C00000"/>
                </a:solidFill>
              </a:rPr>
              <a:t> Edition), William Stallings </a:t>
            </a:r>
            <a:r>
              <a:rPr lang="en-GB" sz="2400" dirty="0">
                <a:solidFill>
                  <a:srgbClr val="0070C0"/>
                </a:solidFill>
              </a:rPr>
              <a:t>[Chapter: 11]</a:t>
            </a:r>
          </a:p>
          <a:p>
            <a:endParaRPr lang="en-GB" sz="2400" dirty="0">
              <a:solidFill>
                <a:srgbClr val="0070C0"/>
              </a:solidFill>
            </a:endParaRPr>
          </a:p>
          <a:p>
            <a:r>
              <a:rPr lang="en-GB" sz="2400" dirty="0">
                <a:solidFill>
                  <a:srgbClr val="C00000"/>
                </a:solidFill>
              </a:rPr>
              <a:t>Digital Fundamentals (11</a:t>
            </a:r>
            <a:r>
              <a:rPr lang="en-GB" sz="2400" baseline="30000" dirty="0">
                <a:solidFill>
                  <a:srgbClr val="C00000"/>
                </a:solidFill>
              </a:rPr>
              <a:t>th</a:t>
            </a:r>
            <a:r>
              <a:rPr lang="en-GB" sz="2400" dirty="0">
                <a:solidFill>
                  <a:srgbClr val="C00000"/>
                </a:solidFill>
              </a:rPr>
              <a:t> Edition), Thomas L. Floyd </a:t>
            </a:r>
            <a:r>
              <a:rPr lang="en-GB" sz="2400" dirty="0">
                <a:solidFill>
                  <a:srgbClr val="0070C0"/>
                </a:solidFill>
              </a:rPr>
              <a:t>[Chapter: 6]</a:t>
            </a:r>
          </a:p>
          <a:p>
            <a:pPr marL="2057400" lvl="8" indent="0">
              <a:buNone/>
            </a:pPr>
            <a:endParaRPr lang="en-GB" sz="2400" dirty="0">
              <a:solidFill>
                <a:srgbClr val="C00000"/>
              </a:solidFill>
            </a:endParaRPr>
          </a:p>
          <a:p>
            <a:r>
              <a:rPr lang="en-GB" sz="2400" dirty="0">
                <a:solidFill>
                  <a:srgbClr val="C00000"/>
                </a:solidFill>
              </a:rPr>
              <a:t>Computer Organization and Design – The Hardware/Software Interface (5</a:t>
            </a:r>
            <a:r>
              <a:rPr lang="en-GB" sz="2400" baseline="30000" dirty="0">
                <a:solidFill>
                  <a:srgbClr val="C00000"/>
                </a:solidFill>
              </a:rPr>
              <a:t>th</a:t>
            </a:r>
            <a:r>
              <a:rPr lang="en-GB" sz="2400" dirty="0">
                <a:solidFill>
                  <a:srgbClr val="C00000"/>
                </a:solidFill>
              </a:rPr>
              <a:t> Edition), David A. Patterson &amp; John L. Hennessy </a:t>
            </a:r>
            <a:r>
              <a:rPr lang="en-GB" sz="2400" dirty="0">
                <a:solidFill>
                  <a:srgbClr val="0070C0"/>
                </a:solidFill>
              </a:rPr>
              <a:t>[Appendix: A]</a:t>
            </a:r>
          </a:p>
          <a:p>
            <a:pPr marL="2057400" lvl="8" indent="0">
              <a:buNone/>
            </a:pPr>
            <a:endParaRPr lang="en-GB" sz="2400" dirty="0">
              <a:solidFill>
                <a:srgbClr val="C00000"/>
              </a:solidFill>
            </a:endParaRPr>
          </a:p>
          <a:p>
            <a:r>
              <a:rPr lang="en-GB" sz="2400" dirty="0">
                <a:solidFill>
                  <a:srgbClr val="C00000"/>
                </a:solidFill>
              </a:rPr>
              <a:t>Fundamentals of Computer Architecture, Mark Burrell </a:t>
            </a:r>
            <a:r>
              <a:rPr lang="en-GB" sz="2400" dirty="0">
                <a:solidFill>
                  <a:srgbClr val="0070C0"/>
                </a:solidFill>
              </a:rPr>
              <a:t>[Chapter: 4, 5]</a:t>
            </a:r>
            <a:endParaRPr lang="en-GB" sz="2400" dirty="0">
              <a:solidFill>
                <a:srgbClr val="C00000"/>
              </a:solidFill>
            </a:endParaRPr>
          </a:p>
        </p:txBody>
      </p:sp>
    </p:spTree>
    <p:extLst>
      <p:ext uri="{BB962C8B-B14F-4D97-AF65-F5344CB8AC3E}">
        <p14:creationId xmlns:p14="http://schemas.microsoft.com/office/powerpoint/2010/main" val="3009083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Next Class ….</a:t>
            </a:r>
          </a:p>
        </p:txBody>
      </p:sp>
      <p:sp>
        <p:nvSpPr>
          <p:cNvPr id="2" name="Content Placeholder 1"/>
          <p:cNvSpPr>
            <a:spLocks noGrp="1"/>
          </p:cNvSpPr>
          <p:nvPr>
            <p:ph idx="1"/>
          </p:nvPr>
        </p:nvSpPr>
        <p:spPr/>
        <p:txBody>
          <a:bodyPr>
            <a:normAutofit/>
          </a:bodyPr>
          <a:lstStyle/>
          <a:p>
            <a:r>
              <a:rPr lang="en-GB" b="1" dirty="0"/>
              <a:t>Introduction to Sequential Logic</a:t>
            </a:r>
            <a:endParaRPr lang="en-GB" dirty="0"/>
          </a:p>
          <a:p>
            <a:pPr lvl="1"/>
            <a:r>
              <a:rPr lang="en-US" dirty="0"/>
              <a:t>Latches and Flip-flops</a:t>
            </a:r>
          </a:p>
          <a:p>
            <a:pPr lvl="2"/>
            <a:r>
              <a:rPr lang="en-US" dirty="0"/>
              <a:t>set, reset</a:t>
            </a:r>
          </a:p>
          <a:p>
            <a:pPr lvl="2"/>
            <a:r>
              <a:rPr lang="en-US" dirty="0"/>
              <a:t>truth table </a:t>
            </a:r>
          </a:p>
          <a:p>
            <a:pPr lvl="2"/>
            <a:r>
              <a:rPr lang="en-US" dirty="0"/>
              <a:t>clocked latch,</a:t>
            </a:r>
          </a:p>
          <a:p>
            <a:pPr lvl="2"/>
            <a:r>
              <a:rPr lang="en-US" dirty="0"/>
              <a:t>edge triggered FF</a:t>
            </a:r>
          </a:p>
          <a:p>
            <a:pPr lvl="3"/>
            <a:r>
              <a:rPr lang="en-US" dirty="0"/>
              <a:t>timing diagram, operation</a:t>
            </a:r>
          </a:p>
          <a:p>
            <a:pPr lvl="3"/>
            <a:r>
              <a:rPr lang="en-US" dirty="0"/>
              <a:t>D-type FF</a:t>
            </a:r>
          </a:p>
          <a:p>
            <a:pPr lvl="3"/>
            <a:r>
              <a:rPr lang="en-US" dirty="0"/>
              <a:t>clear &amp; preset</a:t>
            </a:r>
          </a:p>
          <a:p>
            <a:pPr lvl="3"/>
            <a:r>
              <a:rPr lang="en-US" dirty="0"/>
              <a:t>toggles</a:t>
            </a:r>
          </a:p>
          <a:p>
            <a:r>
              <a:rPr lang="en-GB" i="1" dirty="0"/>
              <a:t>Counters</a:t>
            </a:r>
          </a:p>
          <a:p>
            <a:r>
              <a:rPr lang="en-GB" i="1" dirty="0"/>
              <a:t>Shift Registers</a:t>
            </a:r>
            <a:endParaRPr lang="en-GB" dirty="0"/>
          </a:p>
          <a:p>
            <a:endParaRPr lang="en-GB" dirty="0"/>
          </a:p>
        </p:txBody>
      </p:sp>
      <p:sp>
        <p:nvSpPr>
          <p:cNvPr id="3" name="Slide Number Placeholder 2"/>
          <p:cNvSpPr>
            <a:spLocks noGrp="1"/>
          </p:cNvSpPr>
          <p:nvPr>
            <p:ph type="sldNum" sz="quarter" idx="12"/>
          </p:nvPr>
        </p:nvSpPr>
        <p:spPr/>
        <p:txBody>
          <a:bodyPr/>
          <a:lstStyle/>
          <a:p>
            <a:fld id="{04698E25-70A5-4DC8-888B-608AEC755B87}" type="slidenum">
              <a:rPr lang="en-GB" smtClean="0"/>
              <a:t>31</a:t>
            </a:fld>
            <a:endParaRPr lang="en-GB"/>
          </a:p>
        </p:txBody>
      </p:sp>
    </p:spTree>
    <p:extLst>
      <p:ext uri="{BB962C8B-B14F-4D97-AF65-F5344CB8AC3E}">
        <p14:creationId xmlns:p14="http://schemas.microsoft.com/office/powerpoint/2010/main" val="256617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2985177252"/>
              </p:ext>
            </p:extLst>
          </p:nvPr>
        </p:nvGraphicFramePr>
        <p:xfrm>
          <a:off x="924445" y="2492300"/>
          <a:ext cx="6862915" cy="3240955"/>
        </p:xfrm>
        <a:graphic>
          <a:graphicData uri="http://schemas.openxmlformats.org/presentationml/2006/ole">
            <mc:AlternateContent xmlns:mc="http://schemas.openxmlformats.org/markup-compatibility/2006">
              <mc:Choice xmlns:v="urn:schemas-microsoft-com:vml" Requires="v">
                <p:oleObj spid="_x0000_s33941" name="Document" r:id="rId4" imgW="5852770" imgH="3642366" progId="Word.Document.8">
                  <p:embed/>
                </p:oleObj>
              </mc:Choice>
              <mc:Fallback>
                <p:oleObj name="Document" r:id="rId4" imgW="5852770" imgH="3642366" progId="Word.Document.8">
                  <p:embed/>
                  <p:pic>
                    <p:nvPicPr>
                      <p:cNvPr id="0" name=""/>
                      <p:cNvPicPr>
                        <a:picLocks noChangeAspect="1" noChangeArrowheads="1"/>
                      </p:cNvPicPr>
                      <p:nvPr/>
                    </p:nvPicPr>
                    <p:blipFill>
                      <a:blip r:embed="rId5"/>
                      <a:srcRect/>
                      <a:stretch>
                        <a:fillRect/>
                      </a:stretch>
                    </p:blipFill>
                    <p:spPr bwMode="auto">
                      <a:xfrm>
                        <a:off x="924445" y="2492300"/>
                        <a:ext cx="6862915" cy="3240955"/>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4</a:t>
            </a:fld>
            <a:endParaRPr lang="en-GB"/>
          </a:p>
        </p:txBody>
      </p:sp>
      <p:pic>
        <p:nvPicPr>
          <p:cNvPr id="4" name="Picture 2" descr="C:\Users\ab0480\Desktop\CU_\New Session Prep - 2016-17\120CT\trafficlight_gree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842392" y="1340768"/>
            <a:ext cx="7315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000" dirty="0">
                <a:solidFill>
                  <a:srgbClr val="002060"/>
                </a:solidFill>
              </a:rPr>
              <a:t>A </a:t>
            </a:r>
            <a:r>
              <a:rPr lang="en-US" altLang="en-US" sz="2000" b="1" dirty="0">
                <a:solidFill>
                  <a:srgbClr val="002060"/>
                </a:solidFill>
              </a:rPr>
              <a:t>decoder</a:t>
            </a:r>
            <a:r>
              <a:rPr lang="en-US" altLang="en-US" sz="2000" dirty="0">
                <a:solidFill>
                  <a:srgbClr val="002060"/>
                </a:solidFill>
              </a:rPr>
              <a:t> is a logic circuit that detects the presence of a specific combination of bits at its input. </a:t>
            </a:r>
          </a:p>
        </p:txBody>
      </p:sp>
      <p:sp>
        <p:nvSpPr>
          <p:cNvPr id="6" name="Text Box 5"/>
          <p:cNvSpPr txBox="1">
            <a:spLocks noChangeArrowheads="1"/>
          </p:cNvSpPr>
          <p:nvPr/>
        </p:nvSpPr>
        <p:spPr bwMode="auto">
          <a:xfrm>
            <a:off x="924445" y="444445"/>
            <a:ext cx="64593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3200" b="1" dirty="0">
                <a:solidFill>
                  <a:srgbClr val="FF0000"/>
                </a:solidFill>
              </a:rPr>
              <a:t>Decoders</a:t>
            </a:r>
          </a:p>
        </p:txBody>
      </p:sp>
    </p:spTree>
    <p:extLst>
      <p:ext uri="{BB962C8B-B14F-4D97-AF65-F5344CB8AC3E}">
        <p14:creationId xmlns:p14="http://schemas.microsoft.com/office/powerpoint/2010/main" val="32286041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024"/>
          <p:cNvGraphicFramePr>
            <a:graphicFrameLocks noChangeAspect="1"/>
          </p:cNvGraphicFramePr>
          <p:nvPr>
            <p:extLst>
              <p:ext uri="{D42A27DB-BD31-4B8C-83A1-F6EECF244321}">
                <p14:modId xmlns:p14="http://schemas.microsoft.com/office/powerpoint/2010/main" val="63900053"/>
              </p:ext>
            </p:extLst>
          </p:nvPr>
        </p:nvGraphicFramePr>
        <p:xfrm>
          <a:off x="1828800" y="958850"/>
          <a:ext cx="5330825" cy="5095875"/>
        </p:xfrm>
        <a:graphic>
          <a:graphicData uri="http://schemas.openxmlformats.org/presentationml/2006/ole">
            <mc:AlternateContent xmlns:mc="http://schemas.openxmlformats.org/markup-compatibility/2006">
              <mc:Choice xmlns:v="urn:schemas-microsoft-com:vml" Requires="v">
                <p:oleObj spid="_x0000_s34965" name="Document" r:id="rId4" imgW="5497919" imgH="5250688" progId="Word.Document.8">
                  <p:embed/>
                </p:oleObj>
              </mc:Choice>
              <mc:Fallback>
                <p:oleObj name="Document" r:id="rId4" imgW="5497919" imgH="5250688" progId="Word.Document.8">
                  <p:embed/>
                  <p:pic>
                    <p:nvPicPr>
                      <p:cNvPr id="0" name=""/>
                      <p:cNvPicPr>
                        <a:picLocks noChangeAspect="1" noChangeArrowheads="1"/>
                      </p:cNvPicPr>
                      <p:nvPr/>
                    </p:nvPicPr>
                    <p:blipFill>
                      <a:blip r:embed="rId5"/>
                      <a:srcRect/>
                      <a:stretch>
                        <a:fillRect/>
                      </a:stretch>
                    </p:blipFill>
                    <p:spPr bwMode="auto">
                      <a:xfrm>
                        <a:off x="1828800" y="958850"/>
                        <a:ext cx="53308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5</a:t>
            </a:fld>
            <a:endParaRPr lang="en-GB"/>
          </a:p>
        </p:txBody>
      </p:sp>
      <p:pic>
        <p:nvPicPr>
          <p:cNvPr id="4" name="Picture 2" descr="C:\Users\ab0480\Desktop\CU_\New Session Prep - 2016-17\120CT\trafficlight_gree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748690"/>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024"/>
          <p:cNvGraphicFramePr>
            <a:graphicFrameLocks noChangeAspect="1"/>
          </p:cNvGraphicFramePr>
          <p:nvPr>
            <p:extLst>
              <p:ext uri="{D42A27DB-BD31-4B8C-83A1-F6EECF244321}">
                <p14:modId xmlns:p14="http://schemas.microsoft.com/office/powerpoint/2010/main" val="237372343"/>
              </p:ext>
            </p:extLst>
          </p:nvPr>
        </p:nvGraphicFramePr>
        <p:xfrm>
          <a:off x="1839913" y="1260475"/>
          <a:ext cx="5062537" cy="3946525"/>
        </p:xfrm>
        <a:graphic>
          <a:graphicData uri="http://schemas.openxmlformats.org/presentationml/2006/ole">
            <mc:AlternateContent xmlns:mc="http://schemas.openxmlformats.org/markup-compatibility/2006">
              <mc:Choice xmlns:v="urn:schemas-microsoft-com:vml" Requires="v">
                <p:oleObj spid="_x0000_s35989" name="Document" r:id="rId4" imgW="5223023" imgH="4070075" progId="Word.Document.8">
                  <p:embed/>
                </p:oleObj>
              </mc:Choice>
              <mc:Fallback>
                <p:oleObj name="Document" r:id="rId4" imgW="5223023" imgH="4070075" progId="Word.Document.8">
                  <p:embed/>
                  <p:pic>
                    <p:nvPicPr>
                      <p:cNvPr id="0" name=""/>
                      <p:cNvPicPr>
                        <a:picLocks noChangeAspect="1" noChangeArrowheads="1"/>
                      </p:cNvPicPr>
                      <p:nvPr/>
                    </p:nvPicPr>
                    <p:blipFill>
                      <a:blip r:embed="rId5"/>
                      <a:srcRect/>
                      <a:stretch>
                        <a:fillRect/>
                      </a:stretch>
                    </p:blipFill>
                    <p:spPr bwMode="auto">
                      <a:xfrm>
                        <a:off x="1839913" y="1260475"/>
                        <a:ext cx="5062537"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6</a:t>
            </a:fld>
            <a:endParaRPr lang="en-GB"/>
          </a:p>
        </p:txBody>
      </p:sp>
      <p:pic>
        <p:nvPicPr>
          <p:cNvPr id="4" name="Picture 2" descr="C:\Users\ab0480\Desktop\CU_\New Session Prep - 2016-17\120CT\trafficlight_gree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172399"/>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024"/>
          <p:cNvGraphicFramePr>
            <a:graphicFrameLocks noChangeAspect="1"/>
          </p:cNvGraphicFramePr>
          <p:nvPr>
            <p:extLst>
              <p:ext uri="{D42A27DB-BD31-4B8C-83A1-F6EECF244321}">
                <p14:modId xmlns:p14="http://schemas.microsoft.com/office/powerpoint/2010/main" val="2069185482"/>
              </p:ext>
            </p:extLst>
          </p:nvPr>
        </p:nvGraphicFramePr>
        <p:xfrm>
          <a:off x="1828800" y="803275"/>
          <a:ext cx="5641975" cy="4560888"/>
        </p:xfrm>
        <a:graphic>
          <a:graphicData uri="http://schemas.openxmlformats.org/presentationml/2006/ole">
            <mc:AlternateContent xmlns:mc="http://schemas.openxmlformats.org/markup-compatibility/2006">
              <mc:Choice xmlns:v="urn:schemas-microsoft-com:vml" Requires="v">
                <p:oleObj spid="_x0000_s37160" name="Document" r:id="rId4" imgW="5616968" imgH="4537858" progId="Word.Document.8">
                  <p:embed/>
                </p:oleObj>
              </mc:Choice>
              <mc:Fallback>
                <p:oleObj name="Document" r:id="rId4" imgW="5616968" imgH="4537858" progId="Word.Document.8">
                  <p:embed/>
                  <p:pic>
                    <p:nvPicPr>
                      <p:cNvPr id="0" name=""/>
                      <p:cNvPicPr>
                        <a:picLocks noChangeAspect="1" noChangeArrowheads="1"/>
                      </p:cNvPicPr>
                      <p:nvPr/>
                    </p:nvPicPr>
                    <p:blipFill>
                      <a:blip r:embed="rId5"/>
                      <a:srcRect/>
                      <a:stretch>
                        <a:fillRect/>
                      </a:stretch>
                    </p:blipFill>
                    <p:spPr bwMode="auto">
                      <a:xfrm>
                        <a:off x="1828800" y="803275"/>
                        <a:ext cx="5641975"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1025"/>
          <p:cNvGraphicFramePr>
            <a:graphicFrameLocks noChangeAspect="1"/>
          </p:cNvGraphicFramePr>
          <p:nvPr/>
        </p:nvGraphicFramePr>
        <p:xfrm>
          <a:off x="1676400" y="3581400"/>
          <a:ext cx="6629400" cy="2405063"/>
        </p:xfrm>
        <a:graphic>
          <a:graphicData uri="http://schemas.openxmlformats.org/presentationml/2006/ole">
            <mc:AlternateContent xmlns:mc="http://schemas.openxmlformats.org/markup-compatibility/2006">
              <mc:Choice xmlns:v="urn:schemas-microsoft-com:vml" Requires="v">
                <p:oleObj spid="_x0000_s37161" name="Bitmap Image" r:id="rId6" imgW="2809524" imgH="1019048" progId="Paint.Picture">
                  <p:embed/>
                </p:oleObj>
              </mc:Choice>
              <mc:Fallback>
                <p:oleObj name="Bitmap Image" r:id="rId6" imgW="2809524" imgH="1019048"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581400"/>
                        <a:ext cx="6629400" cy="24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4698E25-70A5-4DC8-888B-608AEC755B87}" type="slidenum">
              <a:rPr lang="en-GB" smtClean="0"/>
              <a:t>7</a:t>
            </a:fld>
            <a:endParaRPr lang="en-GB"/>
          </a:p>
        </p:txBody>
      </p:sp>
      <p:pic>
        <p:nvPicPr>
          <p:cNvPr id="5"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54356"/>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0"/>
          <p:cNvGraphicFramePr>
            <a:graphicFrameLocks noChangeAspect="1"/>
          </p:cNvGraphicFramePr>
          <p:nvPr>
            <p:extLst>
              <p:ext uri="{D42A27DB-BD31-4B8C-83A1-F6EECF244321}">
                <p14:modId xmlns:p14="http://schemas.microsoft.com/office/powerpoint/2010/main" val="942354079"/>
              </p:ext>
            </p:extLst>
          </p:nvPr>
        </p:nvGraphicFramePr>
        <p:xfrm>
          <a:off x="1600200" y="1063625"/>
          <a:ext cx="5921375" cy="3451225"/>
        </p:xfrm>
        <a:graphic>
          <a:graphicData uri="http://schemas.openxmlformats.org/presentationml/2006/ole">
            <mc:AlternateContent xmlns:mc="http://schemas.openxmlformats.org/markup-compatibility/2006">
              <mc:Choice xmlns:v="urn:schemas-microsoft-com:vml" Requires="v">
                <p:oleObj spid="_x0000_s38184" name="Document" r:id="rId4" imgW="6088952" imgH="3563098" progId="Word.Document.8">
                  <p:embed/>
                </p:oleObj>
              </mc:Choice>
              <mc:Fallback>
                <p:oleObj name="Document" r:id="rId4" imgW="6088952" imgH="3563098" progId="Word.Document.8">
                  <p:embed/>
                  <p:pic>
                    <p:nvPicPr>
                      <p:cNvPr id="0" name=""/>
                      <p:cNvPicPr>
                        <a:picLocks noChangeAspect="1" noChangeArrowheads="1"/>
                      </p:cNvPicPr>
                      <p:nvPr/>
                    </p:nvPicPr>
                    <p:blipFill>
                      <a:blip r:embed="rId5"/>
                      <a:srcRect/>
                      <a:stretch>
                        <a:fillRect/>
                      </a:stretch>
                    </p:blipFill>
                    <p:spPr bwMode="auto">
                      <a:xfrm>
                        <a:off x="1600200" y="1063625"/>
                        <a:ext cx="5921375"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
          <p:cNvGraphicFramePr>
            <a:graphicFrameLocks noChangeAspect="1"/>
          </p:cNvGraphicFramePr>
          <p:nvPr>
            <p:extLst>
              <p:ext uri="{D42A27DB-BD31-4B8C-83A1-F6EECF244321}">
                <p14:modId xmlns:p14="http://schemas.microsoft.com/office/powerpoint/2010/main" val="2621697979"/>
              </p:ext>
            </p:extLst>
          </p:nvPr>
        </p:nvGraphicFramePr>
        <p:xfrm>
          <a:off x="2339752" y="2204864"/>
          <a:ext cx="3143250" cy="3743325"/>
        </p:xfrm>
        <a:graphic>
          <a:graphicData uri="http://schemas.openxmlformats.org/presentationml/2006/ole">
            <mc:AlternateContent xmlns:mc="http://schemas.openxmlformats.org/markup-compatibility/2006">
              <mc:Choice xmlns:v="urn:schemas-microsoft-com:vml" Requires="v">
                <p:oleObj spid="_x0000_s38185" name="Bitmap Image" r:id="rId6" imgW="3142857" imgH="3742857" progId="Paint.Picture">
                  <p:embed/>
                </p:oleObj>
              </mc:Choice>
              <mc:Fallback>
                <p:oleObj name="Bitmap Image" r:id="rId6" imgW="3142857" imgH="3742857"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2204864"/>
                        <a:ext cx="31432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2627784" y="385569"/>
            <a:ext cx="1944216" cy="369332"/>
          </a:xfrm>
          <a:prstGeom prst="rect">
            <a:avLst/>
          </a:prstGeom>
          <a:noFill/>
        </p:spPr>
        <p:txBody>
          <a:bodyPr wrap="square" rtlCol="0">
            <a:spAutoFit/>
          </a:bodyPr>
          <a:lstStyle/>
          <a:p>
            <a:r>
              <a:rPr lang="en-GB" b="1" dirty="0">
                <a:solidFill>
                  <a:srgbClr val="FF0000"/>
                </a:solidFill>
              </a:rPr>
              <a:t>Decoders</a:t>
            </a:r>
          </a:p>
        </p:txBody>
      </p:sp>
      <p:sp>
        <p:nvSpPr>
          <p:cNvPr id="3" name="TextBox 2"/>
          <p:cNvSpPr txBox="1"/>
          <p:nvPr/>
        </p:nvSpPr>
        <p:spPr>
          <a:xfrm>
            <a:off x="5724128" y="2708920"/>
            <a:ext cx="3240360" cy="1692771"/>
          </a:xfrm>
          <a:prstGeom prst="rect">
            <a:avLst/>
          </a:prstGeom>
          <a:noFill/>
        </p:spPr>
        <p:txBody>
          <a:bodyPr wrap="square" rtlCol="0">
            <a:spAutoFit/>
          </a:bodyPr>
          <a:lstStyle/>
          <a:p>
            <a:r>
              <a:rPr lang="en-GB" sz="2400" b="1" u="sng" dirty="0">
                <a:solidFill>
                  <a:schemeClr val="accent1"/>
                </a:solidFill>
              </a:rPr>
              <a:t>Applications:</a:t>
            </a:r>
          </a:p>
          <a:p>
            <a:pPr marL="285750" indent="-285750">
              <a:buFont typeface="Arial" panose="020B0604020202020204" pitchFamily="34" charset="0"/>
              <a:buChar char="•"/>
            </a:pPr>
            <a:r>
              <a:rPr lang="en-GB" sz="2000" dirty="0">
                <a:solidFill>
                  <a:srgbClr val="C00000"/>
                </a:solidFill>
              </a:rPr>
              <a:t>Instruction Decoding</a:t>
            </a:r>
          </a:p>
          <a:p>
            <a:pPr marL="285750" indent="-285750">
              <a:buFont typeface="Arial" panose="020B0604020202020204" pitchFamily="34" charset="0"/>
              <a:buChar char="•"/>
            </a:pPr>
            <a:r>
              <a:rPr lang="en-GB" sz="2000" dirty="0" err="1">
                <a:solidFill>
                  <a:srgbClr val="C00000"/>
                </a:solidFill>
              </a:rPr>
              <a:t>Input/Output</a:t>
            </a:r>
            <a:r>
              <a:rPr lang="en-GB" sz="2000" dirty="0">
                <a:solidFill>
                  <a:srgbClr val="C00000"/>
                </a:solidFill>
              </a:rPr>
              <a:t> Selection</a:t>
            </a:r>
          </a:p>
          <a:p>
            <a:pPr marL="285750" indent="-285750">
              <a:buFont typeface="Arial" panose="020B0604020202020204" pitchFamily="34" charset="0"/>
              <a:buChar char="•"/>
            </a:pPr>
            <a:r>
              <a:rPr lang="en-GB" sz="2000" dirty="0">
                <a:solidFill>
                  <a:srgbClr val="C00000"/>
                </a:solidFill>
              </a:rPr>
              <a:t>BCD-to-Decimal Decoding</a:t>
            </a:r>
          </a:p>
          <a:p>
            <a:pPr marL="285750" indent="-285750">
              <a:buFont typeface="Arial" panose="020B0604020202020204" pitchFamily="34" charset="0"/>
              <a:buChar char="•"/>
            </a:pPr>
            <a:r>
              <a:rPr lang="en-GB" sz="2000" dirty="0">
                <a:solidFill>
                  <a:srgbClr val="C00000"/>
                </a:solidFill>
              </a:rPr>
              <a:t>Address decoding</a:t>
            </a:r>
          </a:p>
        </p:txBody>
      </p:sp>
      <p:sp>
        <p:nvSpPr>
          <p:cNvPr id="4" name="Slide Number Placeholder 3"/>
          <p:cNvSpPr>
            <a:spLocks noGrp="1"/>
          </p:cNvSpPr>
          <p:nvPr>
            <p:ph type="sldNum" sz="quarter" idx="12"/>
          </p:nvPr>
        </p:nvSpPr>
        <p:spPr/>
        <p:txBody>
          <a:bodyPr/>
          <a:lstStyle/>
          <a:p>
            <a:fld id="{04698E25-70A5-4DC8-888B-608AEC755B87}" type="slidenum">
              <a:rPr lang="en-GB" smtClean="0"/>
              <a:t>8</a:t>
            </a:fld>
            <a:endParaRPr lang="en-GB"/>
          </a:p>
        </p:txBody>
      </p:sp>
      <p:pic>
        <p:nvPicPr>
          <p:cNvPr id="7" name="Picture 2" descr="C:\Users\ab0480\Desktop\CU_\New Session Prep - 2016-17\120CT\trafficlight_gree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147193"/>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1024"/>
          <p:cNvGraphicFramePr>
            <a:graphicFrameLocks noChangeAspect="1"/>
          </p:cNvGraphicFramePr>
          <p:nvPr>
            <p:extLst>
              <p:ext uri="{D42A27DB-BD31-4B8C-83A1-F6EECF244321}">
                <p14:modId xmlns:p14="http://schemas.microsoft.com/office/powerpoint/2010/main" val="3418371996"/>
              </p:ext>
            </p:extLst>
          </p:nvPr>
        </p:nvGraphicFramePr>
        <p:xfrm>
          <a:off x="899592" y="1827304"/>
          <a:ext cx="5645869" cy="2416175"/>
        </p:xfrm>
        <a:graphic>
          <a:graphicData uri="http://schemas.openxmlformats.org/presentationml/2006/ole">
            <mc:AlternateContent xmlns:mc="http://schemas.openxmlformats.org/markup-compatibility/2006">
              <mc:Choice xmlns:v="urn:schemas-microsoft-com:vml" Requires="v">
                <p:oleObj spid="_x0000_s39355" name="Document" r:id="rId4" imgW="5497919" imgH="2514875" progId="Word.Document.8">
                  <p:embed/>
                </p:oleObj>
              </mc:Choice>
              <mc:Fallback>
                <p:oleObj name="Document" r:id="rId4" imgW="5497919" imgH="2514875" progId="Word.Document.8">
                  <p:embed/>
                  <p:pic>
                    <p:nvPicPr>
                      <p:cNvPr id="0" name=""/>
                      <p:cNvPicPr>
                        <a:picLocks noChangeAspect="1" noChangeArrowheads="1"/>
                      </p:cNvPicPr>
                      <p:nvPr/>
                    </p:nvPicPr>
                    <p:blipFill>
                      <a:blip r:embed="rId5"/>
                      <a:srcRect/>
                      <a:stretch>
                        <a:fillRect/>
                      </a:stretch>
                    </p:blipFill>
                    <p:spPr bwMode="auto">
                      <a:xfrm>
                        <a:off x="899592" y="1827304"/>
                        <a:ext cx="5645869" cy="2416175"/>
                      </a:xfrm>
                      <a:prstGeom prst="rect">
                        <a:avLst/>
                      </a:prstGeom>
                      <a:noFill/>
                      <a:ln>
                        <a:noFill/>
                      </a:ln>
                      <a:effectLst/>
                      <a:extLst/>
                    </p:spPr>
                  </p:pic>
                </p:oleObj>
              </mc:Fallback>
            </mc:AlternateContent>
          </a:graphicData>
        </a:graphic>
      </p:graphicFrame>
      <p:graphicFrame>
        <p:nvGraphicFramePr>
          <p:cNvPr id="7171" name="Object 1025"/>
          <p:cNvGraphicFramePr>
            <a:graphicFrameLocks noChangeAspect="1"/>
          </p:cNvGraphicFramePr>
          <p:nvPr>
            <p:extLst>
              <p:ext uri="{D42A27DB-BD31-4B8C-83A1-F6EECF244321}">
                <p14:modId xmlns:p14="http://schemas.microsoft.com/office/powerpoint/2010/main" val="985692426"/>
              </p:ext>
            </p:extLst>
          </p:nvPr>
        </p:nvGraphicFramePr>
        <p:xfrm>
          <a:off x="899592" y="4615346"/>
          <a:ext cx="2752725" cy="1695450"/>
        </p:xfrm>
        <a:graphic>
          <a:graphicData uri="http://schemas.openxmlformats.org/presentationml/2006/ole">
            <mc:AlternateContent xmlns:mc="http://schemas.openxmlformats.org/markup-compatibility/2006">
              <mc:Choice xmlns:v="urn:schemas-microsoft-com:vml" Requires="v">
                <p:oleObj spid="_x0000_s39356" name="Bitmap Image" r:id="rId6" imgW="2752381" imgH="1695687" progId="Paint.Picture">
                  <p:embed/>
                </p:oleObj>
              </mc:Choice>
              <mc:Fallback>
                <p:oleObj name="Bitmap Image" r:id="rId6" imgW="2752381" imgH="1695687"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4615346"/>
                        <a:ext cx="27527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026"/>
          <p:cNvGraphicFramePr>
            <a:graphicFrameLocks noChangeAspect="1"/>
          </p:cNvGraphicFramePr>
          <p:nvPr>
            <p:extLst>
              <p:ext uri="{D42A27DB-BD31-4B8C-83A1-F6EECF244321}">
                <p14:modId xmlns:p14="http://schemas.microsoft.com/office/powerpoint/2010/main" val="3256451175"/>
              </p:ext>
            </p:extLst>
          </p:nvPr>
        </p:nvGraphicFramePr>
        <p:xfrm>
          <a:off x="3821311" y="4573215"/>
          <a:ext cx="2724150" cy="1866900"/>
        </p:xfrm>
        <a:graphic>
          <a:graphicData uri="http://schemas.openxmlformats.org/presentationml/2006/ole">
            <mc:AlternateContent xmlns:mc="http://schemas.openxmlformats.org/markup-compatibility/2006">
              <mc:Choice xmlns:v="urn:schemas-microsoft-com:vml" Requires="v">
                <p:oleObj spid="_x0000_s39357" name="Bitmap Image" r:id="rId8" imgW="2723810" imgH="1867161" progId="Paint.Picture">
                  <p:embed/>
                </p:oleObj>
              </mc:Choice>
              <mc:Fallback>
                <p:oleObj name="Bitmap Image" r:id="rId8" imgW="2723810" imgH="1867161"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1311" y="4573215"/>
                        <a:ext cx="27241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5589141" y="3702872"/>
            <a:ext cx="3563888" cy="954107"/>
          </a:xfrm>
          <a:prstGeom prst="rect">
            <a:avLst/>
          </a:prstGeom>
          <a:noFill/>
        </p:spPr>
        <p:txBody>
          <a:bodyPr wrap="square" rtlCol="0">
            <a:spAutoFit/>
          </a:bodyPr>
          <a:lstStyle/>
          <a:p>
            <a:r>
              <a:rPr lang="en-GB" sz="2000" b="1" dirty="0">
                <a:solidFill>
                  <a:schemeClr val="accent1"/>
                </a:solidFill>
              </a:rPr>
              <a:t>Applications:</a:t>
            </a:r>
          </a:p>
          <a:p>
            <a:pPr marL="285750" indent="-285750">
              <a:buFont typeface="Arial" panose="020B0604020202020204" pitchFamily="34" charset="0"/>
              <a:buChar char="•"/>
            </a:pPr>
            <a:r>
              <a:rPr lang="en-GB" dirty="0">
                <a:solidFill>
                  <a:srgbClr val="C00000"/>
                </a:solidFill>
              </a:rPr>
              <a:t>Decimal-to-BCD Decoding</a:t>
            </a:r>
          </a:p>
          <a:p>
            <a:pPr marL="285750" indent="-285750">
              <a:buFont typeface="Arial" panose="020B0604020202020204" pitchFamily="34" charset="0"/>
              <a:buChar char="•"/>
            </a:pPr>
            <a:r>
              <a:rPr lang="en-GB" dirty="0">
                <a:solidFill>
                  <a:srgbClr val="C00000"/>
                </a:solidFill>
              </a:rPr>
              <a:t>Assemblers (Software encoders)</a:t>
            </a:r>
          </a:p>
        </p:txBody>
      </p:sp>
      <p:sp>
        <p:nvSpPr>
          <p:cNvPr id="2" name="Slide Number Placeholder 1"/>
          <p:cNvSpPr>
            <a:spLocks noGrp="1"/>
          </p:cNvSpPr>
          <p:nvPr>
            <p:ph type="sldNum" sz="quarter" idx="12"/>
          </p:nvPr>
        </p:nvSpPr>
        <p:spPr/>
        <p:txBody>
          <a:bodyPr/>
          <a:lstStyle/>
          <a:p>
            <a:fld id="{04698E25-70A5-4DC8-888B-608AEC755B87}" type="slidenum">
              <a:rPr lang="en-GB" smtClean="0"/>
              <a:t>9</a:t>
            </a:fld>
            <a:endParaRPr lang="en-GB"/>
          </a:p>
        </p:txBody>
      </p:sp>
      <p:pic>
        <p:nvPicPr>
          <p:cNvPr id="7" name="Picture 2" descr="C:\Users\ab0480\Desktop\CU_\New Session Prep - 2016-17\120CT\trafficlight_green_2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755576" y="1001705"/>
            <a:ext cx="7467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000" dirty="0">
                <a:solidFill>
                  <a:srgbClr val="002060"/>
                </a:solidFill>
              </a:rPr>
              <a:t>An </a:t>
            </a:r>
            <a:r>
              <a:rPr lang="en-US" altLang="en-US" sz="2000" b="1" dirty="0">
                <a:solidFill>
                  <a:srgbClr val="002060"/>
                </a:solidFill>
              </a:rPr>
              <a:t>encoder </a:t>
            </a:r>
            <a:r>
              <a:rPr lang="en-US" altLang="en-US" sz="2000" dirty="0">
                <a:solidFill>
                  <a:srgbClr val="002060"/>
                </a:solidFill>
              </a:rPr>
              <a:t>accepts an active logic level on one of its inputs and converts it to a coded output, such as BCD or binary. </a:t>
            </a:r>
          </a:p>
        </p:txBody>
      </p:sp>
      <p:sp>
        <p:nvSpPr>
          <p:cNvPr id="9" name="Text Box 5"/>
          <p:cNvSpPr txBox="1">
            <a:spLocks noChangeArrowheads="1"/>
          </p:cNvSpPr>
          <p:nvPr/>
        </p:nvSpPr>
        <p:spPr bwMode="auto">
          <a:xfrm>
            <a:off x="775654" y="353851"/>
            <a:ext cx="25816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2800" b="1" dirty="0">
                <a:solidFill>
                  <a:srgbClr val="FF0000"/>
                </a:solidFill>
              </a:rPr>
              <a:t>Encoders</a:t>
            </a:r>
          </a:p>
        </p:txBody>
      </p:sp>
    </p:spTree>
    <p:extLst>
      <p:ext uri="{BB962C8B-B14F-4D97-AF65-F5344CB8AC3E}">
        <p14:creationId xmlns:p14="http://schemas.microsoft.com/office/powerpoint/2010/main" val="331654735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28717</TotalTime>
  <Words>573</Words>
  <Application>Microsoft Office PowerPoint</Application>
  <PresentationFormat>On-screen Show (4:3)</PresentationFormat>
  <Paragraphs>152</Paragraphs>
  <Slides>31</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31</vt:i4>
      </vt:variant>
    </vt:vector>
  </HeadingPairs>
  <TitlesOfParts>
    <vt:vector size="42" baseType="lpstr">
      <vt:lpstr>等线</vt:lpstr>
      <vt:lpstr>Arial</vt:lpstr>
      <vt:lpstr>Calibri</vt:lpstr>
      <vt:lpstr>Calibri Light</vt:lpstr>
      <vt:lpstr>Impact</vt:lpstr>
      <vt:lpstr>Times New Roman</vt:lpstr>
      <vt:lpstr>Verdana</vt:lpstr>
      <vt:lpstr>Office Theme</vt:lpstr>
      <vt:lpstr>Microsoft Word 97 - 2003 Document</vt:lpstr>
      <vt:lpstr>Bitmap Image</vt:lpstr>
      <vt:lpstr>Document</vt:lpstr>
      <vt:lpstr>Functional Units from Logic Gates (Combinational Circuits)</vt:lpstr>
      <vt:lpstr>Functional Units from Logic gates </vt:lpstr>
      <vt:lpstr>Combinational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Reading</vt:lpstr>
      <vt:lpstr>Next Class ….</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340CT Software Quality and Process Management</dc:title>
  <dc:creator>Windows User</dc:creator>
  <cp:lastModifiedBy>Dianabasi Nkantah</cp:lastModifiedBy>
  <cp:revision>361</cp:revision>
  <dcterms:created xsi:type="dcterms:W3CDTF">2012-09-30T21:28:26Z</dcterms:created>
  <dcterms:modified xsi:type="dcterms:W3CDTF">2017-10-14T17:45:21Z</dcterms:modified>
</cp:coreProperties>
</file>