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42"/>
  </p:notesMasterIdLst>
  <p:sldIdLst>
    <p:sldId id="256" r:id="rId2"/>
    <p:sldId id="274" r:id="rId3"/>
    <p:sldId id="351" r:id="rId4"/>
    <p:sldId id="329" r:id="rId5"/>
    <p:sldId id="330" r:id="rId6"/>
    <p:sldId id="433" r:id="rId7"/>
    <p:sldId id="434" r:id="rId8"/>
    <p:sldId id="435" r:id="rId9"/>
    <p:sldId id="331" r:id="rId10"/>
    <p:sldId id="332" r:id="rId11"/>
    <p:sldId id="333" r:id="rId12"/>
    <p:sldId id="337" r:id="rId13"/>
    <p:sldId id="339" r:id="rId14"/>
    <p:sldId id="341" r:id="rId15"/>
    <p:sldId id="441" r:id="rId16"/>
    <p:sldId id="345" r:id="rId17"/>
    <p:sldId id="436" r:id="rId18"/>
    <p:sldId id="437" r:id="rId19"/>
    <p:sldId id="438" r:id="rId20"/>
    <p:sldId id="439" r:id="rId21"/>
    <p:sldId id="444" r:id="rId22"/>
    <p:sldId id="445" r:id="rId23"/>
    <p:sldId id="454" r:id="rId24"/>
    <p:sldId id="455" r:id="rId25"/>
    <p:sldId id="456" r:id="rId26"/>
    <p:sldId id="457" r:id="rId27"/>
    <p:sldId id="458" r:id="rId28"/>
    <p:sldId id="459" r:id="rId29"/>
    <p:sldId id="471" r:id="rId30"/>
    <p:sldId id="460" r:id="rId31"/>
    <p:sldId id="461" r:id="rId32"/>
    <p:sldId id="462" r:id="rId33"/>
    <p:sldId id="463" r:id="rId34"/>
    <p:sldId id="464" r:id="rId35"/>
    <p:sldId id="465" r:id="rId36"/>
    <p:sldId id="466" r:id="rId37"/>
    <p:sldId id="467" r:id="rId38"/>
    <p:sldId id="468" r:id="rId39"/>
    <p:sldId id="469" r:id="rId40"/>
    <p:sldId id="47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77329" autoAdjust="0"/>
  </p:normalViewPr>
  <p:slideViewPr>
    <p:cSldViewPr>
      <p:cViewPr varScale="1">
        <p:scale>
          <a:sx n="84" d="100"/>
          <a:sy n="84" d="100"/>
        </p:scale>
        <p:origin x="366"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 d="1"/>
        <a:sy n="1" d="1"/>
      </p:scale>
      <p:origin x="0" y="0"/>
    </p:cViewPr>
  </p:notesTextViewPr>
  <p:sorterViewPr>
    <p:cViewPr>
      <p:scale>
        <a:sx n="100" d="100"/>
        <a:sy n="100" d="100"/>
      </p:scale>
      <p:origin x="0" y="25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0.xml"/><Relationship Id="rId18" Type="http://schemas.openxmlformats.org/officeDocument/2006/relationships/slide" Target="slides/slide36.xml"/><Relationship Id="rId3" Type="http://schemas.openxmlformats.org/officeDocument/2006/relationships/slide" Target="slides/slide9.xml"/><Relationship Id="rId21" Type="http://schemas.openxmlformats.org/officeDocument/2006/relationships/slide" Target="slides/slide39.xml"/><Relationship Id="rId7" Type="http://schemas.openxmlformats.org/officeDocument/2006/relationships/slide" Target="slides/slide13.xml"/><Relationship Id="rId12" Type="http://schemas.openxmlformats.org/officeDocument/2006/relationships/slide" Target="slides/slide19.xml"/><Relationship Id="rId17" Type="http://schemas.openxmlformats.org/officeDocument/2006/relationships/slide" Target="slides/slide35.xml"/><Relationship Id="rId2" Type="http://schemas.openxmlformats.org/officeDocument/2006/relationships/slide" Target="slides/slide6.xml"/><Relationship Id="rId16" Type="http://schemas.openxmlformats.org/officeDocument/2006/relationships/slide" Target="slides/slide34.xml"/><Relationship Id="rId20" Type="http://schemas.openxmlformats.org/officeDocument/2006/relationships/slide" Target="slides/slide38.xml"/><Relationship Id="rId1" Type="http://schemas.openxmlformats.org/officeDocument/2006/relationships/slide" Target="slides/slide4.xml"/><Relationship Id="rId6" Type="http://schemas.openxmlformats.org/officeDocument/2006/relationships/slide" Target="slides/slide12.xml"/><Relationship Id="rId11" Type="http://schemas.openxmlformats.org/officeDocument/2006/relationships/slide" Target="slides/slide18.xml"/><Relationship Id="rId5" Type="http://schemas.openxmlformats.org/officeDocument/2006/relationships/slide" Target="slides/slide11.xml"/><Relationship Id="rId15" Type="http://schemas.openxmlformats.org/officeDocument/2006/relationships/slide" Target="slides/slide33.xml"/><Relationship Id="rId10" Type="http://schemas.openxmlformats.org/officeDocument/2006/relationships/slide" Target="slides/slide17.xml"/><Relationship Id="rId19" Type="http://schemas.openxmlformats.org/officeDocument/2006/relationships/slide" Target="slides/slide37.xml"/><Relationship Id="rId4" Type="http://schemas.openxmlformats.org/officeDocument/2006/relationships/slide" Target="slides/slide10.xml"/><Relationship Id="rId9" Type="http://schemas.openxmlformats.org/officeDocument/2006/relationships/slide" Target="slides/slide16.xml"/><Relationship Id="rId14" Type="http://schemas.openxmlformats.org/officeDocument/2006/relationships/slide" Target="slides/slide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C00FE2-E675-F241-B8B5-CB3484196D43}"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17B91373-4AA7-984A-800B-F0F814C964AA}">
      <dgm:prSet/>
      <dgm:spPr/>
      <dgm:t>
        <a:bodyPr/>
        <a:lstStyle/>
        <a:p>
          <a:pPr rtl="0"/>
          <a:r>
            <a:rPr lang="en-US" dirty="0"/>
            <a:t>Includes the following stages:</a:t>
          </a:r>
        </a:p>
      </dgm:t>
    </dgm:pt>
    <dgm:pt modelId="{08C813BA-9A73-3149-AA1A-D20F8F27A2F2}" type="parTrans" cxnId="{5E9ED15C-E641-1847-808B-9B6FDDE3F30C}">
      <dgm:prSet/>
      <dgm:spPr/>
      <dgm:t>
        <a:bodyPr/>
        <a:lstStyle/>
        <a:p>
          <a:endParaRPr lang="en-US"/>
        </a:p>
      </dgm:t>
    </dgm:pt>
    <dgm:pt modelId="{6D1D04D7-5AEF-6149-A956-8B77A56DC5B1}" type="sibTrans" cxnId="{5E9ED15C-E641-1847-808B-9B6FDDE3F30C}">
      <dgm:prSet/>
      <dgm:spPr/>
      <dgm:t>
        <a:bodyPr/>
        <a:lstStyle/>
        <a:p>
          <a:endParaRPr lang="en-US"/>
        </a:p>
      </dgm:t>
    </dgm:pt>
    <dgm:pt modelId="{E9DC148B-85D3-3B4E-B8EB-6B25518CC616}">
      <dgm:prSet/>
      <dgm:spPr/>
      <dgm:t>
        <a:bodyPr/>
        <a:lstStyle/>
        <a:p>
          <a:pPr rtl="0"/>
          <a:r>
            <a:rPr lang="en-US" dirty="0"/>
            <a:t>Fetch</a:t>
          </a:r>
        </a:p>
      </dgm:t>
    </dgm:pt>
    <dgm:pt modelId="{FAA0F2C6-C41B-964C-92B1-8515E277C50C}" type="parTrans" cxnId="{0C6625CD-8564-B74E-88BD-FC7FB995490C}">
      <dgm:prSet/>
      <dgm:spPr/>
      <dgm:t>
        <a:bodyPr/>
        <a:lstStyle/>
        <a:p>
          <a:endParaRPr lang="en-US"/>
        </a:p>
      </dgm:t>
    </dgm:pt>
    <dgm:pt modelId="{079AAD60-39C3-C147-A324-08FC7E336F58}" type="sibTrans" cxnId="{0C6625CD-8564-B74E-88BD-FC7FB995490C}">
      <dgm:prSet/>
      <dgm:spPr/>
      <dgm:t>
        <a:bodyPr/>
        <a:lstStyle/>
        <a:p>
          <a:endParaRPr lang="en-US"/>
        </a:p>
      </dgm:t>
    </dgm:pt>
    <dgm:pt modelId="{B67C3CE5-CF88-2546-A775-40C9C279EB36}">
      <dgm:prSet/>
      <dgm:spPr/>
      <dgm:t>
        <a:bodyPr/>
        <a:lstStyle/>
        <a:p>
          <a:pPr rtl="0"/>
          <a:r>
            <a:rPr lang="en-US" dirty="0"/>
            <a:t>Read the next instruction from memory into the processor</a:t>
          </a:r>
        </a:p>
      </dgm:t>
    </dgm:pt>
    <dgm:pt modelId="{918D2150-EAA7-B84E-B1F6-92CA50A8FB72}" type="parTrans" cxnId="{37D630B1-7B74-8A47-A556-A16DCF1F82BE}">
      <dgm:prSet/>
      <dgm:spPr/>
      <dgm:t>
        <a:bodyPr/>
        <a:lstStyle/>
        <a:p>
          <a:endParaRPr lang="en-US"/>
        </a:p>
      </dgm:t>
    </dgm:pt>
    <dgm:pt modelId="{B01F8F4A-4143-E24E-805F-3642DC6FEA50}" type="sibTrans" cxnId="{37D630B1-7B74-8A47-A556-A16DCF1F82BE}">
      <dgm:prSet/>
      <dgm:spPr/>
      <dgm:t>
        <a:bodyPr/>
        <a:lstStyle/>
        <a:p>
          <a:endParaRPr lang="en-US"/>
        </a:p>
      </dgm:t>
    </dgm:pt>
    <dgm:pt modelId="{385A3E21-C52E-0B48-9C02-87C94DE86B5C}">
      <dgm:prSet/>
      <dgm:spPr/>
      <dgm:t>
        <a:bodyPr/>
        <a:lstStyle/>
        <a:p>
          <a:pPr rtl="0"/>
          <a:r>
            <a:rPr lang="en-US" dirty="0"/>
            <a:t>Execute</a:t>
          </a:r>
        </a:p>
      </dgm:t>
    </dgm:pt>
    <dgm:pt modelId="{BF7E736F-6546-584D-9156-3CD23AEBB46D}" type="parTrans" cxnId="{2B6CEEC9-7455-ED42-BCBB-4DBDD8C8C765}">
      <dgm:prSet/>
      <dgm:spPr/>
      <dgm:t>
        <a:bodyPr/>
        <a:lstStyle/>
        <a:p>
          <a:endParaRPr lang="en-US"/>
        </a:p>
      </dgm:t>
    </dgm:pt>
    <dgm:pt modelId="{A6BC3F7C-119A-7648-A1A8-9C7F69A3B80A}" type="sibTrans" cxnId="{2B6CEEC9-7455-ED42-BCBB-4DBDD8C8C765}">
      <dgm:prSet/>
      <dgm:spPr/>
      <dgm:t>
        <a:bodyPr/>
        <a:lstStyle/>
        <a:p>
          <a:endParaRPr lang="en-US"/>
        </a:p>
      </dgm:t>
    </dgm:pt>
    <dgm:pt modelId="{B5C9E825-14F4-724A-B515-C09AA5EFB617}">
      <dgm:prSet/>
      <dgm:spPr/>
      <dgm:t>
        <a:bodyPr/>
        <a:lstStyle/>
        <a:p>
          <a:pPr rtl="0"/>
          <a:r>
            <a:rPr lang="en-US" dirty="0"/>
            <a:t>Interpret the opcode and perform the indicated operation</a:t>
          </a:r>
        </a:p>
      </dgm:t>
    </dgm:pt>
    <dgm:pt modelId="{E74EECEE-65F0-E241-83CC-FB01D52015C7}" type="parTrans" cxnId="{3DC2F1F0-5877-0A47-89F6-9C8BDECCA003}">
      <dgm:prSet/>
      <dgm:spPr/>
      <dgm:t>
        <a:bodyPr/>
        <a:lstStyle/>
        <a:p>
          <a:endParaRPr lang="en-US"/>
        </a:p>
      </dgm:t>
    </dgm:pt>
    <dgm:pt modelId="{F4077039-4200-3342-88FC-0DC8F7E3DC38}" type="sibTrans" cxnId="{3DC2F1F0-5877-0A47-89F6-9C8BDECCA003}">
      <dgm:prSet/>
      <dgm:spPr/>
      <dgm:t>
        <a:bodyPr/>
        <a:lstStyle/>
        <a:p>
          <a:endParaRPr lang="en-US"/>
        </a:p>
      </dgm:t>
    </dgm:pt>
    <dgm:pt modelId="{E51C8DE6-BE3D-CA47-832C-A3DBDB57C472}">
      <dgm:prSet/>
      <dgm:spPr/>
      <dgm:t>
        <a:bodyPr/>
        <a:lstStyle/>
        <a:p>
          <a:pPr rtl="0"/>
          <a:r>
            <a:rPr lang="en-US" dirty="0"/>
            <a:t>Interrupt </a:t>
          </a:r>
        </a:p>
      </dgm:t>
    </dgm:pt>
    <dgm:pt modelId="{7C2196FF-39C8-E140-B37A-13AC3B7711A2}" type="parTrans" cxnId="{244E2247-C434-3B47-9512-8ED9EE3707B2}">
      <dgm:prSet/>
      <dgm:spPr/>
      <dgm:t>
        <a:bodyPr/>
        <a:lstStyle/>
        <a:p>
          <a:endParaRPr lang="en-US"/>
        </a:p>
      </dgm:t>
    </dgm:pt>
    <dgm:pt modelId="{806047C7-4457-7745-9FDE-8F83DCEC165D}" type="sibTrans" cxnId="{244E2247-C434-3B47-9512-8ED9EE3707B2}">
      <dgm:prSet/>
      <dgm:spPr/>
      <dgm:t>
        <a:bodyPr/>
        <a:lstStyle/>
        <a:p>
          <a:endParaRPr lang="en-US"/>
        </a:p>
      </dgm:t>
    </dgm:pt>
    <dgm:pt modelId="{ED28E4C6-50E3-B742-9E76-FF0C9B1AFE75}">
      <dgm:prSet/>
      <dgm:spPr/>
      <dgm:t>
        <a:bodyPr/>
        <a:lstStyle/>
        <a:p>
          <a:pPr rtl="0"/>
          <a:r>
            <a:rPr lang="en-US" dirty="0"/>
            <a:t>If interrupts are enabled and an interrupt has occurred, save the current process state and service the interrupt</a:t>
          </a:r>
        </a:p>
      </dgm:t>
    </dgm:pt>
    <dgm:pt modelId="{790CC5E7-EBE8-EE47-814E-DDFB6563CF62}" type="parTrans" cxnId="{62D24259-E22D-E442-9207-5D6C14CF2780}">
      <dgm:prSet/>
      <dgm:spPr/>
      <dgm:t>
        <a:bodyPr/>
        <a:lstStyle/>
        <a:p>
          <a:endParaRPr lang="en-US"/>
        </a:p>
      </dgm:t>
    </dgm:pt>
    <dgm:pt modelId="{1D705BA5-7361-E84E-8662-96FBA0A59419}" type="sibTrans" cxnId="{62D24259-E22D-E442-9207-5D6C14CF2780}">
      <dgm:prSet/>
      <dgm:spPr/>
      <dgm:t>
        <a:bodyPr/>
        <a:lstStyle/>
        <a:p>
          <a:endParaRPr lang="en-US"/>
        </a:p>
      </dgm:t>
    </dgm:pt>
    <dgm:pt modelId="{3EC35534-BB77-244C-87D7-7C099BE391E0}" type="pres">
      <dgm:prSet presAssocID="{B1C00FE2-E675-F241-B8B5-CB3484196D43}" presName="hierChild1" presStyleCnt="0">
        <dgm:presLayoutVars>
          <dgm:chPref val="1"/>
          <dgm:dir/>
          <dgm:animOne val="branch"/>
          <dgm:animLvl val="lvl"/>
          <dgm:resizeHandles/>
        </dgm:presLayoutVars>
      </dgm:prSet>
      <dgm:spPr/>
    </dgm:pt>
    <dgm:pt modelId="{A22DFF86-D3CE-B040-99F1-D29E47636276}" type="pres">
      <dgm:prSet presAssocID="{17B91373-4AA7-984A-800B-F0F814C964AA}" presName="hierRoot1" presStyleCnt="0"/>
      <dgm:spPr/>
    </dgm:pt>
    <dgm:pt modelId="{8803A015-5E37-3F4A-A098-C6B33A4B0F59}" type="pres">
      <dgm:prSet presAssocID="{17B91373-4AA7-984A-800B-F0F814C964AA}" presName="composite" presStyleCnt="0"/>
      <dgm:spPr/>
    </dgm:pt>
    <dgm:pt modelId="{AD085B36-DA72-2244-BE46-2D2FD9A8231A}" type="pres">
      <dgm:prSet presAssocID="{17B91373-4AA7-984A-800B-F0F814C964AA}" presName="background" presStyleLbl="node0" presStyleIdx="0" presStyleCnt="1"/>
      <dgm:spPr/>
    </dgm:pt>
    <dgm:pt modelId="{4EA4FB93-F3AC-BD4A-A777-9351FC75EDE1}" type="pres">
      <dgm:prSet presAssocID="{17B91373-4AA7-984A-800B-F0F814C964AA}" presName="text" presStyleLbl="fgAcc0" presStyleIdx="0" presStyleCnt="1">
        <dgm:presLayoutVars>
          <dgm:chPref val="3"/>
        </dgm:presLayoutVars>
      </dgm:prSet>
      <dgm:spPr/>
    </dgm:pt>
    <dgm:pt modelId="{26E1531E-0D91-CE4C-9A06-D9407F309F38}" type="pres">
      <dgm:prSet presAssocID="{17B91373-4AA7-984A-800B-F0F814C964AA}" presName="hierChild2" presStyleCnt="0"/>
      <dgm:spPr/>
    </dgm:pt>
    <dgm:pt modelId="{44366298-FD9B-5A4A-9783-59C231A2AEE2}" type="pres">
      <dgm:prSet presAssocID="{FAA0F2C6-C41B-964C-92B1-8515E277C50C}" presName="Name10" presStyleLbl="parChTrans1D2" presStyleIdx="0" presStyleCnt="3"/>
      <dgm:spPr/>
    </dgm:pt>
    <dgm:pt modelId="{A3D27CFD-EB6F-CC47-9E33-D9CE045507EB}" type="pres">
      <dgm:prSet presAssocID="{E9DC148B-85D3-3B4E-B8EB-6B25518CC616}" presName="hierRoot2" presStyleCnt="0"/>
      <dgm:spPr/>
    </dgm:pt>
    <dgm:pt modelId="{E1073C21-9E88-E342-BDBC-43E3C9E897F8}" type="pres">
      <dgm:prSet presAssocID="{E9DC148B-85D3-3B4E-B8EB-6B25518CC616}" presName="composite2" presStyleCnt="0"/>
      <dgm:spPr/>
    </dgm:pt>
    <dgm:pt modelId="{9FB4FFB5-C11F-484E-B2AC-3F8A7722AECD}" type="pres">
      <dgm:prSet presAssocID="{E9DC148B-85D3-3B4E-B8EB-6B25518CC616}" presName="background2" presStyleLbl="node2" presStyleIdx="0" presStyleCnt="3"/>
      <dgm:spPr/>
    </dgm:pt>
    <dgm:pt modelId="{4C89960E-E5D9-D046-8D4B-DD02582B7D3A}" type="pres">
      <dgm:prSet presAssocID="{E9DC148B-85D3-3B4E-B8EB-6B25518CC616}" presName="text2" presStyleLbl="fgAcc2" presStyleIdx="0" presStyleCnt="3">
        <dgm:presLayoutVars>
          <dgm:chPref val="3"/>
        </dgm:presLayoutVars>
      </dgm:prSet>
      <dgm:spPr/>
    </dgm:pt>
    <dgm:pt modelId="{0CB30970-28B4-D347-B2F4-F2E101ACBBB0}" type="pres">
      <dgm:prSet presAssocID="{E9DC148B-85D3-3B4E-B8EB-6B25518CC616}" presName="hierChild3" presStyleCnt="0"/>
      <dgm:spPr/>
    </dgm:pt>
    <dgm:pt modelId="{7336A106-E8E5-7842-B744-5DA305419486}" type="pres">
      <dgm:prSet presAssocID="{918D2150-EAA7-B84E-B1F6-92CA50A8FB72}" presName="Name17" presStyleLbl="parChTrans1D3" presStyleIdx="0" presStyleCnt="3"/>
      <dgm:spPr/>
    </dgm:pt>
    <dgm:pt modelId="{9E55D632-7927-6248-9FA5-084F2DAEEF53}" type="pres">
      <dgm:prSet presAssocID="{B67C3CE5-CF88-2546-A775-40C9C279EB36}" presName="hierRoot3" presStyleCnt="0"/>
      <dgm:spPr/>
    </dgm:pt>
    <dgm:pt modelId="{A80B8D5C-4FF0-D84D-A8F5-EE2C067D3000}" type="pres">
      <dgm:prSet presAssocID="{B67C3CE5-CF88-2546-A775-40C9C279EB36}" presName="composite3" presStyleCnt="0"/>
      <dgm:spPr/>
    </dgm:pt>
    <dgm:pt modelId="{553E2E5B-A13E-FF49-8C45-FB7E75BAA80F}" type="pres">
      <dgm:prSet presAssocID="{B67C3CE5-CF88-2546-A775-40C9C279EB36}" presName="background3" presStyleLbl="node3" presStyleIdx="0" presStyleCnt="3"/>
      <dgm:spPr/>
    </dgm:pt>
    <dgm:pt modelId="{BB51A060-E74F-BA43-988A-F74B2DB43A08}" type="pres">
      <dgm:prSet presAssocID="{B67C3CE5-CF88-2546-A775-40C9C279EB36}" presName="text3" presStyleLbl="fgAcc3" presStyleIdx="0" presStyleCnt="3">
        <dgm:presLayoutVars>
          <dgm:chPref val="3"/>
        </dgm:presLayoutVars>
      </dgm:prSet>
      <dgm:spPr/>
    </dgm:pt>
    <dgm:pt modelId="{C1BBFBC6-0335-5F47-A8F8-78874A72787B}" type="pres">
      <dgm:prSet presAssocID="{B67C3CE5-CF88-2546-A775-40C9C279EB36}" presName="hierChild4" presStyleCnt="0"/>
      <dgm:spPr/>
    </dgm:pt>
    <dgm:pt modelId="{7134F9FD-5E66-6844-A538-8F42E8B33A32}" type="pres">
      <dgm:prSet presAssocID="{BF7E736F-6546-584D-9156-3CD23AEBB46D}" presName="Name10" presStyleLbl="parChTrans1D2" presStyleIdx="1" presStyleCnt="3"/>
      <dgm:spPr/>
    </dgm:pt>
    <dgm:pt modelId="{C3350344-6DB9-644C-9F71-A4FF4B875519}" type="pres">
      <dgm:prSet presAssocID="{385A3E21-C52E-0B48-9C02-87C94DE86B5C}" presName="hierRoot2" presStyleCnt="0"/>
      <dgm:spPr/>
    </dgm:pt>
    <dgm:pt modelId="{C242A02E-A430-B64B-8E34-4E99BEE4BD9B}" type="pres">
      <dgm:prSet presAssocID="{385A3E21-C52E-0B48-9C02-87C94DE86B5C}" presName="composite2" presStyleCnt="0"/>
      <dgm:spPr/>
    </dgm:pt>
    <dgm:pt modelId="{25DF7365-5D74-DF46-96B5-16D5E6DC1CCA}" type="pres">
      <dgm:prSet presAssocID="{385A3E21-C52E-0B48-9C02-87C94DE86B5C}" presName="background2" presStyleLbl="node2" presStyleIdx="1" presStyleCnt="3"/>
      <dgm:spPr/>
    </dgm:pt>
    <dgm:pt modelId="{08A2C79F-E9DA-7747-88FE-4BE1B57D3E7B}" type="pres">
      <dgm:prSet presAssocID="{385A3E21-C52E-0B48-9C02-87C94DE86B5C}" presName="text2" presStyleLbl="fgAcc2" presStyleIdx="1" presStyleCnt="3">
        <dgm:presLayoutVars>
          <dgm:chPref val="3"/>
        </dgm:presLayoutVars>
      </dgm:prSet>
      <dgm:spPr/>
    </dgm:pt>
    <dgm:pt modelId="{34986FB8-09F5-CA44-80F4-104ED1CA306E}" type="pres">
      <dgm:prSet presAssocID="{385A3E21-C52E-0B48-9C02-87C94DE86B5C}" presName="hierChild3" presStyleCnt="0"/>
      <dgm:spPr/>
    </dgm:pt>
    <dgm:pt modelId="{2643EC93-7D48-5144-87AF-EB858A6B6431}" type="pres">
      <dgm:prSet presAssocID="{E74EECEE-65F0-E241-83CC-FB01D52015C7}" presName="Name17" presStyleLbl="parChTrans1D3" presStyleIdx="1" presStyleCnt="3"/>
      <dgm:spPr/>
    </dgm:pt>
    <dgm:pt modelId="{1CC495CC-F5B1-C748-9C0D-9D5BEA2E475D}" type="pres">
      <dgm:prSet presAssocID="{B5C9E825-14F4-724A-B515-C09AA5EFB617}" presName="hierRoot3" presStyleCnt="0"/>
      <dgm:spPr/>
    </dgm:pt>
    <dgm:pt modelId="{2BAB3673-0E32-9847-B217-86B2D16B93C5}" type="pres">
      <dgm:prSet presAssocID="{B5C9E825-14F4-724A-B515-C09AA5EFB617}" presName="composite3" presStyleCnt="0"/>
      <dgm:spPr/>
    </dgm:pt>
    <dgm:pt modelId="{2BAF6A3E-78B0-7949-A2B0-6895C6917D8B}" type="pres">
      <dgm:prSet presAssocID="{B5C9E825-14F4-724A-B515-C09AA5EFB617}" presName="background3" presStyleLbl="node3" presStyleIdx="1" presStyleCnt="3"/>
      <dgm:spPr/>
    </dgm:pt>
    <dgm:pt modelId="{BAF7092A-AE27-DE44-9782-177693E2CA5C}" type="pres">
      <dgm:prSet presAssocID="{B5C9E825-14F4-724A-B515-C09AA5EFB617}" presName="text3" presStyleLbl="fgAcc3" presStyleIdx="1" presStyleCnt="3">
        <dgm:presLayoutVars>
          <dgm:chPref val="3"/>
        </dgm:presLayoutVars>
      </dgm:prSet>
      <dgm:spPr/>
    </dgm:pt>
    <dgm:pt modelId="{1348903F-6FC3-1B49-A6FD-208E39CFC159}" type="pres">
      <dgm:prSet presAssocID="{B5C9E825-14F4-724A-B515-C09AA5EFB617}" presName="hierChild4" presStyleCnt="0"/>
      <dgm:spPr/>
    </dgm:pt>
    <dgm:pt modelId="{DC38F41A-7026-F74C-AC4B-78ED7376BF67}" type="pres">
      <dgm:prSet presAssocID="{7C2196FF-39C8-E140-B37A-13AC3B7711A2}" presName="Name10" presStyleLbl="parChTrans1D2" presStyleIdx="2" presStyleCnt="3"/>
      <dgm:spPr/>
    </dgm:pt>
    <dgm:pt modelId="{17640A64-76D8-C94B-8C99-6C00AA7D1185}" type="pres">
      <dgm:prSet presAssocID="{E51C8DE6-BE3D-CA47-832C-A3DBDB57C472}" presName="hierRoot2" presStyleCnt="0"/>
      <dgm:spPr/>
    </dgm:pt>
    <dgm:pt modelId="{68EAF65C-CC2C-404F-9539-8D10727E37D3}" type="pres">
      <dgm:prSet presAssocID="{E51C8DE6-BE3D-CA47-832C-A3DBDB57C472}" presName="composite2" presStyleCnt="0"/>
      <dgm:spPr/>
    </dgm:pt>
    <dgm:pt modelId="{C91E6CA4-2AF4-C547-9551-BEB59BE9CDA3}" type="pres">
      <dgm:prSet presAssocID="{E51C8DE6-BE3D-CA47-832C-A3DBDB57C472}" presName="background2" presStyleLbl="node2" presStyleIdx="2" presStyleCnt="3"/>
      <dgm:spPr/>
    </dgm:pt>
    <dgm:pt modelId="{350E5B82-958A-1F4B-AE37-5BE92D52A0F0}" type="pres">
      <dgm:prSet presAssocID="{E51C8DE6-BE3D-CA47-832C-A3DBDB57C472}" presName="text2" presStyleLbl="fgAcc2" presStyleIdx="2" presStyleCnt="3">
        <dgm:presLayoutVars>
          <dgm:chPref val="3"/>
        </dgm:presLayoutVars>
      </dgm:prSet>
      <dgm:spPr/>
    </dgm:pt>
    <dgm:pt modelId="{D1E3DEBF-A74F-9840-947B-72619A82F83E}" type="pres">
      <dgm:prSet presAssocID="{E51C8DE6-BE3D-CA47-832C-A3DBDB57C472}" presName="hierChild3" presStyleCnt="0"/>
      <dgm:spPr/>
    </dgm:pt>
    <dgm:pt modelId="{0AEDDD63-D148-C04E-AE73-900A9CB76940}" type="pres">
      <dgm:prSet presAssocID="{790CC5E7-EBE8-EE47-814E-DDFB6563CF62}" presName="Name17" presStyleLbl="parChTrans1D3" presStyleIdx="2" presStyleCnt="3"/>
      <dgm:spPr/>
    </dgm:pt>
    <dgm:pt modelId="{4979D8B5-91B3-1A41-9ABE-1C89BD183149}" type="pres">
      <dgm:prSet presAssocID="{ED28E4C6-50E3-B742-9E76-FF0C9B1AFE75}" presName="hierRoot3" presStyleCnt="0"/>
      <dgm:spPr/>
    </dgm:pt>
    <dgm:pt modelId="{E6D220D2-293C-514B-8AEC-BB2C6CDA8398}" type="pres">
      <dgm:prSet presAssocID="{ED28E4C6-50E3-B742-9E76-FF0C9B1AFE75}" presName="composite3" presStyleCnt="0"/>
      <dgm:spPr/>
    </dgm:pt>
    <dgm:pt modelId="{421C3655-0911-9049-B8DE-E6E2B6DA48D6}" type="pres">
      <dgm:prSet presAssocID="{ED28E4C6-50E3-B742-9E76-FF0C9B1AFE75}" presName="background3" presStyleLbl="node3" presStyleIdx="2" presStyleCnt="3"/>
      <dgm:spPr/>
    </dgm:pt>
    <dgm:pt modelId="{8B4CAA32-B118-204E-8081-E3E47AD463CF}" type="pres">
      <dgm:prSet presAssocID="{ED28E4C6-50E3-B742-9E76-FF0C9B1AFE75}" presName="text3" presStyleLbl="fgAcc3" presStyleIdx="2" presStyleCnt="3">
        <dgm:presLayoutVars>
          <dgm:chPref val="3"/>
        </dgm:presLayoutVars>
      </dgm:prSet>
      <dgm:spPr/>
    </dgm:pt>
    <dgm:pt modelId="{A6DA207E-A18B-574B-A1C4-080E0F7C65B5}" type="pres">
      <dgm:prSet presAssocID="{ED28E4C6-50E3-B742-9E76-FF0C9B1AFE75}" presName="hierChild4" presStyleCnt="0"/>
      <dgm:spPr/>
    </dgm:pt>
  </dgm:ptLst>
  <dgm:cxnLst>
    <dgm:cxn modelId="{8FBED517-3723-4AAB-9441-91422DA12352}" type="presOf" srcId="{B5C9E825-14F4-724A-B515-C09AA5EFB617}" destId="{BAF7092A-AE27-DE44-9782-177693E2CA5C}" srcOrd="0" destOrd="0" presId="urn:microsoft.com/office/officeart/2005/8/layout/hierarchy1"/>
    <dgm:cxn modelId="{38F1EE3B-A9F9-4FD8-9EA5-0E81CB17158A}" type="presOf" srcId="{17B91373-4AA7-984A-800B-F0F814C964AA}" destId="{4EA4FB93-F3AC-BD4A-A777-9351FC75EDE1}" srcOrd="0" destOrd="0" presId="urn:microsoft.com/office/officeart/2005/8/layout/hierarchy1"/>
    <dgm:cxn modelId="{5E9ED15C-E641-1847-808B-9B6FDDE3F30C}" srcId="{B1C00FE2-E675-F241-B8B5-CB3484196D43}" destId="{17B91373-4AA7-984A-800B-F0F814C964AA}" srcOrd="0" destOrd="0" parTransId="{08C813BA-9A73-3149-AA1A-D20F8F27A2F2}" sibTransId="{6D1D04D7-5AEF-6149-A956-8B77A56DC5B1}"/>
    <dgm:cxn modelId="{E8A86362-F680-4EBE-8184-B25536324457}" type="presOf" srcId="{BF7E736F-6546-584D-9156-3CD23AEBB46D}" destId="{7134F9FD-5E66-6844-A538-8F42E8B33A32}" srcOrd="0" destOrd="0" presId="urn:microsoft.com/office/officeart/2005/8/layout/hierarchy1"/>
    <dgm:cxn modelId="{6F1E0864-3B28-4D3E-9179-AC86B1DB6921}" type="presOf" srcId="{E51C8DE6-BE3D-CA47-832C-A3DBDB57C472}" destId="{350E5B82-958A-1F4B-AE37-5BE92D52A0F0}" srcOrd="0" destOrd="0" presId="urn:microsoft.com/office/officeart/2005/8/layout/hierarchy1"/>
    <dgm:cxn modelId="{881B7465-13B9-4499-A2D5-0E2651B1BD3D}" type="presOf" srcId="{790CC5E7-EBE8-EE47-814E-DDFB6563CF62}" destId="{0AEDDD63-D148-C04E-AE73-900A9CB76940}" srcOrd="0" destOrd="0" presId="urn:microsoft.com/office/officeart/2005/8/layout/hierarchy1"/>
    <dgm:cxn modelId="{244E2247-C434-3B47-9512-8ED9EE3707B2}" srcId="{17B91373-4AA7-984A-800B-F0F814C964AA}" destId="{E51C8DE6-BE3D-CA47-832C-A3DBDB57C472}" srcOrd="2" destOrd="0" parTransId="{7C2196FF-39C8-E140-B37A-13AC3B7711A2}" sibTransId="{806047C7-4457-7745-9FDE-8F83DCEC165D}"/>
    <dgm:cxn modelId="{4906DF50-701A-4B94-91E8-9D762961DDC9}" type="presOf" srcId="{918D2150-EAA7-B84E-B1F6-92CA50A8FB72}" destId="{7336A106-E8E5-7842-B744-5DA305419486}" srcOrd="0" destOrd="0" presId="urn:microsoft.com/office/officeart/2005/8/layout/hierarchy1"/>
    <dgm:cxn modelId="{62D24259-E22D-E442-9207-5D6C14CF2780}" srcId="{E51C8DE6-BE3D-CA47-832C-A3DBDB57C472}" destId="{ED28E4C6-50E3-B742-9E76-FF0C9B1AFE75}" srcOrd="0" destOrd="0" parTransId="{790CC5E7-EBE8-EE47-814E-DDFB6563CF62}" sibTransId="{1D705BA5-7361-E84E-8662-96FBA0A59419}"/>
    <dgm:cxn modelId="{2E39FD7B-1FF5-4D4E-B380-4205CEC14A4E}" type="presOf" srcId="{ED28E4C6-50E3-B742-9E76-FF0C9B1AFE75}" destId="{8B4CAA32-B118-204E-8081-E3E47AD463CF}" srcOrd="0" destOrd="0" presId="urn:microsoft.com/office/officeart/2005/8/layout/hierarchy1"/>
    <dgm:cxn modelId="{52CB38AD-E47F-4FD2-844E-271D4FA207FC}" type="presOf" srcId="{7C2196FF-39C8-E140-B37A-13AC3B7711A2}" destId="{DC38F41A-7026-F74C-AC4B-78ED7376BF67}" srcOrd="0" destOrd="0" presId="urn:microsoft.com/office/officeart/2005/8/layout/hierarchy1"/>
    <dgm:cxn modelId="{37D630B1-7B74-8A47-A556-A16DCF1F82BE}" srcId="{E9DC148B-85D3-3B4E-B8EB-6B25518CC616}" destId="{B67C3CE5-CF88-2546-A775-40C9C279EB36}" srcOrd="0" destOrd="0" parTransId="{918D2150-EAA7-B84E-B1F6-92CA50A8FB72}" sibTransId="{B01F8F4A-4143-E24E-805F-3642DC6FEA50}"/>
    <dgm:cxn modelId="{2B6CEEC9-7455-ED42-BCBB-4DBDD8C8C765}" srcId="{17B91373-4AA7-984A-800B-F0F814C964AA}" destId="{385A3E21-C52E-0B48-9C02-87C94DE86B5C}" srcOrd="1" destOrd="0" parTransId="{BF7E736F-6546-584D-9156-3CD23AEBB46D}" sibTransId="{A6BC3F7C-119A-7648-A1A8-9C7F69A3B80A}"/>
    <dgm:cxn modelId="{0C6625CD-8564-B74E-88BD-FC7FB995490C}" srcId="{17B91373-4AA7-984A-800B-F0F814C964AA}" destId="{E9DC148B-85D3-3B4E-B8EB-6B25518CC616}" srcOrd="0" destOrd="0" parTransId="{FAA0F2C6-C41B-964C-92B1-8515E277C50C}" sibTransId="{079AAD60-39C3-C147-A324-08FC7E336F58}"/>
    <dgm:cxn modelId="{596FCACD-BDC9-472C-AAF6-1B9A7034A9FF}" type="presOf" srcId="{385A3E21-C52E-0B48-9C02-87C94DE86B5C}" destId="{08A2C79F-E9DA-7747-88FE-4BE1B57D3E7B}" srcOrd="0" destOrd="0" presId="urn:microsoft.com/office/officeart/2005/8/layout/hierarchy1"/>
    <dgm:cxn modelId="{CD308AD4-6DDE-4EED-8AE6-0C248D02235B}" type="presOf" srcId="{E9DC148B-85D3-3B4E-B8EB-6B25518CC616}" destId="{4C89960E-E5D9-D046-8D4B-DD02582B7D3A}" srcOrd="0" destOrd="0" presId="urn:microsoft.com/office/officeart/2005/8/layout/hierarchy1"/>
    <dgm:cxn modelId="{044811E2-041A-49E8-99E8-F0F69D2E2234}" type="presOf" srcId="{B67C3CE5-CF88-2546-A775-40C9C279EB36}" destId="{BB51A060-E74F-BA43-988A-F74B2DB43A08}" srcOrd="0" destOrd="0" presId="urn:microsoft.com/office/officeart/2005/8/layout/hierarchy1"/>
    <dgm:cxn modelId="{69E4B0E8-01A3-4F32-AF29-FD1A6911EC1D}" type="presOf" srcId="{E74EECEE-65F0-E241-83CC-FB01D52015C7}" destId="{2643EC93-7D48-5144-87AF-EB858A6B6431}" srcOrd="0" destOrd="0" presId="urn:microsoft.com/office/officeart/2005/8/layout/hierarchy1"/>
    <dgm:cxn modelId="{3DC2F1F0-5877-0A47-89F6-9C8BDECCA003}" srcId="{385A3E21-C52E-0B48-9C02-87C94DE86B5C}" destId="{B5C9E825-14F4-724A-B515-C09AA5EFB617}" srcOrd="0" destOrd="0" parTransId="{E74EECEE-65F0-E241-83CC-FB01D52015C7}" sibTransId="{F4077039-4200-3342-88FC-0DC8F7E3DC38}"/>
    <dgm:cxn modelId="{260FA3FA-97BF-4513-A228-EDFB0268F807}" type="presOf" srcId="{B1C00FE2-E675-F241-B8B5-CB3484196D43}" destId="{3EC35534-BB77-244C-87D7-7C099BE391E0}" srcOrd="0" destOrd="0" presId="urn:microsoft.com/office/officeart/2005/8/layout/hierarchy1"/>
    <dgm:cxn modelId="{995303FD-CF7B-4C95-8287-FF8BE9AC4DAA}" type="presOf" srcId="{FAA0F2C6-C41B-964C-92B1-8515E277C50C}" destId="{44366298-FD9B-5A4A-9783-59C231A2AEE2}" srcOrd="0" destOrd="0" presId="urn:microsoft.com/office/officeart/2005/8/layout/hierarchy1"/>
    <dgm:cxn modelId="{4B7D6F59-3D86-46D6-A66B-368CF560C11E}" type="presParOf" srcId="{3EC35534-BB77-244C-87D7-7C099BE391E0}" destId="{A22DFF86-D3CE-B040-99F1-D29E47636276}" srcOrd="0" destOrd="0" presId="urn:microsoft.com/office/officeart/2005/8/layout/hierarchy1"/>
    <dgm:cxn modelId="{0BB85A89-F97F-46F7-842E-4CF6A3ACF92D}" type="presParOf" srcId="{A22DFF86-D3CE-B040-99F1-D29E47636276}" destId="{8803A015-5E37-3F4A-A098-C6B33A4B0F59}" srcOrd="0" destOrd="0" presId="urn:microsoft.com/office/officeart/2005/8/layout/hierarchy1"/>
    <dgm:cxn modelId="{3EA25190-ABAA-42F8-B577-D1BF5C54B867}" type="presParOf" srcId="{8803A015-5E37-3F4A-A098-C6B33A4B0F59}" destId="{AD085B36-DA72-2244-BE46-2D2FD9A8231A}" srcOrd="0" destOrd="0" presId="urn:microsoft.com/office/officeart/2005/8/layout/hierarchy1"/>
    <dgm:cxn modelId="{D8663A4E-E00B-4177-822B-3C6B0EFCD44F}" type="presParOf" srcId="{8803A015-5E37-3F4A-A098-C6B33A4B0F59}" destId="{4EA4FB93-F3AC-BD4A-A777-9351FC75EDE1}" srcOrd="1" destOrd="0" presId="urn:microsoft.com/office/officeart/2005/8/layout/hierarchy1"/>
    <dgm:cxn modelId="{F472B4CF-136E-45D8-B42F-9A72305BF39F}" type="presParOf" srcId="{A22DFF86-D3CE-B040-99F1-D29E47636276}" destId="{26E1531E-0D91-CE4C-9A06-D9407F309F38}" srcOrd="1" destOrd="0" presId="urn:microsoft.com/office/officeart/2005/8/layout/hierarchy1"/>
    <dgm:cxn modelId="{71671070-FA83-4E32-939C-64EDD55B7FA6}" type="presParOf" srcId="{26E1531E-0D91-CE4C-9A06-D9407F309F38}" destId="{44366298-FD9B-5A4A-9783-59C231A2AEE2}" srcOrd="0" destOrd="0" presId="urn:microsoft.com/office/officeart/2005/8/layout/hierarchy1"/>
    <dgm:cxn modelId="{9A39196E-6E60-438B-A911-1EF0BC14AE43}" type="presParOf" srcId="{26E1531E-0D91-CE4C-9A06-D9407F309F38}" destId="{A3D27CFD-EB6F-CC47-9E33-D9CE045507EB}" srcOrd="1" destOrd="0" presId="urn:microsoft.com/office/officeart/2005/8/layout/hierarchy1"/>
    <dgm:cxn modelId="{D5701E0C-0F8F-4C02-9F3C-01ECC196E31B}" type="presParOf" srcId="{A3D27CFD-EB6F-CC47-9E33-D9CE045507EB}" destId="{E1073C21-9E88-E342-BDBC-43E3C9E897F8}" srcOrd="0" destOrd="0" presId="urn:microsoft.com/office/officeart/2005/8/layout/hierarchy1"/>
    <dgm:cxn modelId="{5B60AFCE-48EE-46A4-ABB7-937F7B58E4BF}" type="presParOf" srcId="{E1073C21-9E88-E342-BDBC-43E3C9E897F8}" destId="{9FB4FFB5-C11F-484E-B2AC-3F8A7722AECD}" srcOrd="0" destOrd="0" presId="urn:microsoft.com/office/officeart/2005/8/layout/hierarchy1"/>
    <dgm:cxn modelId="{7CC595D6-9E43-40DE-8BCC-4076FEE92899}" type="presParOf" srcId="{E1073C21-9E88-E342-BDBC-43E3C9E897F8}" destId="{4C89960E-E5D9-D046-8D4B-DD02582B7D3A}" srcOrd="1" destOrd="0" presId="urn:microsoft.com/office/officeart/2005/8/layout/hierarchy1"/>
    <dgm:cxn modelId="{B29ABE2F-DF1C-41C9-891A-C464146DD3FD}" type="presParOf" srcId="{A3D27CFD-EB6F-CC47-9E33-D9CE045507EB}" destId="{0CB30970-28B4-D347-B2F4-F2E101ACBBB0}" srcOrd="1" destOrd="0" presId="urn:microsoft.com/office/officeart/2005/8/layout/hierarchy1"/>
    <dgm:cxn modelId="{A3C81F77-7097-47B6-9B8B-118529765739}" type="presParOf" srcId="{0CB30970-28B4-D347-B2F4-F2E101ACBBB0}" destId="{7336A106-E8E5-7842-B744-5DA305419486}" srcOrd="0" destOrd="0" presId="urn:microsoft.com/office/officeart/2005/8/layout/hierarchy1"/>
    <dgm:cxn modelId="{B09E6222-040A-41EF-B998-F5D438D48CBF}" type="presParOf" srcId="{0CB30970-28B4-D347-B2F4-F2E101ACBBB0}" destId="{9E55D632-7927-6248-9FA5-084F2DAEEF53}" srcOrd="1" destOrd="0" presId="urn:microsoft.com/office/officeart/2005/8/layout/hierarchy1"/>
    <dgm:cxn modelId="{3ADBA783-49EB-4D24-8ABF-6E526AEB826A}" type="presParOf" srcId="{9E55D632-7927-6248-9FA5-084F2DAEEF53}" destId="{A80B8D5C-4FF0-D84D-A8F5-EE2C067D3000}" srcOrd="0" destOrd="0" presId="urn:microsoft.com/office/officeart/2005/8/layout/hierarchy1"/>
    <dgm:cxn modelId="{9BD662A7-1BA2-437E-AA35-EE784EE733FD}" type="presParOf" srcId="{A80B8D5C-4FF0-D84D-A8F5-EE2C067D3000}" destId="{553E2E5B-A13E-FF49-8C45-FB7E75BAA80F}" srcOrd="0" destOrd="0" presId="urn:microsoft.com/office/officeart/2005/8/layout/hierarchy1"/>
    <dgm:cxn modelId="{BED19560-BA06-4077-8999-2798A8F486F9}" type="presParOf" srcId="{A80B8D5C-4FF0-D84D-A8F5-EE2C067D3000}" destId="{BB51A060-E74F-BA43-988A-F74B2DB43A08}" srcOrd="1" destOrd="0" presId="urn:microsoft.com/office/officeart/2005/8/layout/hierarchy1"/>
    <dgm:cxn modelId="{63A8FF40-B766-4E7D-9A6A-BEE2B5C6FC55}" type="presParOf" srcId="{9E55D632-7927-6248-9FA5-084F2DAEEF53}" destId="{C1BBFBC6-0335-5F47-A8F8-78874A72787B}" srcOrd="1" destOrd="0" presId="urn:microsoft.com/office/officeart/2005/8/layout/hierarchy1"/>
    <dgm:cxn modelId="{EC7ADF6E-BDA6-4B31-B8B3-E0228E4B4A59}" type="presParOf" srcId="{26E1531E-0D91-CE4C-9A06-D9407F309F38}" destId="{7134F9FD-5E66-6844-A538-8F42E8B33A32}" srcOrd="2" destOrd="0" presId="urn:microsoft.com/office/officeart/2005/8/layout/hierarchy1"/>
    <dgm:cxn modelId="{4631DF3A-216C-441F-949F-1CC268797AF9}" type="presParOf" srcId="{26E1531E-0D91-CE4C-9A06-D9407F309F38}" destId="{C3350344-6DB9-644C-9F71-A4FF4B875519}" srcOrd="3" destOrd="0" presId="urn:microsoft.com/office/officeart/2005/8/layout/hierarchy1"/>
    <dgm:cxn modelId="{E011C5A4-ADD8-4013-8999-580A3D2446A4}" type="presParOf" srcId="{C3350344-6DB9-644C-9F71-A4FF4B875519}" destId="{C242A02E-A430-B64B-8E34-4E99BEE4BD9B}" srcOrd="0" destOrd="0" presId="urn:microsoft.com/office/officeart/2005/8/layout/hierarchy1"/>
    <dgm:cxn modelId="{E55C9BEF-0E3E-4219-AF14-1B2847EF6A7D}" type="presParOf" srcId="{C242A02E-A430-B64B-8E34-4E99BEE4BD9B}" destId="{25DF7365-5D74-DF46-96B5-16D5E6DC1CCA}" srcOrd="0" destOrd="0" presId="urn:microsoft.com/office/officeart/2005/8/layout/hierarchy1"/>
    <dgm:cxn modelId="{58F6716E-92A5-44FA-9506-5BBE82D99057}" type="presParOf" srcId="{C242A02E-A430-B64B-8E34-4E99BEE4BD9B}" destId="{08A2C79F-E9DA-7747-88FE-4BE1B57D3E7B}" srcOrd="1" destOrd="0" presId="urn:microsoft.com/office/officeart/2005/8/layout/hierarchy1"/>
    <dgm:cxn modelId="{FFAE3C7E-9FBE-4D6A-9440-45D52B699E1C}" type="presParOf" srcId="{C3350344-6DB9-644C-9F71-A4FF4B875519}" destId="{34986FB8-09F5-CA44-80F4-104ED1CA306E}" srcOrd="1" destOrd="0" presId="urn:microsoft.com/office/officeart/2005/8/layout/hierarchy1"/>
    <dgm:cxn modelId="{14A80040-0C4A-46CF-B884-420D659D662D}" type="presParOf" srcId="{34986FB8-09F5-CA44-80F4-104ED1CA306E}" destId="{2643EC93-7D48-5144-87AF-EB858A6B6431}" srcOrd="0" destOrd="0" presId="urn:microsoft.com/office/officeart/2005/8/layout/hierarchy1"/>
    <dgm:cxn modelId="{72E77474-8CBA-4C77-A87E-3A8ED1E6726C}" type="presParOf" srcId="{34986FB8-09F5-CA44-80F4-104ED1CA306E}" destId="{1CC495CC-F5B1-C748-9C0D-9D5BEA2E475D}" srcOrd="1" destOrd="0" presId="urn:microsoft.com/office/officeart/2005/8/layout/hierarchy1"/>
    <dgm:cxn modelId="{F1C4BE7F-C6BD-4F05-BDCB-76AE2E882DA6}" type="presParOf" srcId="{1CC495CC-F5B1-C748-9C0D-9D5BEA2E475D}" destId="{2BAB3673-0E32-9847-B217-86B2D16B93C5}" srcOrd="0" destOrd="0" presId="urn:microsoft.com/office/officeart/2005/8/layout/hierarchy1"/>
    <dgm:cxn modelId="{A9CC4A91-4031-4783-98BA-5854B0669244}" type="presParOf" srcId="{2BAB3673-0E32-9847-B217-86B2D16B93C5}" destId="{2BAF6A3E-78B0-7949-A2B0-6895C6917D8B}" srcOrd="0" destOrd="0" presId="urn:microsoft.com/office/officeart/2005/8/layout/hierarchy1"/>
    <dgm:cxn modelId="{EF9BEEA4-9B52-41EE-A8E4-201DA0B2F140}" type="presParOf" srcId="{2BAB3673-0E32-9847-B217-86B2D16B93C5}" destId="{BAF7092A-AE27-DE44-9782-177693E2CA5C}" srcOrd="1" destOrd="0" presId="urn:microsoft.com/office/officeart/2005/8/layout/hierarchy1"/>
    <dgm:cxn modelId="{971A3F15-A2E3-4EA1-B674-30F02658191B}" type="presParOf" srcId="{1CC495CC-F5B1-C748-9C0D-9D5BEA2E475D}" destId="{1348903F-6FC3-1B49-A6FD-208E39CFC159}" srcOrd="1" destOrd="0" presId="urn:microsoft.com/office/officeart/2005/8/layout/hierarchy1"/>
    <dgm:cxn modelId="{36DD8FBD-D966-4831-B355-CB115C5FA5B1}" type="presParOf" srcId="{26E1531E-0D91-CE4C-9A06-D9407F309F38}" destId="{DC38F41A-7026-F74C-AC4B-78ED7376BF67}" srcOrd="4" destOrd="0" presId="urn:microsoft.com/office/officeart/2005/8/layout/hierarchy1"/>
    <dgm:cxn modelId="{509521AE-D923-4F14-B20A-B66A525A1E56}" type="presParOf" srcId="{26E1531E-0D91-CE4C-9A06-D9407F309F38}" destId="{17640A64-76D8-C94B-8C99-6C00AA7D1185}" srcOrd="5" destOrd="0" presId="urn:microsoft.com/office/officeart/2005/8/layout/hierarchy1"/>
    <dgm:cxn modelId="{1D25E7DF-1347-4989-821C-1232CB2AD476}" type="presParOf" srcId="{17640A64-76D8-C94B-8C99-6C00AA7D1185}" destId="{68EAF65C-CC2C-404F-9539-8D10727E37D3}" srcOrd="0" destOrd="0" presId="urn:microsoft.com/office/officeart/2005/8/layout/hierarchy1"/>
    <dgm:cxn modelId="{CE463B24-340F-4270-9E63-D0C5E3172903}" type="presParOf" srcId="{68EAF65C-CC2C-404F-9539-8D10727E37D3}" destId="{C91E6CA4-2AF4-C547-9551-BEB59BE9CDA3}" srcOrd="0" destOrd="0" presId="urn:microsoft.com/office/officeart/2005/8/layout/hierarchy1"/>
    <dgm:cxn modelId="{A1D06023-089D-44BF-99A1-43D1BDC54407}" type="presParOf" srcId="{68EAF65C-CC2C-404F-9539-8D10727E37D3}" destId="{350E5B82-958A-1F4B-AE37-5BE92D52A0F0}" srcOrd="1" destOrd="0" presId="urn:microsoft.com/office/officeart/2005/8/layout/hierarchy1"/>
    <dgm:cxn modelId="{304E617B-0074-49E2-8E83-95944BF4898F}" type="presParOf" srcId="{17640A64-76D8-C94B-8C99-6C00AA7D1185}" destId="{D1E3DEBF-A74F-9840-947B-72619A82F83E}" srcOrd="1" destOrd="0" presId="urn:microsoft.com/office/officeart/2005/8/layout/hierarchy1"/>
    <dgm:cxn modelId="{015CEBCA-75FF-418E-B9B9-E476EC7F4802}" type="presParOf" srcId="{D1E3DEBF-A74F-9840-947B-72619A82F83E}" destId="{0AEDDD63-D148-C04E-AE73-900A9CB76940}" srcOrd="0" destOrd="0" presId="urn:microsoft.com/office/officeart/2005/8/layout/hierarchy1"/>
    <dgm:cxn modelId="{BD57169D-95EF-469F-BA89-09F3313F0F41}" type="presParOf" srcId="{D1E3DEBF-A74F-9840-947B-72619A82F83E}" destId="{4979D8B5-91B3-1A41-9ABE-1C89BD183149}" srcOrd="1" destOrd="0" presId="urn:microsoft.com/office/officeart/2005/8/layout/hierarchy1"/>
    <dgm:cxn modelId="{CA3356EE-45FA-4687-BDC4-9581C2B9602A}" type="presParOf" srcId="{4979D8B5-91B3-1A41-9ABE-1C89BD183149}" destId="{E6D220D2-293C-514B-8AEC-BB2C6CDA8398}" srcOrd="0" destOrd="0" presId="urn:microsoft.com/office/officeart/2005/8/layout/hierarchy1"/>
    <dgm:cxn modelId="{3AC98C79-4306-4C53-A747-3C786552C5C8}" type="presParOf" srcId="{E6D220D2-293C-514B-8AEC-BB2C6CDA8398}" destId="{421C3655-0911-9049-B8DE-E6E2B6DA48D6}" srcOrd="0" destOrd="0" presId="urn:microsoft.com/office/officeart/2005/8/layout/hierarchy1"/>
    <dgm:cxn modelId="{E5D9E0E5-663F-4E39-A6C9-BE17818848E0}" type="presParOf" srcId="{E6D220D2-293C-514B-8AEC-BB2C6CDA8398}" destId="{8B4CAA32-B118-204E-8081-E3E47AD463CF}" srcOrd="1" destOrd="0" presId="urn:microsoft.com/office/officeart/2005/8/layout/hierarchy1"/>
    <dgm:cxn modelId="{4436E60F-8850-467E-A9BC-802B03F9B275}" type="presParOf" srcId="{4979D8B5-91B3-1A41-9ABE-1C89BD183149}" destId="{A6DA207E-A18B-574B-A1C4-080E0F7C65B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9E9820-F66C-E04D-9FC9-DFBCA3ECB710}"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2D59797C-7B77-5C45-9F45-B471200144CC}">
      <dgm:prSet/>
      <dgm:spPr/>
      <dgm:t>
        <a:bodyPr/>
        <a:lstStyle/>
        <a:p>
          <a:pPr rtl="0"/>
          <a:r>
            <a:rPr lang="en-US" dirty="0"/>
            <a:t>Referenced by means of the machine language that the processor executes</a:t>
          </a:r>
        </a:p>
      </dgm:t>
    </dgm:pt>
    <dgm:pt modelId="{0803F194-D4E3-B245-93EE-3CD971BA5A09}" type="parTrans" cxnId="{CD42B28C-03CA-304E-94C9-1D24E256F04E}">
      <dgm:prSet/>
      <dgm:spPr/>
      <dgm:t>
        <a:bodyPr/>
        <a:lstStyle/>
        <a:p>
          <a:endParaRPr lang="en-US"/>
        </a:p>
      </dgm:t>
    </dgm:pt>
    <dgm:pt modelId="{171B27C5-D6EC-1943-A537-E909B0C5AFEA}" type="sibTrans" cxnId="{CD42B28C-03CA-304E-94C9-1D24E256F04E}">
      <dgm:prSet/>
      <dgm:spPr>
        <a:solidFill>
          <a:schemeClr val="accent3"/>
        </a:solidFill>
        <a:ln>
          <a:solidFill>
            <a:schemeClr val="accent3"/>
          </a:solidFill>
        </a:ln>
      </dgm:spPr>
      <dgm:t>
        <a:bodyPr/>
        <a:lstStyle/>
        <a:p>
          <a:endParaRPr lang="en-US"/>
        </a:p>
      </dgm:t>
    </dgm:pt>
    <dgm:pt modelId="{BCB9639E-16A4-AC44-9331-45AF99368057}">
      <dgm:prSet custT="1"/>
      <dgm:spPr/>
      <dgm:t>
        <a:bodyPr/>
        <a:lstStyle/>
        <a:p>
          <a:pPr rtl="0"/>
          <a:r>
            <a:rPr lang="en-US" sz="3600" dirty="0"/>
            <a:t>Categories:</a:t>
          </a:r>
        </a:p>
      </dgm:t>
    </dgm:pt>
    <dgm:pt modelId="{B1E5DC08-4940-3743-999E-EBB5458DFBC7}" type="parTrans" cxnId="{71D36931-2C65-3444-88DB-5EB26C3409AD}">
      <dgm:prSet/>
      <dgm:spPr/>
      <dgm:t>
        <a:bodyPr/>
        <a:lstStyle/>
        <a:p>
          <a:endParaRPr lang="en-US"/>
        </a:p>
      </dgm:t>
    </dgm:pt>
    <dgm:pt modelId="{CA32CB20-AAA6-724E-B6C4-B6D44AD43CD2}" type="sibTrans" cxnId="{71D36931-2C65-3444-88DB-5EB26C3409AD}">
      <dgm:prSet/>
      <dgm:spPr/>
      <dgm:t>
        <a:bodyPr/>
        <a:lstStyle/>
        <a:p>
          <a:endParaRPr lang="en-US"/>
        </a:p>
      </dgm:t>
    </dgm:pt>
    <dgm:pt modelId="{511BB6DD-96D4-4D4B-9E9B-6ABB3B02BC83}">
      <dgm:prSet/>
      <dgm:spPr/>
      <dgm:t>
        <a:bodyPr/>
        <a:lstStyle/>
        <a:p>
          <a:pPr rtl="0"/>
          <a:r>
            <a:rPr lang="en-US" b="1" dirty="0">
              <a:solidFill>
                <a:schemeClr val="accent3"/>
              </a:solidFill>
            </a:rPr>
            <a:t>General purpose</a:t>
          </a:r>
        </a:p>
      </dgm:t>
    </dgm:pt>
    <dgm:pt modelId="{2D97D296-BCAD-FD4C-8097-747204B2259C}" type="parTrans" cxnId="{E73BA739-2E38-504B-9EFF-CE02609484A0}">
      <dgm:prSet/>
      <dgm:spPr/>
      <dgm:t>
        <a:bodyPr/>
        <a:lstStyle/>
        <a:p>
          <a:endParaRPr lang="en-US"/>
        </a:p>
      </dgm:t>
    </dgm:pt>
    <dgm:pt modelId="{0B22A020-8323-8C46-B9AC-D995B925E7F0}" type="sibTrans" cxnId="{E73BA739-2E38-504B-9EFF-CE02609484A0}">
      <dgm:prSet/>
      <dgm:spPr/>
      <dgm:t>
        <a:bodyPr/>
        <a:lstStyle/>
        <a:p>
          <a:endParaRPr lang="en-US"/>
        </a:p>
      </dgm:t>
    </dgm:pt>
    <dgm:pt modelId="{1DAAC1CB-4715-F347-80BA-24406AEB247B}">
      <dgm:prSet/>
      <dgm:spPr/>
      <dgm:t>
        <a:bodyPr/>
        <a:lstStyle/>
        <a:p>
          <a:pPr rtl="0"/>
          <a:r>
            <a:rPr lang="en-US" dirty="0"/>
            <a:t>Can be assigned to a variety of functions by the programmer</a:t>
          </a:r>
        </a:p>
      </dgm:t>
    </dgm:pt>
    <dgm:pt modelId="{F7EAF623-8562-9144-8838-EA31845B22F1}" type="parTrans" cxnId="{221C15B1-D64A-6447-A18A-C9F351F30E97}">
      <dgm:prSet/>
      <dgm:spPr/>
      <dgm:t>
        <a:bodyPr/>
        <a:lstStyle/>
        <a:p>
          <a:endParaRPr lang="en-US"/>
        </a:p>
      </dgm:t>
    </dgm:pt>
    <dgm:pt modelId="{D4AB538A-897E-1346-BAD9-1B81A4B2200E}" type="sibTrans" cxnId="{221C15B1-D64A-6447-A18A-C9F351F30E97}">
      <dgm:prSet/>
      <dgm:spPr/>
      <dgm:t>
        <a:bodyPr/>
        <a:lstStyle/>
        <a:p>
          <a:endParaRPr lang="en-US"/>
        </a:p>
      </dgm:t>
    </dgm:pt>
    <dgm:pt modelId="{EBF7DEDA-BC08-484A-B706-959A5B1FC235}">
      <dgm:prSet/>
      <dgm:spPr/>
      <dgm:t>
        <a:bodyPr/>
        <a:lstStyle/>
        <a:p>
          <a:pPr rtl="0"/>
          <a:r>
            <a:rPr lang="en-US" b="1" dirty="0">
              <a:solidFill>
                <a:schemeClr val="accent3"/>
              </a:solidFill>
            </a:rPr>
            <a:t>Data</a:t>
          </a:r>
        </a:p>
      </dgm:t>
    </dgm:pt>
    <dgm:pt modelId="{B6991402-628E-E44C-9EAA-D750C1DD2115}" type="parTrans" cxnId="{D12F8C23-765B-3048-9E49-DF7ED22E69F6}">
      <dgm:prSet/>
      <dgm:spPr/>
      <dgm:t>
        <a:bodyPr/>
        <a:lstStyle/>
        <a:p>
          <a:endParaRPr lang="en-US"/>
        </a:p>
      </dgm:t>
    </dgm:pt>
    <dgm:pt modelId="{BF4369AD-2341-324F-908E-5745F8111EF8}" type="sibTrans" cxnId="{D12F8C23-765B-3048-9E49-DF7ED22E69F6}">
      <dgm:prSet/>
      <dgm:spPr/>
      <dgm:t>
        <a:bodyPr/>
        <a:lstStyle/>
        <a:p>
          <a:endParaRPr lang="en-US"/>
        </a:p>
      </dgm:t>
    </dgm:pt>
    <dgm:pt modelId="{98FF5C87-34E8-A74C-9290-1DF6EEAC886D}">
      <dgm:prSet/>
      <dgm:spPr/>
      <dgm:t>
        <a:bodyPr/>
        <a:lstStyle/>
        <a:p>
          <a:pPr rtl="0"/>
          <a:r>
            <a:rPr lang="en-US" dirty="0"/>
            <a:t>May be used only to hold data and cannot be employed in the calculation of an operand address</a:t>
          </a:r>
        </a:p>
      </dgm:t>
    </dgm:pt>
    <dgm:pt modelId="{EF08AAF5-1B3E-624F-8083-56125B17096B}" type="parTrans" cxnId="{62F4ADE6-7A37-8240-A3C2-9ACF991FE783}">
      <dgm:prSet/>
      <dgm:spPr/>
      <dgm:t>
        <a:bodyPr/>
        <a:lstStyle/>
        <a:p>
          <a:endParaRPr lang="en-US"/>
        </a:p>
      </dgm:t>
    </dgm:pt>
    <dgm:pt modelId="{5AF01204-147C-4E4C-AD92-620F237C0BB1}" type="sibTrans" cxnId="{62F4ADE6-7A37-8240-A3C2-9ACF991FE783}">
      <dgm:prSet/>
      <dgm:spPr/>
      <dgm:t>
        <a:bodyPr/>
        <a:lstStyle/>
        <a:p>
          <a:endParaRPr lang="en-US"/>
        </a:p>
      </dgm:t>
    </dgm:pt>
    <dgm:pt modelId="{A0FE24AE-09FF-9A4A-9657-51866483B5CE}">
      <dgm:prSet/>
      <dgm:spPr/>
      <dgm:t>
        <a:bodyPr/>
        <a:lstStyle/>
        <a:p>
          <a:pPr rtl="0"/>
          <a:r>
            <a:rPr lang="en-US" b="1" dirty="0">
              <a:solidFill>
                <a:schemeClr val="accent3"/>
              </a:solidFill>
            </a:rPr>
            <a:t>Address</a:t>
          </a:r>
        </a:p>
      </dgm:t>
    </dgm:pt>
    <dgm:pt modelId="{59A5C328-4A21-8D43-990E-6EB3354E2FCB}" type="parTrans" cxnId="{521D8C47-F512-7B42-A03B-F7012501D7F4}">
      <dgm:prSet/>
      <dgm:spPr/>
      <dgm:t>
        <a:bodyPr/>
        <a:lstStyle/>
        <a:p>
          <a:endParaRPr lang="en-US"/>
        </a:p>
      </dgm:t>
    </dgm:pt>
    <dgm:pt modelId="{BA40B69B-B5E7-8847-A6DF-F55EAB929C7A}" type="sibTrans" cxnId="{521D8C47-F512-7B42-A03B-F7012501D7F4}">
      <dgm:prSet/>
      <dgm:spPr/>
      <dgm:t>
        <a:bodyPr/>
        <a:lstStyle/>
        <a:p>
          <a:endParaRPr lang="en-US"/>
        </a:p>
      </dgm:t>
    </dgm:pt>
    <dgm:pt modelId="{06F087F8-B506-1B41-8B40-C1691648366C}">
      <dgm:prSet/>
      <dgm:spPr/>
      <dgm:t>
        <a:bodyPr/>
        <a:lstStyle/>
        <a:p>
          <a:pPr rtl="0"/>
          <a:r>
            <a:rPr lang="en-US" dirty="0"/>
            <a:t>May be somewhat general purpose or may be devoted to a particular addressing mode</a:t>
          </a:r>
        </a:p>
      </dgm:t>
    </dgm:pt>
    <dgm:pt modelId="{2D813256-DF2E-5F4F-9B3C-22D4294F52E6}" type="parTrans" cxnId="{365DF8A7-BDEA-5042-8DA8-372F7F1344A8}">
      <dgm:prSet/>
      <dgm:spPr/>
      <dgm:t>
        <a:bodyPr/>
        <a:lstStyle/>
        <a:p>
          <a:endParaRPr lang="en-US"/>
        </a:p>
      </dgm:t>
    </dgm:pt>
    <dgm:pt modelId="{161BCF23-3684-C947-909D-73A925D3779B}" type="sibTrans" cxnId="{365DF8A7-BDEA-5042-8DA8-372F7F1344A8}">
      <dgm:prSet/>
      <dgm:spPr/>
      <dgm:t>
        <a:bodyPr/>
        <a:lstStyle/>
        <a:p>
          <a:endParaRPr lang="en-US"/>
        </a:p>
      </dgm:t>
    </dgm:pt>
    <dgm:pt modelId="{CD61BE16-52DD-5449-B110-7E5591E905CA}">
      <dgm:prSet/>
      <dgm:spPr/>
      <dgm:t>
        <a:bodyPr/>
        <a:lstStyle/>
        <a:p>
          <a:pPr rtl="0"/>
          <a:r>
            <a:rPr lang="en-US" dirty="0"/>
            <a:t>Examples:  segment pointers, index registers, stack pointer</a:t>
          </a:r>
        </a:p>
      </dgm:t>
    </dgm:pt>
    <dgm:pt modelId="{81CFD568-4C7F-C74E-B94C-F891041E31BC}" type="parTrans" cxnId="{6796C31D-D50E-9941-9219-732C0A97C6E6}">
      <dgm:prSet/>
      <dgm:spPr/>
      <dgm:t>
        <a:bodyPr/>
        <a:lstStyle/>
        <a:p>
          <a:endParaRPr lang="en-US"/>
        </a:p>
      </dgm:t>
    </dgm:pt>
    <dgm:pt modelId="{19F540C6-2791-274E-96DC-D3634DEEAA4E}" type="sibTrans" cxnId="{6796C31D-D50E-9941-9219-732C0A97C6E6}">
      <dgm:prSet/>
      <dgm:spPr/>
      <dgm:t>
        <a:bodyPr/>
        <a:lstStyle/>
        <a:p>
          <a:endParaRPr lang="en-US"/>
        </a:p>
      </dgm:t>
    </dgm:pt>
    <dgm:pt modelId="{598CD63E-A291-2B4B-9A76-A6B25AF2BE1F}">
      <dgm:prSet/>
      <dgm:spPr/>
      <dgm:t>
        <a:bodyPr/>
        <a:lstStyle/>
        <a:p>
          <a:pPr rtl="0"/>
          <a:r>
            <a:rPr lang="en-US" b="1" dirty="0">
              <a:solidFill>
                <a:schemeClr val="accent3"/>
              </a:solidFill>
            </a:rPr>
            <a:t>Condition codes</a:t>
          </a:r>
        </a:p>
      </dgm:t>
    </dgm:pt>
    <dgm:pt modelId="{5A10E322-7F18-BB41-BA8A-83BA2E34E548}" type="parTrans" cxnId="{3225679F-0B25-974A-B833-8B02F4FEBC95}">
      <dgm:prSet/>
      <dgm:spPr/>
      <dgm:t>
        <a:bodyPr/>
        <a:lstStyle/>
        <a:p>
          <a:endParaRPr lang="en-US"/>
        </a:p>
      </dgm:t>
    </dgm:pt>
    <dgm:pt modelId="{7E81E51A-13F5-C040-8651-241555A127D0}" type="sibTrans" cxnId="{3225679F-0B25-974A-B833-8B02F4FEBC95}">
      <dgm:prSet/>
      <dgm:spPr/>
      <dgm:t>
        <a:bodyPr/>
        <a:lstStyle/>
        <a:p>
          <a:endParaRPr lang="en-US"/>
        </a:p>
      </dgm:t>
    </dgm:pt>
    <dgm:pt modelId="{0CF9FC02-B2F8-CE43-8074-2C4E645D2233}">
      <dgm:prSet/>
      <dgm:spPr/>
      <dgm:t>
        <a:bodyPr/>
        <a:lstStyle/>
        <a:p>
          <a:pPr rtl="0"/>
          <a:r>
            <a:rPr lang="en-US" dirty="0"/>
            <a:t>Also referred to as </a:t>
          </a:r>
          <a:r>
            <a:rPr lang="en-US" i="1" dirty="0"/>
            <a:t>flags</a:t>
          </a:r>
          <a:endParaRPr lang="en-US" dirty="0"/>
        </a:p>
      </dgm:t>
    </dgm:pt>
    <dgm:pt modelId="{F9307962-D8D8-6443-954F-1573A930905F}" type="parTrans" cxnId="{4479C9AF-CC05-4248-8EED-980380337186}">
      <dgm:prSet/>
      <dgm:spPr/>
      <dgm:t>
        <a:bodyPr/>
        <a:lstStyle/>
        <a:p>
          <a:endParaRPr lang="en-US"/>
        </a:p>
      </dgm:t>
    </dgm:pt>
    <dgm:pt modelId="{499BE514-14A2-654C-BDA0-E936ECB13BED}" type="sibTrans" cxnId="{4479C9AF-CC05-4248-8EED-980380337186}">
      <dgm:prSet/>
      <dgm:spPr/>
      <dgm:t>
        <a:bodyPr/>
        <a:lstStyle/>
        <a:p>
          <a:endParaRPr lang="en-US"/>
        </a:p>
      </dgm:t>
    </dgm:pt>
    <dgm:pt modelId="{ACF38634-81AD-0D48-B651-7D0D6C553136}">
      <dgm:prSet/>
      <dgm:spPr/>
      <dgm:t>
        <a:bodyPr/>
        <a:lstStyle/>
        <a:p>
          <a:pPr rtl="0"/>
          <a:r>
            <a:rPr lang="en-US" dirty="0"/>
            <a:t>Bits set by the processor hardware as the result of operations</a:t>
          </a:r>
        </a:p>
      </dgm:t>
    </dgm:pt>
    <dgm:pt modelId="{532D61AB-3B28-0641-9F97-BA795ED2DC20}" type="parTrans" cxnId="{D8D54744-D7A4-EE49-86A5-65B495BB3A05}">
      <dgm:prSet/>
      <dgm:spPr/>
      <dgm:t>
        <a:bodyPr/>
        <a:lstStyle/>
        <a:p>
          <a:endParaRPr lang="en-US"/>
        </a:p>
      </dgm:t>
    </dgm:pt>
    <dgm:pt modelId="{9C877795-57FE-2342-80EC-8CED6CC23819}" type="sibTrans" cxnId="{D8D54744-D7A4-EE49-86A5-65B495BB3A05}">
      <dgm:prSet/>
      <dgm:spPr/>
      <dgm:t>
        <a:bodyPr/>
        <a:lstStyle/>
        <a:p>
          <a:endParaRPr lang="en-US"/>
        </a:p>
      </dgm:t>
    </dgm:pt>
    <dgm:pt modelId="{26A4BAEB-B72C-1943-AEEC-9A40E0FDD806}" type="pres">
      <dgm:prSet presAssocID="{449E9820-F66C-E04D-9FC9-DFBCA3ECB710}" presName="Name0" presStyleCnt="0">
        <dgm:presLayoutVars>
          <dgm:dir/>
          <dgm:animLvl val="lvl"/>
          <dgm:resizeHandles val="exact"/>
        </dgm:presLayoutVars>
      </dgm:prSet>
      <dgm:spPr/>
    </dgm:pt>
    <dgm:pt modelId="{99A703B5-C9E6-884D-8014-F7364321B605}" type="pres">
      <dgm:prSet presAssocID="{449E9820-F66C-E04D-9FC9-DFBCA3ECB710}" presName="tSp" presStyleCnt="0"/>
      <dgm:spPr/>
    </dgm:pt>
    <dgm:pt modelId="{2D632835-A53D-3A43-A1D5-2C2D581A4DB2}" type="pres">
      <dgm:prSet presAssocID="{449E9820-F66C-E04D-9FC9-DFBCA3ECB710}" presName="bSp" presStyleCnt="0"/>
      <dgm:spPr/>
    </dgm:pt>
    <dgm:pt modelId="{195771B2-E83C-8D47-AC5A-E0907F1AB596}" type="pres">
      <dgm:prSet presAssocID="{449E9820-F66C-E04D-9FC9-DFBCA3ECB710}" presName="process" presStyleCnt="0"/>
      <dgm:spPr/>
    </dgm:pt>
    <dgm:pt modelId="{472E555F-5D76-F646-A9B1-4FB9028CA3C5}" type="pres">
      <dgm:prSet presAssocID="{2D59797C-7B77-5C45-9F45-B471200144CC}" presName="composite1" presStyleCnt="0"/>
      <dgm:spPr/>
    </dgm:pt>
    <dgm:pt modelId="{B8A9D309-9071-E14D-BB12-D0AEB42CD846}" type="pres">
      <dgm:prSet presAssocID="{2D59797C-7B77-5C45-9F45-B471200144CC}" presName="dummyNode1" presStyleLbl="node1" presStyleIdx="0" presStyleCnt="2"/>
      <dgm:spPr/>
    </dgm:pt>
    <dgm:pt modelId="{09038744-C04D-3E4E-AA73-587B41E192F1}" type="pres">
      <dgm:prSet presAssocID="{2D59797C-7B77-5C45-9F45-B471200144CC}" presName="childNode1" presStyleLbl="bgAcc1" presStyleIdx="0" presStyleCnt="2" custLinFactNeighborX="6579" custLinFactNeighborY="1779">
        <dgm:presLayoutVars>
          <dgm:bulletEnabled val="1"/>
        </dgm:presLayoutVars>
      </dgm:prSet>
      <dgm:spPr/>
    </dgm:pt>
    <dgm:pt modelId="{88034084-8706-6345-8CE3-DF48E4AD27BC}" type="pres">
      <dgm:prSet presAssocID="{2D59797C-7B77-5C45-9F45-B471200144CC}" presName="childNode1tx" presStyleLbl="bgAcc1" presStyleIdx="0" presStyleCnt="2">
        <dgm:presLayoutVars>
          <dgm:bulletEnabled val="1"/>
        </dgm:presLayoutVars>
      </dgm:prSet>
      <dgm:spPr/>
    </dgm:pt>
    <dgm:pt modelId="{4921A1A8-6658-C946-81EC-1BBCEEEDE982}" type="pres">
      <dgm:prSet presAssocID="{2D59797C-7B77-5C45-9F45-B471200144CC}" presName="parentNode1" presStyleLbl="node1" presStyleIdx="0" presStyleCnt="2" custLinFactY="-23523" custLinFactNeighborX="-9235" custLinFactNeighborY="-100000">
        <dgm:presLayoutVars>
          <dgm:chMax val="1"/>
          <dgm:bulletEnabled val="1"/>
        </dgm:presLayoutVars>
      </dgm:prSet>
      <dgm:spPr/>
    </dgm:pt>
    <dgm:pt modelId="{3314B292-EC9A-424A-9941-393AA94D0860}" type="pres">
      <dgm:prSet presAssocID="{2D59797C-7B77-5C45-9F45-B471200144CC}" presName="connSite1" presStyleCnt="0"/>
      <dgm:spPr/>
    </dgm:pt>
    <dgm:pt modelId="{035FEA2A-0066-1642-A472-449A8E0D404E}" type="pres">
      <dgm:prSet presAssocID="{171B27C5-D6EC-1943-A537-E909B0C5AFEA}" presName="Name9" presStyleLbl="sibTrans2D1" presStyleIdx="0" presStyleCnt="1" custScaleX="62178" custLinFactNeighborX="-24298" custLinFactNeighborY="129"/>
      <dgm:spPr/>
    </dgm:pt>
    <dgm:pt modelId="{E9B317C0-603D-8847-96CD-2BC1C21CD16E}" type="pres">
      <dgm:prSet presAssocID="{BCB9639E-16A4-AC44-9331-45AF99368057}" presName="composite2" presStyleCnt="0"/>
      <dgm:spPr/>
    </dgm:pt>
    <dgm:pt modelId="{369B91B5-8C91-294B-A353-A5CAB840FB07}" type="pres">
      <dgm:prSet presAssocID="{BCB9639E-16A4-AC44-9331-45AF99368057}" presName="dummyNode2" presStyleLbl="node1" presStyleIdx="0" presStyleCnt="2"/>
      <dgm:spPr/>
    </dgm:pt>
    <dgm:pt modelId="{C1F890E0-24C4-D642-8884-C9B159244FFE}" type="pres">
      <dgm:prSet presAssocID="{BCB9639E-16A4-AC44-9331-45AF99368057}" presName="childNode2" presStyleLbl="bgAcc1" presStyleIdx="1" presStyleCnt="2" custScaleX="108664" custScaleY="147272" custLinFactNeighborX="2166" custLinFactNeighborY="20186">
        <dgm:presLayoutVars>
          <dgm:bulletEnabled val="1"/>
        </dgm:presLayoutVars>
      </dgm:prSet>
      <dgm:spPr/>
    </dgm:pt>
    <dgm:pt modelId="{887124B2-DCF2-7348-9A24-03BDFAC773C6}" type="pres">
      <dgm:prSet presAssocID="{BCB9639E-16A4-AC44-9331-45AF99368057}" presName="childNode2tx" presStyleLbl="bgAcc1" presStyleIdx="1" presStyleCnt="2">
        <dgm:presLayoutVars>
          <dgm:bulletEnabled val="1"/>
        </dgm:presLayoutVars>
      </dgm:prSet>
      <dgm:spPr/>
    </dgm:pt>
    <dgm:pt modelId="{1F6A97C5-F3A9-E94F-905E-0E5EEFB98187}" type="pres">
      <dgm:prSet presAssocID="{BCB9639E-16A4-AC44-9331-45AF99368057}" presName="parentNode2" presStyleLbl="node1" presStyleIdx="1" presStyleCnt="2" custScaleX="105587" custScaleY="108936" custLinFactNeighborX="-7400" custLinFactNeighborY="6253">
        <dgm:presLayoutVars>
          <dgm:chMax val="0"/>
          <dgm:bulletEnabled val="1"/>
        </dgm:presLayoutVars>
      </dgm:prSet>
      <dgm:spPr/>
    </dgm:pt>
    <dgm:pt modelId="{F41D957D-C15B-7F4C-9089-B004335F615C}" type="pres">
      <dgm:prSet presAssocID="{BCB9639E-16A4-AC44-9331-45AF99368057}" presName="connSite2" presStyleCnt="0"/>
      <dgm:spPr/>
    </dgm:pt>
  </dgm:ptLst>
  <dgm:cxnLst>
    <dgm:cxn modelId="{D8C3BB10-D8D0-40F0-9E6F-049C11630D1A}" type="presOf" srcId="{511BB6DD-96D4-4D4B-9E9B-6ABB3B02BC83}" destId="{C1F890E0-24C4-D642-8884-C9B159244FFE}" srcOrd="0" destOrd="0" presId="urn:microsoft.com/office/officeart/2005/8/layout/hProcess4"/>
    <dgm:cxn modelId="{6796C31D-D50E-9941-9219-732C0A97C6E6}" srcId="{A0FE24AE-09FF-9A4A-9657-51866483B5CE}" destId="{CD61BE16-52DD-5449-B110-7E5591E905CA}" srcOrd="1" destOrd="0" parTransId="{81CFD568-4C7F-C74E-B94C-F891041E31BC}" sibTransId="{19F540C6-2791-274E-96DC-D3634DEEAA4E}"/>
    <dgm:cxn modelId="{D12F8C23-765B-3048-9E49-DF7ED22E69F6}" srcId="{BCB9639E-16A4-AC44-9331-45AF99368057}" destId="{EBF7DEDA-BC08-484A-B706-959A5B1FC235}" srcOrd="1" destOrd="0" parTransId="{B6991402-628E-E44C-9EAA-D750C1DD2115}" sibTransId="{BF4369AD-2341-324F-908E-5745F8111EF8}"/>
    <dgm:cxn modelId="{6B0AED2F-56A2-4BB1-B156-58D6163493E0}" type="presOf" srcId="{ACF38634-81AD-0D48-B651-7D0D6C553136}" destId="{887124B2-DCF2-7348-9A24-03BDFAC773C6}" srcOrd="1" destOrd="9" presId="urn:microsoft.com/office/officeart/2005/8/layout/hProcess4"/>
    <dgm:cxn modelId="{71D36931-2C65-3444-88DB-5EB26C3409AD}" srcId="{449E9820-F66C-E04D-9FC9-DFBCA3ECB710}" destId="{BCB9639E-16A4-AC44-9331-45AF99368057}" srcOrd="1" destOrd="0" parTransId="{B1E5DC08-4940-3743-999E-EBB5458DFBC7}" sibTransId="{CA32CB20-AAA6-724E-B6C4-B6D44AD43CD2}"/>
    <dgm:cxn modelId="{E73BA739-2E38-504B-9EFF-CE02609484A0}" srcId="{BCB9639E-16A4-AC44-9331-45AF99368057}" destId="{511BB6DD-96D4-4D4B-9E9B-6ABB3B02BC83}" srcOrd="0" destOrd="0" parTransId="{2D97D296-BCAD-FD4C-8097-747204B2259C}" sibTransId="{0B22A020-8323-8C46-B9AC-D995B925E7F0}"/>
    <dgm:cxn modelId="{F0316E3E-E24C-4660-9435-21A374D8D698}" type="presOf" srcId="{98FF5C87-34E8-A74C-9290-1DF6EEAC886D}" destId="{887124B2-DCF2-7348-9A24-03BDFAC773C6}" srcOrd="1" destOrd="3" presId="urn:microsoft.com/office/officeart/2005/8/layout/hProcess4"/>
    <dgm:cxn modelId="{C250BB3F-3889-4F5A-B0AD-29382798B092}" type="presOf" srcId="{CD61BE16-52DD-5449-B110-7E5591E905CA}" destId="{C1F890E0-24C4-D642-8884-C9B159244FFE}" srcOrd="0" destOrd="6" presId="urn:microsoft.com/office/officeart/2005/8/layout/hProcess4"/>
    <dgm:cxn modelId="{D8D54744-D7A4-EE49-86A5-65B495BB3A05}" srcId="{598CD63E-A291-2B4B-9A76-A6B25AF2BE1F}" destId="{ACF38634-81AD-0D48-B651-7D0D6C553136}" srcOrd="1" destOrd="0" parTransId="{532D61AB-3B28-0641-9F97-BA795ED2DC20}" sibTransId="{9C877795-57FE-2342-80EC-8CED6CC23819}"/>
    <dgm:cxn modelId="{521D8C47-F512-7B42-A03B-F7012501D7F4}" srcId="{BCB9639E-16A4-AC44-9331-45AF99368057}" destId="{A0FE24AE-09FF-9A4A-9657-51866483B5CE}" srcOrd="2" destOrd="0" parTransId="{59A5C328-4A21-8D43-990E-6EB3354E2FCB}" sibTransId="{BA40B69B-B5E7-8847-A6DF-F55EAB929C7A}"/>
    <dgm:cxn modelId="{F3591C4E-2E1B-4A17-ADBF-151FB759F500}" type="presOf" srcId="{1DAAC1CB-4715-F347-80BA-24406AEB247B}" destId="{C1F890E0-24C4-D642-8884-C9B159244FFE}" srcOrd="0" destOrd="1" presId="urn:microsoft.com/office/officeart/2005/8/layout/hProcess4"/>
    <dgm:cxn modelId="{FB455E4F-2BC7-4170-A458-F0692511BA26}" type="presOf" srcId="{06F087F8-B506-1B41-8B40-C1691648366C}" destId="{C1F890E0-24C4-D642-8884-C9B159244FFE}" srcOrd="0" destOrd="5" presId="urn:microsoft.com/office/officeart/2005/8/layout/hProcess4"/>
    <dgm:cxn modelId="{28D79E77-6DA3-48C1-A29E-2EA846E8CC98}" type="presOf" srcId="{0CF9FC02-B2F8-CE43-8074-2C4E645D2233}" destId="{887124B2-DCF2-7348-9A24-03BDFAC773C6}" srcOrd="1" destOrd="8" presId="urn:microsoft.com/office/officeart/2005/8/layout/hProcess4"/>
    <dgm:cxn modelId="{CF430358-2BE9-4A91-BED5-462DEDDE5389}" type="presOf" srcId="{ACF38634-81AD-0D48-B651-7D0D6C553136}" destId="{C1F890E0-24C4-D642-8884-C9B159244FFE}" srcOrd="0" destOrd="9" presId="urn:microsoft.com/office/officeart/2005/8/layout/hProcess4"/>
    <dgm:cxn modelId="{C722EC7A-6767-442B-AB00-A83C9A8753CA}" type="presOf" srcId="{511BB6DD-96D4-4D4B-9E9B-6ABB3B02BC83}" destId="{887124B2-DCF2-7348-9A24-03BDFAC773C6}" srcOrd="1" destOrd="0" presId="urn:microsoft.com/office/officeart/2005/8/layout/hProcess4"/>
    <dgm:cxn modelId="{CD42B28C-03CA-304E-94C9-1D24E256F04E}" srcId="{449E9820-F66C-E04D-9FC9-DFBCA3ECB710}" destId="{2D59797C-7B77-5C45-9F45-B471200144CC}" srcOrd="0" destOrd="0" parTransId="{0803F194-D4E3-B245-93EE-3CD971BA5A09}" sibTransId="{171B27C5-D6EC-1943-A537-E909B0C5AFEA}"/>
    <dgm:cxn modelId="{59F8BE8D-66EF-4B63-8BE4-304D0A5BF92D}" type="presOf" srcId="{CD61BE16-52DD-5449-B110-7E5591E905CA}" destId="{887124B2-DCF2-7348-9A24-03BDFAC773C6}" srcOrd="1" destOrd="6" presId="urn:microsoft.com/office/officeart/2005/8/layout/hProcess4"/>
    <dgm:cxn modelId="{BB1BB490-D834-4084-9626-38748197EB0B}" type="presOf" srcId="{A0FE24AE-09FF-9A4A-9657-51866483B5CE}" destId="{C1F890E0-24C4-D642-8884-C9B159244FFE}" srcOrd="0" destOrd="4" presId="urn:microsoft.com/office/officeart/2005/8/layout/hProcess4"/>
    <dgm:cxn modelId="{8C3C709B-F213-47C0-82C1-3C3B7AB2E961}" type="presOf" srcId="{EBF7DEDA-BC08-484A-B706-959A5B1FC235}" destId="{887124B2-DCF2-7348-9A24-03BDFAC773C6}" srcOrd="1" destOrd="2" presId="urn:microsoft.com/office/officeart/2005/8/layout/hProcess4"/>
    <dgm:cxn modelId="{3225679F-0B25-974A-B833-8B02F4FEBC95}" srcId="{BCB9639E-16A4-AC44-9331-45AF99368057}" destId="{598CD63E-A291-2B4B-9A76-A6B25AF2BE1F}" srcOrd="3" destOrd="0" parTransId="{5A10E322-7F18-BB41-BA8A-83BA2E34E548}" sibTransId="{7E81E51A-13F5-C040-8651-241555A127D0}"/>
    <dgm:cxn modelId="{365DF8A7-BDEA-5042-8DA8-372F7F1344A8}" srcId="{A0FE24AE-09FF-9A4A-9657-51866483B5CE}" destId="{06F087F8-B506-1B41-8B40-C1691648366C}" srcOrd="0" destOrd="0" parTransId="{2D813256-DF2E-5F4F-9B3C-22D4294F52E6}" sibTransId="{161BCF23-3684-C947-909D-73A925D3779B}"/>
    <dgm:cxn modelId="{41AA4FA8-64A3-498E-A6AC-6190AA0784E7}" type="presOf" srcId="{2D59797C-7B77-5C45-9F45-B471200144CC}" destId="{4921A1A8-6658-C946-81EC-1BBCEEEDE982}" srcOrd="0" destOrd="0" presId="urn:microsoft.com/office/officeart/2005/8/layout/hProcess4"/>
    <dgm:cxn modelId="{B10468AE-5A8F-4AA1-AA3A-490574B26102}" type="presOf" srcId="{449E9820-F66C-E04D-9FC9-DFBCA3ECB710}" destId="{26A4BAEB-B72C-1943-AEEC-9A40E0FDD806}" srcOrd="0" destOrd="0" presId="urn:microsoft.com/office/officeart/2005/8/layout/hProcess4"/>
    <dgm:cxn modelId="{4479C9AF-CC05-4248-8EED-980380337186}" srcId="{598CD63E-A291-2B4B-9A76-A6B25AF2BE1F}" destId="{0CF9FC02-B2F8-CE43-8074-2C4E645D2233}" srcOrd="0" destOrd="0" parTransId="{F9307962-D8D8-6443-954F-1573A930905F}" sibTransId="{499BE514-14A2-654C-BDA0-E936ECB13BED}"/>
    <dgm:cxn modelId="{221C15B1-D64A-6447-A18A-C9F351F30E97}" srcId="{511BB6DD-96D4-4D4B-9E9B-6ABB3B02BC83}" destId="{1DAAC1CB-4715-F347-80BA-24406AEB247B}" srcOrd="0" destOrd="0" parTransId="{F7EAF623-8562-9144-8838-EA31845B22F1}" sibTransId="{D4AB538A-897E-1346-BAD9-1B81A4B2200E}"/>
    <dgm:cxn modelId="{FDA17CB6-C7D1-4DF6-A548-E88912A0CC1C}" type="presOf" srcId="{171B27C5-D6EC-1943-A537-E909B0C5AFEA}" destId="{035FEA2A-0066-1642-A472-449A8E0D404E}" srcOrd="0" destOrd="0" presId="urn:microsoft.com/office/officeart/2005/8/layout/hProcess4"/>
    <dgm:cxn modelId="{AE17E8BA-92E3-41E4-88F3-7C00ABA5FE29}" type="presOf" srcId="{06F087F8-B506-1B41-8B40-C1691648366C}" destId="{887124B2-DCF2-7348-9A24-03BDFAC773C6}" srcOrd="1" destOrd="5" presId="urn:microsoft.com/office/officeart/2005/8/layout/hProcess4"/>
    <dgm:cxn modelId="{20CEE6BC-936B-4880-B7DA-9634938C3059}" type="presOf" srcId="{598CD63E-A291-2B4B-9A76-A6B25AF2BE1F}" destId="{C1F890E0-24C4-D642-8884-C9B159244FFE}" srcOrd="0" destOrd="7" presId="urn:microsoft.com/office/officeart/2005/8/layout/hProcess4"/>
    <dgm:cxn modelId="{A679E1C2-688F-4B5A-BE5D-FF4CB307369F}" type="presOf" srcId="{A0FE24AE-09FF-9A4A-9657-51866483B5CE}" destId="{887124B2-DCF2-7348-9A24-03BDFAC773C6}" srcOrd="1" destOrd="4" presId="urn:microsoft.com/office/officeart/2005/8/layout/hProcess4"/>
    <dgm:cxn modelId="{0DE4CCC9-DF13-435C-9F84-0425AC13F82D}" type="presOf" srcId="{598CD63E-A291-2B4B-9A76-A6B25AF2BE1F}" destId="{887124B2-DCF2-7348-9A24-03BDFAC773C6}" srcOrd="1" destOrd="7" presId="urn:microsoft.com/office/officeart/2005/8/layout/hProcess4"/>
    <dgm:cxn modelId="{A16911D4-88F6-4AFD-AFE0-9C502E9D6892}" type="presOf" srcId="{1DAAC1CB-4715-F347-80BA-24406AEB247B}" destId="{887124B2-DCF2-7348-9A24-03BDFAC773C6}" srcOrd="1" destOrd="1" presId="urn:microsoft.com/office/officeart/2005/8/layout/hProcess4"/>
    <dgm:cxn modelId="{62F4ADE6-7A37-8240-A3C2-9ACF991FE783}" srcId="{EBF7DEDA-BC08-484A-B706-959A5B1FC235}" destId="{98FF5C87-34E8-A74C-9290-1DF6EEAC886D}" srcOrd="0" destOrd="0" parTransId="{EF08AAF5-1B3E-624F-8083-56125B17096B}" sibTransId="{5AF01204-147C-4E4C-AD92-620F237C0BB1}"/>
    <dgm:cxn modelId="{A53B4AF2-3500-4361-8F31-4C2E549688A3}" type="presOf" srcId="{BCB9639E-16A4-AC44-9331-45AF99368057}" destId="{1F6A97C5-F3A9-E94F-905E-0E5EEFB98187}" srcOrd="0" destOrd="0" presId="urn:microsoft.com/office/officeart/2005/8/layout/hProcess4"/>
    <dgm:cxn modelId="{02EA68F5-BCBB-4BF5-B6B3-1FD8A09A49E2}" type="presOf" srcId="{EBF7DEDA-BC08-484A-B706-959A5B1FC235}" destId="{C1F890E0-24C4-D642-8884-C9B159244FFE}" srcOrd="0" destOrd="2" presId="urn:microsoft.com/office/officeart/2005/8/layout/hProcess4"/>
    <dgm:cxn modelId="{BDFB1BF9-82EE-4A37-9C06-5C7C776B5146}" type="presOf" srcId="{98FF5C87-34E8-A74C-9290-1DF6EEAC886D}" destId="{C1F890E0-24C4-D642-8884-C9B159244FFE}" srcOrd="0" destOrd="3" presId="urn:microsoft.com/office/officeart/2005/8/layout/hProcess4"/>
    <dgm:cxn modelId="{64D0FEFF-F641-4D57-BD69-728F769AAFDE}" type="presOf" srcId="{0CF9FC02-B2F8-CE43-8074-2C4E645D2233}" destId="{C1F890E0-24C4-D642-8884-C9B159244FFE}" srcOrd="0" destOrd="8" presId="urn:microsoft.com/office/officeart/2005/8/layout/hProcess4"/>
    <dgm:cxn modelId="{4B0390B3-19EF-4758-8BC6-1B446C29B1CC}" type="presParOf" srcId="{26A4BAEB-B72C-1943-AEEC-9A40E0FDD806}" destId="{99A703B5-C9E6-884D-8014-F7364321B605}" srcOrd="0" destOrd="0" presId="urn:microsoft.com/office/officeart/2005/8/layout/hProcess4"/>
    <dgm:cxn modelId="{79E7CBA8-091B-49C4-A712-89A3DA0A02A6}" type="presParOf" srcId="{26A4BAEB-B72C-1943-AEEC-9A40E0FDD806}" destId="{2D632835-A53D-3A43-A1D5-2C2D581A4DB2}" srcOrd="1" destOrd="0" presId="urn:microsoft.com/office/officeart/2005/8/layout/hProcess4"/>
    <dgm:cxn modelId="{07F88EA2-61C9-4750-907B-B882969D7E64}" type="presParOf" srcId="{26A4BAEB-B72C-1943-AEEC-9A40E0FDD806}" destId="{195771B2-E83C-8D47-AC5A-E0907F1AB596}" srcOrd="2" destOrd="0" presId="urn:microsoft.com/office/officeart/2005/8/layout/hProcess4"/>
    <dgm:cxn modelId="{0EE3E76F-9D9E-4E87-9939-D3F7FF6F9C5E}" type="presParOf" srcId="{195771B2-E83C-8D47-AC5A-E0907F1AB596}" destId="{472E555F-5D76-F646-A9B1-4FB9028CA3C5}" srcOrd="0" destOrd="0" presId="urn:microsoft.com/office/officeart/2005/8/layout/hProcess4"/>
    <dgm:cxn modelId="{A7657BDA-DD0C-4025-B2EC-9F2249F33998}" type="presParOf" srcId="{472E555F-5D76-F646-A9B1-4FB9028CA3C5}" destId="{B8A9D309-9071-E14D-BB12-D0AEB42CD846}" srcOrd="0" destOrd="0" presId="urn:microsoft.com/office/officeart/2005/8/layout/hProcess4"/>
    <dgm:cxn modelId="{887D7B01-C5DD-4A02-88F3-F6BDD69C42AD}" type="presParOf" srcId="{472E555F-5D76-F646-A9B1-4FB9028CA3C5}" destId="{09038744-C04D-3E4E-AA73-587B41E192F1}" srcOrd="1" destOrd="0" presId="urn:microsoft.com/office/officeart/2005/8/layout/hProcess4"/>
    <dgm:cxn modelId="{42DA8471-EB2F-45B1-8CB1-567E4F602AA3}" type="presParOf" srcId="{472E555F-5D76-F646-A9B1-4FB9028CA3C5}" destId="{88034084-8706-6345-8CE3-DF48E4AD27BC}" srcOrd="2" destOrd="0" presId="urn:microsoft.com/office/officeart/2005/8/layout/hProcess4"/>
    <dgm:cxn modelId="{E2F00F3D-502D-4ABE-B266-DDEA44A37974}" type="presParOf" srcId="{472E555F-5D76-F646-A9B1-4FB9028CA3C5}" destId="{4921A1A8-6658-C946-81EC-1BBCEEEDE982}" srcOrd="3" destOrd="0" presId="urn:microsoft.com/office/officeart/2005/8/layout/hProcess4"/>
    <dgm:cxn modelId="{EDBFE550-A7BF-4789-9DE0-3A4D6AFA3106}" type="presParOf" srcId="{472E555F-5D76-F646-A9B1-4FB9028CA3C5}" destId="{3314B292-EC9A-424A-9941-393AA94D0860}" srcOrd="4" destOrd="0" presId="urn:microsoft.com/office/officeart/2005/8/layout/hProcess4"/>
    <dgm:cxn modelId="{94894515-58A1-4F26-B5A1-2A3111BC1F79}" type="presParOf" srcId="{195771B2-E83C-8D47-AC5A-E0907F1AB596}" destId="{035FEA2A-0066-1642-A472-449A8E0D404E}" srcOrd="1" destOrd="0" presId="urn:microsoft.com/office/officeart/2005/8/layout/hProcess4"/>
    <dgm:cxn modelId="{AA938DDE-6639-4BEB-8D74-C71CAA5AC406}" type="presParOf" srcId="{195771B2-E83C-8D47-AC5A-E0907F1AB596}" destId="{E9B317C0-603D-8847-96CD-2BC1C21CD16E}" srcOrd="2" destOrd="0" presId="urn:microsoft.com/office/officeart/2005/8/layout/hProcess4"/>
    <dgm:cxn modelId="{DC9A0262-3930-4FD0-AEBE-0CDFCF4AD3C5}" type="presParOf" srcId="{E9B317C0-603D-8847-96CD-2BC1C21CD16E}" destId="{369B91B5-8C91-294B-A353-A5CAB840FB07}" srcOrd="0" destOrd="0" presId="urn:microsoft.com/office/officeart/2005/8/layout/hProcess4"/>
    <dgm:cxn modelId="{183AC4DD-77DC-4F57-9091-B9DEDB37B41D}" type="presParOf" srcId="{E9B317C0-603D-8847-96CD-2BC1C21CD16E}" destId="{C1F890E0-24C4-D642-8884-C9B159244FFE}" srcOrd="1" destOrd="0" presId="urn:microsoft.com/office/officeart/2005/8/layout/hProcess4"/>
    <dgm:cxn modelId="{E6EDCC64-4E21-4EE1-87CA-DB21CDA98827}" type="presParOf" srcId="{E9B317C0-603D-8847-96CD-2BC1C21CD16E}" destId="{887124B2-DCF2-7348-9A24-03BDFAC773C6}" srcOrd="2" destOrd="0" presId="urn:microsoft.com/office/officeart/2005/8/layout/hProcess4"/>
    <dgm:cxn modelId="{513DDEB5-891B-4739-90ED-800F1593EE4D}" type="presParOf" srcId="{E9B317C0-603D-8847-96CD-2BC1C21CD16E}" destId="{1F6A97C5-F3A9-E94F-905E-0E5EEFB98187}" srcOrd="3" destOrd="0" presId="urn:microsoft.com/office/officeart/2005/8/layout/hProcess4"/>
    <dgm:cxn modelId="{C6EFCBC0-FC55-4981-84C3-08A34DE3BA29}" type="presParOf" srcId="{E9B317C0-603D-8847-96CD-2BC1C21CD16E}" destId="{F41D957D-C15B-7F4C-9089-B004335F615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966F55-D052-E14D-848F-7196F1653D62}" type="doc">
      <dgm:prSet loTypeId="urn:microsoft.com/office/officeart/2005/8/layout/arrow4" loCatId="relationship" qsTypeId="urn:microsoft.com/office/officeart/2005/8/quickstyle/simple4" qsCatId="simple" csTypeId="urn:microsoft.com/office/officeart/2005/8/colors/accent1_2" csCatId="accent1"/>
      <dgm:spPr/>
      <dgm:t>
        <a:bodyPr/>
        <a:lstStyle/>
        <a:p>
          <a:endParaRPr lang="en-US"/>
        </a:p>
      </dgm:t>
    </dgm:pt>
    <dgm:pt modelId="{7CD53D11-14A8-BB47-93CB-4BC9BBFDA16C}">
      <dgm:prSet/>
      <dgm:spPr/>
      <dgm:t>
        <a:bodyPr/>
        <a:lstStyle/>
        <a:p>
          <a:pPr rtl="0"/>
          <a:r>
            <a:rPr lang="en-US" dirty="0">
              <a:solidFill>
                <a:srgbClr val="C00000"/>
              </a:solidFill>
            </a:rPr>
            <a:t>Register or set of registers that contain status information</a:t>
          </a:r>
        </a:p>
      </dgm:t>
    </dgm:pt>
    <dgm:pt modelId="{8D1367BB-84E1-5D4E-AEFC-5100700A0E70}" type="parTrans" cxnId="{171FDFEC-3D39-0045-A026-4928B870FF4F}">
      <dgm:prSet/>
      <dgm:spPr/>
      <dgm:t>
        <a:bodyPr/>
        <a:lstStyle/>
        <a:p>
          <a:endParaRPr lang="en-US"/>
        </a:p>
      </dgm:t>
    </dgm:pt>
    <dgm:pt modelId="{02269C7D-0197-2D4E-8CA6-418CA636BF74}" type="sibTrans" cxnId="{171FDFEC-3D39-0045-A026-4928B870FF4F}">
      <dgm:prSet/>
      <dgm:spPr/>
      <dgm:t>
        <a:bodyPr/>
        <a:lstStyle/>
        <a:p>
          <a:endParaRPr lang="en-US"/>
        </a:p>
      </dgm:t>
    </dgm:pt>
    <dgm:pt modelId="{BD6D24BD-E548-9A4A-855D-6C225FD31DCB}">
      <dgm:prSet/>
      <dgm:spPr/>
      <dgm:t>
        <a:bodyPr/>
        <a:lstStyle/>
        <a:p>
          <a:pPr rtl="0"/>
          <a:r>
            <a:rPr lang="en-US" dirty="0">
              <a:solidFill>
                <a:srgbClr val="C00000"/>
              </a:solidFill>
            </a:rPr>
            <a:t>Common fields or flags include:</a:t>
          </a:r>
        </a:p>
      </dgm:t>
    </dgm:pt>
    <dgm:pt modelId="{3B2DB9EB-8A9D-6E48-9CAD-6EE944E183CF}" type="parTrans" cxnId="{02CEC83C-DB20-C542-B1C1-903452A57AD4}">
      <dgm:prSet/>
      <dgm:spPr/>
      <dgm:t>
        <a:bodyPr/>
        <a:lstStyle/>
        <a:p>
          <a:endParaRPr lang="en-US"/>
        </a:p>
      </dgm:t>
    </dgm:pt>
    <dgm:pt modelId="{46296E97-6DD7-5B42-A2D7-2B317B9916ED}" type="sibTrans" cxnId="{02CEC83C-DB20-C542-B1C1-903452A57AD4}">
      <dgm:prSet/>
      <dgm:spPr/>
      <dgm:t>
        <a:bodyPr/>
        <a:lstStyle/>
        <a:p>
          <a:endParaRPr lang="en-US"/>
        </a:p>
      </dgm:t>
    </dgm:pt>
    <dgm:pt modelId="{AE179C10-8D0E-FC4E-B58C-24E89F87024F}">
      <dgm:prSet/>
      <dgm:spPr/>
      <dgm:t>
        <a:bodyPr/>
        <a:lstStyle/>
        <a:p>
          <a:pPr rtl="0"/>
          <a:r>
            <a:rPr lang="en-US" dirty="0">
              <a:solidFill>
                <a:schemeClr val="tx1"/>
              </a:solidFill>
            </a:rPr>
            <a:t>Sign</a:t>
          </a:r>
        </a:p>
      </dgm:t>
    </dgm:pt>
    <dgm:pt modelId="{D7FD6E6C-6BC1-5747-BA0E-5AE759ADB980}" type="parTrans" cxnId="{C9EBAF4B-F1ED-E943-BF4C-6A8588BC6EC0}">
      <dgm:prSet/>
      <dgm:spPr/>
      <dgm:t>
        <a:bodyPr/>
        <a:lstStyle/>
        <a:p>
          <a:endParaRPr lang="en-US"/>
        </a:p>
      </dgm:t>
    </dgm:pt>
    <dgm:pt modelId="{47E37169-8B77-BA4B-87CB-B339DABDB0D7}" type="sibTrans" cxnId="{C9EBAF4B-F1ED-E943-BF4C-6A8588BC6EC0}">
      <dgm:prSet/>
      <dgm:spPr/>
      <dgm:t>
        <a:bodyPr/>
        <a:lstStyle/>
        <a:p>
          <a:endParaRPr lang="en-US"/>
        </a:p>
      </dgm:t>
    </dgm:pt>
    <dgm:pt modelId="{4C25EF1F-2B52-1A49-996A-69288106C6D8}">
      <dgm:prSet/>
      <dgm:spPr/>
      <dgm:t>
        <a:bodyPr/>
        <a:lstStyle/>
        <a:p>
          <a:pPr rtl="0"/>
          <a:r>
            <a:rPr lang="en-US" dirty="0">
              <a:solidFill>
                <a:schemeClr val="tx1"/>
              </a:solidFill>
            </a:rPr>
            <a:t>Zero</a:t>
          </a:r>
        </a:p>
      </dgm:t>
    </dgm:pt>
    <dgm:pt modelId="{045E6BBE-1863-9545-BB4A-83592E351C7B}" type="parTrans" cxnId="{32F583A6-15F0-5B45-8EEB-796A35CB3268}">
      <dgm:prSet/>
      <dgm:spPr/>
      <dgm:t>
        <a:bodyPr/>
        <a:lstStyle/>
        <a:p>
          <a:endParaRPr lang="en-US"/>
        </a:p>
      </dgm:t>
    </dgm:pt>
    <dgm:pt modelId="{2C632AA3-C700-214A-8407-8E131F5275B9}" type="sibTrans" cxnId="{32F583A6-15F0-5B45-8EEB-796A35CB3268}">
      <dgm:prSet/>
      <dgm:spPr/>
      <dgm:t>
        <a:bodyPr/>
        <a:lstStyle/>
        <a:p>
          <a:endParaRPr lang="en-US"/>
        </a:p>
      </dgm:t>
    </dgm:pt>
    <dgm:pt modelId="{07EFF1AF-5A02-EA4E-B19A-96E78F350787}">
      <dgm:prSet/>
      <dgm:spPr/>
      <dgm:t>
        <a:bodyPr/>
        <a:lstStyle/>
        <a:p>
          <a:pPr rtl="0"/>
          <a:r>
            <a:rPr lang="en-US" dirty="0">
              <a:solidFill>
                <a:schemeClr val="tx1"/>
              </a:solidFill>
            </a:rPr>
            <a:t>Carry</a:t>
          </a:r>
        </a:p>
      </dgm:t>
    </dgm:pt>
    <dgm:pt modelId="{C707A371-12AF-8E49-87EC-418B31F6101C}" type="parTrans" cxnId="{9875B65D-6A11-E44C-B06A-5DE5F30308DA}">
      <dgm:prSet/>
      <dgm:spPr/>
      <dgm:t>
        <a:bodyPr/>
        <a:lstStyle/>
        <a:p>
          <a:endParaRPr lang="en-US"/>
        </a:p>
      </dgm:t>
    </dgm:pt>
    <dgm:pt modelId="{A412703B-B498-8542-A863-1BA5F2403F1B}" type="sibTrans" cxnId="{9875B65D-6A11-E44C-B06A-5DE5F30308DA}">
      <dgm:prSet/>
      <dgm:spPr/>
      <dgm:t>
        <a:bodyPr/>
        <a:lstStyle/>
        <a:p>
          <a:endParaRPr lang="en-US"/>
        </a:p>
      </dgm:t>
    </dgm:pt>
    <dgm:pt modelId="{C38BB5B9-C9C6-784E-86C7-565A576E006C}">
      <dgm:prSet/>
      <dgm:spPr/>
      <dgm:t>
        <a:bodyPr/>
        <a:lstStyle/>
        <a:p>
          <a:pPr rtl="0"/>
          <a:r>
            <a:rPr lang="en-US" dirty="0">
              <a:solidFill>
                <a:schemeClr val="tx1"/>
              </a:solidFill>
            </a:rPr>
            <a:t>Equal</a:t>
          </a:r>
        </a:p>
      </dgm:t>
    </dgm:pt>
    <dgm:pt modelId="{350000F1-E51D-2D4A-98F9-9A8FA001818E}" type="parTrans" cxnId="{B70FE954-9617-8441-B007-95D9514E94EB}">
      <dgm:prSet/>
      <dgm:spPr/>
      <dgm:t>
        <a:bodyPr/>
        <a:lstStyle/>
        <a:p>
          <a:endParaRPr lang="en-US"/>
        </a:p>
      </dgm:t>
    </dgm:pt>
    <dgm:pt modelId="{D6539CDB-D55A-8E44-8B60-F9382D57AE08}" type="sibTrans" cxnId="{B70FE954-9617-8441-B007-95D9514E94EB}">
      <dgm:prSet/>
      <dgm:spPr/>
      <dgm:t>
        <a:bodyPr/>
        <a:lstStyle/>
        <a:p>
          <a:endParaRPr lang="en-US"/>
        </a:p>
      </dgm:t>
    </dgm:pt>
    <dgm:pt modelId="{7FFDA7A2-87A6-CE4A-88DA-CA55B94BFE18}">
      <dgm:prSet/>
      <dgm:spPr/>
      <dgm:t>
        <a:bodyPr/>
        <a:lstStyle/>
        <a:p>
          <a:pPr rtl="0"/>
          <a:r>
            <a:rPr lang="en-US" dirty="0">
              <a:solidFill>
                <a:schemeClr val="tx1"/>
              </a:solidFill>
            </a:rPr>
            <a:t>Overflow</a:t>
          </a:r>
        </a:p>
      </dgm:t>
    </dgm:pt>
    <dgm:pt modelId="{6E34A588-C12B-C448-987E-324F184314F8}" type="parTrans" cxnId="{D15C54FD-F364-B448-931F-E0417ED2500E}">
      <dgm:prSet/>
      <dgm:spPr/>
      <dgm:t>
        <a:bodyPr/>
        <a:lstStyle/>
        <a:p>
          <a:endParaRPr lang="en-US"/>
        </a:p>
      </dgm:t>
    </dgm:pt>
    <dgm:pt modelId="{59466A86-9BFC-B344-8376-2AB916A42DA3}" type="sibTrans" cxnId="{D15C54FD-F364-B448-931F-E0417ED2500E}">
      <dgm:prSet/>
      <dgm:spPr/>
      <dgm:t>
        <a:bodyPr/>
        <a:lstStyle/>
        <a:p>
          <a:endParaRPr lang="en-US"/>
        </a:p>
      </dgm:t>
    </dgm:pt>
    <dgm:pt modelId="{D88FECE5-5FC3-0B4A-B7D9-66A3BD92AB68}">
      <dgm:prSet/>
      <dgm:spPr/>
      <dgm:t>
        <a:bodyPr/>
        <a:lstStyle/>
        <a:p>
          <a:pPr rtl="0"/>
          <a:r>
            <a:rPr lang="en-US" dirty="0">
              <a:solidFill>
                <a:schemeClr val="tx1"/>
              </a:solidFill>
            </a:rPr>
            <a:t>Interrupt Enable/Disable</a:t>
          </a:r>
        </a:p>
      </dgm:t>
    </dgm:pt>
    <dgm:pt modelId="{B39B5C1E-9D79-FE4D-87C2-8B6346D79A57}" type="parTrans" cxnId="{23FBF6F8-ED99-2042-B962-152426A3E129}">
      <dgm:prSet/>
      <dgm:spPr/>
      <dgm:t>
        <a:bodyPr/>
        <a:lstStyle/>
        <a:p>
          <a:endParaRPr lang="en-US"/>
        </a:p>
      </dgm:t>
    </dgm:pt>
    <dgm:pt modelId="{F548B796-6E6E-CA48-859B-E62D2D3E16BC}" type="sibTrans" cxnId="{23FBF6F8-ED99-2042-B962-152426A3E129}">
      <dgm:prSet/>
      <dgm:spPr/>
      <dgm:t>
        <a:bodyPr/>
        <a:lstStyle/>
        <a:p>
          <a:endParaRPr lang="en-US"/>
        </a:p>
      </dgm:t>
    </dgm:pt>
    <dgm:pt modelId="{3624604C-F1E1-724B-A085-66D556D96BC3}">
      <dgm:prSet/>
      <dgm:spPr/>
      <dgm:t>
        <a:bodyPr/>
        <a:lstStyle/>
        <a:p>
          <a:pPr rtl="0"/>
          <a:r>
            <a:rPr lang="en-US" dirty="0">
              <a:solidFill>
                <a:schemeClr val="tx1"/>
              </a:solidFill>
            </a:rPr>
            <a:t>Supervisor</a:t>
          </a:r>
        </a:p>
      </dgm:t>
    </dgm:pt>
    <dgm:pt modelId="{9B905FF9-13EB-5D41-85AB-FC2423B0548A}" type="parTrans" cxnId="{50E77A2B-DEFF-604D-9B91-3A3228253E01}">
      <dgm:prSet/>
      <dgm:spPr/>
      <dgm:t>
        <a:bodyPr/>
        <a:lstStyle/>
        <a:p>
          <a:endParaRPr lang="en-US"/>
        </a:p>
      </dgm:t>
    </dgm:pt>
    <dgm:pt modelId="{1C0FB960-31CE-8C44-BED9-92839C72EFA0}" type="sibTrans" cxnId="{50E77A2B-DEFF-604D-9B91-3A3228253E01}">
      <dgm:prSet/>
      <dgm:spPr/>
      <dgm:t>
        <a:bodyPr/>
        <a:lstStyle/>
        <a:p>
          <a:endParaRPr lang="en-US"/>
        </a:p>
      </dgm:t>
    </dgm:pt>
    <dgm:pt modelId="{327D01AD-C940-E849-A75E-691ADFDC39EC}" type="pres">
      <dgm:prSet presAssocID="{C0966F55-D052-E14D-848F-7196F1653D62}" presName="compositeShape" presStyleCnt="0">
        <dgm:presLayoutVars>
          <dgm:chMax val="2"/>
          <dgm:dir/>
          <dgm:resizeHandles val="exact"/>
        </dgm:presLayoutVars>
      </dgm:prSet>
      <dgm:spPr/>
    </dgm:pt>
    <dgm:pt modelId="{B73E271E-CE66-1941-BDE4-DC011A56D099}" type="pres">
      <dgm:prSet presAssocID="{7CD53D11-14A8-BB47-93CB-4BC9BBFDA16C}" presName="upArrow" presStyleLbl="node1" presStyleIdx="0" presStyleCnt="2"/>
      <dgm:spPr/>
    </dgm:pt>
    <dgm:pt modelId="{CFF95017-E622-CB47-81A6-7B8D3D03A33B}" type="pres">
      <dgm:prSet presAssocID="{7CD53D11-14A8-BB47-93CB-4BC9BBFDA16C}" presName="upArrowText" presStyleLbl="revTx" presStyleIdx="0" presStyleCnt="2">
        <dgm:presLayoutVars>
          <dgm:chMax val="0"/>
          <dgm:bulletEnabled val="1"/>
        </dgm:presLayoutVars>
      </dgm:prSet>
      <dgm:spPr/>
    </dgm:pt>
    <dgm:pt modelId="{FAFFC7AD-0AC6-7C42-BAAA-78490EEA3097}" type="pres">
      <dgm:prSet presAssocID="{BD6D24BD-E548-9A4A-855D-6C225FD31DCB}" presName="downArrow" presStyleLbl="node1" presStyleIdx="1" presStyleCnt="2"/>
      <dgm:spPr/>
    </dgm:pt>
    <dgm:pt modelId="{20F573A9-C3CE-6E4D-8FF9-E946479E33E0}" type="pres">
      <dgm:prSet presAssocID="{BD6D24BD-E548-9A4A-855D-6C225FD31DCB}" presName="downArrowText" presStyleLbl="revTx" presStyleIdx="1" presStyleCnt="2">
        <dgm:presLayoutVars>
          <dgm:chMax val="0"/>
          <dgm:bulletEnabled val="1"/>
        </dgm:presLayoutVars>
      </dgm:prSet>
      <dgm:spPr/>
    </dgm:pt>
  </dgm:ptLst>
  <dgm:cxnLst>
    <dgm:cxn modelId="{C048DC0B-5FD7-4A1D-9E7B-F3C40231D120}" type="presOf" srcId="{3624604C-F1E1-724B-A085-66D556D96BC3}" destId="{20F573A9-C3CE-6E4D-8FF9-E946479E33E0}" srcOrd="0" destOrd="7" presId="urn:microsoft.com/office/officeart/2005/8/layout/arrow4"/>
    <dgm:cxn modelId="{AE7F2920-49A8-472A-BF06-2B67400396F7}" type="presOf" srcId="{7CD53D11-14A8-BB47-93CB-4BC9BBFDA16C}" destId="{CFF95017-E622-CB47-81A6-7B8D3D03A33B}" srcOrd="0" destOrd="0" presId="urn:microsoft.com/office/officeart/2005/8/layout/arrow4"/>
    <dgm:cxn modelId="{50E77A2B-DEFF-604D-9B91-3A3228253E01}" srcId="{BD6D24BD-E548-9A4A-855D-6C225FD31DCB}" destId="{3624604C-F1E1-724B-A085-66D556D96BC3}" srcOrd="6" destOrd="0" parTransId="{9B905FF9-13EB-5D41-85AB-FC2423B0548A}" sibTransId="{1C0FB960-31CE-8C44-BED9-92839C72EFA0}"/>
    <dgm:cxn modelId="{40C5EF2F-ECEB-4149-A670-1400A0B12C2E}" type="presOf" srcId="{C38BB5B9-C9C6-784E-86C7-565A576E006C}" destId="{20F573A9-C3CE-6E4D-8FF9-E946479E33E0}" srcOrd="0" destOrd="4" presId="urn:microsoft.com/office/officeart/2005/8/layout/arrow4"/>
    <dgm:cxn modelId="{02CEC83C-DB20-C542-B1C1-903452A57AD4}" srcId="{C0966F55-D052-E14D-848F-7196F1653D62}" destId="{BD6D24BD-E548-9A4A-855D-6C225FD31DCB}" srcOrd="1" destOrd="0" parTransId="{3B2DB9EB-8A9D-6E48-9CAD-6EE944E183CF}" sibTransId="{46296E97-6DD7-5B42-A2D7-2B317B9916ED}"/>
    <dgm:cxn modelId="{9875B65D-6A11-E44C-B06A-5DE5F30308DA}" srcId="{BD6D24BD-E548-9A4A-855D-6C225FD31DCB}" destId="{07EFF1AF-5A02-EA4E-B19A-96E78F350787}" srcOrd="2" destOrd="0" parTransId="{C707A371-12AF-8E49-87EC-418B31F6101C}" sibTransId="{A412703B-B498-8542-A863-1BA5F2403F1B}"/>
    <dgm:cxn modelId="{C9EBAF4B-F1ED-E943-BF4C-6A8588BC6EC0}" srcId="{BD6D24BD-E548-9A4A-855D-6C225FD31DCB}" destId="{AE179C10-8D0E-FC4E-B58C-24E89F87024F}" srcOrd="0" destOrd="0" parTransId="{D7FD6E6C-6BC1-5747-BA0E-5AE759ADB980}" sibTransId="{47E37169-8B77-BA4B-87CB-B339DABDB0D7}"/>
    <dgm:cxn modelId="{1935CF4C-22F0-49BF-AAFE-3B288B691F31}" type="presOf" srcId="{7FFDA7A2-87A6-CE4A-88DA-CA55B94BFE18}" destId="{20F573A9-C3CE-6E4D-8FF9-E946479E33E0}" srcOrd="0" destOrd="5" presId="urn:microsoft.com/office/officeart/2005/8/layout/arrow4"/>
    <dgm:cxn modelId="{8247F06D-18D0-480B-ADCC-25F0C3423371}" type="presOf" srcId="{4C25EF1F-2B52-1A49-996A-69288106C6D8}" destId="{20F573A9-C3CE-6E4D-8FF9-E946479E33E0}" srcOrd="0" destOrd="2" presId="urn:microsoft.com/office/officeart/2005/8/layout/arrow4"/>
    <dgm:cxn modelId="{B70FE954-9617-8441-B007-95D9514E94EB}" srcId="{BD6D24BD-E548-9A4A-855D-6C225FD31DCB}" destId="{C38BB5B9-C9C6-784E-86C7-565A576E006C}" srcOrd="3" destOrd="0" parTransId="{350000F1-E51D-2D4A-98F9-9A8FA001818E}" sibTransId="{D6539CDB-D55A-8E44-8B60-F9382D57AE08}"/>
    <dgm:cxn modelId="{CD56BB92-AE4D-40D3-A809-578BCC7EE8E7}" type="presOf" srcId="{BD6D24BD-E548-9A4A-855D-6C225FD31DCB}" destId="{20F573A9-C3CE-6E4D-8FF9-E946479E33E0}" srcOrd="0" destOrd="0" presId="urn:microsoft.com/office/officeart/2005/8/layout/arrow4"/>
    <dgm:cxn modelId="{E7AFC392-76D0-4EE8-A07E-13848EBB6280}" type="presOf" srcId="{AE179C10-8D0E-FC4E-B58C-24E89F87024F}" destId="{20F573A9-C3CE-6E4D-8FF9-E946479E33E0}" srcOrd="0" destOrd="1" presId="urn:microsoft.com/office/officeart/2005/8/layout/arrow4"/>
    <dgm:cxn modelId="{43FB9F96-28F1-409B-9633-C197E7EF8F51}" type="presOf" srcId="{D88FECE5-5FC3-0B4A-B7D9-66A3BD92AB68}" destId="{20F573A9-C3CE-6E4D-8FF9-E946479E33E0}" srcOrd="0" destOrd="6" presId="urn:microsoft.com/office/officeart/2005/8/layout/arrow4"/>
    <dgm:cxn modelId="{32F583A6-15F0-5B45-8EEB-796A35CB3268}" srcId="{BD6D24BD-E548-9A4A-855D-6C225FD31DCB}" destId="{4C25EF1F-2B52-1A49-996A-69288106C6D8}" srcOrd="1" destOrd="0" parTransId="{045E6BBE-1863-9545-BB4A-83592E351C7B}" sibTransId="{2C632AA3-C700-214A-8407-8E131F5275B9}"/>
    <dgm:cxn modelId="{D7C215CF-E4DF-448C-90C0-721E7DFF6EB8}" type="presOf" srcId="{07EFF1AF-5A02-EA4E-B19A-96E78F350787}" destId="{20F573A9-C3CE-6E4D-8FF9-E946479E33E0}" srcOrd="0" destOrd="3" presId="urn:microsoft.com/office/officeart/2005/8/layout/arrow4"/>
    <dgm:cxn modelId="{C3ACB1D5-B3DC-4654-896B-F3540354C5D6}" type="presOf" srcId="{C0966F55-D052-E14D-848F-7196F1653D62}" destId="{327D01AD-C940-E849-A75E-691ADFDC39EC}" srcOrd="0" destOrd="0" presId="urn:microsoft.com/office/officeart/2005/8/layout/arrow4"/>
    <dgm:cxn modelId="{171FDFEC-3D39-0045-A026-4928B870FF4F}" srcId="{C0966F55-D052-E14D-848F-7196F1653D62}" destId="{7CD53D11-14A8-BB47-93CB-4BC9BBFDA16C}" srcOrd="0" destOrd="0" parTransId="{8D1367BB-84E1-5D4E-AEFC-5100700A0E70}" sibTransId="{02269C7D-0197-2D4E-8CA6-418CA636BF74}"/>
    <dgm:cxn modelId="{23FBF6F8-ED99-2042-B962-152426A3E129}" srcId="{BD6D24BD-E548-9A4A-855D-6C225FD31DCB}" destId="{D88FECE5-5FC3-0B4A-B7D9-66A3BD92AB68}" srcOrd="5" destOrd="0" parTransId="{B39B5C1E-9D79-FE4D-87C2-8B6346D79A57}" sibTransId="{F548B796-6E6E-CA48-859B-E62D2D3E16BC}"/>
    <dgm:cxn modelId="{D15C54FD-F364-B448-931F-E0417ED2500E}" srcId="{BD6D24BD-E548-9A4A-855D-6C225FD31DCB}" destId="{7FFDA7A2-87A6-CE4A-88DA-CA55B94BFE18}" srcOrd="4" destOrd="0" parTransId="{6E34A588-C12B-C448-987E-324F184314F8}" sibTransId="{59466A86-9BFC-B344-8376-2AB916A42DA3}"/>
    <dgm:cxn modelId="{F360B8CE-FFDF-498C-805C-0C4BB1B1FE2B}" type="presParOf" srcId="{327D01AD-C940-E849-A75E-691ADFDC39EC}" destId="{B73E271E-CE66-1941-BDE4-DC011A56D099}" srcOrd="0" destOrd="0" presId="urn:microsoft.com/office/officeart/2005/8/layout/arrow4"/>
    <dgm:cxn modelId="{4D61680D-3E82-448D-A7C3-B237D6E9C958}" type="presParOf" srcId="{327D01AD-C940-E849-A75E-691ADFDC39EC}" destId="{CFF95017-E622-CB47-81A6-7B8D3D03A33B}" srcOrd="1" destOrd="0" presId="urn:microsoft.com/office/officeart/2005/8/layout/arrow4"/>
    <dgm:cxn modelId="{9E08661D-5AD9-4A12-8BB1-5A01E85E94B1}" type="presParOf" srcId="{327D01AD-C940-E849-A75E-691ADFDC39EC}" destId="{FAFFC7AD-0AC6-7C42-BAAA-78490EEA3097}" srcOrd="2" destOrd="0" presId="urn:microsoft.com/office/officeart/2005/8/layout/arrow4"/>
    <dgm:cxn modelId="{4BEF8F3D-1330-49A7-94DA-0621A2903D00}" type="presParOf" srcId="{327D01AD-C940-E849-A75E-691ADFDC39EC}" destId="{20F573A9-C3CE-6E4D-8FF9-E946479E33E0}"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D61676-2F7A-6E43-8AD0-DD73FCC8C303}"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B3686828-8DD5-134B-8439-580CA571A2FC}">
      <dgm:prSet/>
      <dgm:spPr/>
      <dgm:t>
        <a:bodyPr/>
        <a:lstStyle/>
        <a:p>
          <a:pPr rtl="0"/>
          <a:r>
            <a:rPr lang="en-US" dirty="0">
              <a:solidFill>
                <a:srgbClr val="002060"/>
              </a:solidFill>
            </a:rPr>
            <a:t>Similar to the use of an assembly line in a manufacturing plant</a:t>
          </a:r>
        </a:p>
      </dgm:t>
    </dgm:pt>
    <dgm:pt modelId="{8D069C29-107E-3A4C-A3C0-E62754B6580F}" type="parTrans" cxnId="{3C0E712C-F3D4-924A-8526-2887DE60EE91}">
      <dgm:prSet/>
      <dgm:spPr/>
      <dgm:t>
        <a:bodyPr/>
        <a:lstStyle/>
        <a:p>
          <a:endParaRPr lang="en-US"/>
        </a:p>
      </dgm:t>
    </dgm:pt>
    <dgm:pt modelId="{6D4A2CCF-4277-B04E-B0C5-7E0845B8A0D5}" type="sibTrans" cxnId="{3C0E712C-F3D4-924A-8526-2887DE60EE91}">
      <dgm:prSet/>
      <dgm:spPr/>
      <dgm:t>
        <a:bodyPr/>
        <a:lstStyle/>
        <a:p>
          <a:endParaRPr lang="en-US"/>
        </a:p>
      </dgm:t>
    </dgm:pt>
    <dgm:pt modelId="{83CF20B9-8DD2-F842-9793-B559974FE8AA}">
      <dgm:prSet/>
      <dgm:spPr/>
      <dgm:t>
        <a:bodyPr/>
        <a:lstStyle/>
        <a:p>
          <a:pPr rtl="0"/>
          <a:r>
            <a:rPr lang="en-US" dirty="0">
              <a:solidFill>
                <a:srgbClr val="002060"/>
              </a:solidFill>
            </a:rPr>
            <a:t>New inputs are accepted at one end before previously accepted inputs appear as outputs at the other end</a:t>
          </a:r>
        </a:p>
      </dgm:t>
    </dgm:pt>
    <dgm:pt modelId="{7B855F3E-3CA0-A044-A824-DD9BB7A53D53}" type="parTrans" cxnId="{A270A045-9D4B-1746-B284-EE66FFD4E04C}">
      <dgm:prSet/>
      <dgm:spPr/>
      <dgm:t>
        <a:bodyPr/>
        <a:lstStyle/>
        <a:p>
          <a:endParaRPr lang="en-US"/>
        </a:p>
      </dgm:t>
    </dgm:pt>
    <dgm:pt modelId="{5B189DCE-8686-E74B-BB16-628925F5AF40}" type="sibTrans" cxnId="{A270A045-9D4B-1746-B284-EE66FFD4E04C}">
      <dgm:prSet/>
      <dgm:spPr/>
      <dgm:t>
        <a:bodyPr/>
        <a:lstStyle/>
        <a:p>
          <a:endParaRPr lang="en-US"/>
        </a:p>
      </dgm:t>
    </dgm:pt>
    <dgm:pt modelId="{4DF92740-96F8-3247-813B-0AD6A280699A}">
      <dgm:prSet/>
      <dgm:spPr/>
      <dgm:t>
        <a:bodyPr/>
        <a:lstStyle/>
        <a:p>
          <a:pPr rtl="0"/>
          <a:r>
            <a:rPr lang="en-US" dirty="0">
              <a:solidFill>
                <a:srgbClr val="002060"/>
              </a:solidFill>
            </a:rPr>
            <a:t>To apply this concept to instruction execution we must recognize that an instruction has a number of stages</a:t>
          </a:r>
        </a:p>
      </dgm:t>
    </dgm:pt>
    <dgm:pt modelId="{B4A3AEAF-0DA4-104E-8F71-C9A87C34AC8E}" type="parTrans" cxnId="{9A31F0B8-CEF4-784A-A79A-477828F644D4}">
      <dgm:prSet/>
      <dgm:spPr/>
      <dgm:t>
        <a:bodyPr/>
        <a:lstStyle/>
        <a:p>
          <a:endParaRPr lang="en-US"/>
        </a:p>
      </dgm:t>
    </dgm:pt>
    <dgm:pt modelId="{A639F8D0-045A-7E49-85C0-FD6B8A65F828}" type="sibTrans" cxnId="{9A31F0B8-CEF4-784A-A79A-477828F644D4}">
      <dgm:prSet/>
      <dgm:spPr/>
      <dgm:t>
        <a:bodyPr/>
        <a:lstStyle/>
        <a:p>
          <a:endParaRPr lang="en-US"/>
        </a:p>
      </dgm:t>
    </dgm:pt>
    <dgm:pt modelId="{6D1F4806-34FC-614B-91B7-25C9893F14A7}" type="pres">
      <dgm:prSet presAssocID="{BFD61676-2F7A-6E43-8AD0-DD73FCC8C303}" presName="Name0" presStyleCnt="0">
        <dgm:presLayoutVars>
          <dgm:dir/>
          <dgm:resizeHandles val="exact"/>
        </dgm:presLayoutVars>
      </dgm:prSet>
      <dgm:spPr/>
    </dgm:pt>
    <dgm:pt modelId="{E19B2F7D-2FE7-D940-A78C-16267BBAB00A}" type="pres">
      <dgm:prSet presAssocID="{BFD61676-2F7A-6E43-8AD0-DD73FCC8C303}" presName="arrow" presStyleLbl="bgShp" presStyleIdx="0" presStyleCnt="1"/>
      <dgm:spPr>
        <a:solidFill>
          <a:schemeClr val="accent3"/>
        </a:solidFill>
        <a:ln>
          <a:solidFill>
            <a:schemeClr val="accent3"/>
          </a:solidFill>
        </a:ln>
      </dgm:spPr>
    </dgm:pt>
    <dgm:pt modelId="{912244B1-D9C3-0644-A4A0-57422566183F}" type="pres">
      <dgm:prSet presAssocID="{BFD61676-2F7A-6E43-8AD0-DD73FCC8C303}" presName="points" presStyleCnt="0"/>
      <dgm:spPr/>
    </dgm:pt>
    <dgm:pt modelId="{292EE2AD-F7EE-364E-9ECF-595CE8A4CB6A}" type="pres">
      <dgm:prSet presAssocID="{B3686828-8DD5-134B-8439-580CA571A2FC}" presName="compositeA" presStyleCnt="0"/>
      <dgm:spPr/>
    </dgm:pt>
    <dgm:pt modelId="{3D797B7D-59B9-E544-A302-0B69B45F05BD}" type="pres">
      <dgm:prSet presAssocID="{B3686828-8DD5-134B-8439-580CA571A2FC}" presName="textA" presStyleLbl="revTx" presStyleIdx="0" presStyleCnt="3">
        <dgm:presLayoutVars>
          <dgm:bulletEnabled val="1"/>
        </dgm:presLayoutVars>
      </dgm:prSet>
      <dgm:spPr/>
    </dgm:pt>
    <dgm:pt modelId="{807546D9-8E8B-6A4F-AC7F-C4B7428D197A}" type="pres">
      <dgm:prSet presAssocID="{B3686828-8DD5-134B-8439-580CA571A2FC}" presName="circleA" presStyleLbl="node1" presStyleIdx="0" presStyleCnt="3"/>
      <dgm:spPr>
        <a:ln>
          <a:solidFill>
            <a:schemeClr val="accent1"/>
          </a:solidFill>
        </a:ln>
      </dgm:spPr>
    </dgm:pt>
    <dgm:pt modelId="{459829BB-99CE-294F-857C-2EC9C6C28936}" type="pres">
      <dgm:prSet presAssocID="{B3686828-8DD5-134B-8439-580CA571A2FC}" presName="spaceA" presStyleCnt="0"/>
      <dgm:spPr/>
    </dgm:pt>
    <dgm:pt modelId="{6771F2D8-7136-3342-8A76-726226ED88B5}" type="pres">
      <dgm:prSet presAssocID="{6D4A2CCF-4277-B04E-B0C5-7E0845B8A0D5}" presName="space" presStyleCnt="0"/>
      <dgm:spPr/>
    </dgm:pt>
    <dgm:pt modelId="{2E235EE9-F24B-C747-9D91-30AC13ECF2E7}" type="pres">
      <dgm:prSet presAssocID="{83CF20B9-8DD2-F842-9793-B559974FE8AA}" presName="compositeB" presStyleCnt="0"/>
      <dgm:spPr/>
    </dgm:pt>
    <dgm:pt modelId="{DD86D1A7-993C-7244-8C6E-441273AA7777}" type="pres">
      <dgm:prSet presAssocID="{83CF20B9-8DD2-F842-9793-B559974FE8AA}" presName="textB" presStyleLbl="revTx" presStyleIdx="1" presStyleCnt="3">
        <dgm:presLayoutVars>
          <dgm:bulletEnabled val="1"/>
        </dgm:presLayoutVars>
      </dgm:prSet>
      <dgm:spPr/>
    </dgm:pt>
    <dgm:pt modelId="{54394626-9124-C54E-AFB1-DB948AB78EEC}" type="pres">
      <dgm:prSet presAssocID="{83CF20B9-8DD2-F842-9793-B559974FE8AA}" presName="circleB" presStyleLbl="node1" presStyleIdx="1" presStyleCnt="3"/>
      <dgm:spPr>
        <a:ln>
          <a:solidFill>
            <a:schemeClr val="accent1"/>
          </a:solidFill>
        </a:ln>
      </dgm:spPr>
    </dgm:pt>
    <dgm:pt modelId="{2C21D46C-9DE1-BA4F-957C-EBA6267E2DE1}" type="pres">
      <dgm:prSet presAssocID="{83CF20B9-8DD2-F842-9793-B559974FE8AA}" presName="spaceB" presStyleCnt="0"/>
      <dgm:spPr/>
    </dgm:pt>
    <dgm:pt modelId="{F126C619-B978-7449-B593-4CEEA93CD44F}" type="pres">
      <dgm:prSet presAssocID="{5B189DCE-8686-E74B-BB16-628925F5AF40}" presName="space" presStyleCnt="0"/>
      <dgm:spPr/>
    </dgm:pt>
    <dgm:pt modelId="{68458F19-44FD-D44C-8708-26E657E69876}" type="pres">
      <dgm:prSet presAssocID="{4DF92740-96F8-3247-813B-0AD6A280699A}" presName="compositeA" presStyleCnt="0"/>
      <dgm:spPr/>
    </dgm:pt>
    <dgm:pt modelId="{4D83B5BC-A42D-7444-BB11-D8D1B80CD3A9}" type="pres">
      <dgm:prSet presAssocID="{4DF92740-96F8-3247-813B-0AD6A280699A}" presName="textA" presStyleLbl="revTx" presStyleIdx="2" presStyleCnt="3">
        <dgm:presLayoutVars>
          <dgm:bulletEnabled val="1"/>
        </dgm:presLayoutVars>
      </dgm:prSet>
      <dgm:spPr/>
    </dgm:pt>
    <dgm:pt modelId="{58494C77-8E8C-AB4D-92EC-9E2074C07624}" type="pres">
      <dgm:prSet presAssocID="{4DF92740-96F8-3247-813B-0AD6A280699A}" presName="circleA" presStyleLbl="node1" presStyleIdx="2" presStyleCnt="3"/>
      <dgm:spPr/>
    </dgm:pt>
    <dgm:pt modelId="{3A5543CB-C572-504E-9DD9-8EA1B2FE2285}" type="pres">
      <dgm:prSet presAssocID="{4DF92740-96F8-3247-813B-0AD6A280699A}" presName="spaceA" presStyleCnt="0"/>
      <dgm:spPr/>
    </dgm:pt>
  </dgm:ptLst>
  <dgm:cxnLst>
    <dgm:cxn modelId="{3C0E712C-F3D4-924A-8526-2887DE60EE91}" srcId="{BFD61676-2F7A-6E43-8AD0-DD73FCC8C303}" destId="{B3686828-8DD5-134B-8439-580CA571A2FC}" srcOrd="0" destOrd="0" parTransId="{8D069C29-107E-3A4C-A3C0-E62754B6580F}" sibTransId="{6D4A2CCF-4277-B04E-B0C5-7E0845B8A0D5}"/>
    <dgm:cxn modelId="{A270A045-9D4B-1746-B284-EE66FFD4E04C}" srcId="{BFD61676-2F7A-6E43-8AD0-DD73FCC8C303}" destId="{83CF20B9-8DD2-F842-9793-B559974FE8AA}" srcOrd="1" destOrd="0" parTransId="{7B855F3E-3CA0-A044-A824-DD9BB7A53D53}" sibTransId="{5B189DCE-8686-E74B-BB16-628925F5AF40}"/>
    <dgm:cxn modelId="{9A2BA166-7197-4D21-8FF9-500FAEE24F6B}" type="presOf" srcId="{83CF20B9-8DD2-F842-9793-B559974FE8AA}" destId="{DD86D1A7-993C-7244-8C6E-441273AA7777}" srcOrd="0" destOrd="0" presId="urn:microsoft.com/office/officeart/2005/8/layout/hProcess11"/>
    <dgm:cxn modelId="{905644AC-CC98-4A01-B840-A6381B3DE4A3}" type="presOf" srcId="{BFD61676-2F7A-6E43-8AD0-DD73FCC8C303}" destId="{6D1F4806-34FC-614B-91B7-25C9893F14A7}" srcOrd="0" destOrd="0" presId="urn:microsoft.com/office/officeart/2005/8/layout/hProcess11"/>
    <dgm:cxn modelId="{85B61AB4-C8C5-4FA9-B845-26EF512C73D7}" type="presOf" srcId="{B3686828-8DD5-134B-8439-580CA571A2FC}" destId="{3D797B7D-59B9-E544-A302-0B69B45F05BD}" srcOrd="0" destOrd="0" presId="urn:microsoft.com/office/officeart/2005/8/layout/hProcess11"/>
    <dgm:cxn modelId="{9A31F0B8-CEF4-784A-A79A-477828F644D4}" srcId="{BFD61676-2F7A-6E43-8AD0-DD73FCC8C303}" destId="{4DF92740-96F8-3247-813B-0AD6A280699A}" srcOrd="2" destOrd="0" parTransId="{B4A3AEAF-0DA4-104E-8F71-C9A87C34AC8E}" sibTransId="{A639F8D0-045A-7E49-85C0-FD6B8A65F828}"/>
    <dgm:cxn modelId="{158B72F7-91AE-4876-8D5D-7B3CB0CECA88}" type="presOf" srcId="{4DF92740-96F8-3247-813B-0AD6A280699A}" destId="{4D83B5BC-A42D-7444-BB11-D8D1B80CD3A9}" srcOrd="0" destOrd="0" presId="urn:microsoft.com/office/officeart/2005/8/layout/hProcess11"/>
    <dgm:cxn modelId="{8F356DA6-B526-425C-BB73-B94189ABE937}" type="presParOf" srcId="{6D1F4806-34FC-614B-91B7-25C9893F14A7}" destId="{E19B2F7D-2FE7-D940-A78C-16267BBAB00A}" srcOrd="0" destOrd="0" presId="urn:microsoft.com/office/officeart/2005/8/layout/hProcess11"/>
    <dgm:cxn modelId="{7EAE63AD-2675-4147-BC52-180762A71199}" type="presParOf" srcId="{6D1F4806-34FC-614B-91B7-25C9893F14A7}" destId="{912244B1-D9C3-0644-A4A0-57422566183F}" srcOrd="1" destOrd="0" presId="urn:microsoft.com/office/officeart/2005/8/layout/hProcess11"/>
    <dgm:cxn modelId="{344D2B02-BECF-4F08-B290-FADF0FBC8813}" type="presParOf" srcId="{912244B1-D9C3-0644-A4A0-57422566183F}" destId="{292EE2AD-F7EE-364E-9ECF-595CE8A4CB6A}" srcOrd="0" destOrd="0" presId="urn:microsoft.com/office/officeart/2005/8/layout/hProcess11"/>
    <dgm:cxn modelId="{2A9D836A-0555-4757-811B-4AD87CF49E16}" type="presParOf" srcId="{292EE2AD-F7EE-364E-9ECF-595CE8A4CB6A}" destId="{3D797B7D-59B9-E544-A302-0B69B45F05BD}" srcOrd="0" destOrd="0" presId="urn:microsoft.com/office/officeart/2005/8/layout/hProcess11"/>
    <dgm:cxn modelId="{A0B35B1B-A12C-40FE-A33D-D53D0F05255E}" type="presParOf" srcId="{292EE2AD-F7EE-364E-9ECF-595CE8A4CB6A}" destId="{807546D9-8E8B-6A4F-AC7F-C4B7428D197A}" srcOrd="1" destOrd="0" presId="urn:microsoft.com/office/officeart/2005/8/layout/hProcess11"/>
    <dgm:cxn modelId="{00AFDDEC-0DED-4BF6-8536-D92D7C6C0453}" type="presParOf" srcId="{292EE2AD-F7EE-364E-9ECF-595CE8A4CB6A}" destId="{459829BB-99CE-294F-857C-2EC9C6C28936}" srcOrd="2" destOrd="0" presId="urn:microsoft.com/office/officeart/2005/8/layout/hProcess11"/>
    <dgm:cxn modelId="{7C7B1D79-F480-4B10-8640-3BA5A8F3E880}" type="presParOf" srcId="{912244B1-D9C3-0644-A4A0-57422566183F}" destId="{6771F2D8-7136-3342-8A76-726226ED88B5}" srcOrd="1" destOrd="0" presId="urn:microsoft.com/office/officeart/2005/8/layout/hProcess11"/>
    <dgm:cxn modelId="{D9727983-701A-46DF-91D4-E229C1C7F77D}" type="presParOf" srcId="{912244B1-D9C3-0644-A4A0-57422566183F}" destId="{2E235EE9-F24B-C747-9D91-30AC13ECF2E7}" srcOrd="2" destOrd="0" presId="urn:microsoft.com/office/officeart/2005/8/layout/hProcess11"/>
    <dgm:cxn modelId="{3CFB9FE2-4893-4010-ACAF-CDDD27FB8280}" type="presParOf" srcId="{2E235EE9-F24B-C747-9D91-30AC13ECF2E7}" destId="{DD86D1A7-993C-7244-8C6E-441273AA7777}" srcOrd="0" destOrd="0" presId="urn:microsoft.com/office/officeart/2005/8/layout/hProcess11"/>
    <dgm:cxn modelId="{871DA89B-B2F6-4B5C-A83C-BF64DB75DFE0}" type="presParOf" srcId="{2E235EE9-F24B-C747-9D91-30AC13ECF2E7}" destId="{54394626-9124-C54E-AFB1-DB948AB78EEC}" srcOrd="1" destOrd="0" presId="urn:microsoft.com/office/officeart/2005/8/layout/hProcess11"/>
    <dgm:cxn modelId="{7949D46D-FDEA-4A9F-AB45-47AE6BB0ED39}" type="presParOf" srcId="{2E235EE9-F24B-C747-9D91-30AC13ECF2E7}" destId="{2C21D46C-9DE1-BA4F-957C-EBA6267E2DE1}" srcOrd="2" destOrd="0" presId="urn:microsoft.com/office/officeart/2005/8/layout/hProcess11"/>
    <dgm:cxn modelId="{8C62AD43-CE85-4284-983C-7520BC377118}" type="presParOf" srcId="{912244B1-D9C3-0644-A4A0-57422566183F}" destId="{F126C619-B978-7449-B593-4CEEA93CD44F}" srcOrd="3" destOrd="0" presId="urn:microsoft.com/office/officeart/2005/8/layout/hProcess11"/>
    <dgm:cxn modelId="{D366C138-0C68-4546-967D-BC3DE1EA966C}" type="presParOf" srcId="{912244B1-D9C3-0644-A4A0-57422566183F}" destId="{68458F19-44FD-D44C-8708-26E657E69876}" srcOrd="4" destOrd="0" presId="urn:microsoft.com/office/officeart/2005/8/layout/hProcess11"/>
    <dgm:cxn modelId="{6B8D1EDB-7B76-455C-8532-643A5B1F5924}" type="presParOf" srcId="{68458F19-44FD-D44C-8708-26E657E69876}" destId="{4D83B5BC-A42D-7444-BB11-D8D1B80CD3A9}" srcOrd="0" destOrd="0" presId="urn:microsoft.com/office/officeart/2005/8/layout/hProcess11"/>
    <dgm:cxn modelId="{07B50B4C-8EBC-460B-8609-51D4A16647A4}" type="presParOf" srcId="{68458F19-44FD-D44C-8708-26E657E69876}" destId="{58494C77-8E8C-AB4D-92EC-9E2074C07624}" srcOrd="1" destOrd="0" presId="urn:microsoft.com/office/officeart/2005/8/layout/hProcess11"/>
    <dgm:cxn modelId="{8EDE71E7-B0D4-4EDB-9A17-EB1D5F00BEB5}" type="presParOf" srcId="{68458F19-44FD-D44C-8708-26E657E69876}" destId="{3A5543CB-C572-504E-9DD9-8EA1B2FE228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5AAC0A-6843-6C4D-9F1E-557CCB6D79CE}"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AA2E0C0A-AD41-C941-B906-FA1E246739DF}">
      <dgm:prSet/>
      <dgm:spPr/>
      <dgm:t>
        <a:bodyPr/>
        <a:lstStyle/>
        <a:p>
          <a:pPr rtl="0"/>
          <a:r>
            <a:rPr lang="en-US" dirty="0">
              <a:solidFill>
                <a:srgbClr val="C00000"/>
              </a:solidFill>
            </a:rPr>
            <a:t>Occur when the pipeline, or some portion of the pipeline, must stall because conditions do not permit continued execution</a:t>
          </a:r>
        </a:p>
      </dgm:t>
    </dgm:pt>
    <dgm:pt modelId="{D82015F7-94D6-0D49-8422-19C3F5C27B17}" type="parTrans" cxnId="{9333F340-43C9-2040-A76F-E60C6D357432}">
      <dgm:prSet/>
      <dgm:spPr/>
      <dgm:t>
        <a:bodyPr/>
        <a:lstStyle/>
        <a:p>
          <a:endParaRPr lang="en-US"/>
        </a:p>
      </dgm:t>
    </dgm:pt>
    <dgm:pt modelId="{7C642CD6-87FB-274F-A2E3-F7715ACB8EB1}" type="sibTrans" cxnId="{9333F340-43C9-2040-A76F-E60C6D357432}">
      <dgm:prSet/>
      <dgm:spPr/>
      <dgm:t>
        <a:bodyPr/>
        <a:lstStyle/>
        <a:p>
          <a:endParaRPr lang="en-US"/>
        </a:p>
      </dgm:t>
    </dgm:pt>
    <dgm:pt modelId="{6A26042E-C4EF-F847-88DD-22568E0807F6}">
      <dgm:prSet/>
      <dgm:spPr/>
      <dgm:t>
        <a:bodyPr/>
        <a:lstStyle/>
        <a:p>
          <a:pPr rtl="0"/>
          <a:r>
            <a:rPr lang="en-GB" dirty="0">
              <a:solidFill>
                <a:srgbClr val="FF0000"/>
              </a:solidFill>
            </a:rPr>
            <a:t>Also referred to as a </a:t>
          </a:r>
          <a:r>
            <a:rPr lang="en-GB" i="1" dirty="0">
              <a:solidFill>
                <a:srgbClr val="FF0000"/>
              </a:solidFill>
            </a:rPr>
            <a:t>pipeline bubble</a:t>
          </a:r>
        </a:p>
      </dgm:t>
    </dgm:pt>
    <dgm:pt modelId="{AB370706-9EE8-1349-8C27-BAA2C6ED0065}" type="parTrans" cxnId="{24175857-556C-8945-9EDD-74C904565C0D}">
      <dgm:prSet/>
      <dgm:spPr/>
      <dgm:t>
        <a:bodyPr/>
        <a:lstStyle/>
        <a:p>
          <a:endParaRPr lang="en-US"/>
        </a:p>
      </dgm:t>
    </dgm:pt>
    <dgm:pt modelId="{6B767552-F402-5148-A780-CB70B546C7F5}" type="sibTrans" cxnId="{24175857-556C-8945-9EDD-74C904565C0D}">
      <dgm:prSet/>
      <dgm:spPr/>
      <dgm:t>
        <a:bodyPr/>
        <a:lstStyle/>
        <a:p>
          <a:endParaRPr lang="en-US"/>
        </a:p>
      </dgm:t>
    </dgm:pt>
    <dgm:pt modelId="{7288C513-9138-634A-A59D-8621AF5DB1B2}">
      <dgm:prSet/>
      <dgm:spPr/>
      <dgm:t>
        <a:bodyPr/>
        <a:lstStyle/>
        <a:p>
          <a:pPr rtl="0"/>
          <a:r>
            <a:rPr lang="en-US" dirty="0">
              <a:solidFill>
                <a:srgbClr val="002060"/>
              </a:solidFill>
            </a:rPr>
            <a:t>There are three types of hazards:</a:t>
          </a:r>
        </a:p>
      </dgm:t>
    </dgm:pt>
    <dgm:pt modelId="{A3E0762F-4292-4346-AD57-2C948D6EB257}" type="parTrans" cxnId="{8ECCAA0B-4A14-5743-BE41-B900A54FAB7C}">
      <dgm:prSet/>
      <dgm:spPr/>
      <dgm:t>
        <a:bodyPr/>
        <a:lstStyle/>
        <a:p>
          <a:endParaRPr lang="en-US"/>
        </a:p>
      </dgm:t>
    </dgm:pt>
    <dgm:pt modelId="{09EF258C-D413-FF4C-8CE1-DF89C2ACFAAE}" type="sibTrans" cxnId="{8ECCAA0B-4A14-5743-BE41-B900A54FAB7C}">
      <dgm:prSet/>
      <dgm:spPr/>
      <dgm:t>
        <a:bodyPr/>
        <a:lstStyle/>
        <a:p>
          <a:endParaRPr lang="en-US"/>
        </a:p>
      </dgm:t>
    </dgm:pt>
    <dgm:pt modelId="{27090480-E7F0-3548-A1FA-23A174051EBA}">
      <dgm:prSet/>
      <dgm:spPr/>
      <dgm:t>
        <a:bodyPr/>
        <a:lstStyle/>
        <a:p>
          <a:pPr rtl="0"/>
          <a:r>
            <a:rPr lang="en-US" b="1" dirty="0">
              <a:solidFill>
                <a:srgbClr val="C00000"/>
              </a:solidFill>
            </a:rPr>
            <a:t>Resource</a:t>
          </a:r>
        </a:p>
      </dgm:t>
    </dgm:pt>
    <dgm:pt modelId="{8A18D0EF-0E04-6644-850C-002090E53B33}" type="parTrans" cxnId="{9E94075E-334E-854A-B40B-4402931D7DAC}">
      <dgm:prSet/>
      <dgm:spPr/>
      <dgm:t>
        <a:bodyPr/>
        <a:lstStyle/>
        <a:p>
          <a:endParaRPr lang="en-US"/>
        </a:p>
      </dgm:t>
    </dgm:pt>
    <dgm:pt modelId="{DBA2C1EF-8EB7-874E-9F11-54F476C4FDDD}" type="sibTrans" cxnId="{9E94075E-334E-854A-B40B-4402931D7DAC}">
      <dgm:prSet/>
      <dgm:spPr/>
      <dgm:t>
        <a:bodyPr/>
        <a:lstStyle/>
        <a:p>
          <a:endParaRPr lang="en-US"/>
        </a:p>
      </dgm:t>
    </dgm:pt>
    <dgm:pt modelId="{2E2A47DB-A594-3F48-B13B-DD5C834FD3F3}">
      <dgm:prSet/>
      <dgm:spPr/>
      <dgm:t>
        <a:bodyPr/>
        <a:lstStyle/>
        <a:p>
          <a:pPr rtl="0"/>
          <a:r>
            <a:rPr lang="en-US" b="1" dirty="0">
              <a:solidFill>
                <a:srgbClr val="C00000"/>
              </a:solidFill>
            </a:rPr>
            <a:t>Data</a:t>
          </a:r>
        </a:p>
      </dgm:t>
    </dgm:pt>
    <dgm:pt modelId="{51982D76-486E-3E4D-8947-9E8F80A75F95}" type="parTrans" cxnId="{868B883F-CEC1-E54A-B0C9-2363C31CB29C}">
      <dgm:prSet/>
      <dgm:spPr/>
      <dgm:t>
        <a:bodyPr/>
        <a:lstStyle/>
        <a:p>
          <a:endParaRPr lang="en-US"/>
        </a:p>
      </dgm:t>
    </dgm:pt>
    <dgm:pt modelId="{3B385EEF-F5ED-1D4E-9AA5-DC7D0AEB5651}" type="sibTrans" cxnId="{868B883F-CEC1-E54A-B0C9-2363C31CB29C}">
      <dgm:prSet/>
      <dgm:spPr/>
      <dgm:t>
        <a:bodyPr/>
        <a:lstStyle/>
        <a:p>
          <a:endParaRPr lang="en-US"/>
        </a:p>
      </dgm:t>
    </dgm:pt>
    <dgm:pt modelId="{93F518CC-11E2-A04A-A832-5C248A47BBB2}">
      <dgm:prSet/>
      <dgm:spPr/>
      <dgm:t>
        <a:bodyPr/>
        <a:lstStyle/>
        <a:p>
          <a:pPr rtl="0"/>
          <a:r>
            <a:rPr lang="en-US" b="1" dirty="0">
              <a:solidFill>
                <a:srgbClr val="C00000"/>
              </a:solidFill>
            </a:rPr>
            <a:t>Control</a:t>
          </a:r>
        </a:p>
      </dgm:t>
    </dgm:pt>
    <dgm:pt modelId="{CBC133BE-75CB-5C41-ABE4-B8315FDA531C}" type="parTrans" cxnId="{D5AD9F93-3B31-C04A-8364-26E201948065}">
      <dgm:prSet/>
      <dgm:spPr/>
      <dgm:t>
        <a:bodyPr/>
        <a:lstStyle/>
        <a:p>
          <a:endParaRPr lang="en-US"/>
        </a:p>
      </dgm:t>
    </dgm:pt>
    <dgm:pt modelId="{CA8AE1B9-991E-1947-AB2D-99D321F733F4}" type="sibTrans" cxnId="{D5AD9F93-3B31-C04A-8364-26E201948065}">
      <dgm:prSet/>
      <dgm:spPr/>
      <dgm:t>
        <a:bodyPr/>
        <a:lstStyle/>
        <a:p>
          <a:endParaRPr lang="en-US"/>
        </a:p>
      </dgm:t>
    </dgm:pt>
    <dgm:pt modelId="{8F45EA0E-0BD7-C54E-BA84-A9056AE0C297}" type="pres">
      <dgm:prSet presAssocID="{1F5AAC0A-6843-6C4D-9F1E-557CCB6D79CE}" presName="Name0" presStyleCnt="0">
        <dgm:presLayoutVars>
          <dgm:dir/>
          <dgm:resizeHandles val="exact"/>
        </dgm:presLayoutVars>
      </dgm:prSet>
      <dgm:spPr/>
    </dgm:pt>
    <dgm:pt modelId="{F13418A6-B3D1-1B4D-B372-84BBCCFB20B3}" type="pres">
      <dgm:prSet presAssocID="{1F5AAC0A-6843-6C4D-9F1E-557CCB6D79CE}" presName="arrow" presStyleLbl="bgShp" presStyleIdx="0" presStyleCnt="1"/>
      <dgm:spPr>
        <a:ln w="53975">
          <a:solidFill>
            <a:schemeClr val="accent4"/>
          </a:solidFill>
        </a:ln>
      </dgm:spPr>
    </dgm:pt>
    <dgm:pt modelId="{3635A546-675E-1E43-A8EB-CAD7CA78119A}" type="pres">
      <dgm:prSet presAssocID="{1F5AAC0A-6843-6C4D-9F1E-557CCB6D79CE}" presName="points" presStyleCnt="0"/>
      <dgm:spPr/>
    </dgm:pt>
    <dgm:pt modelId="{5D4745E3-D55B-5F4A-B4D9-89B077BF9480}" type="pres">
      <dgm:prSet presAssocID="{AA2E0C0A-AD41-C941-B906-FA1E246739DF}" presName="compositeA" presStyleCnt="0"/>
      <dgm:spPr/>
    </dgm:pt>
    <dgm:pt modelId="{95FBECC7-0BDA-F64E-BF06-D65A00F03C43}" type="pres">
      <dgm:prSet presAssocID="{AA2E0C0A-AD41-C941-B906-FA1E246739DF}" presName="textA" presStyleLbl="revTx" presStyleIdx="0" presStyleCnt="3">
        <dgm:presLayoutVars>
          <dgm:bulletEnabled val="1"/>
        </dgm:presLayoutVars>
      </dgm:prSet>
      <dgm:spPr/>
    </dgm:pt>
    <dgm:pt modelId="{FEA28A59-43CC-CA48-91CC-049A515D183B}" type="pres">
      <dgm:prSet presAssocID="{AA2E0C0A-AD41-C941-B906-FA1E246739DF}" presName="circleA" presStyleLbl="node1" presStyleIdx="0" presStyleCnt="3"/>
      <dgm:spPr>
        <a:solidFill>
          <a:schemeClr val="accent3"/>
        </a:solidFill>
        <a:ln>
          <a:solidFill>
            <a:schemeClr val="accent3"/>
          </a:solidFill>
        </a:ln>
      </dgm:spPr>
    </dgm:pt>
    <dgm:pt modelId="{1CDF83C4-A988-5C41-B807-9CB322A63D87}" type="pres">
      <dgm:prSet presAssocID="{AA2E0C0A-AD41-C941-B906-FA1E246739DF}" presName="spaceA" presStyleCnt="0"/>
      <dgm:spPr/>
    </dgm:pt>
    <dgm:pt modelId="{2B128320-E9AC-8B4E-A732-6B9B03C77EDA}" type="pres">
      <dgm:prSet presAssocID="{7C642CD6-87FB-274F-A2E3-F7715ACB8EB1}" presName="space" presStyleCnt="0"/>
      <dgm:spPr/>
    </dgm:pt>
    <dgm:pt modelId="{AFA4D588-B7D5-1648-BAB2-390CFF460A45}" type="pres">
      <dgm:prSet presAssocID="{6A26042E-C4EF-F847-88DD-22568E0807F6}" presName="compositeB" presStyleCnt="0"/>
      <dgm:spPr/>
    </dgm:pt>
    <dgm:pt modelId="{5B43A04A-5B4D-FC49-9C8C-79D55B45C474}" type="pres">
      <dgm:prSet presAssocID="{6A26042E-C4EF-F847-88DD-22568E0807F6}" presName="textB" presStyleLbl="revTx" presStyleIdx="1" presStyleCnt="3">
        <dgm:presLayoutVars>
          <dgm:bulletEnabled val="1"/>
        </dgm:presLayoutVars>
      </dgm:prSet>
      <dgm:spPr/>
    </dgm:pt>
    <dgm:pt modelId="{8453DE48-C8CC-4047-8F93-D3EC13EB92CF}" type="pres">
      <dgm:prSet presAssocID="{6A26042E-C4EF-F847-88DD-22568E0807F6}" presName="circleB" presStyleLbl="node1" presStyleIdx="1" presStyleCnt="3"/>
      <dgm:spPr>
        <a:solidFill>
          <a:schemeClr val="accent4"/>
        </a:solidFill>
        <a:ln>
          <a:solidFill>
            <a:schemeClr val="accent4"/>
          </a:solidFill>
        </a:ln>
      </dgm:spPr>
    </dgm:pt>
    <dgm:pt modelId="{2345788F-8C0E-4647-9149-621403A58DE7}" type="pres">
      <dgm:prSet presAssocID="{6A26042E-C4EF-F847-88DD-22568E0807F6}" presName="spaceB" presStyleCnt="0"/>
      <dgm:spPr/>
    </dgm:pt>
    <dgm:pt modelId="{81E8564B-D9DD-ED45-8840-B0D3CB51637E}" type="pres">
      <dgm:prSet presAssocID="{6B767552-F402-5148-A780-CB70B546C7F5}" presName="space" presStyleCnt="0"/>
      <dgm:spPr/>
    </dgm:pt>
    <dgm:pt modelId="{4A66AA03-AA9D-6C4D-B333-6601912ED71D}" type="pres">
      <dgm:prSet presAssocID="{7288C513-9138-634A-A59D-8621AF5DB1B2}" presName="compositeA" presStyleCnt="0"/>
      <dgm:spPr/>
    </dgm:pt>
    <dgm:pt modelId="{0E2A96DD-9A2D-304B-A545-DFFD197A19FD}" type="pres">
      <dgm:prSet presAssocID="{7288C513-9138-634A-A59D-8621AF5DB1B2}" presName="textA" presStyleLbl="revTx" presStyleIdx="2" presStyleCnt="3">
        <dgm:presLayoutVars>
          <dgm:bulletEnabled val="1"/>
        </dgm:presLayoutVars>
      </dgm:prSet>
      <dgm:spPr/>
    </dgm:pt>
    <dgm:pt modelId="{183E54CD-4462-0148-8FAD-D290624DB81E}" type="pres">
      <dgm:prSet presAssocID="{7288C513-9138-634A-A59D-8621AF5DB1B2}" presName="circleA" presStyleLbl="node1" presStyleIdx="2" presStyleCnt="3"/>
      <dgm:spPr>
        <a:solidFill>
          <a:schemeClr val="accent3"/>
        </a:solidFill>
        <a:ln>
          <a:solidFill>
            <a:schemeClr val="accent3"/>
          </a:solidFill>
        </a:ln>
      </dgm:spPr>
    </dgm:pt>
    <dgm:pt modelId="{8BF3DFE8-F618-CB4A-948A-28784C58C9C6}" type="pres">
      <dgm:prSet presAssocID="{7288C513-9138-634A-A59D-8621AF5DB1B2}" presName="spaceA" presStyleCnt="0"/>
      <dgm:spPr/>
    </dgm:pt>
  </dgm:ptLst>
  <dgm:cxnLst>
    <dgm:cxn modelId="{8ECCAA0B-4A14-5743-BE41-B900A54FAB7C}" srcId="{1F5AAC0A-6843-6C4D-9F1E-557CCB6D79CE}" destId="{7288C513-9138-634A-A59D-8621AF5DB1B2}" srcOrd="2" destOrd="0" parTransId="{A3E0762F-4292-4346-AD57-2C948D6EB257}" sibTransId="{09EF258C-D413-FF4C-8CE1-DF89C2ACFAAE}"/>
    <dgm:cxn modelId="{C9875922-A15E-4613-8FB7-FB2DB89F3118}" type="presOf" srcId="{AA2E0C0A-AD41-C941-B906-FA1E246739DF}" destId="{95FBECC7-0BDA-F64E-BF06-D65A00F03C43}" srcOrd="0" destOrd="0" presId="urn:microsoft.com/office/officeart/2005/8/layout/hProcess11"/>
    <dgm:cxn modelId="{868B883F-CEC1-E54A-B0C9-2363C31CB29C}" srcId="{7288C513-9138-634A-A59D-8621AF5DB1B2}" destId="{2E2A47DB-A594-3F48-B13B-DD5C834FD3F3}" srcOrd="1" destOrd="0" parTransId="{51982D76-486E-3E4D-8947-9E8F80A75F95}" sibTransId="{3B385EEF-F5ED-1D4E-9AA5-DC7D0AEB5651}"/>
    <dgm:cxn modelId="{9333F340-43C9-2040-A76F-E60C6D357432}" srcId="{1F5AAC0A-6843-6C4D-9F1E-557CCB6D79CE}" destId="{AA2E0C0A-AD41-C941-B906-FA1E246739DF}" srcOrd="0" destOrd="0" parTransId="{D82015F7-94D6-0D49-8422-19C3F5C27B17}" sibTransId="{7C642CD6-87FB-274F-A2E3-F7715ACB8EB1}"/>
    <dgm:cxn modelId="{9E94075E-334E-854A-B40B-4402931D7DAC}" srcId="{7288C513-9138-634A-A59D-8621AF5DB1B2}" destId="{27090480-E7F0-3548-A1FA-23A174051EBA}" srcOrd="0" destOrd="0" parTransId="{8A18D0EF-0E04-6644-850C-002090E53B33}" sibTransId="{DBA2C1EF-8EB7-874E-9F11-54F476C4FDDD}"/>
    <dgm:cxn modelId="{36EC0B6D-DD41-4612-A5D9-993EFC4C211A}" type="presOf" srcId="{93F518CC-11E2-A04A-A832-5C248A47BBB2}" destId="{0E2A96DD-9A2D-304B-A545-DFFD197A19FD}" srcOrd="0" destOrd="3" presId="urn:microsoft.com/office/officeart/2005/8/layout/hProcess11"/>
    <dgm:cxn modelId="{6A05E671-9E43-4AE7-B90E-64F0435994FF}" type="presOf" srcId="{2E2A47DB-A594-3F48-B13B-DD5C834FD3F3}" destId="{0E2A96DD-9A2D-304B-A545-DFFD197A19FD}" srcOrd="0" destOrd="2" presId="urn:microsoft.com/office/officeart/2005/8/layout/hProcess11"/>
    <dgm:cxn modelId="{24175857-556C-8945-9EDD-74C904565C0D}" srcId="{1F5AAC0A-6843-6C4D-9F1E-557CCB6D79CE}" destId="{6A26042E-C4EF-F847-88DD-22568E0807F6}" srcOrd="1" destOrd="0" parTransId="{AB370706-9EE8-1349-8C27-BAA2C6ED0065}" sibTransId="{6B767552-F402-5148-A780-CB70B546C7F5}"/>
    <dgm:cxn modelId="{C153037C-306E-4B84-9F6E-6BDB8CE50A67}" type="presOf" srcId="{27090480-E7F0-3548-A1FA-23A174051EBA}" destId="{0E2A96DD-9A2D-304B-A545-DFFD197A19FD}" srcOrd="0" destOrd="1" presId="urn:microsoft.com/office/officeart/2005/8/layout/hProcess11"/>
    <dgm:cxn modelId="{5F914E93-84C5-4B98-97D0-1EAB7F1D9948}" type="presOf" srcId="{1F5AAC0A-6843-6C4D-9F1E-557CCB6D79CE}" destId="{8F45EA0E-0BD7-C54E-BA84-A9056AE0C297}" srcOrd="0" destOrd="0" presId="urn:microsoft.com/office/officeart/2005/8/layout/hProcess11"/>
    <dgm:cxn modelId="{D5AD9F93-3B31-C04A-8364-26E201948065}" srcId="{7288C513-9138-634A-A59D-8621AF5DB1B2}" destId="{93F518CC-11E2-A04A-A832-5C248A47BBB2}" srcOrd="2" destOrd="0" parTransId="{CBC133BE-75CB-5C41-ABE4-B8315FDA531C}" sibTransId="{CA8AE1B9-991E-1947-AB2D-99D321F733F4}"/>
    <dgm:cxn modelId="{5CA545A7-151E-4B2B-A88C-B497F827D97D}" type="presOf" srcId="{7288C513-9138-634A-A59D-8621AF5DB1B2}" destId="{0E2A96DD-9A2D-304B-A545-DFFD197A19FD}" srcOrd="0" destOrd="0" presId="urn:microsoft.com/office/officeart/2005/8/layout/hProcess11"/>
    <dgm:cxn modelId="{CFC13CB5-8C14-4C2B-B4C6-01BC52F46657}" type="presOf" srcId="{6A26042E-C4EF-F847-88DD-22568E0807F6}" destId="{5B43A04A-5B4D-FC49-9C8C-79D55B45C474}" srcOrd="0" destOrd="0" presId="urn:microsoft.com/office/officeart/2005/8/layout/hProcess11"/>
    <dgm:cxn modelId="{23DFEE2F-BEBE-4461-A68D-38C9405CAFF9}" type="presParOf" srcId="{8F45EA0E-0BD7-C54E-BA84-A9056AE0C297}" destId="{F13418A6-B3D1-1B4D-B372-84BBCCFB20B3}" srcOrd="0" destOrd="0" presId="urn:microsoft.com/office/officeart/2005/8/layout/hProcess11"/>
    <dgm:cxn modelId="{73B032CA-C4ED-41CE-A547-9C65922274D4}" type="presParOf" srcId="{8F45EA0E-0BD7-C54E-BA84-A9056AE0C297}" destId="{3635A546-675E-1E43-A8EB-CAD7CA78119A}" srcOrd="1" destOrd="0" presId="urn:microsoft.com/office/officeart/2005/8/layout/hProcess11"/>
    <dgm:cxn modelId="{012FA96F-5798-4B88-A396-08DC7D892CCF}" type="presParOf" srcId="{3635A546-675E-1E43-A8EB-CAD7CA78119A}" destId="{5D4745E3-D55B-5F4A-B4D9-89B077BF9480}" srcOrd="0" destOrd="0" presId="urn:microsoft.com/office/officeart/2005/8/layout/hProcess11"/>
    <dgm:cxn modelId="{38F30E56-093B-4E68-9E42-9BB28FA20064}" type="presParOf" srcId="{5D4745E3-D55B-5F4A-B4D9-89B077BF9480}" destId="{95FBECC7-0BDA-F64E-BF06-D65A00F03C43}" srcOrd="0" destOrd="0" presId="urn:microsoft.com/office/officeart/2005/8/layout/hProcess11"/>
    <dgm:cxn modelId="{9D1EBBF8-A743-4142-B310-56981FB1CEA3}" type="presParOf" srcId="{5D4745E3-D55B-5F4A-B4D9-89B077BF9480}" destId="{FEA28A59-43CC-CA48-91CC-049A515D183B}" srcOrd="1" destOrd="0" presId="urn:microsoft.com/office/officeart/2005/8/layout/hProcess11"/>
    <dgm:cxn modelId="{8CA2D639-622C-4A4B-995B-1A670EC41F69}" type="presParOf" srcId="{5D4745E3-D55B-5F4A-B4D9-89B077BF9480}" destId="{1CDF83C4-A988-5C41-B807-9CB322A63D87}" srcOrd="2" destOrd="0" presId="urn:microsoft.com/office/officeart/2005/8/layout/hProcess11"/>
    <dgm:cxn modelId="{AA77FDB0-3BB1-4B24-ABD1-9D99F3DB2EA4}" type="presParOf" srcId="{3635A546-675E-1E43-A8EB-CAD7CA78119A}" destId="{2B128320-E9AC-8B4E-A732-6B9B03C77EDA}" srcOrd="1" destOrd="0" presId="urn:microsoft.com/office/officeart/2005/8/layout/hProcess11"/>
    <dgm:cxn modelId="{3243974A-A906-44A2-B91E-FCE103A5AB1E}" type="presParOf" srcId="{3635A546-675E-1E43-A8EB-CAD7CA78119A}" destId="{AFA4D588-B7D5-1648-BAB2-390CFF460A45}" srcOrd="2" destOrd="0" presId="urn:microsoft.com/office/officeart/2005/8/layout/hProcess11"/>
    <dgm:cxn modelId="{B59F6140-6D17-456D-A1B0-F569DE895580}" type="presParOf" srcId="{AFA4D588-B7D5-1648-BAB2-390CFF460A45}" destId="{5B43A04A-5B4D-FC49-9C8C-79D55B45C474}" srcOrd="0" destOrd="0" presId="urn:microsoft.com/office/officeart/2005/8/layout/hProcess11"/>
    <dgm:cxn modelId="{99220733-C5F6-4594-8125-7A960D0D458E}" type="presParOf" srcId="{AFA4D588-B7D5-1648-BAB2-390CFF460A45}" destId="{8453DE48-C8CC-4047-8F93-D3EC13EB92CF}" srcOrd="1" destOrd="0" presId="urn:microsoft.com/office/officeart/2005/8/layout/hProcess11"/>
    <dgm:cxn modelId="{6A98A2CF-428B-40BC-84DF-D12A758DC1B6}" type="presParOf" srcId="{AFA4D588-B7D5-1648-BAB2-390CFF460A45}" destId="{2345788F-8C0E-4647-9149-621403A58DE7}" srcOrd="2" destOrd="0" presId="urn:microsoft.com/office/officeart/2005/8/layout/hProcess11"/>
    <dgm:cxn modelId="{EEA71DCC-3442-47E4-BFCE-F0DEE9E260EB}" type="presParOf" srcId="{3635A546-675E-1E43-A8EB-CAD7CA78119A}" destId="{81E8564B-D9DD-ED45-8840-B0D3CB51637E}" srcOrd="3" destOrd="0" presId="urn:microsoft.com/office/officeart/2005/8/layout/hProcess11"/>
    <dgm:cxn modelId="{F82EB469-42B9-4750-80B0-5809BF6B9496}" type="presParOf" srcId="{3635A546-675E-1E43-A8EB-CAD7CA78119A}" destId="{4A66AA03-AA9D-6C4D-B333-6601912ED71D}" srcOrd="4" destOrd="0" presId="urn:microsoft.com/office/officeart/2005/8/layout/hProcess11"/>
    <dgm:cxn modelId="{45BC0D3E-7029-4DA7-9B40-CA990E9A4A27}" type="presParOf" srcId="{4A66AA03-AA9D-6C4D-B333-6601912ED71D}" destId="{0E2A96DD-9A2D-304B-A545-DFFD197A19FD}" srcOrd="0" destOrd="0" presId="urn:microsoft.com/office/officeart/2005/8/layout/hProcess11"/>
    <dgm:cxn modelId="{82FCEAFA-B7CF-4E7E-A0DB-2BDF3B61C615}" type="presParOf" srcId="{4A66AA03-AA9D-6C4D-B333-6601912ED71D}" destId="{183E54CD-4462-0148-8FAD-D290624DB81E}" srcOrd="1" destOrd="0" presId="urn:microsoft.com/office/officeart/2005/8/layout/hProcess11"/>
    <dgm:cxn modelId="{4E2312B7-0950-424B-9A5A-641A3A31BAA2}" type="presParOf" srcId="{4A66AA03-AA9D-6C4D-B333-6601912ED71D}" destId="{8BF3DFE8-F618-CB4A-948A-28784C58C9C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3AEB8B-595F-1E45-9F85-8D83834C2EEC}"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312EE13-3DD8-BD42-816C-78C8111CAF08}">
      <dgm:prSet/>
      <dgm:spPr/>
      <dgm:t>
        <a:bodyPr/>
        <a:lstStyle/>
        <a:p>
          <a:pPr rtl="0"/>
          <a:r>
            <a:rPr lang="en-US" dirty="0"/>
            <a:t>A simple pipeline suffers a penalty for a branch instruction because it must choose one of two instructions to fetch next and may make the wrong choice</a:t>
          </a:r>
        </a:p>
      </dgm:t>
    </dgm:pt>
    <dgm:pt modelId="{2DB489A5-9873-A842-9AC5-5433BB6AEDA7}" type="parTrans" cxnId="{2931843B-C50E-B843-A891-55BC43C7BBDA}">
      <dgm:prSet/>
      <dgm:spPr/>
      <dgm:t>
        <a:bodyPr/>
        <a:lstStyle/>
        <a:p>
          <a:endParaRPr lang="en-US"/>
        </a:p>
      </dgm:t>
    </dgm:pt>
    <dgm:pt modelId="{2EB7D3ED-9D99-4645-995D-BC872FF6B808}" type="sibTrans" cxnId="{2931843B-C50E-B843-A891-55BC43C7BBDA}">
      <dgm:prSet/>
      <dgm:spPr>
        <a:ln>
          <a:solidFill>
            <a:schemeClr val="accent3"/>
          </a:solidFill>
        </a:ln>
      </dgm:spPr>
      <dgm:t>
        <a:bodyPr/>
        <a:lstStyle/>
        <a:p>
          <a:endParaRPr lang="en-US"/>
        </a:p>
      </dgm:t>
    </dgm:pt>
    <dgm:pt modelId="{39978387-B0D6-D84E-AA46-3A520135027A}">
      <dgm:prSet/>
      <dgm:spPr/>
      <dgm:t>
        <a:bodyPr/>
        <a:lstStyle/>
        <a:p>
          <a:pPr rtl="0"/>
          <a:r>
            <a:rPr lang="en-US" dirty="0"/>
            <a:t>A brute-force approach is to replicate the initial portions of the pipeline and allow the pipeline to fetch both instructions, making use of two streams</a:t>
          </a:r>
        </a:p>
      </dgm:t>
    </dgm:pt>
    <dgm:pt modelId="{2BA8EECC-307C-C740-9FA7-7B595E287B75}" type="parTrans" cxnId="{89698EA8-AEBA-9A42-829A-E929A794355D}">
      <dgm:prSet/>
      <dgm:spPr/>
      <dgm:t>
        <a:bodyPr/>
        <a:lstStyle/>
        <a:p>
          <a:endParaRPr lang="en-US"/>
        </a:p>
      </dgm:t>
    </dgm:pt>
    <dgm:pt modelId="{393AAF2D-8EA2-4C4B-8FFA-9F98A6AABF66}" type="sibTrans" cxnId="{89698EA8-AEBA-9A42-829A-E929A794355D}">
      <dgm:prSet/>
      <dgm:spPr>
        <a:ln>
          <a:solidFill>
            <a:schemeClr val="accent3"/>
          </a:solidFill>
        </a:ln>
      </dgm:spPr>
      <dgm:t>
        <a:bodyPr/>
        <a:lstStyle/>
        <a:p>
          <a:endParaRPr lang="en-US"/>
        </a:p>
      </dgm:t>
    </dgm:pt>
    <dgm:pt modelId="{F7C28206-C5DF-2E47-B879-DA4DA558AFBC}">
      <dgm:prSet/>
      <dgm:spPr/>
      <dgm:t>
        <a:bodyPr/>
        <a:lstStyle/>
        <a:p>
          <a:pPr rtl="0"/>
          <a:r>
            <a:rPr lang="en-US" b="1" dirty="0">
              <a:solidFill>
                <a:srgbClr val="FFFF00"/>
              </a:solidFill>
            </a:rPr>
            <a:t>Drawbacks:</a:t>
          </a:r>
        </a:p>
      </dgm:t>
    </dgm:pt>
    <dgm:pt modelId="{2A906F2A-D4B8-B948-9C09-98FB1BC4956E}" type="parTrans" cxnId="{31D4057F-DECC-A649-8EC7-44BA1AAE81C9}">
      <dgm:prSet/>
      <dgm:spPr/>
      <dgm:t>
        <a:bodyPr/>
        <a:lstStyle/>
        <a:p>
          <a:endParaRPr lang="en-US"/>
        </a:p>
      </dgm:t>
    </dgm:pt>
    <dgm:pt modelId="{2BC02C87-370F-BA40-B3D1-702AD1F5B821}" type="sibTrans" cxnId="{31D4057F-DECC-A649-8EC7-44BA1AAE81C9}">
      <dgm:prSet/>
      <dgm:spPr/>
      <dgm:t>
        <a:bodyPr/>
        <a:lstStyle/>
        <a:p>
          <a:endParaRPr lang="en-US"/>
        </a:p>
      </dgm:t>
    </dgm:pt>
    <dgm:pt modelId="{50B1BE64-80BA-2149-98EE-DB65FA243F0F}">
      <dgm:prSet/>
      <dgm:spPr/>
      <dgm:t>
        <a:bodyPr/>
        <a:lstStyle/>
        <a:p>
          <a:pPr rtl="0"/>
          <a:r>
            <a:rPr lang="en-US" dirty="0"/>
            <a:t>With multiple pipelines there are contention delays for access to the registers and to memory</a:t>
          </a:r>
        </a:p>
      </dgm:t>
    </dgm:pt>
    <dgm:pt modelId="{F098B388-47A0-084F-9F61-6CEF8003BE88}" type="parTrans" cxnId="{DB4AB602-8F11-6E4C-93DE-8FA998647EDB}">
      <dgm:prSet/>
      <dgm:spPr/>
      <dgm:t>
        <a:bodyPr/>
        <a:lstStyle/>
        <a:p>
          <a:endParaRPr lang="en-US"/>
        </a:p>
      </dgm:t>
    </dgm:pt>
    <dgm:pt modelId="{607F8CFC-31F1-1C4D-B637-17C7B2367361}" type="sibTrans" cxnId="{DB4AB602-8F11-6E4C-93DE-8FA998647EDB}">
      <dgm:prSet/>
      <dgm:spPr/>
      <dgm:t>
        <a:bodyPr/>
        <a:lstStyle/>
        <a:p>
          <a:endParaRPr lang="en-US"/>
        </a:p>
      </dgm:t>
    </dgm:pt>
    <dgm:pt modelId="{605E9185-7A87-CB49-B2C2-6F255D69FCBC}">
      <dgm:prSet/>
      <dgm:spPr/>
      <dgm:t>
        <a:bodyPr/>
        <a:lstStyle/>
        <a:p>
          <a:pPr rtl="0"/>
          <a:r>
            <a:rPr lang="en-US" dirty="0"/>
            <a:t>Additional branch instructions may enter the pipeline before the original branch decision is resolved</a:t>
          </a:r>
        </a:p>
      </dgm:t>
    </dgm:pt>
    <dgm:pt modelId="{333C6BB3-2AB5-1F47-B940-5365F5AA0639}" type="parTrans" cxnId="{1AA547DA-6F6C-DB4A-8C30-B70270A8E82E}">
      <dgm:prSet/>
      <dgm:spPr/>
      <dgm:t>
        <a:bodyPr/>
        <a:lstStyle/>
        <a:p>
          <a:endParaRPr lang="en-US"/>
        </a:p>
      </dgm:t>
    </dgm:pt>
    <dgm:pt modelId="{42E85C68-6F72-9048-A164-6F08B56B3D31}" type="sibTrans" cxnId="{1AA547DA-6F6C-DB4A-8C30-B70270A8E82E}">
      <dgm:prSet/>
      <dgm:spPr/>
      <dgm:t>
        <a:bodyPr/>
        <a:lstStyle/>
        <a:p>
          <a:endParaRPr lang="en-US"/>
        </a:p>
      </dgm:t>
    </dgm:pt>
    <dgm:pt modelId="{6FDFFF18-36D5-5D4F-B0AE-F276F8B05AAD}" type="pres">
      <dgm:prSet presAssocID="{5A3AEB8B-595F-1E45-9F85-8D83834C2EEC}" presName="outerComposite" presStyleCnt="0">
        <dgm:presLayoutVars>
          <dgm:chMax val="5"/>
          <dgm:dir/>
          <dgm:resizeHandles val="exact"/>
        </dgm:presLayoutVars>
      </dgm:prSet>
      <dgm:spPr/>
    </dgm:pt>
    <dgm:pt modelId="{2A056B70-8C0D-AA46-93AB-AF93A7CCD662}" type="pres">
      <dgm:prSet presAssocID="{5A3AEB8B-595F-1E45-9F85-8D83834C2EEC}" presName="dummyMaxCanvas" presStyleCnt="0">
        <dgm:presLayoutVars/>
      </dgm:prSet>
      <dgm:spPr/>
    </dgm:pt>
    <dgm:pt modelId="{457F6F8A-0906-674E-AFD4-200239B477D8}" type="pres">
      <dgm:prSet presAssocID="{5A3AEB8B-595F-1E45-9F85-8D83834C2EEC}" presName="ThreeNodes_1" presStyleLbl="node1" presStyleIdx="0" presStyleCnt="3">
        <dgm:presLayoutVars>
          <dgm:bulletEnabled val="1"/>
        </dgm:presLayoutVars>
      </dgm:prSet>
      <dgm:spPr/>
    </dgm:pt>
    <dgm:pt modelId="{161F44EF-0492-E941-886C-60773EAAC415}" type="pres">
      <dgm:prSet presAssocID="{5A3AEB8B-595F-1E45-9F85-8D83834C2EEC}" presName="ThreeNodes_2" presStyleLbl="node1" presStyleIdx="1" presStyleCnt="3">
        <dgm:presLayoutVars>
          <dgm:bulletEnabled val="1"/>
        </dgm:presLayoutVars>
      </dgm:prSet>
      <dgm:spPr/>
    </dgm:pt>
    <dgm:pt modelId="{B1F79EE3-7A7D-C44F-9D34-BEFD90CE1B1A}" type="pres">
      <dgm:prSet presAssocID="{5A3AEB8B-595F-1E45-9F85-8D83834C2EEC}" presName="ThreeNodes_3" presStyleLbl="node1" presStyleIdx="2" presStyleCnt="3">
        <dgm:presLayoutVars>
          <dgm:bulletEnabled val="1"/>
        </dgm:presLayoutVars>
      </dgm:prSet>
      <dgm:spPr/>
    </dgm:pt>
    <dgm:pt modelId="{3ED912AA-9F9D-CD47-B60C-545F31A5E796}" type="pres">
      <dgm:prSet presAssocID="{5A3AEB8B-595F-1E45-9F85-8D83834C2EEC}" presName="ThreeConn_1-2" presStyleLbl="fgAccFollowNode1" presStyleIdx="0" presStyleCnt="2">
        <dgm:presLayoutVars>
          <dgm:bulletEnabled val="1"/>
        </dgm:presLayoutVars>
      </dgm:prSet>
      <dgm:spPr/>
    </dgm:pt>
    <dgm:pt modelId="{0D29E717-2597-8D46-AD2C-467DADE43F0B}" type="pres">
      <dgm:prSet presAssocID="{5A3AEB8B-595F-1E45-9F85-8D83834C2EEC}" presName="ThreeConn_2-3" presStyleLbl="fgAccFollowNode1" presStyleIdx="1" presStyleCnt="2">
        <dgm:presLayoutVars>
          <dgm:bulletEnabled val="1"/>
        </dgm:presLayoutVars>
      </dgm:prSet>
      <dgm:spPr/>
    </dgm:pt>
    <dgm:pt modelId="{33977D92-97FB-F544-BA82-DF14FC65451D}" type="pres">
      <dgm:prSet presAssocID="{5A3AEB8B-595F-1E45-9F85-8D83834C2EEC}" presName="ThreeNodes_1_text" presStyleLbl="node1" presStyleIdx="2" presStyleCnt="3">
        <dgm:presLayoutVars>
          <dgm:bulletEnabled val="1"/>
        </dgm:presLayoutVars>
      </dgm:prSet>
      <dgm:spPr/>
    </dgm:pt>
    <dgm:pt modelId="{5060755F-F956-E84A-87B1-21AF6D18324A}" type="pres">
      <dgm:prSet presAssocID="{5A3AEB8B-595F-1E45-9F85-8D83834C2EEC}" presName="ThreeNodes_2_text" presStyleLbl="node1" presStyleIdx="2" presStyleCnt="3">
        <dgm:presLayoutVars>
          <dgm:bulletEnabled val="1"/>
        </dgm:presLayoutVars>
      </dgm:prSet>
      <dgm:spPr/>
    </dgm:pt>
    <dgm:pt modelId="{892E51B9-018D-B04E-8548-45EC799DD941}" type="pres">
      <dgm:prSet presAssocID="{5A3AEB8B-595F-1E45-9F85-8D83834C2EEC}" presName="ThreeNodes_3_text" presStyleLbl="node1" presStyleIdx="2" presStyleCnt="3">
        <dgm:presLayoutVars>
          <dgm:bulletEnabled val="1"/>
        </dgm:presLayoutVars>
      </dgm:prSet>
      <dgm:spPr/>
    </dgm:pt>
  </dgm:ptLst>
  <dgm:cxnLst>
    <dgm:cxn modelId="{29C07400-7D57-4AF5-A208-BBCF1DEBB109}" type="presOf" srcId="{2312EE13-3DD8-BD42-816C-78C8111CAF08}" destId="{457F6F8A-0906-674E-AFD4-200239B477D8}" srcOrd="0" destOrd="0" presId="urn:microsoft.com/office/officeart/2005/8/layout/vProcess5"/>
    <dgm:cxn modelId="{DB4AB602-8F11-6E4C-93DE-8FA998647EDB}" srcId="{F7C28206-C5DF-2E47-B879-DA4DA558AFBC}" destId="{50B1BE64-80BA-2149-98EE-DB65FA243F0F}" srcOrd="0" destOrd="0" parTransId="{F098B388-47A0-084F-9F61-6CEF8003BE88}" sibTransId="{607F8CFC-31F1-1C4D-B637-17C7B2367361}"/>
    <dgm:cxn modelId="{09061A05-6512-4C2B-A323-A7DA54064AB9}" type="presOf" srcId="{605E9185-7A87-CB49-B2C2-6F255D69FCBC}" destId="{B1F79EE3-7A7D-C44F-9D34-BEFD90CE1B1A}" srcOrd="0" destOrd="2" presId="urn:microsoft.com/office/officeart/2005/8/layout/vProcess5"/>
    <dgm:cxn modelId="{2931843B-C50E-B843-A891-55BC43C7BBDA}" srcId="{5A3AEB8B-595F-1E45-9F85-8D83834C2EEC}" destId="{2312EE13-3DD8-BD42-816C-78C8111CAF08}" srcOrd="0" destOrd="0" parTransId="{2DB489A5-9873-A842-9AC5-5433BB6AEDA7}" sibTransId="{2EB7D3ED-9D99-4645-995D-BC872FF6B808}"/>
    <dgm:cxn modelId="{E9F6713D-5A19-478F-BB15-B6C4F710E360}" type="presOf" srcId="{F7C28206-C5DF-2E47-B879-DA4DA558AFBC}" destId="{B1F79EE3-7A7D-C44F-9D34-BEFD90CE1B1A}" srcOrd="0" destOrd="0" presId="urn:microsoft.com/office/officeart/2005/8/layout/vProcess5"/>
    <dgm:cxn modelId="{58BC9B49-9948-4090-ACD3-8865B79A019A}" type="presOf" srcId="{2EB7D3ED-9D99-4645-995D-BC872FF6B808}" destId="{3ED912AA-9F9D-CD47-B60C-545F31A5E796}" srcOrd="0" destOrd="0" presId="urn:microsoft.com/office/officeart/2005/8/layout/vProcess5"/>
    <dgm:cxn modelId="{8AE16C4B-82FC-4A90-AA1C-2147FAEC987A}" type="presOf" srcId="{50B1BE64-80BA-2149-98EE-DB65FA243F0F}" destId="{B1F79EE3-7A7D-C44F-9D34-BEFD90CE1B1A}" srcOrd="0" destOrd="1" presId="urn:microsoft.com/office/officeart/2005/8/layout/vProcess5"/>
    <dgm:cxn modelId="{FDAB266E-83AF-4BD3-A182-387596F85F05}" type="presOf" srcId="{605E9185-7A87-CB49-B2C2-6F255D69FCBC}" destId="{892E51B9-018D-B04E-8548-45EC799DD941}" srcOrd="1" destOrd="2" presId="urn:microsoft.com/office/officeart/2005/8/layout/vProcess5"/>
    <dgm:cxn modelId="{94D10552-4B34-47B3-B336-584D7784F186}" type="presOf" srcId="{39978387-B0D6-D84E-AA46-3A520135027A}" destId="{5060755F-F956-E84A-87B1-21AF6D18324A}" srcOrd="1" destOrd="0" presId="urn:microsoft.com/office/officeart/2005/8/layout/vProcess5"/>
    <dgm:cxn modelId="{31D4057F-DECC-A649-8EC7-44BA1AAE81C9}" srcId="{5A3AEB8B-595F-1E45-9F85-8D83834C2EEC}" destId="{F7C28206-C5DF-2E47-B879-DA4DA558AFBC}" srcOrd="2" destOrd="0" parTransId="{2A906F2A-D4B8-B948-9C09-98FB1BC4956E}" sibTransId="{2BC02C87-370F-BA40-B3D1-702AD1F5B821}"/>
    <dgm:cxn modelId="{37FAA2A3-4C82-4025-A41E-0A4776CDDCA5}" type="presOf" srcId="{5A3AEB8B-595F-1E45-9F85-8D83834C2EEC}" destId="{6FDFFF18-36D5-5D4F-B0AE-F276F8B05AAD}" srcOrd="0" destOrd="0" presId="urn:microsoft.com/office/officeart/2005/8/layout/vProcess5"/>
    <dgm:cxn modelId="{89698EA8-AEBA-9A42-829A-E929A794355D}" srcId="{5A3AEB8B-595F-1E45-9F85-8D83834C2EEC}" destId="{39978387-B0D6-D84E-AA46-3A520135027A}" srcOrd="1" destOrd="0" parTransId="{2BA8EECC-307C-C740-9FA7-7B595E287B75}" sibTransId="{393AAF2D-8EA2-4C4B-8FFA-9F98A6AABF66}"/>
    <dgm:cxn modelId="{D65E43AF-7094-4A85-AE0F-3D3CC35BF61C}" type="presOf" srcId="{F7C28206-C5DF-2E47-B879-DA4DA558AFBC}" destId="{892E51B9-018D-B04E-8548-45EC799DD941}" srcOrd="1" destOrd="0" presId="urn:microsoft.com/office/officeart/2005/8/layout/vProcess5"/>
    <dgm:cxn modelId="{5AFEFCCA-F539-4706-A03B-8815A9753B58}" type="presOf" srcId="{393AAF2D-8EA2-4C4B-8FFA-9F98A6AABF66}" destId="{0D29E717-2597-8D46-AD2C-467DADE43F0B}" srcOrd="0" destOrd="0" presId="urn:microsoft.com/office/officeart/2005/8/layout/vProcess5"/>
    <dgm:cxn modelId="{A33927CB-DF0E-4F8C-9B68-EBE0D7190D7D}" type="presOf" srcId="{39978387-B0D6-D84E-AA46-3A520135027A}" destId="{161F44EF-0492-E941-886C-60773EAAC415}" srcOrd="0" destOrd="0" presId="urn:microsoft.com/office/officeart/2005/8/layout/vProcess5"/>
    <dgm:cxn modelId="{1AA547DA-6F6C-DB4A-8C30-B70270A8E82E}" srcId="{F7C28206-C5DF-2E47-B879-DA4DA558AFBC}" destId="{605E9185-7A87-CB49-B2C2-6F255D69FCBC}" srcOrd="1" destOrd="0" parTransId="{333C6BB3-2AB5-1F47-B940-5365F5AA0639}" sibTransId="{42E85C68-6F72-9048-A164-6F08B56B3D31}"/>
    <dgm:cxn modelId="{832FC6FB-859B-4B87-9463-268DD89B7677}" type="presOf" srcId="{50B1BE64-80BA-2149-98EE-DB65FA243F0F}" destId="{892E51B9-018D-B04E-8548-45EC799DD941}" srcOrd="1" destOrd="1" presId="urn:microsoft.com/office/officeart/2005/8/layout/vProcess5"/>
    <dgm:cxn modelId="{7C75D5FE-88E2-44BB-BC49-13254B2E8285}" type="presOf" srcId="{2312EE13-3DD8-BD42-816C-78C8111CAF08}" destId="{33977D92-97FB-F544-BA82-DF14FC65451D}" srcOrd="1" destOrd="0" presId="urn:microsoft.com/office/officeart/2005/8/layout/vProcess5"/>
    <dgm:cxn modelId="{D249B26A-6B9C-4C92-97CF-B6BAF9FF5E78}" type="presParOf" srcId="{6FDFFF18-36D5-5D4F-B0AE-F276F8B05AAD}" destId="{2A056B70-8C0D-AA46-93AB-AF93A7CCD662}" srcOrd="0" destOrd="0" presId="urn:microsoft.com/office/officeart/2005/8/layout/vProcess5"/>
    <dgm:cxn modelId="{EDC84AB5-20B7-4AD2-BA8F-6E71D3049FBD}" type="presParOf" srcId="{6FDFFF18-36D5-5D4F-B0AE-F276F8B05AAD}" destId="{457F6F8A-0906-674E-AFD4-200239B477D8}" srcOrd="1" destOrd="0" presId="urn:microsoft.com/office/officeart/2005/8/layout/vProcess5"/>
    <dgm:cxn modelId="{48E82353-C312-434C-B809-0FB3A7C80D5B}" type="presParOf" srcId="{6FDFFF18-36D5-5D4F-B0AE-F276F8B05AAD}" destId="{161F44EF-0492-E941-886C-60773EAAC415}" srcOrd="2" destOrd="0" presId="urn:microsoft.com/office/officeart/2005/8/layout/vProcess5"/>
    <dgm:cxn modelId="{C730CF93-4472-4CB9-850C-C9652A5ACFC7}" type="presParOf" srcId="{6FDFFF18-36D5-5D4F-B0AE-F276F8B05AAD}" destId="{B1F79EE3-7A7D-C44F-9D34-BEFD90CE1B1A}" srcOrd="3" destOrd="0" presId="urn:microsoft.com/office/officeart/2005/8/layout/vProcess5"/>
    <dgm:cxn modelId="{145CA844-41D7-4780-8557-58870CC53077}" type="presParOf" srcId="{6FDFFF18-36D5-5D4F-B0AE-F276F8B05AAD}" destId="{3ED912AA-9F9D-CD47-B60C-545F31A5E796}" srcOrd="4" destOrd="0" presId="urn:microsoft.com/office/officeart/2005/8/layout/vProcess5"/>
    <dgm:cxn modelId="{1998D608-E0FC-4882-A9A5-1849E71B4A1C}" type="presParOf" srcId="{6FDFFF18-36D5-5D4F-B0AE-F276F8B05AAD}" destId="{0D29E717-2597-8D46-AD2C-467DADE43F0B}" srcOrd="5" destOrd="0" presId="urn:microsoft.com/office/officeart/2005/8/layout/vProcess5"/>
    <dgm:cxn modelId="{25BB0449-F823-485D-A48C-F2075FEEEB37}" type="presParOf" srcId="{6FDFFF18-36D5-5D4F-B0AE-F276F8B05AAD}" destId="{33977D92-97FB-F544-BA82-DF14FC65451D}" srcOrd="6" destOrd="0" presId="urn:microsoft.com/office/officeart/2005/8/layout/vProcess5"/>
    <dgm:cxn modelId="{2B196754-A1D4-4697-B054-77A46ED73194}" type="presParOf" srcId="{6FDFFF18-36D5-5D4F-B0AE-F276F8B05AAD}" destId="{5060755F-F956-E84A-87B1-21AF6D18324A}" srcOrd="7" destOrd="0" presId="urn:microsoft.com/office/officeart/2005/8/layout/vProcess5"/>
    <dgm:cxn modelId="{ABC47B6D-3AD5-4E5B-95F3-512C4B9B8DBB}" type="presParOf" srcId="{6FDFFF18-36D5-5D4F-B0AE-F276F8B05AAD}" destId="{892E51B9-018D-B04E-8548-45EC799DD94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6770207-E8F9-274C-B2D0-7F48805A0569}"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23546451-0A7F-D945-AFB3-86539740A1F6}">
      <dgm:prSet/>
      <dgm:spPr>
        <a:solidFill>
          <a:schemeClr val="accent3"/>
        </a:solidFill>
        <a:ln>
          <a:solidFill>
            <a:schemeClr val="accent3"/>
          </a:solidFill>
        </a:ln>
      </dgm:spPr>
      <dgm:t>
        <a:bodyPr/>
        <a:lstStyle/>
        <a:p>
          <a:pPr rtl="0"/>
          <a:r>
            <a:rPr lang="en-US" dirty="0">
              <a:solidFill>
                <a:srgbClr val="FFFF00"/>
              </a:solidFill>
              <a:effectLst>
                <a:outerShdw blurRad="38100" dist="38100" dir="2700000" algn="tl">
                  <a:srgbClr val="000000">
                    <a:alpha val="43137"/>
                  </a:srgbClr>
                </a:outerShdw>
              </a:effectLst>
            </a:rPr>
            <a:t>Term first coined in 1987</a:t>
          </a:r>
        </a:p>
      </dgm:t>
    </dgm:pt>
    <dgm:pt modelId="{EF00463F-1226-4D47-9165-FD7A200A213C}" type="parTrans" cxnId="{AB5104C3-5259-4B42-A0E2-BEDC01453BEA}">
      <dgm:prSet/>
      <dgm:spPr/>
      <dgm:t>
        <a:bodyPr/>
        <a:lstStyle/>
        <a:p>
          <a:endParaRPr lang="en-US"/>
        </a:p>
      </dgm:t>
    </dgm:pt>
    <dgm:pt modelId="{DA271BAF-2D6D-5C47-9DC0-B2CF89DC40CB}" type="sibTrans" cxnId="{AB5104C3-5259-4B42-A0E2-BEDC01453BEA}">
      <dgm:prSet/>
      <dgm:spPr/>
      <dgm:t>
        <a:bodyPr/>
        <a:lstStyle/>
        <a:p>
          <a:endParaRPr lang="en-US"/>
        </a:p>
      </dgm:t>
    </dgm:pt>
    <dgm:pt modelId="{E860D186-F591-2F4F-8665-BF7EA64D0A37}">
      <dgm:prSet/>
      <dgm:spPr>
        <a:solidFill>
          <a:schemeClr val="accent4"/>
        </a:solidFill>
        <a:ln>
          <a:solidFill>
            <a:schemeClr val="accent4"/>
          </a:solidFill>
        </a:ln>
      </dgm:spPr>
      <dgm:t>
        <a:bodyPr/>
        <a:lstStyle/>
        <a:p>
          <a:pPr rtl="0"/>
          <a:r>
            <a:rPr lang="en-US" dirty="0">
              <a:solidFill>
                <a:srgbClr val="0070C0"/>
              </a:solidFill>
              <a:effectLst>
                <a:outerShdw blurRad="38100" dist="38100" dir="2700000" algn="tl">
                  <a:srgbClr val="000000">
                    <a:alpha val="43137"/>
                  </a:srgbClr>
                </a:outerShdw>
              </a:effectLst>
            </a:rPr>
            <a:t>Refers to a machine that is designed to improve the performance of the execution of scalar instructions</a:t>
          </a:r>
        </a:p>
      </dgm:t>
    </dgm:pt>
    <dgm:pt modelId="{8EEDF29D-F18E-CE48-AAFF-D3E36CD13A87}" type="parTrans" cxnId="{3F3C4279-FE42-FA4A-BEDC-962AE0A5BDA1}">
      <dgm:prSet/>
      <dgm:spPr/>
      <dgm:t>
        <a:bodyPr/>
        <a:lstStyle/>
        <a:p>
          <a:endParaRPr lang="en-US"/>
        </a:p>
      </dgm:t>
    </dgm:pt>
    <dgm:pt modelId="{BA6DD07D-4CFE-EF4C-A87B-7EF49F1AFDBD}" type="sibTrans" cxnId="{3F3C4279-FE42-FA4A-BEDC-962AE0A5BDA1}">
      <dgm:prSet/>
      <dgm:spPr/>
      <dgm:t>
        <a:bodyPr/>
        <a:lstStyle/>
        <a:p>
          <a:endParaRPr lang="en-US"/>
        </a:p>
      </dgm:t>
    </dgm:pt>
    <dgm:pt modelId="{080EF3B0-C666-4241-885E-B86E3A4DF3BE}">
      <dgm:prSet/>
      <dgm:spPr>
        <a:ln>
          <a:solidFill>
            <a:schemeClr val="accent1"/>
          </a:solidFill>
        </a:ln>
      </dgm:spPr>
      <dgm:t>
        <a:bodyPr/>
        <a:lstStyle/>
        <a:p>
          <a:pPr rtl="0"/>
          <a:r>
            <a:rPr lang="en-US" dirty="0">
              <a:effectLst>
                <a:outerShdw blurRad="38100" dist="38100" dir="2700000" algn="tl">
                  <a:srgbClr val="000000">
                    <a:alpha val="43137"/>
                  </a:srgbClr>
                </a:outerShdw>
              </a:effectLst>
            </a:rPr>
            <a:t>In most applications the bulk of the operations are on scalar quantities</a:t>
          </a:r>
        </a:p>
      </dgm:t>
    </dgm:pt>
    <dgm:pt modelId="{0D0067CF-5474-2345-8851-6D51F101E0B1}" type="parTrans" cxnId="{357191D1-23F9-7343-B4A8-7F6B9FC27CB2}">
      <dgm:prSet/>
      <dgm:spPr/>
      <dgm:t>
        <a:bodyPr/>
        <a:lstStyle/>
        <a:p>
          <a:endParaRPr lang="en-US"/>
        </a:p>
      </dgm:t>
    </dgm:pt>
    <dgm:pt modelId="{B1C953F8-9C64-3140-B300-A718C6D10265}" type="sibTrans" cxnId="{357191D1-23F9-7343-B4A8-7F6B9FC27CB2}">
      <dgm:prSet/>
      <dgm:spPr/>
      <dgm:t>
        <a:bodyPr/>
        <a:lstStyle/>
        <a:p>
          <a:endParaRPr lang="en-US"/>
        </a:p>
      </dgm:t>
    </dgm:pt>
    <dgm:pt modelId="{FBD38ED5-0C16-A448-93D8-1A36839046B6}">
      <dgm:prSet/>
      <dgm:spPr>
        <a:solidFill>
          <a:schemeClr val="accent3"/>
        </a:solidFill>
        <a:ln>
          <a:solidFill>
            <a:schemeClr val="accent3"/>
          </a:solidFill>
        </a:ln>
      </dgm:spPr>
      <dgm:t>
        <a:bodyPr/>
        <a:lstStyle/>
        <a:p>
          <a:pPr rtl="0"/>
          <a:r>
            <a:rPr lang="en-US" dirty="0">
              <a:solidFill>
                <a:srgbClr val="FFFF00"/>
              </a:solidFill>
              <a:effectLst>
                <a:outerShdw blurRad="38100" dist="38100" dir="2700000" algn="tl">
                  <a:srgbClr val="000000">
                    <a:alpha val="43137"/>
                  </a:srgbClr>
                </a:outerShdw>
              </a:effectLst>
            </a:rPr>
            <a:t>Represents the next step in the evolution of high-performance general-purpose processors</a:t>
          </a:r>
        </a:p>
      </dgm:t>
    </dgm:pt>
    <dgm:pt modelId="{5CEB8A04-BED6-814C-BA38-FA1E7284BC3F}" type="parTrans" cxnId="{872FE950-61ED-7F4C-B12F-54B8D15B1C1D}">
      <dgm:prSet/>
      <dgm:spPr/>
      <dgm:t>
        <a:bodyPr/>
        <a:lstStyle/>
        <a:p>
          <a:endParaRPr lang="en-US"/>
        </a:p>
      </dgm:t>
    </dgm:pt>
    <dgm:pt modelId="{D27A1059-5D09-CD43-90C2-D89F91098134}" type="sibTrans" cxnId="{872FE950-61ED-7F4C-B12F-54B8D15B1C1D}">
      <dgm:prSet/>
      <dgm:spPr/>
      <dgm:t>
        <a:bodyPr/>
        <a:lstStyle/>
        <a:p>
          <a:endParaRPr lang="en-US"/>
        </a:p>
      </dgm:t>
    </dgm:pt>
    <dgm:pt modelId="{0B9416B4-8593-2940-95D7-C4901EE5254E}">
      <dgm:prSet/>
      <dgm:spPr>
        <a:solidFill>
          <a:schemeClr val="accent4"/>
        </a:solidFill>
        <a:ln>
          <a:solidFill>
            <a:schemeClr val="accent4"/>
          </a:solidFill>
        </a:ln>
      </dgm:spPr>
      <dgm:t>
        <a:bodyPr/>
        <a:lstStyle/>
        <a:p>
          <a:pPr rtl="0"/>
          <a:r>
            <a:rPr lang="en-US" dirty="0">
              <a:solidFill>
                <a:srgbClr val="0070C0"/>
              </a:solidFill>
              <a:effectLst>
                <a:outerShdw blurRad="38100" dist="38100" dir="2700000" algn="tl">
                  <a:srgbClr val="000000">
                    <a:alpha val="43137"/>
                  </a:srgbClr>
                </a:outerShdw>
              </a:effectLst>
            </a:rPr>
            <a:t>Essence of the approach is the ability to execute instructions independently and concurrently in different pipelines</a:t>
          </a:r>
        </a:p>
      </dgm:t>
    </dgm:pt>
    <dgm:pt modelId="{54226844-DBC9-3243-A6BF-43A9226CB424}" type="parTrans" cxnId="{DBB944AF-3317-DE4A-9F1B-D1E247B1CEA5}">
      <dgm:prSet/>
      <dgm:spPr/>
      <dgm:t>
        <a:bodyPr/>
        <a:lstStyle/>
        <a:p>
          <a:endParaRPr lang="en-US"/>
        </a:p>
      </dgm:t>
    </dgm:pt>
    <dgm:pt modelId="{7DE9C6ED-9BC4-EE41-B7F7-0F1C6B60A220}" type="sibTrans" cxnId="{DBB944AF-3317-DE4A-9F1B-D1E247B1CEA5}">
      <dgm:prSet/>
      <dgm:spPr/>
      <dgm:t>
        <a:bodyPr/>
        <a:lstStyle/>
        <a:p>
          <a:endParaRPr lang="en-US"/>
        </a:p>
      </dgm:t>
    </dgm:pt>
    <dgm:pt modelId="{6635D30B-C01A-E64C-89DF-F743F5B3200B}">
      <dgm:prSet/>
      <dgm:spPr>
        <a:ln>
          <a:solidFill>
            <a:schemeClr val="accent1"/>
          </a:solidFill>
        </a:ln>
      </dgm:spPr>
      <dgm:t>
        <a:bodyPr/>
        <a:lstStyle/>
        <a:p>
          <a:pPr rtl="0"/>
          <a:r>
            <a:rPr lang="en-US" dirty="0">
              <a:effectLst>
                <a:outerShdw blurRad="38100" dist="38100" dir="2700000" algn="tl">
                  <a:srgbClr val="000000">
                    <a:alpha val="43137"/>
                  </a:srgbClr>
                </a:outerShdw>
              </a:effectLst>
            </a:rPr>
            <a:t>Concept can be further exploited by allowing instructions to be executed in an order different from the program order</a:t>
          </a:r>
        </a:p>
      </dgm:t>
    </dgm:pt>
    <dgm:pt modelId="{40DF8400-4872-6241-B296-72CE4AF92512}" type="parTrans" cxnId="{72328E18-C482-6244-AE3D-3C20C0D0662F}">
      <dgm:prSet/>
      <dgm:spPr/>
      <dgm:t>
        <a:bodyPr/>
        <a:lstStyle/>
        <a:p>
          <a:endParaRPr lang="en-US"/>
        </a:p>
      </dgm:t>
    </dgm:pt>
    <dgm:pt modelId="{CF343699-F151-604D-9DA7-1A9931B9BEB5}" type="sibTrans" cxnId="{72328E18-C482-6244-AE3D-3C20C0D0662F}">
      <dgm:prSet/>
      <dgm:spPr/>
      <dgm:t>
        <a:bodyPr/>
        <a:lstStyle/>
        <a:p>
          <a:endParaRPr lang="en-US"/>
        </a:p>
      </dgm:t>
    </dgm:pt>
    <dgm:pt modelId="{B4372D5C-9BB6-CA40-B31B-A552D93CA37C}" type="pres">
      <dgm:prSet presAssocID="{06770207-E8F9-274C-B2D0-7F48805A0569}" presName="diagram" presStyleCnt="0">
        <dgm:presLayoutVars>
          <dgm:dir/>
          <dgm:resizeHandles val="exact"/>
        </dgm:presLayoutVars>
      </dgm:prSet>
      <dgm:spPr/>
    </dgm:pt>
    <dgm:pt modelId="{0E85A06D-5EA6-6F48-84D4-C6C5C0FFDA4B}" type="pres">
      <dgm:prSet presAssocID="{23546451-0A7F-D945-AFB3-86539740A1F6}" presName="node" presStyleLbl="node1" presStyleIdx="0" presStyleCnt="6">
        <dgm:presLayoutVars>
          <dgm:bulletEnabled val="1"/>
        </dgm:presLayoutVars>
      </dgm:prSet>
      <dgm:spPr/>
    </dgm:pt>
    <dgm:pt modelId="{86D08747-5BEA-A44A-AEBF-9B228BB6E8D3}" type="pres">
      <dgm:prSet presAssocID="{DA271BAF-2D6D-5C47-9DC0-B2CF89DC40CB}" presName="sibTrans" presStyleCnt="0"/>
      <dgm:spPr/>
    </dgm:pt>
    <dgm:pt modelId="{9468F249-2229-6343-955A-16E121E67C0B}" type="pres">
      <dgm:prSet presAssocID="{E860D186-F591-2F4F-8665-BF7EA64D0A37}" presName="node" presStyleLbl="node1" presStyleIdx="1" presStyleCnt="6">
        <dgm:presLayoutVars>
          <dgm:bulletEnabled val="1"/>
        </dgm:presLayoutVars>
      </dgm:prSet>
      <dgm:spPr/>
    </dgm:pt>
    <dgm:pt modelId="{E38BD760-CBD2-A74F-A348-4D2220C09F02}" type="pres">
      <dgm:prSet presAssocID="{BA6DD07D-4CFE-EF4C-A87B-7EF49F1AFDBD}" presName="sibTrans" presStyleCnt="0"/>
      <dgm:spPr/>
    </dgm:pt>
    <dgm:pt modelId="{D498951D-B9E5-074D-A633-8765BD0E40E7}" type="pres">
      <dgm:prSet presAssocID="{080EF3B0-C666-4241-885E-B86E3A4DF3BE}" presName="node" presStyleLbl="node1" presStyleIdx="2" presStyleCnt="6">
        <dgm:presLayoutVars>
          <dgm:bulletEnabled val="1"/>
        </dgm:presLayoutVars>
      </dgm:prSet>
      <dgm:spPr/>
    </dgm:pt>
    <dgm:pt modelId="{D604DB1D-1EE6-7144-9EF4-55DAB5D39A52}" type="pres">
      <dgm:prSet presAssocID="{B1C953F8-9C64-3140-B300-A718C6D10265}" presName="sibTrans" presStyleCnt="0"/>
      <dgm:spPr/>
    </dgm:pt>
    <dgm:pt modelId="{300E7B59-DB65-E342-8A39-01609CEE9560}" type="pres">
      <dgm:prSet presAssocID="{FBD38ED5-0C16-A448-93D8-1A36839046B6}" presName="node" presStyleLbl="node1" presStyleIdx="3" presStyleCnt="6">
        <dgm:presLayoutVars>
          <dgm:bulletEnabled val="1"/>
        </dgm:presLayoutVars>
      </dgm:prSet>
      <dgm:spPr/>
    </dgm:pt>
    <dgm:pt modelId="{27C5CCF5-123F-1246-A67C-B0E3F994F65C}" type="pres">
      <dgm:prSet presAssocID="{D27A1059-5D09-CD43-90C2-D89F91098134}" presName="sibTrans" presStyleCnt="0"/>
      <dgm:spPr/>
    </dgm:pt>
    <dgm:pt modelId="{CA4CB505-AC4B-A344-9B73-DBAE688B3B56}" type="pres">
      <dgm:prSet presAssocID="{0B9416B4-8593-2940-95D7-C4901EE5254E}" presName="node" presStyleLbl="node1" presStyleIdx="4" presStyleCnt="6">
        <dgm:presLayoutVars>
          <dgm:bulletEnabled val="1"/>
        </dgm:presLayoutVars>
      </dgm:prSet>
      <dgm:spPr/>
    </dgm:pt>
    <dgm:pt modelId="{F90B1948-796B-8A46-80BB-F0FF9E483867}" type="pres">
      <dgm:prSet presAssocID="{7DE9C6ED-9BC4-EE41-B7F7-0F1C6B60A220}" presName="sibTrans" presStyleCnt="0"/>
      <dgm:spPr/>
    </dgm:pt>
    <dgm:pt modelId="{5B42ECAD-645F-8245-B99E-D104F7E56740}" type="pres">
      <dgm:prSet presAssocID="{6635D30B-C01A-E64C-89DF-F743F5B3200B}" presName="node" presStyleLbl="node1" presStyleIdx="5" presStyleCnt="6">
        <dgm:presLayoutVars>
          <dgm:bulletEnabled val="1"/>
        </dgm:presLayoutVars>
      </dgm:prSet>
      <dgm:spPr/>
    </dgm:pt>
  </dgm:ptLst>
  <dgm:cxnLst>
    <dgm:cxn modelId="{72328E18-C482-6244-AE3D-3C20C0D0662F}" srcId="{06770207-E8F9-274C-B2D0-7F48805A0569}" destId="{6635D30B-C01A-E64C-89DF-F743F5B3200B}" srcOrd="5" destOrd="0" parTransId="{40DF8400-4872-6241-B296-72CE4AF92512}" sibTransId="{CF343699-F151-604D-9DA7-1A9931B9BEB5}"/>
    <dgm:cxn modelId="{9F386220-3228-4E03-BE19-08A190707B7C}" type="presOf" srcId="{06770207-E8F9-274C-B2D0-7F48805A0569}" destId="{B4372D5C-9BB6-CA40-B31B-A552D93CA37C}" srcOrd="0" destOrd="0" presId="urn:microsoft.com/office/officeart/2005/8/layout/default#1"/>
    <dgm:cxn modelId="{8B823D34-0472-4CB5-8194-788FA56A487F}" type="presOf" srcId="{6635D30B-C01A-E64C-89DF-F743F5B3200B}" destId="{5B42ECAD-645F-8245-B99E-D104F7E56740}" srcOrd="0" destOrd="0" presId="urn:microsoft.com/office/officeart/2005/8/layout/default#1"/>
    <dgm:cxn modelId="{23BD6844-2B08-49A2-8098-F158934D643F}" type="presOf" srcId="{0B9416B4-8593-2940-95D7-C4901EE5254E}" destId="{CA4CB505-AC4B-A344-9B73-DBAE688B3B56}" srcOrd="0" destOrd="0" presId="urn:microsoft.com/office/officeart/2005/8/layout/default#1"/>
    <dgm:cxn modelId="{5BBF366B-E3BA-43CB-B509-94046C06FDCB}" type="presOf" srcId="{23546451-0A7F-D945-AFB3-86539740A1F6}" destId="{0E85A06D-5EA6-6F48-84D4-C6C5C0FFDA4B}" srcOrd="0" destOrd="0" presId="urn:microsoft.com/office/officeart/2005/8/layout/default#1"/>
    <dgm:cxn modelId="{872FE950-61ED-7F4C-B12F-54B8D15B1C1D}" srcId="{06770207-E8F9-274C-B2D0-7F48805A0569}" destId="{FBD38ED5-0C16-A448-93D8-1A36839046B6}" srcOrd="3" destOrd="0" parTransId="{5CEB8A04-BED6-814C-BA38-FA1E7284BC3F}" sibTransId="{D27A1059-5D09-CD43-90C2-D89F91098134}"/>
    <dgm:cxn modelId="{3F3C4279-FE42-FA4A-BEDC-962AE0A5BDA1}" srcId="{06770207-E8F9-274C-B2D0-7F48805A0569}" destId="{E860D186-F591-2F4F-8665-BF7EA64D0A37}" srcOrd="1" destOrd="0" parTransId="{8EEDF29D-F18E-CE48-AAFF-D3E36CD13A87}" sibTransId="{BA6DD07D-4CFE-EF4C-A87B-7EF49F1AFDBD}"/>
    <dgm:cxn modelId="{61FE52A5-BEDF-4DAF-A100-7A0083B96D0E}" type="presOf" srcId="{080EF3B0-C666-4241-885E-B86E3A4DF3BE}" destId="{D498951D-B9E5-074D-A633-8765BD0E40E7}" srcOrd="0" destOrd="0" presId="urn:microsoft.com/office/officeart/2005/8/layout/default#1"/>
    <dgm:cxn modelId="{FE8859A5-710B-4074-A6CE-9C61F2FB3E39}" type="presOf" srcId="{FBD38ED5-0C16-A448-93D8-1A36839046B6}" destId="{300E7B59-DB65-E342-8A39-01609CEE9560}" srcOrd="0" destOrd="0" presId="urn:microsoft.com/office/officeart/2005/8/layout/default#1"/>
    <dgm:cxn modelId="{DBB944AF-3317-DE4A-9F1B-D1E247B1CEA5}" srcId="{06770207-E8F9-274C-B2D0-7F48805A0569}" destId="{0B9416B4-8593-2940-95D7-C4901EE5254E}" srcOrd="4" destOrd="0" parTransId="{54226844-DBC9-3243-A6BF-43A9226CB424}" sibTransId="{7DE9C6ED-9BC4-EE41-B7F7-0F1C6B60A220}"/>
    <dgm:cxn modelId="{70C133B0-B2C8-44D5-B439-7D8C6F3EE960}" type="presOf" srcId="{E860D186-F591-2F4F-8665-BF7EA64D0A37}" destId="{9468F249-2229-6343-955A-16E121E67C0B}" srcOrd="0" destOrd="0" presId="urn:microsoft.com/office/officeart/2005/8/layout/default#1"/>
    <dgm:cxn modelId="{AB5104C3-5259-4B42-A0E2-BEDC01453BEA}" srcId="{06770207-E8F9-274C-B2D0-7F48805A0569}" destId="{23546451-0A7F-D945-AFB3-86539740A1F6}" srcOrd="0" destOrd="0" parTransId="{EF00463F-1226-4D47-9165-FD7A200A213C}" sibTransId="{DA271BAF-2D6D-5C47-9DC0-B2CF89DC40CB}"/>
    <dgm:cxn modelId="{357191D1-23F9-7343-B4A8-7F6B9FC27CB2}" srcId="{06770207-E8F9-274C-B2D0-7F48805A0569}" destId="{080EF3B0-C666-4241-885E-B86E3A4DF3BE}" srcOrd="2" destOrd="0" parTransId="{0D0067CF-5474-2345-8851-6D51F101E0B1}" sibTransId="{B1C953F8-9C64-3140-B300-A718C6D10265}"/>
    <dgm:cxn modelId="{254984DB-49C6-4256-B290-9DAE2A47A7DE}" type="presParOf" srcId="{B4372D5C-9BB6-CA40-B31B-A552D93CA37C}" destId="{0E85A06D-5EA6-6F48-84D4-C6C5C0FFDA4B}" srcOrd="0" destOrd="0" presId="urn:microsoft.com/office/officeart/2005/8/layout/default#1"/>
    <dgm:cxn modelId="{4C6D2278-F0B6-4E13-97B4-FB7C428A7BEB}" type="presParOf" srcId="{B4372D5C-9BB6-CA40-B31B-A552D93CA37C}" destId="{86D08747-5BEA-A44A-AEBF-9B228BB6E8D3}" srcOrd="1" destOrd="0" presId="urn:microsoft.com/office/officeart/2005/8/layout/default#1"/>
    <dgm:cxn modelId="{3D9C4ABD-260C-4C19-AA1F-640197CF2D5E}" type="presParOf" srcId="{B4372D5C-9BB6-CA40-B31B-A552D93CA37C}" destId="{9468F249-2229-6343-955A-16E121E67C0B}" srcOrd="2" destOrd="0" presId="urn:microsoft.com/office/officeart/2005/8/layout/default#1"/>
    <dgm:cxn modelId="{18EDE678-56A3-42AD-99FD-7BD44C3066DD}" type="presParOf" srcId="{B4372D5C-9BB6-CA40-B31B-A552D93CA37C}" destId="{E38BD760-CBD2-A74F-A348-4D2220C09F02}" srcOrd="3" destOrd="0" presId="urn:microsoft.com/office/officeart/2005/8/layout/default#1"/>
    <dgm:cxn modelId="{2ECBCA70-9710-417B-B4F3-827FCD3DBA86}" type="presParOf" srcId="{B4372D5C-9BB6-CA40-B31B-A552D93CA37C}" destId="{D498951D-B9E5-074D-A633-8765BD0E40E7}" srcOrd="4" destOrd="0" presId="urn:microsoft.com/office/officeart/2005/8/layout/default#1"/>
    <dgm:cxn modelId="{833F9568-E733-426E-9C5C-2FA9DF204469}" type="presParOf" srcId="{B4372D5C-9BB6-CA40-B31B-A552D93CA37C}" destId="{D604DB1D-1EE6-7144-9EF4-55DAB5D39A52}" srcOrd="5" destOrd="0" presId="urn:microsoft.com/office/officeart/2005/8/layout/default#1"/>
    <dgm:cxn modelId="{F46B153E-F5FB-4A49-93F0-1BBC09346B59}" type="presParOf" srcId="{B4372D5C-9BB6-CA40-B31B-A552D93CA37C}" destId="{300E7B59-DB65-E342-8A39-01609CEE9560}" srcOrd="6" destOrd="0" presId="urn:microsoft.com/office/officeart/2005/8/layout/default#1"/>
    <dgm:cxn modelId="{259536BB-57DE-4D28-872C-6E017771D8DC}" type="presParOf" srcId="{B4372D5C-9BB6-CA40-B31B-A552D93CA37C}" destId="{27C5CCF5-123F-1246-A67C-B0E3F994F65C}" srcOrd="7" destOrd="0" presId="urn:microsoft.com/office/officeart/2005/8/layout/default#1"/>
    <dgm:cxn modelId="{42001D3F-7070-4538-BF30-B62167F36703}" type="presParOf" srcId="{B4372D5C-9BB6-CA40-B31B-A552D93CA37C}" destId="{CA4CB505-AC4B-A344-9B73-DBAE688B3B56}" srcOrd="8" destOrd="0" presId="urn:microsoft.com/office/officeart/2005/8/layout/default#1"/>
    <dgm:cxn modelId="{FF657CCA-AF66-4225-9FA1-5D363EC0A10D}" type="presParOf" srcId="{B4372D5C-9BB6-CA40-B31B-A552D93CA37C}" destId="{F90B1948-796B-8A46-80BB-F0FF9E483867}" srcOrd="9" destOrd="0" presId="urn:microsoft.com/office/officeart/2005/8/layout/default#1"/>
    <dgm:cxn modelId="{2BF2186C-C5AA-489E-93AD-9D9B7A1F19ED}" type="presParOf" srcId="{B4372D5C-9BB6-CA40-B31B-A552D93CA37C}" destId="{5B42ECAD-645F-8245-B99E-D104F7E56740}" srcOrd="10"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DDD63-D148-C04E-AE73-900A9CB76940}">
      <dsp:nvSpPr>
        <dsp:cNvPr id="0" name=""/>
        <dsp:cNvSpPr/>
      </dsp:nvSpPr>
      <dsp:spPr>
        <a:xfrm>
          <a:off x="7117943" y="3623895"/>
          <a:ext cx="91440" cy="674557"/>
        </a:xfrm>
        <a:custGeom>
          <a:avLst/>
          <a:gdLst/>
          <a:ahLst/>
          <a:cxnLst/>
          <a:rect l="0" t="0" r="0" b="0"/>
          <a:pathLst>
            <a:path>
              <a:moveTo>
                <a:pt x="45720" y="0"/>
              </a:moveTo>
              <a:lnTo>
                <a:pt x="45720" y="67455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C38F41A-7026-F74C-AC4B-78ED7376BF67}">
      <dsp:nvSpPr>
        <dsp:cNvPr id="0" name=""/>
        <dsp:cNvSpPr/>
      </dsp:nvSpPr>
      <dsp:spPr>
        <a:xfrm>
          <a:off x="4328844" y="1476520"/>
          <a:ext cx="2834818" cy="674557"/>
        </a:xfrm>
        <a:custGeom>
          <a:avLst/>
          <a:gdLst/>
          <a:ahLst/>
          <a:cxnLst/>
          <a:rect l="0" t="0" r="0" b="0"/>
          <a:pathLst>
            <a:path>
              <a:moveTo>
                <a:pt x="0" y="0"/>
              </a:moveTo>
              <a:lnTo>
                <a:pt x="0" y="459691"/>
              </a:lnTo>
              <a:lnTo>
                <a:pt x="2834818" y="459691"/>
              </a:lnTo>
              <a:lnTo>
                <a:pt x="2834818" y="6745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643EC93-7D48-5144-87AF-EB858A6B6431}">
      <dsp:nvSpPr>
        <dsp:cNvPr id="0" name=""/>
        <dsp:cNvSpPr/>
      </dsp:nvSpPr>
      <dsp:spPr>
        <a:xfrm>
          <a:off x="4283124" y="3623895"/>
          <a:ext cx="91440" cy="674557"/>
        </a:xfrm>
        <a:custGeom>
          <a:avLst/>
          <a:gdLst/>
          <a:ahLst/>
          <a:cxnLst/>
          <a:rect l="0" t="0" r="0" b="0"/>
          <a:pathLst>
            <a:path>
              <a:moveTo>
                <a:pt x="45720" y="0"/>
              </a:moveTo>
              <a:lnTo>
                <a:pt x="45720" y="67455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134F9FD-5E66-6844-A538-8F42E8B33A32}">
      <dsp:nvSpPr>
        <dsp:cNvPr id="0" name=""/>
        <dsp:cNvSpPr/>
      </dsp:nvSpPr>
      <dsp:spPr>
        <a:xfrm>
          <a:off x="4283124" y="1476520"/>
          <a:ext cx="91440" cy="674557"/>
        </a:xfrm>
        <a:custGeom>
          <a:avLst/>
          <a:gdLst/>
          <a:ahLst/>
          <a:cxnLst/>
          <a:rect l="0" t="0" r="0" b="0"/>
          <a:pathLst>
            <a:path>
              <a:moveTo>
                <a:pt x="45720" y="0"/>
              </a:moveTo>
              <a:lnTo>
                <a:pt x="45720" y="6745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336A106-E8E5-7842-B744-5DA305419486}">
      <dsp:nvSpPr>
        <dsp:cNvPr id="0" name=""/>
        <dsp:cNvSpPr/>
      </dsp:nvSpPr>
      <dsp:spPr>
        <a:xfrm>
          <a:off x="1448306" y="3623895"/>
          <a:ext cx="91440" cy="674557"/>
        </a:xfrm>
        <a:custGeom>
          <a:avLst/>
          <a:gdLst/>
          <a:ahLst/>
          <a:cxnLst/>
          <a:rect l="0" t="0" r="0" b="0"/>
          <a:pathLst>
            <a:path>
              <a:moveTo>
                <a:pt x="45720" y="0"/>
              </a:moveTo>
              <a:lnTo>
                <a:pt x="45720" y="67455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4366298-FD9B-5A4A-9783-59C231A2AEE2}">
      <dsp:nvSpPr>
        <dsp:cNvPr id="0" name=""/>
        <dsp:cNvSpPr/>
      </dsp:nvSpPr>
      <dsp:spPr>
        <a:xfrm>
          <a:off x="1494026" y="1476520"/>
          <a:ext cx="2834818" cy="674557"/>
        </a:xfrm>
        <a:custGeom>
          <a:avLst/>
          <a:gdLst/>
          <a:ahLst/>
          <a:cxnLst/>
          <a:rect l="0" t="0" r="0" b="0"/>
          <a:pathLst>
            <a:path>
              <a:moveTo>
                <a:pt x="2834818" y="0"/>
              </a:moveTo>
              <a:lnTo>
                <a:pt x="2834818" y="459691"/>
              </a:lnTo>
              <a:lnTo>
                <a:pt x="0" y="459691"/>
              </a:lnTo>
              <a:lnTo>
                <a:pt x="0" y="6745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D085B36-DA72-2244-BE46-2D2FD9A8231A}">
      <dsp:nvSpPr>
        <dsp:cNvPr id="0" name=""/>
        <dsp:cNvSpPr/>
      </dsp:nvSpPr>
      <dsp:spPr>
        <a:xfrm>
          <a:off x="3169146" y="3703"/>
          <a:ext cx="2319397" cy="14728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EA4FB93-F3AC-BD4A-A777-9351FC75EDE1}">
      <dsp:nvSpPr>
        <dsp:cNvPr id="0" name=""/>
        <dsp:cNvSpPr/>
      </dsp:nvSpPr>
      <dsp:spPr>
        <a:xfrm>
          <a:off x="3426856" y="248528"/>
          <a:ext cx="2319397" cy="147281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Includes the following stages:</a:t>
          </a:r>
        </a:p>
      </dsp:txBody>
      <dsp:txXfrm>
        <a:off x="3469993" y="291665"/>
        <a:ext cx="2233123" cy="1386543"/>
      </dsp:txXfrm>
    </dsp:sp>
    <dsp:sp modelId="{9FB4FFB5-C11F-484E-B2AC-3F8A7722AECD}">
      <dsp:nvSpPr>
        <dsp:cNvPr id="0" name=""/>
        <dsp:cNvSpPr/>
      </dsp:nvSpPr>
      <dsp:spPr>
        <a:xfrm>
          <a:off x="334327" y="2151078"/>
          <a:ext cx="2319397" cy="14728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C89960E-E5D9-D046-8D4B-DD02582B7D3A}">
      <dsp:nvSpPr>
        <dsp:cNvPr id="0" name=""/>
        <dsp:cNvSpPr/>
      </dsp:nvSpPr>
      <dsp:spPr>
        <a:xfrm>
          <a:off x="592038" y="2395904"/>
          <a:ext cx="2319397" cy="147281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Fetch</a:t>
          </a:r>
        </a:p>
      </dsp:txBody>
      <dsp:txXfrm>
        <a:off x="635175" y="2439041"/>
        <a:ext cx="2233123" cy="1386543"/>
      </dsp:txXfrm>
    </dsp:sp>
    <dsp:sp modelId="{553E2E5B-A13E-FF49-8C45-FB7E75BAA80F}">
      <dsp:nvSpPr>
        <dsp:cNvPr id="0" name=""/>
        <dsp:cNvSpPr/>
      </dsp:nvSpPr>
      <dsp:spPr>
        <a:xfrm>
          <a:off x="334327" y="4298453"/>
          <a:ext cx="2319397" cy="14728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B51A060-E74F-BA43-988A-F74B2DB43A08}">
      <dsp:nvSpPr>
        <dsp:cNvPr id="0" name=""/>
        <dsp:cNvSpPr/>
      </dsp:nvSpPr>
      <dsp:spPr>
        <a:xfrm>
          <a:off x="592038" y="4543279"/>
          <a:ext cx="2319397" cy="147281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Read the next instruction from memory into the processor</a:t>
          </a:r>
        </a:p>
      </dsp:txBody>
      <dsp:txXfrm>
        <a:off x="635175" y="4586416"/>
        <a:ext cx="2233123" cy="1386543"/>
      </dsp:txXfrm>
    </dsp:sp>
    <dsp:sp modelId="{25DF7365-5D74-DF46-96B5-16D5E6DC1CCA}">
      <dsp:nvSpPr>
        <dsp:cNvPr id="0" name=""/>
        <dsp:cNvSpPr/>
      </dsp:nvSpPr>
      <dsp:spPr>
        <a:xfrm>
          <a:off x="3169146" y="2151078"/>
          <a:ext cx="2319397" cy="14728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8A2C79F-E9DA-7747-88FE-4BE1B57D3E7B}">
      <dsp:nvSpPr>
        <dsp:cNvPr id="0" name=""/>
        <dsp:cNvSpPr/>
      </dsp:nvSpPr>
      <dsp:spPr>
        <a:xfrm>
          <a:off x="3426856" y="2395904"/>
          <a:ext cx="2319397" cy="147281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Execute</a:t>
          </a:r>
        </a:p>
      </dsp:txBody>
      <dsp:txXfrm>
        <a:off x="3469993" y="2439041"/>
        <a:ext cx="2233123" cy="1386543"/>
      </dsp:txXfrm>
    </dsp:sp>
    <dsp:sp modelId="{2BAF6A3E-78B0-7949-A2B0-6895C6917D8B}">
      <dsp:nvSpPr>
        <dsp:cNvPr id="0" name=""/>
        <dsp:cNvSpPr/>
      </dsp:nvSpPr>
      <dsp:spPr>
        <a:xfrm>
          <a:off x="3169146" y="4298453"/>
          <a:ext cx="2319397" cy="14728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AF7092A-AE27-DE44-9782-177693E2CA5C}">
      <dsp:nvSpPr>
        <dsp:cNvPr id="0" name=""/>
        <dsp:cNvSpPr/>
      </dsp:nvSpPr>
      <dsp:spPr>
        <a:xfrm>
          <a:off x="3426856" y="4543279"/>
          <a:ext cx="2319397" cy="147281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Interpret the opcode and perform the indicated operation</a:t>
          </a:r>
        </a:p>
      </dsp:txBody>
      <dsp:txXfrm>
        <a:off x="3469993" y="4586416"/>
        <a:ext cx="2233123" cy="1386543"/>
      </dsp:txXfrm>
    </dsp:sp>
    <dsp:sp modelId="{C91E6CA4-2AF4-C547-9551-BEB59BE9CDA3}">
      <dsp:nvSpPr>
        <dsp:cNvPr id="0" name=""/>
        <dsp:cNvSpPr/>
      </dsp:nvSpPr>
      <dsp:spPr>
        <a:xfrm>
          <a:off x="6003964" y="2151078"/>
          <a:ext cx="2319397" cy="14728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50E5B82-958A-1F4B-AE37-5BE92D52A0F0}">
      <dsp:nvSpPr>
        <dsp:cNvPr id="0" name=""/>
        <dsp:cNvSpPr/>
      </dsp:nvSpPr>
      <dsp:spPr>
        <a:xfrm>
          <a:off x="6261675" y="2395904"/>
          <a:ext cx="2319397" cy="147281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Interrupt </a:t>
          </a:r>
        </a:p>
      </dsp:txBody>
      <dsp:txXfrm>
        <a:off x="6304812" y="2439041"/>
        <a:ext cx="2233123" cy="1386543"/>
      </dsp:txXfrm>
    </dsp:sp>
    <dsp:sp modelId="{421C3655-0911-9049-B8DE-E6E2B6DA48D6}">
      <dsp:nvSpPr>
        <dsp:cNvPr id="0" name=""/>
        <dsp:cNvSpPr/>
      </dsp:nvSpPr>
      <dsp:spPr>
        <a:xfrm>
          <a:off x="6003964" y="4298453"/>
          <a:ext cx="2319397" cy="14728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B4CAA32-B118-204E-8081-E3E47AD463CF}">
      <dsp:nvSpPr>
        <dsp:cNvPr id="0" name=""/>
        <dsp:cNvSpPr/>
      </dsp:nvSpPr>
      <dsp:spPr>
        <a:xfrm>
          <a:off x="6261675" y="4543279"/>
          <a:ext cx="2319397" cy="147281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If interrupts are enabled and an interrupt has occurred, save the current process state and service the interrupt</a:t>
          </a:r>
        </a:p>
      </dsp:txBody>
      <dsp:txXfrm>
        <a:off x="6304812" y="4586416"/>
        <a:ext cx="2233123" cy="13865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38744-C04D-3E4E-AA73-587B41E192F1}">
      <dsp:nvSpPr>
        <dsp:cNvPr id="0" name=""/>
        <dsp:cNvSpPr/>
      </dsp:nvSpPr>
      <dsp:spPr>
        <a:xfrm>
          <a:off x="251525" y="1692431"/>
          <a:ext cx="3791510" cy="312720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35FEA2A-0066-1642-A472-449A8E0D404E}">
      <dsp:nvSpPr>
        <dsp:cNvPr id="0" name=""/>
        <dsp:cNvSpPr/>
      </dsp:nvSpPr>
      <dsp:spPr>
        <a:xfrm>
          <a:off x="1828804" y="1219192"/>
          <a:ext cx="3287503" cy="5287245"/>
        </a:xfrm>
        <a:prstGeom prst="leftCircularArrow">
          <a:avLst>
            <a:gd name="adj1" fmla="val 1811"/>
            <a:gd name="adj2" fmla="val 215986"/>
            <a:gd name="adj3" fmla="val 3871744"/>
            <a:gd name="adj4" fmla="val 10904737"/>
            <a:gd name="adj5" fmla="val 2112"/>
          </a:avLst>
        </a:prstGeom>
        <a:solidFill>
          <a:schemeClr val="accent3"/>
        </a:solidFill>
        <a:ln>
          <a:solidFill>
            <a:schemeClr val="accent3"/>
          </a:solidFill>
        </a:ln>
        <a:effectLst/>
      </dsp:spPr>
      <dsp:style>
        <a:lnRef idx="0">
          <a:scrgbClr r="0" g="0" b="0"/>
        </a:lnRef>
        <a:fillRef idx="3">
          <a:scrgbClr r="0" g="0" b="0"/>
        </a:fillRef>
        <a:effectRef idx="2">
          <a:scrgbClr r="0" g="0" b="0"/>
        </a:effectRef>
        <a:fontRef idx="minor">
          <a:schemeClr val="lt1"/>
        </a:fontRef>
      </dsp:style>
    </dsp:sp>
    <dsp:sp modelId="{4921A1A8-6658-C946-81EC-1BBCEEEDE982}">
      <dsp:nvSpPr>
        <dsp:cNvPr id="0" name=""/>
        <dsp:cNvSpPr/>
      </dsp:nvSpPr>
      <dsp:spPr>
        <a:xfrm>
          <a:off x="533399" y="2438394"/>
          <a:ext cx="3370231" cy="13402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rtl="0">
            <a:lnSpc>
              <a:spcPct val="90000"/>
            </a:lnSpc>
            <a:spcBef>
              <a:spcPct val="0"/>
            </a:spcBef>
            <a:spcAft>
              <a:spcPct val="35000"/>
            </a:spcAft>
            <a:buNone/>
          </a:pPr>
          <a:r>
            <a:rPr lang="en-US" sz="2300" kern="1200" dirty="0"/>
            <a:t>Referenced by means of the machine language that the processor executes</a:t>
          </a:r>
        </a:p>
      </dsp:txBody>
      <dsp:txXfrm>
        <a:off x="572653" y="2477648"/>
        <a:ext cx="3291723" cy="1261722"/>
      </dsp:txXfrm>
    </dsp:sp>
    <dsp:sp modelId="{C1F890E0-24C4-D642-8884-C9B159244FFE}">
      <dsp:nvSpPr>
        <dsp:cNvPr id="0" name=""/>
        <dsp:cNvSpPr/>
      </dsp:nvSpPr>
      <dsp:spPr>
        <a:xfrm>
          <a:off x="4752856" y="1528909"/>
          <a:ext cx="4120007" cy="460549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rtl="0">
            <a:lnSpc>
              <a:spcPct val="90000"/>
            </a:lnSpc>
            <a:spcBef>
              <a:spcPct val="0"/>
            </a:spcBef>
            <a:spcAft>
              <a:spcPct val="15000"/>
            </a:spcAft>
            <a:buChar char="•"/>
          </a:pPr>
          <a:r>
            <a:rPr lang="en-US" sz="1300" b="1" kern="1200" dirty="0">
              <a:solidFill>
                <a:schemeClr val="accent3"/>
              </a:solidFill>
            </a:rPr>
            <a:t>General purpose</a:t>
          </a:r>
        </a:p>
        <a:p>
          <a:pPr marL="228600" lvl="2" indent="-114300" algn="l" defTabSz="577850" rtl="0">
            <a:lnSpc>
              <a:spcPct val="90000"/>
            </a:lnSpc>
            <a:spcBef>
              <a:spcPct val="0"/>
            </a:spcBef>
            <a:spcAft>
              <a:spcPct val="15000"/>
            </a:spcAft>
            <a:buChar char="•"/>
          </a:pPr>
          <a:r>
            <a:rPr lang="en-US" sz="1300" kern="1200" dirty="0"/>
            <a:t>Can be assigned to a variety of functions by the programmer</a:t>
          </a:r>
        </a:p>
        <a:p>
          <a:pPr marL="114300" lvl="1" indent="-114300" algn="l" defTabSz="577850" rtl="0">
            <a:lnSpc>
              <a:spcPct val="90000"/>
            </a:lnSpc>
            <a:spcBef>
              <a:spcPct val="0"/>
            </a:spcBef>
            <a:spcAft>
              <a:spcPct val="15000"/>
            </a:spcAft>
            <a:buChar char="•"/>
          </a:pPr>
          <a:r>
            <a:rPr lang="en-US" sz="1300" b="1" kern="1200" dirty="0">
              <a:solidFill>
                <a:schemeClr val="accent3"/>
              </a:solidFill>
            </a:rPr>
            <a:t>Data</a:t>
          </a:r>
        </a:p>
        <a:p>
          <a:pPr marL="228600" lvl="2" indent="-114300" algn="l" defTabSz="577850" rtl="0">
            <a:lnSpc>
              <a:spcPct val="90000"/>
            </a:lnSpc>
            <a:spcBef>
              <a:spcPct val="0"/>
            </a:spcBef>
            <a:spcAft>
              <a:spcPct val="15000"/>
            </a:spcAft>
            <a:buChar char="•"/>
          </a:pPr>
          <a:r>
            <a:rPr lang="en-US" sz="1300" kern="1200" dirty="0"/>
            <a:t>May be used only to hold data and cannot be employed in the calculation of an operand address</a:t>
          </a:r>
        </a:p>
        <a:p>
          <a:pPr marL="114300" lvl="1" indent="-114300" algn="l" defTabSz="577850" rtl="0">
            <a:lnSpc>
              <a:spcPct val="90000"/>
            </a:lnSpc>
            <a:spcBef>
              <a:spcPct val="0"/>
            </a:spcBef>
            <a:spcAft>
              <a:spcPct val="15000"/>
            </a:spcAft>
            <a:buChar char="•"/>
          </a:pPr>
          <a:r>
            <a:rPr lang="en-US" sz="1300" b="1" kern="1200" dirty="0">
              <a:solidFill>
                <a:schemeClr val="accent3"/>
              </a:solidFill>
            </a:rPr>
            <a:t>Address</a:t>
          </a:r>
        </a:p>
        <a:p>
          <a:pPr marL="228600" lvl="2" indent="-114300" algn="l" defTabSz="577850" rtl="0">
            <a:lnSpc>
              <a:spcPct val="90000"/>
            </a:lnSpc>
            <a:spcBef>
              <a:spcPct val="0"/>
            </a:spcBef>
            <a:spcAft>
              <a:spcPct val="15000"/>
            </a:spcAft>
            <a:buChar char="•"/>
          </a:pPr>
          <a:r>
            <a:rPr lang="en-US" sz="1300" kern="1200" dirty="0"/>
            <a:t>May be somewhat general purpose or may be devoted to a particular addressing mode</a:t>
          </a:r>
        </a:p>
        <a:p>
          <a:pPr marL="228600" lvl="2" indent="-114300" algn="l" defTabSz="577850" rtl="0">
            <a:lnSpc>
              <a:spcPct val="90000"/>
            </a:lnSpc>
            <a:spcBef>
              <a:spcPct val="0"/>
            </a:spcBef>
            <a:spcAft>
              <a:spcPct val="15000"/>
            </a:spcAft>
            <a:buChar char="•"/>
          </a:pPr>
          <a:r>
            <a:rPr lang="en-US" sz="1300" kern="1200" dirty="0"/>
            <a:t>Examples:  segment pointers, index registers, stack pointer</a:t>
          </a:r>
        </a:p>
        <a:p>
          <a:pPr marL="114300" lvl="1" indent="-114300" algn="l" defTabSz="577850" rtl="0">
            <a:lnSpc>
              <a:spcPct val="90000"/>
            </a:lnSpc>
            <a:spcBef>
              <a:spcPct val="0"/>
            </a:spcBef>
            <a:spcAft>
              <a:spcPct val="15000"/>
            </a:spcAft>
            <a:buChar char="•"/>
          </a:pPr>
          <a:r>
            <a:rPr lang="en-US" sz="1300" b="1" kern="1200" dirty="0">
              <a:solidFill>
                <a:schemeClr val="accent3"/>
              </a:solidFill>
            </a:rPr>
            <a:t>Condition codes</a:t>
          </a:r>
        </a:p>
        <a:p>
          <a:pPr marL="228600" lvl="2" indent="-114300" algn="l" defTabSz="577850" rtl="0">
            <a:lnSpc>
              <a:spcPct val="90000"/>
            </a:lnSpc>
            <a:spcBef>
              <a:spcPct val="0"/>
            </a:spcBef>
            <a:spcAft>
              <a:spcPct val="15000"/>
            </a:spcAft>
            <a:buChar char="•"/>
          </a:pPr>
          <a:r>
            <a:rPr lang="en-US" sz="1300" kern="1200" dirty="0"/>
            <a:t>Also referred to as </a:t>
          </a:r>
          <a:r>
            <a:rPr lang="en-US" sz="1300" i="1" kern="1200" dirty="0"/>
            <a:t>flags</a:t>
          </a:r>
          <a:endParaRPr lang="en-US" sz="1300" kern="1200" dirty="0"/>
        </a:p>
        <a:p>
          <a:pPr marL="228600" lvl="2" indent="-114300" algn="l" defTabSz="577850" rtl="0">
            <a:lnSpc>
              <a:spcPct val="90000"/>
            </a:lnSpc>
            <a:spcBef>
              <a:spcPct val="0"/>
            </a:spcBef>
            <a:spcAft>
              <a:spcPct val="15000"/>
            </a:spcAft>
            <a:buChar char="•"/>
          </a:pPr>
          <a:r>
            <a:rPr lang="en-US" sz="1300" kern="1200" dirty="0"/>
            <a:t>Bits set by the processor hardware as the result of operations</a:t>
          </a:r>
        </a:p>
      </dsp:txBody>
      <dsp:txXfrm>
        <a:off x="4858841" y="2621786"/>
        <a:ext cx="3908037" cy="3406633"/>
      </dsp:txXfrm>
    </dsp:sp>
    <dsp:sp modelId="{1F6A97C5-F3A9-E94F-905E-0E5EEFB98187}">
      <dsp:nvSpPr>
        <dsp:cNvPr id="0" name=""/>
        <dsp:cNvSpPr/>
      </dsp:nvSpPr>
      <dsp:spPr>
        <a:xfrm>
          <a:off x="5333994" y="990606"/>
          <a:ext cx="3558526" cy="145999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90000"/>
            </a:lnSpc>
            <a:spcBef>
              <a:spcPct val="0"/>
            </a:spcBef>
            <a:spcAft>
              <a:spcPct val="35000"/>
            </a:spcAft>
            <a:buNone/>
          </a:pPr>
          <a:r>
            <a:rPr lang="en-US" sz="3600" kern="1200" dirty="0"/>
            <a:t>Categories:</a:t>
          </a:r>
        </a:p>
      </dsp:txBody>
      <dsp:txXfrm>
        <a:off x="5376756" y="1033368"/>
        <a:ext cx="3473002" cy="13744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E271E-CE66-1941-BDE4-DC011A56D099}">
      <dsp:nvSpPr>
        <dsp:cNvPr id="0" name=""/>
        <dsp:cNvSpPr/>
      </dsp:nvSpPr>
      <dsp:spPr>
        <a:xfrm>
          <a:off x="4503" y="0"/>
          <a:ext cx="2702147" cy="2267712"/>
        </a:xfrm>
        <a:prstGeom prst="upArrow">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FF95017-E622-CB47-81A6-7B8D3D03A33B}">
      <dsp:nvSpPr>
        <dsp:cNvPr id="0" name=""/>
        <dsp:cNvSpPr/>
      </dsp:nvSpPr>
      <dsp:spPr>
        <a:xfrm>
          <a:off x="2787715" y="0"/>
          <a:ext cx="4585462" cy="22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0" rIns="135128" bIns="135128"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rgbClr val="C00000"/>
              </a:solidFill>
            </a:rPr>
            <a:t>Register or set of registers that contain status information</a:t>
          </a:r>
        </a:p>
      </dsp:txBody>
      <dsp:txXfrm>
        <a:off x="2787715" y="0"/>
        <a:ext cx="4585462" cy="2267712"/>
      </dsp:txXfrm>
    </dsp:sp>
    <dsp:sp modelId="{FAFFC7AD-0AC6-7C42-BAAA-78490EEA3097}">
      <dsp:nvSpPr>
        <dsp:cNvPr id="0" name=""/>
        <dsp:cNvSpPr/>
      </dsp:nvSpPr>
      <dsp:spPr>
        <a:xfrm>
          <a:off x="815147" y="2456688"/>
          <a:ext cx="2702147" cy="2267712"/>
        </a:xfrm>
        <a:prstGeom prst="downArrow">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F573A9-C3CE-6E4D-8FF9-E946479E33E0}">
      <dsp:nvSpPr>
        <dsp:cNvPr id="0" name=""/>
        <dsp:cNvSpPr/>
      </dsp:nvSpPr>
      <dsp:spPr>
        <a:xfrm>
          <a:off x="3598359" y="2456688"/>
          <a:ext cx="4585462" cy="22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0" rIns="135128" bIns="135128"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rgbClr val="C00000"/>
              </a:solidFill>
            </a:rPr>
            <a:t>Common fields or flags include:</a:t>
          </a:r>
        </a:p>
        <a:p>
          <a:pPr marL="114300" lvl="1" indent="-114300" algn="l" defTabSz="666750" rtl="0">
            <a:lnSpc>
              <a:spcPct val="90000"/>
            </a:lnSpc>
            <a:spcBef>
              <a:spcPct val="0"/>
            </a:spcBef>
            <a:spcAft>
              <a:spcPct val="15000"/>
            </a:spcAft>
            <a:buChar char="•"/>
          </a:pPr>
          <a:r>
            <a:rPr lang="en-US" sz="1500" kern="1200" dirty="0">
              <a:solidFill>
                <a:schemeClr val="tx1"/>
              </a:solidFill>
            </a:rPr>
            <a:t>Sign</a:t>
          </a:r>
        </a:p>
        <a:p>
          <a:pPr marL="114300" lvl="1" indent="-114300" algn="l" defTabSz="666750" rtl="0">
            <a:lnSpc>
              <a:spcPct val="90000"/>
            </a:lnSpc>
            <a:spcBef>
              <a:spcPct val="0"/>
            </a:spcBef>
            <a:spcAft>
              <a:spcPct val="15000"/>
            </a:spcAft>
            <a:buChar char="•"/>
          </a:pPr>
          <a:r>
            <a:rPr lang="en-US" sz="1500" kern="1200" dirty="0">
              <a:solidFill>
                <a:schemeClr val="tx1"/>
              </a:solidFill>
            </a:rPr>
            <a:t>Zero</a:t>
          </a:r>
        </a:p>
        <a:p>
          <a:pPr marL="114300" lvl="1" indent="-114300" algn="l" defTabSz="666750" rtl="0">
            <a:lnSpc>
              <a:spcPct val="90000"/>
            </a:lnSpc>
            <a:spcBef>
              <a:spcPct val="0"/>
            </a:spcBef>
            <a:spcAft>
              <a:spcPct val="15000"/>
            </a:spcAft>
            <a:buChar char="•"/>
          </a:pPr>
          <a:r>
            <a:rPr lang="en-US" sz="1500" kern="1200" dirty="0">
              <a:solidFill>
                <a:schemeClr val="tx1"/>
              </a:solidFill>
            </a:rPr>
            <a:t>Carry</a:t>
          </a:r>
        </a:p>
        <a:p>
          <a:pPr marL="114300" lvl="1" indent="-114300" algn="l" defTabSz="666750" rtl="0">
            <a:lnSpc>
              <a:spcPct val="90000"/>
            </a:lnSpc>
            <a:spcBef>
              <a:spcPct val="0"/>
            </a:spcBef>
            <a:spcAft>
              <a:spcPct val="15000"/>
            </a:spcAft>
            <a:buChar char="•"/>
          </a:pPr>
          <a:r>
            <a:rPr lang="en-US" sz="1500" kern="1200" dirty="0">
              <a:solidFill>
                <a:schemeClr val="tx1"/>
              </a:solidFill>
            </a:rPr>
            <a:t>Equal</a:t>
          </a:r>
        </a:p>
        <a:p>
          <a:pPr marL="114300" lvl="1" indent="-114300" algn="l" defTabSz="666750" rtl="0">
            <a:lnSpc>
              <a:spcPct val="90000"/>
            </a:lnSpc>
            <a:spcBef>
              <a:spcPct val="0"/>
            </a:spcBef>
            <a:spcAft>
              <a:spcPct val="15000"/>
            </a:spcAft>
            <a:buChar char="•"/>
          </a:pPr>
          <a:r>
            <a:rPr lang="en-US" sz="1500" kern="1200" dirty="0">
              <a:solidFill>
                <a:schemeClr val="tx1"/>
              </a:solidFill>
            </a:rPr>
            <a:t>Overflow</a:t>
          </a:r>
        </a:p>
        <a:p>
          <a:pPr marL="114300" lvl="1" indent="-114300" algn="l" defTabSz="666750" rtl="0">
            <a:lnSpc>
              <a:spcPct val="90000"/>
            </a:lnSpc>
            <a:spcBef>
              <a:spcPct val="0"/>
            </a:spcBef>
            <a:spcAft>
              <a:spcPct val="15000"/>
            </a:spcAft>
            <a:buChar char="•"/>
          </a:pPr>
          <a:r>
            <a:rPr lang="en-US" sz="1500" kern="1200" dirty="0">
              <a:solidFill>
                <a:schemeClr val="tx1"/>
              </a:solidFill>
            </a:rPr>
            <a:t>Interrupt Enable/Disable</a:t>
          </a:r>
        </a:p>
        <a:p>
          <a:pPr marL="114300" lvl="1" indent="-114300" algn="l" defTabSz="666750" rtl="0">
            <a:lnSpc>
              <a:spcPct val="90000"/>
            </a:lnSpc>
            <a:spcBef>
              <a:spcPct val="0"/>
            </a:spcBef>
            <a:spcAft>
              <a:spcPct val="15000"/>
            </a:spcAft>
            <a:buChar char="•"/>
          </a:pPr>
          <a:r>
            <a:rPr lang="en-US" sz="1500" kern="1200" dirty="0">
              <a:solidFill>
                <a:schemeClr val="tx1"/>
              </a:solidFill>
            </a:rPr>
            <a:t>Supervisor</a:t>
          </a:r>
        </a:p>
      </dsp:txBody>
      <dsp:txXfrm>
        <a:off x="3598359" y="2456688"/>
        <a:ext cx="4585462" cy="22677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B2F7D-2FE7-D940-A78C-16267BBAB00A}">
      <dsp:nvSpPr>
        <dsp:cNvPr id="0" name=""/>
        <dsp:cNvSpPr/>
      </dsp:nvSpPr>
      <dsp:spPr>
        <a:xfrm>
          <a:off x="0" y="1348740"/>
          <a:ext cx="8382000" cy="1798320"/>
        </a:xfrm>
        <a:prstGeom prst="notchedRightArrow">
          <a:avLst/>
        </a:prstGeom>
        <a:solidFill>
          <a:schemeClr val="accent3"/>
        </a:solidFill>
        <a:ln>
          <a:solidFill>
            <a:schemeClr val="accent3"/>
          </a:solidFill>
        </a:ln>
        <a:effectLst/>
      </dsp:spPr>
      <dsp:style>
        <a:lnRef idx="0">
          <a:scrgbClr r="0" g="0" b="0"/>
        </a:lnRef>
        <a:fillRef idx="1">
          <a:scrgbClr r="0" g="0" b="0"/>
        </a:fillRef>
        <a:effectRef idx="2">
          <a:scrgbClr r="0" g="0" b="0"/>
        </a:effectRef>
        <a:fontRef idx="minor"/>
      </dsp:style>
    </dsp:sp>
    <dsp:sp modelId="{3D797B7D-59B9-E544-A302-0B69B45F05BD}">
      <dsp:nvSpPr>
        <dsp:cNvPr id="0" name=""/>
        <dsp:cNvSpPr/>
      </dsp:nvSpPr>
      <dsp:spPr>
        <a:xfrm>
          <a:off x="3683" y="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rtl="0">
            <a:lnSpc>
              <a:spcPct val="90000"/>
            </a:lnSpc>
            <a:spcBef>
              <a:spcPct val="0"/>
            </a:spcBef>
            <a:spcAft>
              <a:spcPct val="35000"/>
            </a:spcAft>
            <a:buNone/>
          </a:pPr>
          <a:r>
            <a:rPr lang="en-US" sz="1800" kern="1200" dirty="0">
              <a:solidFill>
                <a:srgbClr val="002060"/>
              </a:solidFill>
            </a:rPr>
            <a:t>Similar to the use of an assembly line in a manufacturing plant</a:t>
          </a:r>
        </a:p>
      </dsp:txBody>
      <dsp:txXfrm>
        <a:off x="3683" y="0"/>
        <a:ext cx="2431107" cy="1798320"/>
      </dsp:txXfrm>
    </dsp:sp>
    <dsp:sp modelId="{807546D9-8E8B-6A4F-AC7F-C4B7428D197A}">
      <dsp:nvSpPr>
        <dsp:cNvPr id="0" name=""/>
        <dsp:cNvSpPr/>
      </dsp:nvSpPr>
      <dsp:spPr>
        <a:xfrm>
          <a:off x="994447" y="2023110"/>
          <a:ext cx="449580" cy="44958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sp>
    <dsp:sp modelId="{DD86D1A7-993C-7244-8C6E-441273AA7777}">
      <dsp:nvSpPr>
        <dsp:cNvPr id="0" name=""/>
        <dsp:cNvSpPr/>
      </dsp:nvSpPr>
      <dsp:spPr>
        <a:xfrm>
          <a:off x="2556346" y="269748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rtl="0">
            <a:lnSpc>
              <a:spcPct val="90000"/>
            </a:lnSpc>
            <a:spcBef>
              <a:spcPct val="0"/>
            </a:spcBef>
            <a:spcAft>
              <a:spcPct val="35000"/>
            </a:spcAft>
            <a:buNone/>
          </a:pPr>
          <a:r>
            <a:rPr lang="en-US" sz="1800" kern="1200" dirty="0">
              <a:solidFill>
                <a:srgbClr val="002060"/>
              </a:solidFill>
            </a:rPr>
            <a:t>New inputs are accepted at one end before previously accepted inputs appear as outputs at the other end</a:t>
          </a:r>
        </a:p>
      </dsp:txBody>
      <dsp:txXfrm>
        <a:off x="2556346" y="2697480"/>
        <a:ext cx="2431107" cy="1798320"/>
      </dsp:txXfrm>
    </dsp:sp>
    <dsp:sp modelId="{54394626-9124-C54E-AFB1-DB948AB78EEC}">
      <dsp:nvSpPr>
        <dsp:cNvPr id="0" name=""/>
        <dsp:cNvSpPr/>
      </dsp:nvSpPr>
      <dsp:spPr>
        <a:xfrm>
          <a:off x="3547110" y="2023110"/>
          <a:ext cx="449580" cy="44958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sp>
    <dsp:sp modelId="{4D83B5BC-A42D-7444-BB11-D8D1B80CD3A9}">
      <dsp:nvSpPr>
        <dsp:cNvPr id="0" name=""/>
        <dsp:cNvSpPr/>
      </dsp:nvSpPr>
      <dsp:spPr>
        <a:xfrm>
          <a:off x="5109009" y="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rtl="0">
            <a:lnSpc>
              <a:spcPct val="90000"/>
            </a:lnSpc>
            <a:spcBef>
              <a:spcPct val="0"/>
            </a:spcBef>
            <a:spcAft>
              <a:spcPct val="35000"/>
            </a:spcAft>
            <a:buNone/>
          </a:pPr>
          <a:r>
            <a:rPr lang="en-US" sz="1800" kern="1200" dirty="0">
              <a:solidFill>
                <a:srgbClr val="002060"/>
              </a:solidFill>
            </a:rPr>
            <a:t>To apply this concept to instruction execution we must recognize that an instruction has a number of stages</a:t>
          </a:r>
        </a:p>
      </dsp:txBody>
      <dsp:txXfrm>
        <a:off x="5109009" y="0"/>
        <a:ext cx="2431107" cy="1798320"/>
      </dsp:txXfrm>
    </dsp:sp>
    <dsp:sp modelId="{58494C77-8E8C-AB4D-92EC-9E2074C07624}">
      <dsp:nvSpPr>
        <dsp:cNvPr id="0" name=""/>
        <dsp:cNvSpPr/>
      </dsp:nvSpPr>
      <dsp:spPr>
        <a:xfrm>
          <a:off x="6099772" y="2023110"/>
          <a:ext cx="449580" cy="44958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418A6-B3D1-1B4D-B372-84BBCCFB20B3}">
      <dsp:nvSpPr>
        <dsp:cNvPr id="0" name=""/>
        <dsp:cNvSpPr/>
      </dsp:nvSpPr>
      <dsp:spPr>
        <a:xfrm>
          <a:off x="0" y="1494948"/>
          <a:ext cx="8458200" cy="1993265"/>
        </a:xfrm>
        <a:prstGeom prst="notchedRightArrow">
          <a:avLst/>
        </a:prstGeom>
        <a:solidFill>
          <a:schemeClr val="accent1">
            <a:tint val="40000"/>
            <a:hueOff val="0"/>
            <a:satOff val="0"/>
            <a:lumOff val="0"/>
            <a:alphaOff val="0"/>
          </a:schemeClr>
        </a:solidFill>
        <a:ln w="53975">
          <a:solidFill>
            <a:schemeClr val="accent4"/>
          </a:solidFill>
        </a:ln>
        <a:effectLst/>
      </dsp:spPr>
      <dsp:style>
        <a:lnRef idx="0">
          <a:scrgbClr r="0" g="0" b="0"/>
        </a:lnRef>
        <a:fillRef idx="1">
          <a:scrgbClr r="0" g="0" b="0"/>
        </a:fillRef>
        <a:effectRef idx="2">
          <a:scrgbClr r="0" g="0" b="0"/>
        </a:effectRef>
        <a:fontRef idx="minor"/>
      </dsp:style>
    </dsp:sp>
    <dsp:sp modelId="{95FBECC7-0BDA-F64E-BF06-D65A00F03C43}">
      <dsp:nvSpPr>
        <dsp:cNvPr id="0" name=""/>
        <dsp:cNvSpPr/>
      </dsp:nvSpPr>
      <dsp:spPr>
        <a:xfrm>
          <a:off x="3716" y="0"/>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rtl="0">
            <a:lnSpc>
              <a:spcPct val="90000"/>
            </a:lnSpc>
            <a:spcBef>
              <a:spcPct val="0"/>
            </a:spcBef>
            <a:spcAft>
              <a:spcPct val="35000"/>
            </a:spcAft>
            <a:buNone/>
          </a:pPr>
          <a:r>
            <a:rPr lang="en-US" sz="1700" kern="1200" dirty="0">
              <a:solidFill>
                <a:srgbClr val="C00000"/>
              </a:solidFill>
            </a:rPr>
            <a:t>Occur when the pipeline, or some portion of the pipeline, must stall because conditions do not permit continued execution</a:t>
          </a:r>
        </a:p>
      </dsp:txBody>
      <dsp:txXfrm>
        <a:off x="3716" y="0"/>
        <a:ext cx="2453208" cy="1993265"/>
      </dsp:txXfrm>
    </dsp:sp>
    <dsp:sp modelId="{FEA28A59-43CC-CA48-91CC-049A515D183B}">
      <dsp:nvSpPr>
        <dsp:cNvPr id="0" name=""/>
        <dsp:cNvSpPr/>
      </dsp:nvSpPr>
      <dsp:spPr>
        <a:xfrm>
          <a:off x="981163" y="2242423"/>
          <a:ext cx="498316" cy="498316"/>
        </a:xfrm>
        <a:prstGeom prst="ellipse">
          <a:avLst/>
        </a:prstGeom>
        <a:solidFill>
          <a:schemeClr val="accent3"/>
        </a:solidFill>
        <a:ln>
          <a:solidFill>
            <a:schemeClr val="accent3"/>
          </a:solidFill>
        </a:ln>
        <a:effectLst/>
      </dsp:spPr>
      <dsp:style>
        <a:lnRef idx="0">
          <a:scrgbClr r="0" g="0" b="0"/>
        </a:lnRef>
        <a:fillRef idx="3">
          <a:scrgbClr r="0" g="0" b="0"/>
        </a:fillRef>
        <a:effectRef idx="2">
          <a:scrgbClr r="0" g="0" b="0"/>
        </a:effectRef>
        <a:fontRef idx="minor">
          <a:schemeClr val="lt1"/>
        </a:fontRef>
      </dsp:style>
    </dsp:sp>
    <dsp:sp modelId="{5B43A04A-5B4D-FC49-9C8C-79D55B45C474}">
      <dsp:nvSpPr>
        <dsp:cNvPr id="0" name=""/>
        <dsp:cNvSpPr/>
      </dsp:nvSpPr>
      <dsp:spPr>
        <a:xfrm>
          <a:off x="2579585" y="2989897"/>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rtl="0">
            <a:lnSpc>
              <a:spcPct val="90000"/>
            </a:lnSpc>
            <a:spcBef>
              <a:spcPct val="0"/>
            </a:spcBef>
            <a:spcAft>
              <a:spcPct val="35000"/>
            </a:spcAft>
            <a:buNone/>
          </a:pPr>
          <a:r>
            <a:rPr lang="en-GB" sz="1700" kern="1200" dirty="0">
              <a:solidFill>
                <a:srgbClr val="FF0000"/>
              </a:solidFill>
            </a:rPr>
            <a:t>Also referred to as a </a:t>
          </a:r>
          <a:r>
            <a:rPr lang="en-GB" sz="1700" i="1" kern="1200" dirty="0">
              <a:solidFill>
                <a:srgbClr val="FF0000"/>
              </a:solidFill>
            </a:rPr>
            <a:t>pipeline bubble</a:t>
          </a:r>
        </a:p>
      </dsp:txBody>
      <dsp:txXfrm>
        <a:off x="2579585" y="2989897"/>
        <a:ext cx="2453208" cy="1993265"/>
      </dsp:txXfrm>
    </dsp:sp>
    <dsp:sp modelId="{8453DE48-C8CC-4047-8F93-D3EC13EB92CF}">
      <dsp:nvSpPr>
        <dsp:cNvPr id="0" name=""/>
        <dsp:cNvSpPr/>
      </dsp:nvSpPr>
      <dsp:spPr>
        <a:xfrm>
          <a:off x="3557031" y="2242423"/>
          <a:ext cx="498316" cy="498316"/>
        </a:xfrm>
        <a:prstGeom prst="ellipse">
          <a:avLst/>
        </a:prstGeom>
        <a:solidFill>
          <a:schemeClr val="accent4"/>
        </a:solidFill>
        <a:ln>
          <a:solidFill>
            <a:schemeClr val="accent4"/>
          </a:solidFill>
        </a:ln>
        <a:effectLst/>
      </dsp:spPr>
      <dsp:style>
        <a:lnRef idx="0">
          <a:scrgbClr r="0" g="0" b="0"/>
        </a:lnRef>
        <a:fillRef idx="3">
          <a:scrgbClr r="0" g="0" b="0"/>
        </a:fillRef>
        <a:effectRef idx="2">
          <a:scrgbClr r="0" g="0" b="0"/>
        </a:effectRef>
        <a:fontRef idx="minor">
          <a:schemeClr val="lt1"/>
        </a:fontRef>
      </dsp:style>
    </dsp:sp>
    <dsp:sp modelId="{0E2A96DD-9A2D-304B-A545-DFFD197A19FD}">
      <dsp:nvSpPr>
        <dsp:cNvPr id="0" name=""/>
        <dsp:cNvSpPr/>
      </dsp:nvSpPr>
      <dsp:spPr>
        <a:xfrm>
          <a:off x="5155454" y="0"/>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1">
          <a:noAutofit/>
        </a:bodyPr>
        <a:lstStyle/>
        <a:p>
          <a:pPr marL="0" lvl="0" indent="0" algn="l" defTabSz="755650" rtl="0">
            <a:lnSpc>
              <a:spcPct val="90000"/>
            </a:lnSpc>
            <a:spcBef>
              <a:spcPct val="0"/>
            </a:spcBef>
            <a:spcAft>
              <a:spcPct val="35000"/>
            </a:spcAft>
            <a:buNone/>
          </a:pPr>
          <a:r>
            <a:rPr lang="en-US" sz="1700" kern="1200" dirty="0">
              <a:solidFill>
                <a:srgbClr val="002060"/>
              </a:solidFill>
            </a:rPr>
            <a:t>There are three types of hazards:</a:t>
          </a:r>
        </a:p>
        <a:p>
          <a:pPr marL="114300" lvl="1" indent="-114300" algn="l" defTabSz="577850" rtl="0">
            <a:lnSpc>
              <a:spcPct val="90000"/>
            </a:lnSpc>
            <a:spcBef>
              <a:spcPct val="0"/>
            </a:spcBef>
            <a:spcAft>
              <a:spcPct val="15000"/>
            </a:spcAft>
            <a:buChar char="•"/>
          </a:pPr>
          <a:r>
            <a:rPr lang="en-US" sz="1300" b="1" kern="1200" dirty="0">
              <a:solidFill>
                <a:srgbClr val="C00000"/>
              </a:solidFill>
            </a:rPr>
            <a:t>Resource</a:t>
          </a:r>
        </a:p>
        <a:p>
          <a:pPr marL="114300" lvl="1" indent="-114300" algn="l" defTabSz="577850" rtl="0">
            <a:lnSpc>
              <a:spcPct val="90000"/>
            </a:lnSpc>
            <a:spcBef>
              <a:spcPct val="0"/>
            </a:spcBef>
            <a:spcAft>
              <a:spcPct val="15000"/>
            </a:spcAft>
            <a:buChar char="•"/>
          </a:pPr>
          <a:r>
            <a:rPr lang="en-US" sz="1300" b="1" kern="1200" dirty="0">
              <a:solidFill>
                <a:srgbClr val="C00000"/>
              </a:solidFill>
            </a:rPr>
            <a:t>Data</a:t>
          </a:r>
        </a:p>
        <a:p>
          <a:pPr marL="114300" lvl="1" indent="-114300" algn="l" defTabSz="577850" rtl="0">
            <a:lnSpc>
              <a:spcPct val="90000"/>
            </a:lnSpc>
            <a:spcBef>
              <a:spcPct val="0"/>
            </a:spcBef>
            <a:spcAft>
              <a:spcPct val="15000"/>
            </a:spcAft>
            <a:buChar char="•"/>
          </a:pPr>
          <a:r>
            <a:rPr lang="en-US" sz="1300" b="1" kern="1200" dirty="0">
              <a:solidFill>
                <a:srgbClr val="C00000"/>
              </a:solidFill>
            </a:rPr>
            <a:t>Control</a:t>
          </a:r>
        </a:p>
      </dsp:txBody>
      <dsp:txXfrm>
        <a:off x="5155454" y="0"/>
        <a:ext cx="2453208" cy="1993265"/>
      </dsp:txXfrm>
    </dsp:sp>
    <dsp:sp modelId="{183E54CD-4462-0148-8FAD-D290624DB81E}">
      <dsp:nvSpPr>
        <dsp:cNvPr id="0" name=""/>
        <dsp:cNvSpPr/>
      </dsp:nvSpPr>
      <dsp:spPr>
        <a:xfrm>
          <a:off x="6132900" y="2242423"/>
          <a:ext cx="498316" cy="498316"/>
        </a:xfrm>
        <a:prstGeom prst="ellipse">
          <a:avLst/>
        </a:prstGeom>
        <a:solidFill>
          <a:schemeClr val="accent3"/>
        </a:solidFill>
        <a:ln>
          <a:solidFill>
            <a:schemeClr val="accent3"/>
          </a:solidFill>
        </a:ln>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F6F8A-0906-674E-AFD4-200239B477D8}">
      <dsp:nvSpPr>
        <dsp:cNvPr id="0" name=""/>
        <dsp:cNvSpPr/>
      </dsp:nvSpPr>
      <dsp:spPr>
        <a:xfrm>
          <a:off x="0" y="0"/>
          <a:ext cx="7059930" cy="15087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A simple pipeline suffers a penalty for a branch instruction because it must choose one of two instructions to fetch next and may make the wrong choice</a:t>
          </a:r>
        </a:p>
      </dsp:txBody>
      <dsp:txXfrm>
        <a:off x="44190" y="44190"/>
        <a:ext cx="5431860" cy="1420380"/>
      </dsp:txXfrm>
    </dsp:sp>
    <dsp:sp modelId="{161F44EF-0492-E941-886C-60773EAAC415}">
      <dsp:nvSpPr>
        <dsp:cNvPr id="0" name=""/>
        <dsp:cNvSpPr/>
      </dsp:nvSpPr>
      <dsp:spPr>
        <a:xfrm>
          <a:off x="622934" y="1760220"/>
          <a:ext cx="7059930" cy="15087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A brute-force approach is to replicate the initial portions of the pipeline and allow the pipeline to fetch both instructions, making use of two streams</a:t>
          </a:r>
        </a:p>
      </dsp:txBody>
      <dsp:txXfrm>
        <a:off x="667124" y="1804410"/>
        <a:ext cx="5367921" cy="1420379"/>
      </dsp:txXfrm>
    </dsp:sp>
    <dsp:sp modelId="{B1F79EE3-7A7D-C44F-9D34-BEFD90CE1B1A}">
      <dsp:nvSpPr>
        <dsp:cNvPr id="0" name=""/>
        <dsp:cNvSpPr/>
      </dsp:nvSpPr>
      <dsp:spPr>
        <a:xfrm>
          <a:off x="1245869" y="3520440"/>
          <a:ext cx="7059930" cy="15087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1" kern="1200" dirty="0">
              <a:solidFill>
                <a:srgbClr val="FFFF00"/>
              </a:solidFill>
            </a:rPr>
            <a:t>Drawbacks:</a:t>
          </a:r>
        </a:p>
        <a:p>
          <a:pPr marL="114300" lvl="1" indent="-114300" algn="l" defTabSz="666750" rtl="0">
            <a:lnSpc>
              <a:spcPct val="90000"/>
            </a:lnSpc>
            <a:spcBef>
              <a:spcPct val="0"/>
            </a:spcBef>
            <a:spcAft>
              <a:spcPct val="15000"/>
            </a:spcAft>
            <a:buChar char="•"/>
          </a:pPr>
          <a:r>
            <a:rPr lang="en-US" sz="1500" kern="1200" dirty="0"/>
            <a:t>With multiple pipelines there are contention delays for access to the registers and to memory</a:t>
          </a:r>
        </a:p>
        <a:p>
          <a:pPr marL="114300" lvl="1" indent="-114300" algn="l" defTabSz="666750" rtl="0">
            <a:lnSpc>
              <a:spcPct val="90000"/>
            </a:lnSpc>
            <a:spcBef>
              <a:spcPct val="0"/>
            </a:spcBef>
            <a:spcAft>
              <a:spcPct val="15000"/>
            </a:spcAft>
            <a:buChar char="•"/>
          </a:pPr>
          <a:r>
            <a:rPr lang="en-US" sz="1500" kern="1200" dirty="0"/>
            <a:t>Additional branch instructions may enter the pipeline before the original branch decision is resolved</a:t>
          </a:r>
        </a:p>
      </dsp:txBody>
      <dsp:txXfrm>
        <a:off x="1290059" y="3564630"/>
        <a:ext cx="5367921" cy="1420379"/>
      </dsp:txXfrm>
    </dsp:sp>
    <dsp:sp modelId="{3ED912AA-9F9D-CD47-B60C-545F31A5E796}">
      <dsp:nvSpPr>
        <dsp:cNvPr id="0" name=""/>
        <dsp:cNvSpPr/>
      </dsp:nvSpPr>
      <dsp:spPr>
        <a:xfrm>
          <a:off x="6079236" y="1144143"/>
          <a:ext cx="980694" cy="980694"/>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3"/>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299892" y="1144143"/>
        <a:ext cx="539382" cy="737972"/>
      </dsp:txXfrm>
    </dsp:sp>
    <dsp:sp modelId="{0D29E717-2597-8D46-AD2C-467DADE43F0B}">
      <dsp:nvSpPr>
        <dsp:cNvPr id="0" name=""/>
        <dsp:cNvSpPr/>
      </dsp:nvSpPr>
      <dsp:spPr>
        <a:xfrm>
          <a:off x="6702171" y="2894304"/>
          <a:ext cx="980694" cy="980694"/>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3"/>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922827" y="2894304"/>
        <a:ext cx="539382" cy="7379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5A06D-5EA6-6F48-84D4-C6C5C0FFDA4B}">
      <dsp:nvSpPr>
        <dsp:cNvPr id="0" name=""/>
        <dsp:cNvSpPr/>
      </dsp:nvSpPr>
      <dsp:spPr>
        <a:xfrm>
          <a:off x="429797" y="1116"/>
          <a:ext cx="2856383" cy="1713830"/>
        </a:xfrm>
        <a:prstGeom prst="rect">
          <a:avLst/>
        </a:prstGeom>
        <a:solidFill>
          <a:schemeClr val="accent3"/>
        </a:solidFill>
        <a:ln>
          <a:solidFill>
            <a:schemeClr val="accent3"/>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rgbClr val="FFFF00"/>
              </a:solidFill>
              <a:effectLst>
                <a:outerShdw blurRad="38100" dist="38100" dir="2700000" algn="tl">
                  <a:srgbClr val="000000">
                    <a:alpha val="43137"/>
                  </a:srgbClr>
                </a:outerShdw>
              </a:effectLst>
            </a:rPr>
            <a:t>Term first coined in 1987</a:t>
          </a:r>
        </a:p>
      </dsp:txBody>
      <dsp:txXfrm>
        <a:off x="429797" y="1116"/>
        <a:ext cx="2856383" cy="1713830"/>
      </dsp:txXfrm>
    </dsp:sp>
    <dsp:sp modelId="{9468F249-2229-6343-955A-16E121E67C0B}">
      <dsp:nvSpPr>
        <dsp:cNvPr id="0" name=""/>
        <dsp:cNvSpPr/>
      </dsp:nvSpPr>
      <dsp:spPr>
        <a:xfrm>
          <a:off x="3571819" y="1116"/>
          <a:ext cx="2856383" cy="1713830"/>
        </a:xfrm>
        <a:prstGeom prst="rect">
          <a:avLst/>
        </a:prstGeom>
        <a:solidFill>
          <a:schemeClr val="accent4"/>
        </a:solidFill>
        <a:ln>
          <a:solidFill>
            <a:schemeClr val="accent4"/>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rgbClr val="0070C0"/>
              </a:solidFill>
              <a:effectLst>
                <a:outerShdw blurRad="38100" dist="38100" dir="2700000" algn="tl">
                  <a:srgbClr val="000000">
                    <a:alpha val="43137"/>
                  </a:srgbClr>
                </a:outerShdw>
              </a:effectLst>
            </a:rPr>
            <a:t>Refers to a machine that is designed to improve the performance of the execution of scalar instructions</a:t>
          </a:r>
        </a:p>
      </dsp:txBody>
      <dsp:txXfrm>
        <a:off x="3571819" y="1116"/>
        <a:ext cx="2856383" cy="1713830"/>
      </dsp:txXfrm>
    </dsp:sp>
    <dsp:sp modelId="{D498951D-B9E5-074D-A633-8765BD0E40E7}">
      <dsp:nvSpPr>
        <dsp:cNvPr id="0" name=""/>
        <dsp:cNvSpPr/>
      </dsp:nvSpPr>
      <dsp:spPr>
        <a:xfrm>
          <a:off x="429797" y="2000584"/>
          <a:ext cx="2856383" cy="171383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In most applications the bulk of the operations are on scalar quantities</a:t>
          </a:r>
        </a:p>
      </dsp:txBody>
      <dsp:txXfrm>
        <a:off x="429797" y="2000584"/>
        <a:ext cx="2856383" cy="1713830"/>
      </dsp:txXfrm>
    </dsp:sp>
    <dsp:sp modelId="{300E7B59-DB65-E342-8A39-01609CEE9560}">
      <dsp:nvSpPr>
        <dsp:cNvPr id="0" name=""/>
        <dsp:cNvSpPr/>
      </dsp:nvSpPr>
      <dsp:spPr>
        <a:xfrm>
          <a:off x="3571819" y="2000584"/>
          <a:ext cx="2856383" cy="1713830"/>
        </a:xfrm>
        <a:prstGeom prst="rect">
          <a:avLst/>
        </a:prstGeom>
        <a:solidFill>
          <a:schemeClr val="accent3"/>
        </a:solidFill>
        <a:ln>
          <a:solidFill>
            <a:schemeClr val="accent3"/>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rgbClr val="FFFF00"/>
              </a:solidFill>
              <a:effectLst>
                <a:outerShdw blurRad="38100" dist="38100" dir="2700000" algn="tl">
                  <a:srgbClr val="000000">
                    <a:alpha val="43137"/>
                  </a:srgbClr>
                </a:outerShdw>
              </a:effectLst>
            </a:rPr>
            <a:t>Represents the next step in the evolution of high-performance general-purpose processors</a:t>
          </a:r>
        </a:p>
      </dsp:txBody>
      <dsp:txXfrm>
        <a:off x="3571819" y="2000584"/>
        <a:ext cx="2856383" cy="1713830"/>
      </dsp:txXfrm>
    </dsp:sp>
    <dsp:sp modelId="{CA4CB505-AC4B-A344-9B73-DBAE688B3B56}">
      <dsp:nvSpPr>
        <dsp:cNvPr id="0" name=""/>
        <dsp:cNvSpPr/>
      </dsp:nvSpPr>
      <dsp:spPr>
        <a:xfrm>
          <a:off x="429797" y="4000053"/>
          <a:ext cx="2856383" cy="1713830"/>
        </a:xfrm>
        <a:prstGeom prst="rect">
          <a:avLst/>
        </a:prstGeom>
        <a:solidFill>
          <a:schemeClr val="accent4"/>
        </a:solidFill>
        <a:ln>
          <a:solidFill>
            <a:schemeClr val="accent4"/>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rgbClr val="0070C0"/>
              </a:solidFill>
              <a:effectLst>
                <a:outerShdw blurRad="38100" dist="38100" dir="2700000" algn="tl">
                  <a:srgbClr val="000000">
                    <a:alpha val="43137"/>
                  </a:srgbClr>
                </a:outerShdw>
              </a:effectLst>
            </a:rPr>
            <a:t>Essence of the approach is the ability to execute instructions independently and concurrently in different pipelines</a:t>
          </a:r>
        </a:p>
      </dsp:txBody>
      <dsp:txXfrm>
        <a:off x="429797" y="4000053"/>
        <a:ext cx="2856383" cy="1713830"/>
      </dsp:txXfrm>
    </dsp:sp>
    <dsp:sp modelId="{5B42ECAD-645F-8245-B99E-D104F7E56740}">
      <dsp:nvSpPr>
        <dsp:cNvPr id="0" name=""/>
        <dsp:cNvSpPr/>
      </dsp:nvSpPr>
      <dsp:spPr>
        <a:xfrm>
          <a:off x="3571819" y="4000053"/>
          <a:ext cx="2856383" cy="171383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Concept can be further exploited by allowing instructions to be executed in an order different from the program order</a:t>
          </a:r>
        </a:p>
      </dsp:txBody>
      <dsp:txXfrm>
        <a:off x="3571819" y="4000053"/>
        <a:ext cx="2856383" cy="17138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86597-BFA4-4CC6-B537-9AEB45720D1A}" type="datetimeFigureOut">
              <a:rPr lang="en-GB" smtClean="0"/>
              <a:t>19/10/2017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A88F65-4010-4CA3-8A0D-519390CD4C9C}" type="slidenum">
              <a:rPr lang="en-GB" smtClean="0"/>
              <a:t>‹#›</a:t>
            </a:fld>
            <a:endParaRPr lang="en-GB"/>
          </a:p>
        </p:txBody>
      </p:sp>
    </p:spTree>
    <p:extLst>
      <p:ext uri="{BB962C8B-B14F-4D97-AF65-F5344CB8AC3E}">
        <p14:creationId xmlns:p14="http://schemas.microsoft.com/office/powerpoint/2010/main" val="267506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Virtually all contemporary computer designs are based on concepts developed by John von Neumann at the Institute for Advanced Studies,</a:t>
            </a:r>
          </a:p>
          <a:p>
            <a:r>
              <a:rPr kumimoji="1" lang="en-US" sz="1200" kern="1200" baseline="0" dirty="0">
                <a:solidFill>
                  <a:schemeClr val="tx1"/>
                </a:solidFill>
                <a:latin typeface="Times New Roman" pitchFamily="33" charset="0"/>
                <a:ea typeface="+mn-ea"/>
                <a:cs typeface="+mn-cs"/>
              </a:rPr>
              <a:t>Princeton. Such a design is referred to as the </a:t>
            </a:r>
            <a:r>
              <a:rPr kumimoji="1" lang="en-US" sz="1200" i="1" kern="1200" baseline="0" dirty="0">
                <a:solidFill>
                  <a:schemeClr val="tx1"/>
                </a:solidFill>
                <a:latin typeface="Times New Roman" pitchFamily="33" charset="0"/>
                <a:ea typeface="+mn-ea"/>
                <a:cs typeface="+mn-cs"/>
              </a:rPr>
              <a:t>von Neumann architecture </a:t>
            </a:r>
            <a:r>
              <a:rPr kumimoji="1" lang="en-US" sz="1200" i="0" kern="1200" baseline="0" dirty="0">
                <a:solidFill>
                  <a:schemeClr val="tx1"/>
                </a:solidFill>
                <a:latin typeface="Times New Roman" pitchFamily="33" charset="0"/>
                <a:ea typeface="+mn-ea"/>
                <a:cs typeface="+mn-cs"/>
              </a:rPr>
              <a:t>and is based </a:t>
            </a:r>
            <a:r>
              <a:rPr kumimoji="1" lang="en-US" sz="1200" kern="1200" baseline="0" dirty="0">
                <a:solidFill>
                  <a:schemeClr val="tx1"/>
                </a:solidFill>
                <a:latin typeface="Times New Roman" pitchFamily="33" charset="0"/>
                <a:ea typeface="+mn-ea"/>
                <a:cs typeface="+mn-cs"/>
              </a:rPr>
              <a:t>on three key concepts: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Data and instructions are stored in a single read–write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contents of this memory are addressable by location, without regard to the type of data contained there.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Execution occurs in a sequential fashion (unless explicitly modified) from one instruction to the next.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reasoning behind these concepts can be summarized as follows. There is a small set of basic logic components that can be</a:t>
            </a:r>
          </a:p>
          <a:p>
            <a:r>
              <a:rPr kumimoji="1" lang="en-US" sz="1200" kern="1200" baseline="0" dirty="0">
                <a:solidFill>
                  <a:schemeClr val="tx1"/>
                </a:solidFill>
                <a:latin typeface="Times New Roman" pitchFamily="33" charset="0"/>
                <a:ea typeface="+mn-ea"/>
                <a:cs typeface="+mn-cs"/>
              </a:rPr>
              <a:t>combined in various ways to store binary data and perform arithmetic and logical operations on that data. If there is a particular computation to be performed, a configuration of logic components designed specifically for that computation could be constructed. We can think of the process of connecting the various components in the desired configuration as a form of programming. The resulting “program” is</a:t>
            </a:r>
          </a:p>
          <a:p>
            <a:r>
              <a:rPr kumimoji="1" lang="en-US" sz="1200" kern="1200" baseline="0" dirty="0">
                <a:solidFill>
                  <a:schemeClr val="tx1"/>
                </a:solidFill>
                <a:latin typeface="Times New Roman" pitchFamily="33" charset="0"/>
                <a:ea typeface="+mn-ea"/>
                <a:cs typeface="+mn-cs"/>
              </a:rPr>
              <a:t>in the form of hardware and is termed a </a:t>
            </a:r>
            <a:r>
              <a:rPr kumimoji="1" lang="en-US" sz="1200" b="1" i="1" kern="1200" baseline="0" dirty="0">
                <a:solidFill>
                  <a:schemeClr val="tx1"/>
                </a:solidFill>
                <a:latin typeface="Times New Roman" pitchFamily="33" charset="0"/>
                <a:ea typeface="+mn-ea"/>
                <a:cs typeface="+mn-cs"/>
              </a:rPr>
              <a:t>hardwired program</a:t>
            </a:r>
            <a:r>
              <a:rPr kumimoji="1" lang="en-US" sz="1200" i="1" kern="1200" baseline="0" dirty="0">
                <a:solidFill>
                  <a:schemeClr val="tx1"/>
                </a:solidFill>
                <a:latin typeface="Times New Roman" pitchFamily="33"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3</a:t>
            </a:fld>
            <a:endParaRPr lang="en-US" dirty="0"/>
          </a:p>
        </p:txBody>
      </p:sp>
    </p:spTree>
    <p:extLst>
      <p:ext uri="{BB962C8B-B14F-4D97-AF65-F5344CB8AC3E}">
        <p14:creationId xmlns:p14="http://schemas.microsoft.com/office/powerpoint/2010/main" val="2427649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5E8DD50-2A4D-4E99-A612-ECACF7435B22}" type="slidenum">
              <a:rPr lang="en-US" sz="1200"/>
              <a:pPr/>
              <a:t>12</a:t>
            </a:fld>
            <a:endParaRPr 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endParaRPr lang="en-GB"/>
          </a:p>
        </p:txBody>
      </p:sp>
    </p:spTree>
    <p:extLst>
      <p:ext uri="{BB962C8B-B14F-4D97-AF65-F5344CB8AC3E}">
        <p14:creationId xmlns:p14="http://schemas.microsoft.com/office/powerpoint/2010/main" val="4115923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952E6F-E8F9-40F5-AFEE-CBC0E43A37DB}" type="slidenum">
              <a:rPr lang="en-US" sz="1200"/>
              <a:pPr/>
              <a:t>13</a:t>
            </a:fld>
            <a:endParaRPr 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endParaRPr lang="en-GB"/>
          </a:p>
        </p:txBody>
      </p:sp>
    </p:spTree>
    <p:extLst>
      <p:ext uri="{BB962C8B-B14F-4D97-AF65-F5344CB8AC3E}">
        <p14:creationId xmlns:p14="http://schemas.microsoft.com/office/powerpoint/2010/main" val="1507252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To accommodate interrupts, an </a:t>
            </a:r>
            <a:r>
              <a:rPr kumimoji="1" lang="en-US" sz="1200" i="1" kern="1200" baseline="0" dirty="0">
                <a:solidFill>
                  <a:schemeClr val="tx1"/>
                </a:solidFill>
                <a:latin typeface="Times New Roman" pitchFamily="33" charset="0"/>
                <a:ea typeface="+mn-ea"/>
                <a:cs typeface="+mn-cs"/>
              </a:rPr>
              <a:t>interrupt cycle </a:t>
            </a:r>
            <a:r>
              <a:rPr kumimoji="1" lang="en-US" sz="1200" i="0" kern="1200" baseline="0" dirty="0">
                <a:solidFill>
                  <a:schemeClr val="tx1"/>
                </a:solidFill>
                <a:latin typeface="Times New Roman" pitchFamily="33" charset="0"/>
                <a:ea typeface="+mn-ea"/>
                <a:cs typeface="+mn-cs"/>
              </a:rPr>
              <a:t>is added to the instruction</a:t>
            </a:r>
          </a:p>
          <a:p>
            <a:r>
              <a:rPr kumimoji="1" lang="en-US" sz="1200" kern="1200" baseline="0" dirty="0">
                <a:solidFill>
                  <a:schemeClr val="tx1"/>
                </a:solidFill>
                <a:latin typeface="Times New Roman" pitchFamily="33" charset="0"/>
                <a:ea typeface="+mn-ea"/>
                <a:cs typeface="+mn-cs"/>
              </a:rPr>
              <a:t>cycle, as shown in the figure here. In the interrupt cycle, the processor checks to see if</a:t>
            </a:r>
          </a:p>
          <a:p>
            <a:r>
              <a:rPr kumimoji="1" lang="en-US" sz="1200" kern="1200" baseline="0" dirty="0">
                <a:solidFill>
                  <a:schemeClr val="tx1"/>
                </a:solidFill>
                <a:latin typeface="Times New Roman" pitchFamily="33" charset="0"/>
                <a:ea typeface="+mn-ea"/>
                <a:cs typeface="+mn-cs"/>
              </a:rPr>
              <a:t>any interrupts have occurred, indicated by the presence of an interrupt signal. If no</a:t>
            </a:r>
          </a:p>
          <a:p>
            <a:r>
              <a:rPr kumimoji="1" lang="en-US" sz="1200" kern="1200" baseline="0" dirty="0">
                <a:solidFill>
                  <a:schemeClr val="tx1"/>
                </a:solidFill>
                <a:latin typeface="Times New Roman" pitchFamily="33" charset="0"/>
                <a:ea typeface="+mn-ea"/>
                <a:cs typeface="+mn-cs"/>
              </a:rPr>
              <a:t>interrupts are pending, the processor proceeds to the fetch cycle and fetches the</a:t>
            </a:r>
          </a:p>
          <a:p>
            <a:r>
              <a:rPr kumimoji="1" lang="en-US" sz="1200" kern="1200" baseline="0" dirty="0">
                <a:solidFill>
                  <a:schemeClr val="tx1"/>
                </a:solidFill>
                <a:latin typeface="Times New Roman" pitchFamily="33" charset="0"/>
                <a:ea typeface="+mn-ea"/>
                <a:cs typeface="+mn-cs"/>
              </a:rPr>
              <a:t>next instruction of the current program. If an interrupt is pending, the processor</a:t>
            </a:r>
          </a:p>
          <a:p>
            <a:r>
              <a:rPr kumimoji="1" lang="en-US" sz="1200" kern="1200" baseline="0" dirty="0">
                <a:solidFill>
                  <a:schemeClr val="tx1"/>
                </a:solidFill>
                <a:latin typeface="Times New Roman" pitchFamily="33" charset="0"/>
                <a:ea typeface="+mn-ea"/>
                <a:cs typeface="+mn-cs"/>
              </a:rPr>
              <a:t>does the following: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It suspends execution of the current program being executed and saves its</a:t>
            </a:r>
          </a:p>
          <a:p>
            <a:r>
              <a:rPr kumimoji="1" lang="en-US" sz="1200" kern="1200" baseline="0" dirty="0">
                <a:solidFill>
                  <a:schemeClr val="tx1"/>
                </a:solidFill>
                <a:latin typeface="Times New Roman" pitchFamily="33" charset="0"/>
                <a:ea typeface="+mn-ea"/>
                <a:cs typeface="+mn-cs"/>
              </a:rPr>
              <a:t>context. This means saving the address of the next instruction to be executed</a:t>
            </a:r>
          </a:p>
          <a:p>
            <a:r>
              <a:rPr kumimoji="1" lang="en-US" sz="1200" kern="1200" baseline="0" dirty="0">
                <a:solidFill>
                  <a:schemeClr val="tx1"/>
                </a:solidFill>
                <a:latin typeface="Times New Roman" pitchFamily="33" charset="0"/>
                <a:ea typeface="+mn-ea"/>
                <a:cs typeface="+mn-cs"/>
              </a:rPr>
              <a:t>(current contents of the program counter) and any other data relevant to the</a:t>
            </a:r>
          </a:p>
          <a:p>
            <a:r>
              <a:rPr kumimoji="1" lang="en-US" sz="1200" kern="1200" baseline="0" dirty="0">
                <a:solidFill>
                  <a:schemeClr val="tx1"/>
                </a:solidFill>
                <a:latin typeface="Times New Roman" pitchFamily="33" charset="0"/>
                <a:ea typeface="+mn-ea"/>
                <a:cs typeface="+mn-cs"/>
              </a:rPr>
              <a:t>processor’s current activity.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It sets the program counter to the starting address of an </a:t>
            </a:r>
            <a:r>
              <a:rPr kumimoji="1" lang="en-US" sz="1200" i="1" kern="1200" baseline="0" dirty="0">
                <a:solidFill>
                  <a:schemeClr val="tx1"/>
                </a:solidFill>
                <a:latin typeface="Times New Roman" pitchFamily="33" charset="0"/>
                <a:ea typeface="+mn-ea"/>
                <a:cs typeface="+mn-cs"/>
              </a:rPr>
              <a:t>interrupt handler routine.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processor now proceeds to the fetch cycle and fetches the first instruction</a:t>
            </a:r>
          </a:p>
          <a:p>
            <a:r>
              <a:rPr kumimoji="1" lang="en-US" sz="1200" kern="1200" baseline="0" dirty="0">
                <a:solidFill>
                  <a:schemeClr val="tx1"/>
                </a:solidFill>
                <a:latin typeface="Times New Roman" pitchFamily="33" charset="0"/>
                <a:ea typeface="+mn-ea"/>
                <a:cs typeface="+mn-cs"/>
              </a:rPr>
              <a:t>in the interrupt handler program, which will service the interrupt. The interrupt</a:t>
            </a:r>
          </a:p>
          <a:p>
            <a:r>
              <a:rPr kumimoji="1" lang="en-US" sz="1200" kern="1200" baseline="0" dirty="0">
                <a:solidFill>
                  <a:schemeClr val="tx1"/>
                </a:solidFill>
                <a:latin typeface="Times New Roman" pitchFamily="33" charset="0"/>
                <a:ea typeface="+mn-ea"/>
                <a:cs typeface="+mn-cs"/>
              </a:rPr>
              <a:t>handler program is generally part of the operating system. Typically, this program</a:t>
            </a:r>
          </a:p>
          <a:p>
            <a:r>
              <a:rPr kumimoji="1" lang="en-US" sz="1200" kern="1200" baseline="0" dirty="0">
                <a:solidFill>
                  <a:schemeClr val="tx1"/>
                </a:solidFill>
                <a:latin typeface="Times New Roman" pitchFamily="33" charset="0"/>
                <a:ea typeface="+mn-ea"/>
                <a:cs typeface="+mn-cs"/>
              </a:rPr>
              <a:t>determines the nature of the interrupt and performs whatever actions are needed.</a:t>
            </a:r>
          </a:p>
          <a:p>
            <a:r>
              <a:rPr kumimoji="1" lang="en-US" sz="1200" kern="1200" baseline="0" dirty="0">
                <a:solidFill>
                  <a:schemeClr val="tx1"/>
                </a:solidFill>
                <a:latin typeface="Times New Roman" pitchFamily="33" charset="0"/>
                <a:ea typeface="+mn-ea"/>
                <a:cs typeface="+mn-cs"/>
              </a:rPr>
              <a:t>In the case of an I/O interrupt, the handler determines which I/O module</a:t>
            </a:r>
          </a:p>
          <a:p>
            <a:r>
              <a:rPr kumimoji="1" lang="en-US" sz="1200" kern="1200" baseline="0" dirty="0">
                <a:solidFill>
                  <a:schemeClr val="tx1"/>
                </a:solidFill>
                <a:latin typeface="Times New Roman" pitchFamily="33" charset="0"/>
                <a:ea typeface="+mn-ea"/>
                <a:cs typeface="+mn-cs"/>
              </a:rPr>
              <a:t>generated the interrupt and may branch to a program that will write more data out</a:t>
            </a:r>
          </a:p>
          <a:p>
            <a:r>
              <a:rPr kumimoji="1" lang="en-US" sz="1200" kern="1200" baseline="0" dirty="0">
                <a:solidFill>
                  <a:schemeClr val="tx1"/>
                </a:solidFill>
                <a:latin typeface="Times New Roman" pitchFamily="33" charset="0"/>
                <a:ea typeface="+mn-ea"/>
                <a:cs typeface="+mn-cs"/>
              </a:rPr>
              <a:t>to that I/O module. When the interrupt handler routine is completed, the processor</a:t>
            </a:r>
          </a:p>
          <a:p>
            <a:r>
              <a:rPr kumimoji="1" lang="en-US" sz="1200" kern="1200" baseline="0" dirty="0">
                <a:solidFill>
                  <a:schemeClr val="tx1"/>
                </a:solidFill>
                <a:latin typeface="Times New Roman" pitchFamily="33" charset="0"/>
                <a:ea typeface="+mn-ea"/>
                <a:cs typeface="+mn-cs"/>
              </a:rPr>
              <a:t>can resume execution of the user program at the point of interruption.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It is clear that there is some overhead involved in this process. Extra instructions</a:t>
            </a:r>
          </a:p>
          <a:p>
            <a:r>
              <a:rPr kumimoji="1" lang="en-US" sz="1200" kern="1200" baseline="0" dirty="0">
                <a:solidFill>
                  <a:schemeClr val="tx1"/>
                </a:solidFill>
                <a:latin typeface="Times New Roman" pitchFamily="33" charset="0"/>
                <a:ea typeface="+mn-ea"/>
                <a:cs typeface="+mn-cs"/>
              </a:rPr>
              <a:t>must be executed (in the interrupt handler) to determine the nature of the interrupt</a:t>
            </a:r>
          </a:p>
          <a:p>
            <a:r>
              <a:rPr kumimoji="1" lang="en-US" sz="1200" kern="1200" baseline="0" dirty="0">
                <a:solidFill>
                  <a:schemeClr val="tx1"/>
                </a:solidFill>
                <a:latin typeface="Times New Roman" pitchFamily="33" charset="0"/>
                <a:ea typeface="+mn-ea"/>
                <a:cs typeface="+mn-cs"/>
              </a:rPr>
              <a:t>and to decide on the appropriate action. Nevertheless, because of the relatively large</a:t>
            </a:r>
          </a:p>
          <a:p>
            <a:r>
              <a:rPr kumimoji="1" lang="en-US" sz="1200" kern="1200" baseline="0" dirty="0">
                <a:solidFill>
                  <a:schemeClr val="tx1"/>
                </a:solidFill>
                <a:latin typeface="Times New Roman" pitchFamily="33" charset="0"/>
                <a:ea typeface="+mn-ea"/>
                <a:cs typeface="+mn-cs"/>
              </a:rPr>
              <a:t>amount of time that would be wasted by simply waiting on an I/O operation, the</a:t>
            </a:r>
          </a:p>
          <a:p>
            <a:r>
              <a:rPr kumimoji="1" lang="en-US" sz="1200" kern="1200" baseline="0" dirty="0">
                <a:solidFill>
                  <a:schemeClr val="tx1"/>
                </a:solidFill>
                <a:latin typeface="Times New Roman" pitchFamily="33" charset="0"/>
                <a:ea typeface="+mn-ea"/>
                <a:cs typeface="+mn-cs"/>
              </a:rPr>
              <a:t>processor can be employed much more efficiently with the use of interrupts.</a:t>
            </a:r>
            <a:endParaRPr lang="en-US" dirty="0"/>
          </a:p>
          <a:p>
            <a:endParaRPr lang="en-GB" dirty="0"/>
          </a:p>
        </p:txBody>
      </p:sp>
      <p:sp>
        <p:nvSpPr>
          <p:cNvPr id="4" name="Slide Number Placeholder 3"/>
          <p:cNvSpPr>
            <a:spLocks noGrp="1"/>
          </p:cNvSpPr>
          <p:nvPr>
            <p:ph type="sldNum" sz="quarter" idx="10"/>
          </p:nvPr>
        </p:nvSpPr>
        <p:spPr/>
        <p:txBody>
          <a:bodyPr/>
          <a:lstStyle/>
          <a:p>
            <a:fld id="{23A88F65-4010-4CA3-8A0D-519390CD4C9C}" type="slidenum">
              <a:rPr lang="en-GB" smtClean="0"/>
              <a:t>14</a:t>
            </a:fld>
            <a:endParaRPr lang="en-GB"/>
          </a:p>
        </p:txBody>
      </p:sp>
    </p:spTree>
    <p:extLst>
      <p:ext uri="{BB962C8B-B14F-4D97-AF65-F5344CB8AC3E}">
        <p14:creationId xmlns:p14="http://schemas.microsoft.com/office/powerpoint/2010/main" val="3901677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35</a:t>
            </a:r>
          </a:p>
        </p:txBody>
      </p:sp>
      <p:sp>
        <p:nvSpPr>
          <p:cNvPr id="747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8" name="Rectangle 6"/>
          <p:cNvSpPr>
            <a:spLocks noGrp="1" noRot="1" noChangeAspect="1" noChangeArrowheads="1" noTextEdit="1"/>
          </p:cNvSpPr>
          <p:nvPr>
            <p:ph type="sldImg"/>
          </p:nvPr>
        </p:nvSpPr>
        <p:spPr>
          <a:xfrm>
            <a:off x="1150938" y="692150"/>
            <a:ext cx="4556125" cy="3416300"/>
          </a:xfrm>
          <a:ln cap="flat"/>
        </p:spPr>
      </p:sp>
      <p:sp>
        <p:nvSpPr>
          <p:cNvPr id="7475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We described the processor’s instruction cycle in an earlier lecture. To recall, an instruction cycle includes the following stages: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a:t>
            </a:r>
            <a:r>
              <a:rPr lang="en-US" sz="1200" kern="1200" dirty="0">
                <a:solidFill>
                  <a:schemeClr val="tx1"/>
                </a:solidFill>
                <a:latin typeface="Times New Roman" pitchFamily="-1" charset="0"/>
                <a:ea typeface="+mn-ea"/>
                <a:cs typeface="+mn-cs"/>
              </a:rPr>
              <a:t>Read the next instruction from memory into the processor.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Execute: </a:t>
            </a:r>
            <a:r>
              <a:rPr lang="en-US" sz="1200" kern="1200" dirty="0">
                <a:solidFill>
                  <a:schemeClr val="tx1"/>
                </a:solidFill>
                <a:latin typeface="Times New Roman" pitchFamily="-1" charset="0"/>
                <a:ea typeface="+mn-ea"/>
                <a:cs typeface="+mn-cs"/>
              </a:rPr>
              <a:t>Interpret the opcode and perform the indicated operation.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Interrupt: </a:t>
            </a:r>
            <a:r>
              <a:rPr lang="en-US" sz="1200" kern="1200" dirty="0">
                <a:solidFill>
                  <a:schemeClr val="tx1"/>
                </a:solidFill>
                <a:latin typeface="Times New Roman" pitchFamily="-1" charset="0"/>
                <a:ea typeface="+mn-ea"/>
                <a:cs typeface="+mn-cs"/>
              </a:rPr>
              <a:t>If interrupts are enabled and an interrupt has occurred, save the current process state and service the interrupt.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We are now in a position to elaborate somewhat on the instruction cycle. First, we must introduce one additional stage, known as the indirect cycle. </a:t>
            </a:r>
          </a:p>
          <a:p>
            <a:endParaRPr lang="en-GB" dirty="0"/>
          </a:p>
        </p:txBody>
      </p:sp>
    </p:spTree>
    <p:extLst>
      <p:ext uri="{BB962C8B-B14F-4D97-AF65-F5344CB8AC3E}">
        <p14:creationId xmlns:p14="http://schemas.microsoft.com/office/powerpoint/2010/main" val="2957768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8436737-8723-4E44-9F75-46A1752978DF}" type="slidenum">
              <a:rPr lang="en-US" sz="1200"/>
              <a:pPr/>
              <a:t>16</a:t>
            </a:fld>
            <a:endParaRPr 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endParaRPr lang="en-GB"/>
          </a:p>
        </p:txBody>
      </p:sp>
    </p:spTree>
    <p:extLst>
      <p:ext uri="{BB962C8B-B14F-4D97-AF65-F5344CB8AC3E}">
        <p14:creationId xmlns:p14="http://schemas.microsoft.com/office/powerpoint/2010/main" val="1351064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As we discussed last week, a computer system employs a memory hierarchy. At higher levels of the hierarchy, memory is faster, smaller, and more expensive (per bit). Within the processor, there is a set of registers that function as a level of memory above main memory and cache in the hierarchy. The registers in the processor perform two roles: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User-visible registers: Enable the machine- or assembly language programmer to minimize main memory references by </a:t>
            </a:r>
            <a:r>
              <a:rPr lang="en-US" sz="1200" b="0" kern="1200" dirty="0" err="1">
                <a:solidFill>
                  <a:schemeClr val="tx1"/>
                </a:solidFill>
                <a:latin typeface="Times New Roman" pitchFamily="-1" charset="0"/>
                <a:ea typeface="+mn-ea"/>
                <a:cs typeface="+mn-cs"/>
              </a:rPr>
              <a:t>optimising</a:t>
            </a:r>
            <a:r>
              <a:rPr lang="en-US" sz="1200" b="0" kern="1200" dirty="0">
                <a:solidFill>
                  <a:schemeClr val="tx1"/>
                </a:solidFill>
                <a:latin typeface="Times New Roman" pitchFamily="-1" charset="0"/>
                <a:ea typeface="+mn-ea"/>
                <a:cs typeface="+mn-cs"/>
              </a:rPr>
              <a:t> use of registers.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Control and status registers: </a:t>
            </a:r>
            <a:r>
              <a:rPr lang="en-US" sz="1200" kern="1200" dirty="0">
                <a:solidFill>
                  <a:schemeClr val="tx1"/>
                </a:solidFill>
                <a:latin typeface="Times New Roman" pitchFamily="-1" charset="0"/>
                <a:ea typeface="+mn-ea"/>
                <a:cs typeface="+mn-cs"/>
              </a:rPr>
              <a:t>Used by the control unit to control the operation of the processor and by privileged, operating system programs to control the execution of programs.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is not a clean separation of registers into these two categories. For example, on some machines the program counter is user visible (e.g., x86), but on many it is not. For purposes of the following discussion, however, we will use these categories. </a:t>
            </a:r>
          </a:p>
          <a:p>
            <a:endParaRPr lang="en-GB" dirty="0"/>
          </a:p>
        </p:txBody>
      </p:sp>
    </p:spTree>
    <p:extLst>
      <p:ext uri="{BB962C8B-B14F-4D97-AF65-F5344CB8AC3E}">
        <p14:creationId xmlns:p14="http://schemas.microsoft.com/office/powerpoint/2010/main" val="1313067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user-visible register is one that may be referenced by means of the machine language that the processor executes. We can </a:t>
            </a:r>
            <a:r>
              <a:rPr lang="en-US" sz="1200" kern="1200" dirty="0" err="1">
                <a:solidFill>
                  <a:schemeClr val="tx1"/>
                </a:solidFill>
                <a:latin typeface="Times New Roman" pitchFamily="-1" charset="0"/>
                <a:ea typeface="+mn-ea"/>
                <a:cs typeface="+mn-cs"/>
              </a:rPr>
              <a:t>characterise</a:t>
            </a:r>
            <a:r>
              <a:rPr lang="en-US" sz="1200" kern="1200" dirty="0">
                <a:solidFill>
                  <a:schemeClr val="tx1"/>
                </a:solidFill>
                <a:latin typeface="Times New Roman" pitchFamily="-1" charset="0"/>
                <a:ea typeface="+mn-ea"/>
                <a:cs typeface="+mn-cs"/>
              </a:rPr>
              <a:t> these in the following categories: </a:t>
            </a:r>
            <a:endParaRPr lang="en-US" dirty="0"/>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General purpose </a:t>
            </a:r>
          </a:p>
          <a:p>
            <a:pPr lvl="1"/>
            <a:r>
              <a:rPr lang="en-US" sz="1200" kern="1200" dirty="0">
                <a:solidFill>
                  <a:schemeClr val="tx1"/>
                </a:solidFill>
                <a:latin typeface="Times New Roman" pitchFamily="-1" charset="0"/>
                <a:ea typeface="ＭＳ Ｐゴシック" pitchFamily="-1" charset="-128"/>
                <a:cs typeface="+mn-cs"/>
              </a:rPr>
              <a:t>Data </a:t>
            </a:r>
          </a:p>
          <a:p>
            <a:pPr lvl="1"/>
            <a:r>
              <a:rPr lang="en-US" sz="1200" kern="1200" dirty="0">
                <a:solidFill>
                  <a:schemeClr val="tx1"/>
                </a:solidFill>
                <a:latin typeface="Times New Roman" pitchFamily="-1" charset="0"/>
                <a:ea typeface="ＭＳ Ｐゴシック" pitchFamily="-1" charset="-128"/>
                <a:cs typeface="+mn-cs"/>
              </a:rPr>
              <a:t>Address </a:t>
            </a:r>
          </a:p>
          <a:p>
            <a:pPr lvl="1"/>
            <a:r>
              <a:rPr lang="en-US" sz="1200" kern="1200" dirty="0">
                <a:solidFill>
                  <a:schemeClr val="tx1"/>
                </a:solidFill>
                <a:latin typeface="Times New Roman" pitchFamily="-1" charset="0"/>
                <a:ea typeface="ＭＳ Ｐゴシック" pitchFamily="-1" charset="-128"/>
                <a:cs typeface="+mn-cs"/>
              </a:rPr>
              <a:t>Condition codes </a:t>
            </a:r>
          </a:p>
          <a:p>
            <a:pPr lvl="1"/>
            <a:endParaRPr lang="en-US" sz="1200" b="1" kern="1200" dirty="0">
              <a:solidFill>
                <a:schemeClr val="tx1"/>
              </a:solidFill>
              <a:latin typeface="Times New Roman" pitchFamily="-1" charset="0"/>
              <a:ea typeface="ＭＳ Ｐゴシック" pitchFamily="-1" charset="-128"/>
              <a:cs typeface="+mn-cs"/>
            </a:endParaRPr>
          </a:p>
          <a:p>
            <a:pPr lvl="1"/>
            <a:r>
              <a:rPr lang="en-US" sz="1200" b="1" kern="1200" dirty="0">
                <a:solidFill>
                  <a:schemeClr val="tx1"/>
                </a:solidFill>
                <a:latin typeface="Times New Roman" pitchFamily="-1" charset="0"/>
                <a:ea typeface="ＭＳ Ｐゴシック" pitchFamily="-1" charset="-128"/>
                <a:cs typeface="+mn-cs"/>
              </a:rPr>
              <a:t>General-purpose registers </a:t>
            </a:r>
            <a:r>
              <a:rPr lang="en-US" sz="1200" kern="1200" dirty="0">
                <a:solidFill>
                  <a:schemeClr val="tx1"/>
                </a:solidFill>
                <a:latin typeface="Times New Roman" pitchFamily="-1" charset="0"/>
                <a:ea typeface="ＭＳ Ｐゴシック" pitchFamily="-1" charset="-128"/>
                <a:cs typeface="+mn-cs"/>
              </a:rPr>
              <a:t>can be assigned to a variety of functions by the programmer. Sometimes their use within the instruction set is orthogonal to the operation. That is, any general-purpose register can contain the operand for any opcode. This provides true general-purpose register use. Often, however, there are restrictions. For example, there may be dedicated registers for floating-point and stack operations. </a:t>
            </a:r>
          </a:p>
          <a:p>
            <a:pPr lvl="1"/>
            <a:endParaRPr lang="en-US" sz="1200" kern="1200" dirty="0">
              <a:solidFill>
                <a:schemeClr val="tx1"/>
              </a:solidFill>
              <a:latin typeface="Times New Roman" pitchFamily="-1" charset="0"/>
              <a:ea typeface="ＭＳ Ｐゴシック" pitchFamily="-1"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ＭＳ Ｐゴシック" pitchFamily="-1" charset="-128"/>
                <a:cs typeface="+mn-cs"/>
              </a:rPr>
              <a:t>In some cases, general-purpose registers can be used for addressing functions (e.g., register indirect, displacement). In other cases, there is a partial or clean separation between data registers and address registers. </a:t>
            </a:r>
            <a:r>
              <a:rPr lang="en-US" sz="1200" b="1" kern="1200" dirty="0">
                <a:solidFill>
                  <a:schemeClr val="tx1"/>
                </a:solidFill>
                <a:latin typeface="Times New Roman" pitchFamily="-1" charset="0"/>
                <a:ea typeface="ＭＳ Ｐゴシック" pitchFamily="-1" charset="-128"/>
                <a:cs typeface="+mn-cs"/>
              </a:rPr>
              <a:t>Data registers </a:t>
            </a:r>
            <a:r>
              <a:rPr lang="en-US" sz="1200" kern="1200" dirty="0">
                <a:solidFill>
                  <a:schemeClr val="tx1"/>
                </a:solidFill>
                <a:latin typeface="Times New Roman" pitchFamily="-1" charset="0"/>
                <a:ea typeface="ＭＳ Ｐゴシック" pitchFamily="-1" charset="-128"/>
                <a:cs typeface="+mn-cs"/>
              </a:rPr>
              <a:t>may be used only to hold data and cannot be employed in the calculation of an operand address. </a:t>
            </a:r>
          </a:p>
          <a:p>
            <a:pPr lvl="1"/>
            <a:endParaRPr lang="en-US" sz="1200" kern="1200" dirty="0">
              <a:solidFill>
                <a:schemeClr val="tx1"/>
              </a:solidFill>
              <a:latin typeface="Times New Roman" pitchFamily="-1" charset="0"/>
              <a:ea typeface="ＭＳ Ｐゴシック" pitchFamily="-1" charset="-128"/>
              <a:cs typeface="+mn-cs"/>
            </a:endParaRPr>
          </a:p>
          <a:p>
            <a:r>
              <a:rPr lang="en-US" sz="1200" b="1" kern="1200" dirty="0">
                <a:solidFill>
                  <a:schemeClr val="tx1"/>
                </a:solidFill>
                <a:latin typeface="Times New Roman" pitchFamily="-1" charset="0"/>
                <a:ea typeface="+mn-ea"/>
                <a:cs typeface="+mn-cs"/>
              </a:rPr>
              <a:t>Address registers </a:t>
            </a:r>
            <a:r>
              <a:rPr lang="en-US" sz="1200" kern="1200" dirty="0">
                <a:solidFill>
                  <a:schemeClr val="tx1"/>
                </a:solidFill>
                <a:latin typeface="Times New Roman" pitchFamily="-1" charset="0"/>
                <a:ea typeface="+mn-ea"/>
                <a:cs typeface="+mn-cs"/>
              </a:rPr>
              <a:t>may themselves be somewhat general purpose, or they may be </a:t>
            </a:r>
            <a:endParaRPr lang="en-US" dirty="0"/>
          </a:p>
          <a:p>
            <a:r>
              <a:rPr lang="en-US" sz="1200" kern="1200" dirty="0">
                <a:solidFill>
                  <a:schemeClr val="tx1"/>
                </a:solidFill>
                <a:latin typeface="Times New Roman" pitchFamily="-1" charset="0"/>
                <a:ea typeface="+mn-ea"/>
                <a:cs typeface="+mn-cs"/>
              </a:rPr>
              <a:t>devoted to a particular addressing mode. Examples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Segment pointers: </a:t>
            </a:r>
            <a:r>
              <a:rPr lang="en-US" sz="1200" kern="1200" dirty="0">
                <a:solidFill>
                  <a:schemeClr val="tx1"/>
                </a:solidFill>
                <a:latin typeface="Times New Roman" pitchFamily="-1" charset="0"/>
                <a:ea typeface="+mn-ea"/>
                <a:cs typeface="+mn-cs"/>
              </a:rPr>
              <a:t>In a machine with segmented addressing, a segment register holds the address of the base of the segment. There may be multiple registers: for example, one for the operating system and one for the current process.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Index registers: </a:t>
            </a:r>
            <a:r>
              <a:rPr lang="en-US" sz="1200" kern="1200" dirty="0">
                <a:solidFill>
                  <a:schemeClr val="tx1"/>
                </a:solidFill>
                <a:latin typeface="Times New Roman" pitchFamily="-1" charset="0"/>
                <a:ea typeface="+mn-ea"/>
                <a:cs typeface="+mn-cs"/>
              </a:rPr>
              <a:t>These are used for indexed addressing and may be autoindexed.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Stack pointer: </a:t>
            </a:r>
            <a:r>
              <a:rPr lang="en-US" sz="1200" kern="1200" dirty="0">
                <a:solidFill>
                  <a:schemeClr val="tx1"/>
                </a:solidFill>
                <a:latin typeface="Times New Roman" pitchFamily="-1" charset="0"/>
                <a:ea typeface="+mn-ea"/>
                <a:cs typeface="+mn-cs"/>
              </a:rPr>
              <a:t>If there is user-visible stack addressing, then typically there is a dedicated register that points to the top of the stack. This allows implicit addressing; that is, push, pop, and other stack instructions need not contain an explicit stack operand. </a:t>
            </a:r>
          </a:p>
          <a:p>
            <a:pPr lvl="1"/>
            <a:endParaRPr lang="en-US" sz="1200" b="1" kern="1200" dirty="0">
              <a:solidFill>
                <a:schemeClr val="tx1"/>
              </a:solidFill>
              <a:latin typeface="Times New Roman" pitchFamily="-1" charset="0"/>
              <a:ea typeface="ＭＳ Ｐゴシック" pitchFamily="-1" charset="-128"/>
              <a:cs typeface="+mn-cs"/>
            </a:endParaRPr>
          </a:p>
          <a:p>
            <a:r>
              <a:rPr lang="en-US" sz="1200" kern="1200" dirty="0">
                <a:solidFill>
                  <a:schemeClr val="tx1"/>
                </a:solidFill>
                <a:latin typeface="Times New Roman" pitchFamily="-1" charset="0"/>
                <a:ea typeface="+mn-ea"/>
                <a:cs typeface="+mn-cs"/>
              </a:rPr>
              <a:t>There are several design issues to be addressed here. An important issue is whether to use completely general-purpose registers or to </a:t>
            </a:r>
            <a:r>
              <a:rPr lang="en-US" sz="1200" kern="1200" dirty="0" err="1">
                <a:solidFill>
                  <a:schemeClr val="tx1"/>
                </a:solidFill>
                <a:latin typeface="Times New Roman" pitchFamily="-1" charset="0"/>
                <a:ea typeface="+mn-ea"/>
                <a:cs typeface="+mn-cs"/>
              </a:rPr>
              <a:t>specialise</a:t>
            </a:r>
            <a:r>
              <a:rPr lang="en-US" sz="1200" kern="1200" dirty="0">
                <a:solidFill>
                  <a:schemeClr val="tx1"/>
                </a:solidFill>
                <a:latin typeface="Times New Roman" pitchFamily="-1" charset="0"/>
                <a:ea typeface="+mn-ea"/>
                <a:cs typeface="+mn-cs"/>
              </a:rPr>
              <a:t> their use. With the use of </a:t>
            </a:r>
            <a:r>
              <a:rPr lang="en-US" sz="1200" kern="1200" dirty="0" err="1">
                <a:solidFill>
                  <a:schemeClr val="tx1"/>
                </a:solidFill>
                <a:latin typeface="Times New Roman" pitchFamily="-1" charset="0"/>
                <a:ea typeface="+mn-ea"/>
                <a:cs typeface="+mn-cs"/>
              </a:rPr>
              <a:t>specialised</a:t>
            </a:r>
            <a:r>
              <a:rPr lang="en-US" sz="1200" kern="1200" dirty="0">
                <a:solidFill>
                  <a:schemeClr val="tx1"/>
                </a:solidFill>
                <a:latin typeface="Times New Roman" pitchFamily="-1" charset="0"/>
                <a:ea typeface="+mn-ea"/>
                <a:cs typeface="+mn-cs"/>
              </a:rPr>
              <a:t> registers, it can generally be implicit in the opcode which type of register a certain operand specifier refers to. The operand specifier must only identify one of a set of specialized registers rather than one out of all the registers, thus saving bits. On the other hand, this specialization limits the programmer’s flexibility.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Another design issue is the number of registers, either general purpose or data plus address, to be provided. Again, this affects instruction set design because more registers require more operand specifier bits. As we previously discussed, somewhere between 8 and 32 registers appears optimum. Fewer registers result in more memory references; more registers do not noticeably reduce memory references. However, a new approach, which finds advantage in the use of hundreds of registers, is exhibited in some RISC systems.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Finally, there is the issue of register length. Registers that must hold addresses obviously must be at least long enough to hold the largest address. Data registers should be able to hold values of most data types. Some machines allow two contiguous registers to be used as one for holding double-length values.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final category of registers, which is at least partially visible to the user, holds </a:t>
            </a:r>
            <a:r>
              <a:rPr lang="en-US" sz="1200" b="1" kern="1200" dirty="0">
                <a:solidFill>
                  <a:schemeClr val="tx1"/>
                </a:solidFill>
                <a:latin typeface="Times New Roman" pitchFamily="-1" charset="0"/>
                <a:ea typeface="+mn-ea"/>
                <a:cs typeface="+mn-cs"/>
              </a:rPr>
              <a:t>condition codes </a:t>
            </a:r>
            <a:r>
              <a:rPr lang="en-US" sz="1200" kern="1200" dirty="0">
                <a:solidFill>
                  <a:schemeClr val="tx1"/>
                </a:solidFill>
                <a:latin typeface="Times New Roman" pitchFamily="-1" charset="0"/>
                <a:ea typeface="+mn-ea"/>
                <a:cs typeface="+mn-cs"/>
              </a:rPr>
              <a:t>(also referred to as </a:t>
            </a:r>
            <a:r>
              <a:rPr lang="en-US" sz="1200" i="1" kern="1200" dirty="0">
                <a:solidFill>
                  <a:schemeClr val="tx1"/>
                </a:solidFill>
                <a:latin typeface="Times New Roman" pitchFamily="-1" charset="0"/>
                <a:ea typeface="+mn-ea"/>
                <a:cs typeface="+mn-cs"/>
              </a:rPr>
              <a:t>flags). </a:t>
            </a:r>
            <a:r>
              <a:rPr lang="en-US" sz="1200" kern="1200" dirty="0">
                <a:solidFill>
                  <a:schemeClr val="tx1"/>
                </a:solidFill>
                <a:latin typeface="Times New Roman" pitchFamily="-1" charset="0"/>
                <a:ea typeface="+mn-ea"/>
                <a:cs typeface="+mn-cs"/>
              </a:rPr>
              <a:t>Condition codes are bits set by the processor hardware as the result of operations. For example, an arithmetic operation may produce a positive, negative, zero, or overflow result. In addition to the result itself being stored in a register or memory, a condition code is also set. The code may subsequently be tested as part of a conditional branch operation.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Condition code bits are collected into one or more registers. Usually, they form part of a control register. Generally, machine instructions allow these bits to be read by implicit reference, but the programmer cannot alter them. </a:t>
            </a:r>
            <a:endParaRPr lang="en-US" dirty="0"/>
          </a:p>
          <a:p>
            <a:endParaRPr lang="en-US" dirty="0"/>
          </a:p>
          <a:p>
            <a:pPr lvl="1"/>
            <a:endParaRPr lang="en-US" sz="1200" b="1" kern="1200" dirty="0">
              <a:solidFill>
                <a:schemeClr val="tx1"/>
              </a:solidFill>
              <a:latin typeface="Times New Roman" pitchFamily="-1" charset="0"/>
              <a:ea typeface="ＭＳ Ｐゴシック" pitchFamily="-1" charset="-128"/>
              <a:cs typeface="+mn-cs"/>
            </a:endParaRPr>
          </a:p>
        </p:txBody>
      </p:sp>
    </p:spTree>
    <p:extLst>
      <p:ext uri="{BB962C8B-B14F-4D97-AF65-F5344CB8AC3E}">
        <p14:creationId xmlns:p14="http://schemas.microsoft.com/office/powerpoint/2010/main" val="3933752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There are a variety of processor registers that are employed to control the operation of the processor. Most of these, on most machines, are not visible to the user. Some of them may be visible to machine instructions executed in a control or operating system mode.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Of course, different machines will have different register </a:t>
            </a:r>
            <a:r>
              <a:rPr lang="en-US" sz="1200" kern="1200" dirty="0" err="1">
                <a:solidFill>
                  <a:schemeClr val="tx1"/>
                </a:solidFill>
                <a:latin typeface="Times New Roman" pitchFamily="-1" charset="0"/>
                <a:ea typeface="+mn-ea"/>
                <a:cs typeface="+mn-cs"/>
              </a:rPr>
              <a:t>organisations</a:t>
            </a:r>
            <a:r>
              <a:rPr lang="en-US" sz="1200" kern="1200" dirty="0">
                <a:solidFill>
                  <a:schemeClr val="tx1"/>
                </a:solidFill>
                <a:latin typeface="Times New Roman" pitchFamily="-1" charset="0"/>
                <a:ea typeface="+mn-ea"/>
                <a:cs typeface="+mn-cs"/>
              </a:rPr>
              <a:t> and use different terminology. We list here a reasonably complete list of register types, with a brief description.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Four registers are essential to instruction execution: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Program counter (PC): </a:t>
            </a:r>
            <a:r>
              <a:rPr lang="en-US" sz="1200" kern="1200" dirty="0">
                <a:solidFill>
                  <a:schemeClr val="tx1"/>
                </a:solidFill>
                <a:latin typeface="Times New Roman" pitchFamily="-1" charset="0"/>
                <a:ea typeface="+mn-ea"/>
                <a:cs typeface="+mn-cs"/>
              </a:rPr>
              <a:t>Contains the address of an instruction to be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Instruction register (IR): </a:t>
            </a:r>
            <a:r>
              <a:rPr lang="en-US" sz="1200" kern="1200" dirty="0">
                <a:solidFill>
                  <a:schemeClr val="tx1"/>
                </a:solidFill>
                <a:latin typeface="Times New Roman" pitchFamily="-1" charset="0"/>
                <a:ea typeface="+mn-ea"/>
                <a:cs typeface="+mn-cs"/>
              </a:rPr>
              <a:t>Contains the instruction most recently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Memory address register (MAR): </a:t>
            </a:r>
            <a:r>
              <a:rPr lang="en-US" sz="1200" kern="1200" dirty="0">
                <a:solidFill>
                  <a:schemeClr val="tx1"/>
                </a:solidFill>
                <a:latin typeface="Times New Roman" pitchFamily="-1" charset="0"/>
                <a:ea typeface="+mn-ea"/>
                <a:cs typeface="+mn-cs"/>
              </a:rPr>
              <a:t>Contains the address of a location in memory.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Memory buffer register (MBR): </a:t>
            </a:r>
            <a:r>
              <a:rPr lang="en-US" sz="1200" kern="1200" dirty="0">
                <a:solidFill>
                  <a:schemeClr val="tx1"/>
                </a:solidFill>
                <a:latin typeface="Times New Roman" pitchFamily="-1" charset="0"/>
                <a:ea typeface="+mn-ea"/>
                <a:cs typeface="+mn-cs"/>
              </a:rPr>
              <a:t>Contains a word of data to be written to memory or the word most recently read.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Not all processors have internal registers designated as MAR and MBR, but some equivalent buffering mechanism is needed whereby the bits to be transferred to the system bus are staged and the bits to be read from the data bus are temporarily stored.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Typically, the processor updates the PC after each instruction fetch so that the PC always points to the next instruction to be executed. A branch or skip instruction will also modify the contents of the PC. The fetched instruction is loaded into an IR, where the opcode and operand specifiers are </a:t>
            </a:r>
            <a:r>
              <a:rPr lang="en-US" sz="1200" kern="1200" dirty="0" err="1">
                <a:solidFill>
                  <a:schemeClr val="tx1"/>
                </a:solidFill>
                <a:latin typeface="Times New Roman" pitchFamily="-1" charset="0"/>
                <a:ea typeface="+mn-ea"/>
                <a:cs typeface="+mn-cs"/>
              </a:rPr>
              <a:t>analysed</a:t>
            </a:r>
            <a:r>
              <a:rPr lang="en-US" sz="1200" kern="1200" dirty="0">
                <a:solidFill>
                  <a:schemeClr val="tx1"/>
                </a:solidFill>
                <a:latin typeface="Times New Roman" pitchFamily="-1" charset="0"/>
                <a:ea typeface="+mn-ea"/>
                <a:cs typeface="+mn-cs"/>
              </a:rPr>
              <a:t>. Data are exchanged with memory using the MAR and MBR. In a bus- </a:t>
            </a:r>
            <a:r>
              <a:rPr lang="en-US" sz="1200" kern="1200" dirty="0" err="1">
                <a:solidFill>
                  <a:schemeClr val="tx1"/>
                </a:solidFill>
                <a:latin typeface="Times New Roman" pitchFamily="-1" charset="0"/>
                <a:ea typeface="+mn-ea"/>
                <a:cs typeface="+mn-cs"/>
              </a:rPr>
              <a:t>organised</a:t>
            </a:r>
            <a:r>
              <a:rPr lang="en-US" sz="1200" kern="1200" dirty="0">
                <a:solidFill>
                  <a:schemeClr val="tx1"/>
                </a:solidFill>
                <a:latin typeface="Times New Roman" pitchFamily="-1" charset="0"/>
                <a:ea typeface="+mn-ea"/>
                <a:cs typeface="+mn-cs"/>
              </a:rPr>
              <a:t> system, the MAR connects directly to the address bus, and the MBR connects directly to the data bus. User-visible registers, in turn, exchange data with the MBR.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four registers just mentioned are used for the movement of data between the processor and memory. Within the processor, data must be presented to the ALU for processing. The ALU may have direct access to the MBR and user-visible registers. Alternatively, there may be additional buffering registers at the boundary to the ALU; these registers serve as input and output registers for the ALU and exchange data with the MBR and user-visible registers. </a:t>
            </a:r>
            <a:endParaRPr lang="en-US" dirty="0"/>
          </a:p>
          <a:p>
            <a:endParaRPr lang="en-US" sz="1200" kern="1200" dirty="0">
              <a:solidFill>
                <a:schemeClr val="tx1"/>
              </a:solidFill>
              <a:latin typeface="Times New Roman" pitchFamily="-1" charset="0"/>
              <a:ea typeface="+mn-ea"/>
              <a:cs typeface="+mn-cs"/>
            </a:endParaRPr>
          </a:p>
          <a:p>
            <a:endParaRPr lang="en-GB" dirty="0"/>
          </a:p>
        </p:txBody>
      </p:sp>
    </p:spTree>
    <p:extLst>
      <p:ext uri="{BB962C8B-B14F-4D97-AF65-F5344CB8AC3E}">
        <p14:creationId xmlns:p14="http://schemas.microsoft.com/office/powerpoint/2010/main" val="3450873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31</a:t>
            </a:r>
          </a:p>
        </p:txBody>
      </p:sp>
      <p:sp>
        <p:nvSpPr>
          <p:cNvPr id="665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Many processor designs include a register or set of registers, often known as the </a:t>
            </a:r>
            <a:r>
              <a:rPr lang="en-US" sz="1200" i="1" kern="1200" dirty="0">
                <a:solidFill>
                  <a:schemeClr val="tx1"/>
                </a:solidFill>
                <a:latin typeface="Times New Roman" pitchFamily="-1" charset="0"/>
                <a:ea typeface="+mn-ea"/>
                <a:cs typeface="+mn-cs"/>
              </a:rPr>
              <a:t>program status word </a:t>
            </a:r>
            <a:r>
              <a:rPr lang="en-US" sz="1200" kern="1200" dirty="0">
                <a:solidFill>
                  <a:schemeClr val="tx1"/>
                </a:solidFill>
                <a:latin typeface="Times New Roman" pitchFamily="-1" charset="0"/>
                <a:ea typeface="+mn-ea"/>
                <a:cs typeface="+mn-cs"/>
              </a:rPr>
              <a:t>(PSW), that contain status information. The PSW typically contains condition codes plus other status information. Common fields or flags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Sign: </a:t>
            </a:r>
            <a:r>
              <a:rPr lang="en-US" sz="1200" kern="1200" dirty="0">
                <a:solidFill>
                  <a:schemeClr val="tx1"/>
                </a:solidFill>
                <a:latin typeface="Times New Roman" pitchFamily="-1" charset="0"/>
                <a:ea typeface="+mn-ea"/>
                <a:cs typeface="+mn-cs"/>
              </a:rPr>
              <a:t>Contains the sign bit of the result of the last arithmetic operation.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Zero: </a:t>
            </a:r>
            <a:r>
              <a:rPr lang="en-US" sz="1200" kern="1200" dirty="0">
                <a:solidFill>
                  <a:schemeClr val="tx1"/>
                </a:solidFill>
                <a:latin typeface="Times New Roman" pitchFamily="-1" charset="0"/>
                <a:ea typeface="+mn-ea"/>
                <a:cs typeface="+mn-cs"/>
              </a:rPr>
              <a:t>Set when the result is 0.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Carry: </a:t>
            </a:r>
            <a:r>
              <a:rPr lang="en-US" sz="1200" kern="1200" dirty="0">
                <a:solidFill>
                  <a:schemeClr val="tx1"/>
                </a:solidFill>
                <a:latin typeface="Times New Roman" pitchFamily="-1" charset="0"/>
                <a:ea typeface="+mn-ea"/>
                <a:cs typeface="+mn-cs"/>
              </a:rPr>
              <a:t>Set if an operation resulted in a carry (addition) into or borrow (subtraction) out of a high-order bit. Used for multiword arithmetic operations.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Equal: </a:t>
            </a:r>
            <a:r>
              <a:rPr lang="en-US" sz="1200" kern="1200" dirty="0">
                <a:solidFill>
                  <a:schemeClr val="tx1"/>
                </a:solidFill>
                <a:latin typeface="Times New Roman" pitchFamily="-1" charset="0"/>
                <a:ea typeface="+mn-ea"/>
                <a:cs typeface="+mn-cs"/>
              </a:rPr>
              <a:t>Set if a logical compare result is equality.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Overflow: </a:t>
            </a:r>
            <a:r>
              <a:rPr lang="en-US" sz="1200" kern="1200" dirty="0">
                <a:solidFill>
                  <a:schemeClr val="tx1"/>
                </a:solidFill>
                <a:latin typeface="Times New Roman" pitchFamily="-1" charset="0"/>
                <a:ea typeface="+mn-ea"/>
                <a:cs typeface="+mn-cs"/>
              </a:rPr>
              <a:t>Used to indicate arithmetic overflow.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Interrupt Enable/Disable: </a:t>
            </a:r>
            <a:r>
              <a:rPr lang="en-US" sz="1200" kern="1200" dirty="0">
                <a:solidFill>
                  <a:schemeClr val="tx1"/>
                </a:solidFill>
                <a:latin typeface="Times New Roman" pitchFamily="-1" charset="0"/>
                <a:ea typeface="+mn-ea"/>
                <a:cs typeface="+mn-cs"/>
              </a:rPr>
              <a:t>Used to enable or disable interrupts.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Supervisor: </a:t>
            </a:r>
            <a:r>
              <a:rPr lang="en-US" sz="1200" kern="1200" dirty="0">
                <a:solidFill>
                  <a:schemeClr val="tx1"/>
                </a:solidFill>
                <a:latin typeface="Times New Roman" pitchFamily="-1" charset="0"/>
                <a:ea typeface="+mn-ea"/>
                <a:cs typeface="+mn-cs"/>
              </a:rPr>
              <a:t>Indicates whether the processor is executing in supervisor or user mode. Certain privileged instructions can be executed only in supervisor mode, and certain areas of memory can be accessed only in supervisor mode. </a:t>
            </a:r>
          </a:p>
          <a:p>
            <a:endParaRPr lang="en-GB" dirty="0"/>
          </a:p>
        </p:txBody>
      </p:sp>
    </p:spTree>
    <p:extLst>
      <p:ext uri="{BB962C8B-B14F-4D97-AF65-F5344CB8AC3E}">
        <p14:creationId xmlns:p14="http://schemas.microsoft.com/office/powerpoint/2010/main" val="3761519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38</a:t>
            </a:r>
          </a:p>
        </p:txBody>
      </p:sp>
      <p:sp>
        <p:nvSpPr>
          <p:cNvPr id="80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Instruction pipelining is similar to the use of an assembly line in a manufacturing plant. An assembly line takes advantage of the fact that a product goes through various stages of production. By laying the production process out in an assembly line, products at various stages can be worked on simultaneously. This process is also referred to as </a:t>
            </a:r>
            <a:r>
              <a:rPr lang="en-US" sz="1200" i="1" kern="1200" dirty="0">
                <a:solidFill>
                  <a:schemeClr val="tx1"/>
                </a:solidFill>
                <a:latin typeface="Times New Roman" pitchFamily="-1" charset="0"/>
                <a:ea typeface="+mn-ea"/>
                <a:cs typeface="+mn-cs"/>
              </a:rPr>
              <a:t>pipelining, </a:t>
            </a:r>
            <a:r>
              <a:rPr lang="en-US" sz="1200" kern="1200" dirty="0">
                <a:solidFill>
                  <a:schemeClr val="tx1"/>
                </a:solidFill>
                <a:latin typeface="Times New Roman" pitchFamily="-1" charset="0"/>
                <a:ea typeface="+mn-ea"/>
                <a:cs typeface="+mn-cs"/>
              </a:rPr>
              <a:t>because, as in a pipeline, new inputs are accepted at one end before previously accepted inputs appear as outputs at the other end.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apply this concept to instruction execution, we must </a:t>
            </a:r>
            <a:r>
              <a:rPr lang="en-US" sz="1200" kern="1200" dirty="0" err="1">
                <a:solidFill>
                  <a:schemeClr val="tx1"/>
                </a:solidFill>
                <a:latin typeface="Times New Roman" pitchFamily="-1" charset="0"/>
                <a:ea typeface="+mn-ea"/>
                <a:cs typeface="+mn-cs"/>
              </a:rPr>
              <a:t>recognise</a:t>
            </a:r>
            <a:r>
              <a:rPr lang="en-US" sz="1200" kern="1200" dirty="0">
                <a:solidFill>
                  <a:schemeClr val="tx1"/>
                </a:solidFill>
                <a:latin typeface="Times New Roman" pitchFamily="-1" charset="0"/>
                <a:ea typeface="+mn-ea"/>
                <a:cs typeface="+mn-cs"/>
              </a:rPr>
              <a:t> that, in fact, an instruction has a number of stages. </a:t>
            </a:r>
            <a:r>
              <a:rPr lang="en-US" sz="1200" kern="1200" baseline="0" dirty="0">
                <a:solidFill>
                  <a:schemeClr val="tx1"/>
                </a:solidFill>
                <a:latin typeface="Times New Roman" pitchFamily="-1" charset="0"/>
                <a:ea typeface="+mn-ea"/>
                <a:cs typeface="+mn-cs"/>
              </a:rPr>
              <a:t>In the last lecture (week 7)</a:t>
            </a:r>
            <a:r>
              <a:rPr lang="en-US" sz="1200" kern="1200" dirty="0">
                <a:solidFill>
                  <a:schemeClr val="tx1"/>
                </a:solidFill>
                <a:latin typeface="Times New Roman" pitchFamily="-1" charset="0"/>
                <a:ea typeface="+mn-ea"/>
                <a:cs typeface="+mn-cs"/>
              </a:rPr>
              <a:t>, for example, the instruction cycle was broken up into 5 phases, which occur in sequence. Clearly, there should be some opportunity for pipelining. </a:t>
            </a:r>
            <a:endParaRPr lang="en-US" dirty="0"/>
          </a:p>
          <a:p>
            <a:endParaRPr lang="en-US" sz="1200" kern="1200" dirty="0">
              <a:solidFill>
                <a:schemeClr val="tx1"/>
              </a:solidFill>
              <a:latin typeface="Times New Roman" pitchFamily="-1" charset="0"/>
              <a:ea typeface="+mn-ea"/>
              <a:cs typeface="+mn-cs"/>
            </a:endParaRPr>
          </a:p>
        </p:txBody>
      </p:sp>
    </p:spTree>
    <p:extLst>
      <p:ext uri="{BB962C8B-B14F-4D97-AF65-F5344CB8AC3E}">
        <p14:creationId xmlns:p14="http://schemas.microsoft.com/office/powerpoint/2010/main" val="2847021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6B3E6BF-95A9-49ED-ABD4-C98A489AF80C}" type="slidenum">
              <a:rPr lang="en-US" sz="1200"/>
              <a:pPr/>
              <a:t>4</a:t>
            </a:fld>
            <a:endParaRPr 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endParaRPr lang="en-GB"/>
          </a:p>
        </p:txBody>
      </p:sp>
    </p:spTree>
    <p:extLst>
      <p:ext uri="{BB962C8B-B14F-4D97-AF65-F5344CB8AC3E}">
        <p14:creationId xmlns:p14="http://schemas.microsoft.com/office/powerpoint/2010/main" val="4047133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Times New Roman" pitchFamily="-1" charset="0"/>
                <a:ea typeface="+mn-ea"/>
                <a:cs typeface="+mn-cs"/>
              </a:rPr>
              <a:t>As a simple approach, consider subdividing instruction processing into two stages: fetch instruction and execute instruction. There are times during the execution of an instruction when main memory is not being accessed. This time could be used to fetch the next instruction in parallel with the execution of the current one. Figure (a) above depicts this approach. The pipeline has two independent stages. The first stage fetches an instruction and buffers it. When the second stage is free, the first stage passes it the buffered instruction. While the second stage is executing the instruction, the first stage takes advantage of any unused memory cycles to fetch and buffer the next instruction. This is called instruction prefetch or </a:t>
            </a:r>
            <a:r>
              <a:rPr lang="en-US" sz="1200" i="1" kern="1200" dirty="0">
                <a:solidFill>
                  <a:schemeClr val="tx1"/>
                </a:solidFill>
                <a:latin typeface="Times New Roman" pitchFamily="-1" charset="0"/>
                <a:ea typeface="+mn-ea"/>
                <a:cs typeface="+mn-cs"/>
              </a:rPr>
              <a:t>fetch overlap. </a:t>
            </a:r>
            <a:r>
              <a:rPr lang="en-US" sz="1200" kern="1200" dirty="0">
                <a:solidFill>
                  <a:schemeClr val="tx1"/>
                </a:solidFill>
                <a:latin typeface="Times New Roman" pitchFamily="-1" charset="0"/>
                <a:ea typeface="+mn-ea"/>
                <a:cs typeface="+mn-cs"/>
              </a:rPr>
              <a:t>Note that this approach, which involves instruction buffering, requires more registers. In general, pipelining requires registers to store data between stages.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should be clear that this process will speed up instruction execution. If the fetch and execute stages were of equal duration, the instruction cycle time would be halved. However, if we look more closely at this pipeline (Figure (b) – Expanded view), we will see that this doubling of execution rate is unlikely for two reasons: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The execution time will generally be longer than the fetch time. Execution will involve reading and storing operands and the performance of some operation. Thus, the fetch stage may have to wait for some time before it can empty its buffer. </a:t>
            </a: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A conditional branch instruction makes the address of the next instruction to be fetched unknown. Thus, the fetch stage must wait until it receives the next instruction address from the execute stage. The execute stage may then have to wait while the next instruction is fetched.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Guessing can reduce the time loss from the second reason. A simple rule is the following: When a conditional branch instruction is passed on from the fetch to the execute stage, the fetch stage fetches the next instruction in memory after the branch instruction. Then, if the branch is not taken, no time is lost. If the branch is taken, the fetched instruction must be discarded and a new instruction fetched.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extLst>
      <p:ext uri="{BB962C8B-B14F-4D97-AF65-F5344CB8AC3E}">
        <p14:creationId xmlns:p14="http://schemas.microsoft.com/office/powerpoint/2010/main" val="236311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While these factors reduce the potential effectiveness of the two-stage pipe- line, some speedup occurs. To gain further speedup, the pipeline must have more stages. Let us consider the following decomposition of the instruction processing. </a:t>
            </a:r>
            <a:endParaRPr lang="en-US" dirty="0"/>
          </a:p>
          <a:p>
            <a:endParaRPr lang="en-US" dirty="0"/>
          </a:p>
          <a:p>
            <a:r>
              <a:rPr lang="en-US" sz="1200" b="1" kern="1200" dirty="0">
                <a:solidFill>
                  <a:schemeClr val="tx1"/>
                </a:solidFill>
                <a:latin typeface="Times New Roman" pitchFamily="-1" charset="0"/>
                <a:ea typeface="+mn-ea"/>
                <a:cs typeface="+mn-cs"/>
              </a:rPr>
              <a:t>Fetch instruction (FI): </a:t>
            </a:r>
            <a:r>
              <a:rPr lang="en-US" sz="1200" kern="1200" dirty="0">
                <a:solidFill>
                  <a:schemeClr val="tx1"/>
                </a:solidFill>
                <a:latin typeface="Times New Roman" pitchFamily="-1" charset="0"/>
                <a:ea typeface="+mn-ea"/>
                <a:cs typeface="+mn-cs"/>
              </a:rPr>
              <a:t>Read the next expected instruction into a buffer.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Decode instruction (DI): </a:t>
            </a:r>
            <a:r>
              <a:rPr lang="en-US" sz="1200" kern="1200" dirty="0">
                <a:solidFill>
                  <a:schemeClr val="tx1"/>
                </a:solidFill>
                <a:latin typeface="Times New Roman" pitchFamily="-1" charset="0"/>
                <a:ea typeface="+mn-ea"/>
                <a:cs typeface="+mn-cs"/>
              </a:rPr>
              <a:t>Determine the opcode and the operand specifiers.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Calculate operands (CO): </a:t>
            </a:r>
            <a:r>
              <a:rPr lang="en-US" sz="1200" b="0" kern="1200" dirty="0">
                <a:solidFill>
                  <a:schemeClr val="tx1"/>
                </a:solidFill>
                <a:latin typeface="Times New Roman" pitchFamily="-1" charset="0"/>
                <a:ea typeface="+mn-ea"/>
                <a:cs typeface="+mn-cs"/>
              </a:rPr>
              <a:t>Calculate the effective address of each source operand</a:t>
            </a:r>
            <a:r>
              <a:rPr lang="en-US" sz="1200" kern="1200" dirty="0">
                <a:solidFill>
                  <a:schemeClr val="tx1"/>
                </a:solidFill>
                <a:latin typeface="Times New Roman" pitchFamily="-1" charset="0"/>
                <a:ea typeface="+mn-ea"/>
                <a:cs typeface="+mn-cs"/>
              </a:rPr>
              <a:t>. This may involve displacement, register indirect, indirect, or other forms of address calculation.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operands (FO): </a:t>
            </a:r>
            <a:r>
              <a:rPr lang="en-US" sz="1200" kern="1200" dirty="0">
                <a:solidFill>
                  <a:schemeClr val="tx1"/>
                </a:solidFill>
                <a:latin typeface="Times New Roman" pitchFamily="-1" charset="0"/>
                <a:ea typeface="+mn-ea"/>
                <a:cs typeface="+mn-cs"/>
              </a:rPr>
              <a:t>Fetch each operand from memory. Operands in registers need not be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Execute instruction (EI): </a:t>
            </a:r>
            <a:r>
              <a:rPr lang="en-US" sz="1200" b="0" kern="1200" dirty="0">
                <a:solidFill>
                  <a:schemeClr val="tx1"/>
                </a:solidFill>
                <a:latin typeface="Times New Roman" pitchFamily="-1" charset="0"/>
                <a:ea typeface="+mn-ea"/>
                <a:cs typeface="+mn-cs"/>
              </a:rPr>
              <a:t>Perform the indicated operation and store the result, if </a:t>
            </a:r>
            <a:r>
              <a:rPr lang="en-US" sz="1200" kern="1200" dirty="0">
                <a:solidFill>
                  <a:schemeClr val="tx1"/>
                </a:solidFill>
                <a:latin typeface="Times New Roman" pitchFamily="-1" charset="0"/>
                <a:ea typeface="+mn-ea"/>
                <a:cs typeface="+mn-cs"/>
              </a:rPr>
              <a:t>any, in the specified destination operand location.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Write operand (WO): </a:t>
            </a:r>
            <a:r>
              <a:rPr lang="en-US" sz="1200" kern="1200" dirty="0">
                <a:solidFill>
                  <a:schemeClr val="tx1"/>
                </a:solidFill>
                <a:latin typeface="Times New Roman" pitchFamily="-1" charset="0"/>
                <a:ea typeface="+mn-ea"/>
                <a:cs typeface="+mn-cs"/>
              </a:rPr>
              <a:t>Store the result in memory.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With this decomposition, the various stages will be of more nearly equal duration. </a:t>
            </a:r>
            <a:endParaRPr lang="en-US" dirty="0"/>
          </a:p>
          <a:p>
            <a:endParaRPr lang="en-US" sz="1200" kern="1200" dirty="0">
              <a:solidFill>
                <a:schemeClr val="tx1"/>
              </a:solidFill>
              <a:latin typeface="Times New Roman" pitchFamily="-1" charset="0"/>
              <a:ea typeface="+mn-ea"/>
              <a:cs typeface="+mn-cs"/>
            </a:endParaRPr>
          </a:p>
          <a:p>
            <a:endParaRPr lang="en-US" dirty="0"/>
          </a:p>
        </p:txBody>
      </p:sp>
    </p:spTree>
    <p:extLst>
      <p:ext uri="{BB962C8B-B14F-4D97-AF65-F5344CB8AC3E}">
        <p14:creationId xmlns:p14="http://schemas.microsoft.com/office/powerpoint/2010/main" val="3276437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39</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the sake of illustration, let us assume equal duration. Using this assumption, Figure 14.10 shows that a six-stage pipeline can reduce the execution time for 9 instructions from 54 time units to 14 time units.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Several comments are in order: The diagram assumes that each instruction goes through all six stages of the pipeline. This will not always be the case. For example, a load instruction does not need the WO stage. However, to simplify the pipeline hardware, the timing is set up assuming that each instruction requires all six stages. Also, the diagram assumes that all of the stages can be performed in parallel. In particular, it is assumed that there are no memory conflicts. For example, the FI, FO, and WO stages involve a memory access. The diagram implies that all these accesses can occur simultaneously. Most memory systems will not permit that. However, the desired value may be in cache, or the FO or WO stage may be null. Thus, much of the time, memory conflicts will not slow down the pipeline. </a:t>
            </a:r>
            <a:endParaRPr lang="en-US" dirty="0"/>
          </a:p>
          <a:p>
            <a:endParaRPr lang="en-GB" dirty="0"/>
          </a:p>
        </p:txBody>
      </p:sp>
    </p:spTree>
    <p:extLst>
      <p:ext uri="{BB962C8B-B14F-4D97-AF65-F5344CB8AC3E}">
        <p14:creationId xmlns:p14="http://schemas.microsoft.com/office/powerpoint/2010/main" val="2387931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pipeline hazard </a:t>
            </a:r>
            <a:r>
              <a:rPr lang="en-US" sz="1200" kern="1200" dirty="0">
                <a:solidFill>
                  <a:schemeClr val="tx1"/>
                </a:solidFill>
                <a:latin typeface="Times New Roman" pitchFamily="-1" charset="0"/>
                <a:ea typeface="+mn-ea"/>
                <a:cs typeface="+mn-cs"/>
              </a:rPr>
              <a:t>occurs when the pipeline, or some portion of the pipeline, must stall because conditions do not permit continued execution. Such a pipeline stall is also referred to as a </a:t>
            </a:r>
            <a:r>
              <a:rPr lang="en-US" sz="1200" i="1" kern="1200" dirty="0">
                <a:solidFill>
                  <a:schemeClr val="tx1"/>
                </a:solidFill>
                <a:latin typeface="Times New Roman" pitchFamily="-1" charset="0"/>
                <a:ea typeface="+mn-ea"/>
                <a:cs typeface="+mn-cs"/>
              </a:rPr>
              <a:t>pipeline bubble. </a:t>
            </a:r>
            <a:r>
              <a:rPr lang="en-US" sz="1200" kern="1200" dirty="0">
                <a:solidFill>
                  <a:schemeClr val="tx1"/>
                </a:solidFill>
                <a:latin typeface="Times New Roman" pitchFamily="-1" charset="0"/>
                <a:ea typeface="+mn-ea"/>
                <a:cs typeface="+mn-cs"/>
              </a:rPr>
              <a:t>There are three types of hazards: resource, data, and control.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extLst>
      <p:ext uri="{BB962C8B-B14F-4D97-AF65-F5344CB8AC3E}">
        <p14:creationId xmlns:p14="http://schemas.microsoft.com/office/powerpoint/2010/main" val="564821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resource hazard occurs when two (or more) instructions that are already in the pipeline need the same resource. The result is that the instructions must be executed in serial rather than parallel for a portion of the pipeline. A resource hazard is sometime referred to as a </a:t>
            </a:r>
            <a:r>
              <a:rPr lang="en-US" sz="1200" i="1" kern="1200" dirty="0">
                <a:solidFill>
                  <a:schemeClr val="tx1"/>
                </a:solidFill>
                <a:latin typeface="Times New Roman" pitchFamily="-1" charset="0"/>
                <a:ea typeface="+mn-ea"/>
                <a:cs typeface="+mn-cs"/>
              </a:rPr>
              <a:t>structural hazard.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Let us consider a simple example of a resource hazard. Assume a simplified five-stage pipeline, in which each stage takes one clock cycle. Figure 14.15a shows the ideal case, in which a new instruction enters the pipeline each clock cycle. Now assume that main memory has a single port and that all instruction fetches and data reads and writes must be performed one at a time. Further, ignore the cache. In this case, an operand read to or write from memory cannot be performed in parallel with an instruction fetch. This is illustrated in Figure 14.15b, which assumes that the source operand for instruction I1 is in memory, rather than a register. Therefore, the fetch instruction stage of the pipeline must idle for one cycle before beginning the instruction fetch for instruction I3. The figure assumes that all other operands are in registers.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Another example of a resource conflict is a situation in which multiple instructions are ready to enter the execute instruction phase and there is a single ALU. One solutions to such resource hazards is to increase available resources, such as having multiple ports into main memory and multiple ALU units. </a:t>
            </a:r>
            <a:endParaRPr lang="en-US" dirty="0"/>
          </a:p>
          <a:p>
            <a:r>
              <a:rPr lang="en-US" sz="1200" kern="1200" dirty="0">
                <a:solidFill>
                  <a:schemeClr val="tx1"/>
                </a:solidFill>
                <a:latin typeface="Times New Roman" pitchFamily="-1" charset="0"/>
                <a:ea typeface="+mn-ea"/>
                <a:cs typeface="+mn-cs"/>
              </a:rPr>
              <a:t> </a:t>
            </a:r>
            <a:endParaRPr lang="en-US" dirty="0"/>
          </a:p>
          <a:p>
            <a:endParaRPr lang="en-US" dirty="0"/>
          </a:p>
        </p:txBody>
      </p:sp>
    </p:spTree>
    <p:extLst>
      <p:ext uri="{BB962C8B-B14F-4D97-AF65-F5344CB8AC3E}">
        <p14:creationId xmlns:p14="http://schemas.microsoft.com/office/powerpoint/2010/main" val="2314237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data hazard occurs when there is a conflict in the access of an operand location. In general terms, we can state the hazard in this form: Two instructions in a program are to be executed in sequence and both access a particular memory or register operand. If the two instructions are executed in strict sequence, no problem occurs. However, if the instructions are executed in a pipeline, then it is possible for the operand value to be updated in such a way as to produce a different result than would occur with strict sequential execution. In other words, the program produces an incorrect result because of the use of pipelining.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p:txBody>
      </p:sp>
    </p:spTree>
    <p:extLst>
      <p:ext uri="{BB962C8B-B14F-4D97-AF65-F5344CB8AC3E}">
        <p14:creationId xmlns:p14="http://schemas.microsoft.com/office/powerpoint/2010/main" val="2044849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There are three types of data hazards;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Read after write (RAW), or true dependency: </a:t>
            </a:r>
            <a:r>
              <a:rPr lang="en-US" sz="1200" kern="1200" dirty="0">
                <a:solidFill>
                  <a:schemeClr val="tx1"/>
                </a:solidFill>
                <a:latin typeface="Times New Roman" pitchFamily="-1" charset="0"/>
                <a:ea typeface="+mn-ea"/>
                <a:cs typeface="+mn-cs"/>
              </a:rPr>
              <a:t>An instruction modifies a register or memory location and a succeeding instruction reads the data in that memory or register location. A hazard occurs if the read takes place before the write operation is complete.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Write after read (WAR), or antidependency: </a:t>
            </a:r>
            <a:r>
              <a:rPr lang="en-US" sz="1200" b="0" kern="1200" dirty="0">
                <a:solidFill>
                  <a:schemeClr val="tx1"/>
                </a:solidFill>
                <a:latin typeface="Times New Roman" pitchFamily="-1" charset="0"/>
                <a:ea typeface="+mn-ea"/>
                <a:cs typeface="+mn-cs"/>
              </a:rPr>
              <a:t>An instruction reads a register or </a:t>
            </a:r>
            <a:r>
              <a:rPr lang="en-US" sz="1200" kern="1200" dirty="0">
                <a:solidFill>
                  <a:schemeClr val="tx1"/>
                </a:solidFill>
                <a:latin typeface="Times New Roman" pitchFamily="-1" charset="0"/>
                <a:ea typeface="+mn-ea"/>
                <a:cs typeface="+mn-cs"/>
              </a:rPr>
              <a:t>memory location and a succeeding instruction writes to the location. A hazard occurs if the write operation completes before the read operation takes place.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Write after write (WAW), or output dependency: </a:t>
            </a:r>
            <a:r>
              <a:rPr lang="en-US" sz="1200" kern="1200" dirty="0">
                <a:solidFill>
                  <a:schemeClr val="tx1"/>
                </a:solidFill>
                <a:latin typeface="Times New Roman" pitchFamily="-1" charset="0"/>
                <a:ea typeface="+mn-ea"/>
                <a:cs typeface="+mn-cs"/>
              </a:rPr>
              <a:t>Two instructions both write to the same location. A hazard occurs if the write operations take place in the reverse order of the intended sequence.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example of Figure 14.16 is a RAW hazard. The other two hazards are best discussed in the context of superscalar organization.</a:t>
            </a:r>
            <a:endParaRPr lang="en-US" dirty="0"/>
          </a:p>
          <a:p>
            <a:endParaRPr lang="en-US" dirty="0"/>
          </a:p>
          <a:p>
            <a:endParaRPr lang="en-US" dirty="0"/>
          </a:p>
        </p:txBody>
      </p:sp>
    </p:spTree>
    <p:extLst>
      <p:ext uri="{BB962C8B-B14F-4D97-AF65-F5344CB8AC3E}">
        <p14:creationId xmlns:p14="http://schemas.microsoft.com/office/powerpoint/2010/main" val="2505564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control hazard, also known as a </a:t>
            </a:r>
            <a:r>
              <a:rPr lang="en-US" sz="1200" i="1" kern="1200" dirty="0">
                <a:solidFill>
                  <a:schemeClr val="tx1"/>
                </a:solidFill>
                <a:latin typeface="Times New Roman" pitchFamily="-1" charset="0"/>
                <a:ea typeface="+mn-ea"/>
                <a:cs typeface="+mn-cs"/>
              </a:rPr>
              <a:t>branch hazard, </a:t>
            </a:r>
            <a:r>
              <a:rPr lang="en-US" sz="1200" kern="1200" dirty="0">
                <a:solidFill>
                  <a:schemeClr val="tx1"/>
                </a:solidFill>
                <a:latin typeface="Times New Roman" pitchFamily="-1" charset="0"/>
                <a:ea typeface="+mn-ea"/>
                <a:cs typeface="+mn-cs"/>
              </a:rPr>
              <a:t>occurs when the pipeline makes the wrong decision on a branch prediction and therefore brings instructions into the pipeline that must subsequently be discarded. We discuss approaches to dealing with control hazards next. </a:t>
            </a:r>
            <a:endParaRPr lang="en-US" dirty="0"/>
          </a:p>
          <a:p>
            <a:endParaRPr lang="en-US" dirty="0"/>
          </a:p>
          <a:p>
            <a:r>
              <a:rPr lang="en-US" sz="1200" kern="1200" dirty="0">
                <a:solidFill>
                  <a:schemeClr val="tx1"/>
                </a:solidFill>
                <a:latin typeface="Times New Roman" pitchFamily="-1" charset="0"/>
                <a:ea typeface="+mn-ea"/>
                <a:cs typeface="+mn-cs"/>
              </a:rPr>
              <a:t>One of the major problems in designing an instruction pipeline is assuring a steady flow of instructions to the initial stages of the pipeline. The primary impediment, as we have seen, is the conditional branch instruction. Until the instruction is actually executed, it is impossible to determine whether the branch will be taken or not.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variety of approaches have been taken for dealing with conditional branches: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Multiple streams </a:t>
            </a:r>
          </a:p>
          <a:p>
            <a:r>
              <a:rPr lang="en-US" sz="1200" kern="1200" dirty="0">
                <a:solidFill>
                  <a:schemeClr val="tx1"/>
                </a:solidFill>
                <a:latin typeface="Times New Roman" pitchFamily="-1" charset="0"/>
                <a:ea typeface="+mn-ea"/>
                <a:cs typeface="+mn-cs"/>
              </a:rPr>
              <a:t>Prefetch branch target </a:t>
            </a:r>
          </a:p>
          <a:p>
            <a:r>
              <a:rPr lang="en-US" sz="1200" kern="1200" dirty="0">
                <a:solidFill>
                  <a:schemeClr val="tx1"/>
                </a:solidFill>
                <a:latin typeface="Times New Roman" pitchFamily="-1" charset="0"/>
                <a:ea typeface="+mn-ea"/>
                <a:cs typeface="+mn-cs"/>
              </a:rPr>
              <a:t>Loop buffer </a:t>
            </a:r>
          </a:p>
          <a:p>
            <a:r>
              <a:rPr lang="en-US" sz="1200" kern="1200" dirty="0">
                <a:solidFill>
                  <a:schemeClr val="tx1"/>
                </a:solidFill>
                <a:latin typeface="Times New Roman" pitchFamily="-1" charset="0"/>
                <a:ea typeface="+mn-ea"/>
                <a:cs typeface="+mn-cs"/>
              </a:rPr>
              <a:t>Branch prediction </a:t>
            </a:r>
          </a:p>
          <a:p>
            <a:r>
              <a:rPr lang="en-US" sz="1200" kern="1200" dirty="0">
                <a:solidFill>
                  <a:schemeClr val="tx1"/>
                </a:solidFill>
                <a:latin typeface="Times New Roman" pitchFamily="-1" charset="0"/>
                <a:ea typeface="+mn-ea"/>
                <a:cs typeface="+mn-cs"/>
              </a:rPr>
              <a:t>Delayed branch </a:t>
            </a:r>
          </a:p>
          <a:p>
            <a:endParaRPr lang="en-US" dirty="0"/>
          </a:p>
        </p:txBody>
      </p:sp>
    </p:spTree>
    <p:extLst>
      <p:ext uri="{BB962C8B-B14F-4D97-AF65-F5344CB8AC3E}">
        <p14:creationId xmlns:p14="http://schemas.microsoft.com/office/powerpoint/2010/main" val="3061869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42</a:t>
            </a:r>
          </a:p>
        </p:txBody>
      </p:sp>
      <p:sp>
        <p:nvSpPr>
          <p:cNvPr id="890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4" name="Rectangle 6"/>
          <p:cNvSpPr>
            <a:spLocks noGrp="1" noRot="1" noChangeAspect="1" noChangeArrowheads="1" noTextEdit="1"/>
          </p:cNvSpPr>
          <p:nvPr>
            <p:ph type="sldImg"/>
          </p:nvPr>
        </p:nvSpPr>
        <p:spPr>
          <a:xfrm>
            <a:off x="1150938" y="692150"/>
            <a:ext cx="4556125" cy="3416300"/>
          </a:xfrm>
          <a:ln cap="flat"/>
        </p:spPr>
      </p:sp>
      <p:sp>
        <p:nvSpPr>
          <p:cNvPr id="8909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simple pipeline suffers a penalty for a branch instruction because it must choose one of two instructions to fetch next and may make the wrong choice. A brute-force approach is to replicate the initial portions of the pipeline and allow the pipeline to fetch both instructions, making use of two streams. There are two problems with this approach: </a:t>
            </a:r>
            <a:endParaRPr lang="en-US" dirty="0"/>
          </a:p>
          <a:p>
            <a:pPr lvl="1"/>
            <a:r>
              <a:rPr lang="en-US" sz="1200" kern="1200" dirty="0">
                <a:solidFill>
                  <a:schemeClr val="tx1"/>
                </a:solidFill>
                <a:latin typeface="Times New Roman" pitchFamily="-1" charset="0"/>
                <a:ea typeface="ＭＳ Ｐゴシック" pitchFamily="-1" charset="-128"/>
                <a:cs typeface="+mn-cs"/>
              </a:rPr>
              <a:t>With multiple pipelines there are contention delays for access to the registers and to memory.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Additional branch instructions may enter the pipeline (either stream) before the original branch decision is resolved. Each such instruction needs an additional stream.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Despite these drawbacks, this strategy can improve performance. Examples of machines with two or more pipeline streams are the IBM 370/168 and the IBM 3033. </a:t>
            </a:r>
          </a:p>
          <a:p>
            <a:endParaRPr lang="en-GB" dirty="0"/>
          </a:p>
        </p:txBody>
      </p:sp>
    </p:spTree>
    <p:extLst>
      <p:ext uri="{BB962C8B-B14F-4D97-AF65-F5344CB8AC3E}">
        <p14:creationId xmlns:p14="http://schemas.microsoft.com/office/powerpoint/2010/main" val="3118936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43</a:t>
            </a:r>
          </a:p>
        </p:txBody>
      </p:sp>
      <p:sp>
        <p:nvSpPr>
          <p:cNvPr id="911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When a conditional branch is recognized, the target of the branch is prefetched, in addition to the instruction following the branch. This target is then saved until the branch instruction is executed. If the branch is taken, the target has already been prefetched.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IBM 360/91 uses this approach. </a:t>
            </a:r>
            <a:endParaRPr lang="en-US" dirty="0"/>
          </a:p>
          <a:p>
            <a:endParaRPr lang="en-GB" dirty="0"/>
          </a:p>
        </p:txBody>
      </p:sp>
    </p:spTree>
    <p:extLst>
      <p:ext uri="{BB962C8B-B14F-4D97-AF65-F5344CB8AC3E}">
        <p14:creationId xmlns:p14="http://schemas.microsoft.com/office/powerpoint/2010/main" val="3070816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7DF655A-7AFB-4EC0-BBD2-065FA138AF9F}" type="slidenum">
              <a:rPr lang="en-US" sz="1200"/>
              <a:pPr/>
              <a:t>5</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r>
              <a:rPr kumimoji="1" lang="en-US" sz="1200" kern="1200" baseline="0" dirty="0">
                <a:solidFill>
                  <a:schemeClr val="tx1"/>
                </a:solidFill>
                <a:latin typeface="Times New Roman" pitchFamily="33" charset="0"/>
                <a:ea typeface="+mn-ea"/>
                <a:cs typeface="+mn-cs"/>
              </a:rPr>
              <a:t>The figure here illustrates the top-level components of the computer and suggests the interactions among them.</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memory module consists of a set of locations, defined by sequentially numbered addresses. Each location contains a binary number that can be interpreted as either an instruction or data. An I/O module transfers data from external devices to CPU and memory, and vice versa. It contains internal buffers for temporarily holding these data until they can be sent on.</a:t>
            </a:r>
            <a:endParaRPr lang="en-GB" dirty="0"/>
          </a:p>
          <a:p>
            <a:endParaRPr lang="en-GB" dirty="0"/>
          </a:p>
        </p:txBody>
      </p:sp>
    </p:spTree>
    <p:extLst>
      <p:ext uri="{BB962C8B-B14F-4D97-AF65-F5344CB8AC3E}">
        <p14:creationId xmlns:p14="http://schemas.microsoft.com/office/powerpoint/2010/main" val="2004778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44</a:t>
            </a:r>
          </a:p>
        </p:txBody>
      </p:sp>
      <p:sp>
        <p:nvSpPr>
          <p:cNvPr id="931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loop buffer is a small, very-high-speed memory maintained by the instruction fetch stage of the pipeline and containing the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most recently fetched instructions, in sequence. If a branch is to be taken, the hardware first checks whether the branch target is within the buffer. If so, the next instruction is fetched from the buffer. The loop buffer has three benefits: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1. </a:t>
            </a:r>
            <a:r>
              <a:rPr lang="en-US" sz="1200" kern="1200" dirty="0">
                <a:solidFill>
                  <a:schemeClr val="tx1"/>
                </a:solidFill>
                <a:latin typeface="Times New Roman" pitchFamily="-1" charset="0"/>
                <a:ea typeface="+mn-ea"/>
                <a:cs typeface="+mn-cs"/>
              </a:rPr>
              <a:t>With the use of prefetching, the loop buffer will contain some instruction sequentially ahead of the current instruction fetch address. Thus, instructions fetched in sequence will be available without the usual memory access time.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2. </a:t>
            </a:r>
            <a:r>
              <a:rPr lang="en-US" sz="1200" kern="1200" dirty="0">
                <a:solidFill>
                  <a:schemeClr val="tx1"/>
                </a:solidFill>
                <a:latin typeface="Times New Roman" pitchFamily="-1" charset="0"/>
                <a:ea typeface="+mn-ea"/>
                <a:cs typeface="+mn-cs"/>
              </a:rPr>
              <a:t>If a branch occurs to a target just a few locations ahead of the address of the branch instruction, the target will already be in the buffer. This is useful for the rather common occurrence of IF–THEN and IF–THEN–ELSE sequences. </a:t>
            </a:r>
            <a:endParaRPr lang="en-US" dirty="0"/>
          </a:p>
          <a:p>
            <a:endParaRPr lang="en-GB" dirty="0"/>
          </a:p>
          <a:p>
            <a:r>
              <a:rPr lang="en-US" sz="1200" b="1" kern="1200" dirty="0">
                <a:solidFill>
                  <a:schemeClr val="tx1"/>
                </a:solidFill>
                <a:latin typeface="Times New Roman" pitchFamily="-1" charset="0"/>
                <a:ea typeface="+mn-ea"/>
                <a:cs typeface="+mn-cs"/>
              </a:rPr>
              <a:t>3. </a:t>
            </a:r>
            <a:r>
              <a:rPr lang="en-US" sz="1200" kern="1200" dirty="0">
                <a:solidFill>
                  <a:schemeClr val="tx1"/>
                </a:solidFill>
                <a:latin typeface="Times New Roman" pitchFamily="-1" charset="0"/>
                <a:ea typeface="+mn-ea"/>
                <a:cs typeface="+mn-cs"/>
              </a:rPr>
              <a:t>This strategy is particularly well suited to dealing with loops, or iterations; hence the name </a:t>
            </a:r>
            <a:r>
              <a:rPr lang="en-US" sz="1200" i="1" kern="1200" dirty="0">
                <a:solidFill>
                  <a:schemeClr val="tx1"/>
                </a:solidFill>
                <a:latin typeface="Times New Roman" pitchFamily="-1" charset="0"/>
                <a:ea typeface="+mn-ea"/>
                <a:cs typeface="+mn-cs"/>
              </a:rPr>
              <a:t>loop buffer. </a:t>
            </a:r>
            <a:r>
              <a:rPr lang="en-US" sz="1200" kern="1200" dirty="0">
                <a:solidFill>
                  <a:schemeClr val="tx1"/>
                </a:solidFill>
                <a:latin typeface="Times New Roman" pitchFamily="-1" charset="0"/>
                <a:ea typeface="+mn-ea"/>
                <a:cs typeface="+mn-cs"/>
              </a:rPr>
              <a:t>If the loop buffer is large enough to contain all the instructions in a loop, then those instructions need to be fetched from memory only once, for the first iteration. For subsequent iterations, all the needed instructions are already in the buffer.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loop buffer is similar in principle to a cache dedicated to instructions. The differences are that the loop buffer only retains instructions in sequence and is much smaller in size and hence lower in cost. </a:t>
            </a:r>
            <a:endParaRPr lang="en-US" dirty="0"/>
          </a:p>
          <a:p>
            <a:endParaRPr lang="en-GB" dirty="0"/>
          </a:p>
        </p:txBody>
      </p:sp>
    </p:spTree>
    <p:extLst>
      <p:ext uri="{BB962C8B-B14F-4D97-AF65-F5344CB8AC3E}">
        <p14:creationId xmlns:p14="http://schemas.microsoft.com/office/powerpoint/2010/main" val="20263136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45</a:t>
            </a:r>
          </a:p>
        </p:txBody>
      </p:sp>
      <p:sp>
        <p:nvSpPr>
          <p:cNvPr id="952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Various techniques can be used to predict whether a branch will be taken. Among the more common are the following: </a:t>
            </a:r>
            <a:endParaRPr lang="en-US" dirty="0"/>
          </a:p>
          <a:p>
            <a:r>
              <a:rPr lang="en-US" sz="1200" kern="1200" dirty="0">
                <a:solidFill>
                  <a:schemeClr val="tx1"/>
                </a:solidFill>
                <a:latin typeface="Times New Roman" pitchFamily="-1" charset="0"/>
                <a:ea typeface="+mn-ea"/>
                <a:cs typeface="+mn-cs"/>
              </a:rPr>
              <a:t>• • • • • </a:t>
            </a:r>
            <a:endParaRPr lang="en-US" dirty="0"/>
          </a:p>
          <a:p>
            <a:r>
              <a:rPr lang="en-US" sz="1200" kern="1200" dirty="0">
                <a:solidFill>
                  <a:schemeClr val="tx1"/>
                </a:solidFill>
                <a:latin typeface="Times New Roman" pitchFamily="-1" charset="0"/>
                <a:ea typeface="+mn-ea"/>
                <a:cs typeface="+mn-cs"/>
              </a:rPr>
              <a:t>Predict never taken </a:t>
            </a:r>
          </a:p>
          <a:p>
            <a:r>
              <a:rPr lang="en-US" sz="1200" kern="1200" dirty="0">
                <a:solidFill>
                  <a:schemeClr val="tx1"/>
                </a:solidFill>
                <a:latin typeface="Times New Roman" pitchFamily="-1" charset="0"/>
                <a:ea typeface="+mn-ea"/>
                <a:cs typeface="+mn-cs"/>
              </a:rPr>
              <a:t>Predict always taken </a:t>
            </a:r>
          </a:p>
          <a:p>
            <a:r>
              <a:rPr lang="en-US" sz="1200" kern="1200" dirty="0">
                <a:solidFill>
                  <a:schemeClr val="tx1"/>
                </a:solidFill>
                <a:latin typeface="Times New Roman" pitchFamily="-1" charset="0"/>
                <a:ea typeface="+mn-ea"/>
                <a:cs typeface="+mn-cs"/>
              </a:rPr>
              <a:t>Predict by opcode </a:t>
            </a:r>
          </a:p>
          <a:p>
            <a:r>
              <a:rPr lang="en-US" sz="1200" kern="1200" dirty="0">
                <a:solidFill>
                  <a:schemeClr val="tx1"/>
                </a:solidFill>
                <a:latin typeface="Times New Roman" pitchFamily="-1" charset="0"/>
                <a:ea typeface="+mn-ea"/>
                <a:cs typeface="+mn-cs"/>
              </a:rPr>
              <a:t>Taken/not taken switch </a:t>
            </a:r>
          </a:p>
          <a:p>
            <a:r>
              <a:rPr lang="en-US" sz="1200" kern="1200" dirty="0">
                <a:solidFill>
                  <a:schemeClr val="tx1"/>
                </a:solidFill>
                <a:latin typeface="Times New Roman" pitchFamily="-1" charset="0"/>
                <a:ea typeface="+mn-ea"/>
                <a:cs typeface="+mn-cs"/>
              </a:rPr>
              <a:t>Branch history table</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first three approaches are static: they do not depend on the execution history up to the time of the conditional branch instruction. The latter two approaches are dynamic: They depend on the execution history.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first two approaches are the simplest. These either always assume that the branch will not be taken and continue to fetch instructions in sequence, or they always assume that the branch will be taken and always fetch from the branch target. The predict-never-taken approach is the most popular of all the branch prediction methods.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Studies analyzing program behavior have shown that conditional branches are taken more than 50% of the time (</a:t>
            </a:r>
            <a:r>
              <a:rPr lang="en-US" sz="1200" kern="1200" dirty="0" err="1">
                <a:solidFill>
                  <a:schemeClr val="tx1"/>
                </a:solidFill>
                <a:latin typeface="Times New Roman" pitchFamily="-1" charset="0"/>
                <a:ea typeface="+mn-ea"/>
                <a:cs typeface="+mn-cs"/>
              </a:rPr>
              <a:t>Lilja</a:t>
            </a:r>
            <a:r>
              <a:rPr lang="en-US" sz="1200" kern="1200" dirty="0">
                <a:solidFill>
                  <a:schemeClr val="tx1"/>
                </a:solidFill>
                <a:latin typeface="Times New Roman" pitchFamily="-1" charset="0"/>
                <a:ea typeface="+mn-ea"/>
                <a:cs typeface="+mn-cs"/>
              </a:rPr>
              <a:t>, 1988), and so if the cost of prefetching from either path is the same, then always prefetching from the branch target address should give better performance than always prefetching from the sequential path. However, in a paged machine, prefetching the branch target is more likely to cause a page fault than prefetching the next instruction in sequence, and so this performance penalty should be taken into account. An avoidance mechanism may be employed to reduce this penalty.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final static approach makes the decision based on the opcode of the branch instruction. The processor assumes that the branch will be taken for certain branch opcodes and not for others. (</a:t>
            </a:r>
            <a:r>
              <a:rPr lang="en-US" sz="1200" kern="1200" dirty="0" err="1">
                <a:solidFill>
                  <a:schemeClr val="tx1"/>
                </a:solidFill>
                <a:latin typeface="Times New Roman" pitchFamily="-1" charset="0"/>
                <a:ea typeface="+mn-ea"/>
                <a:cs typeface="+mn-cs"/>
              </a:rPr>
              <a:t>Lilja</a:t>
            </a:r>
            <a:r>
              <a:rPr lang="en-US" sz="1200" kern="1200" dirty="0">
                <a:solidFill>
                  <a:schemeClr val="tx1"/>
                </a:solidFill>
                <a:latin typeface="Times New Roman" pitchFamily="-1" charset="0"/>
                <a:ea typeface="+mn-ea"/>
                <a:cs typeface="+mn-cs"/>
              </a:rPr>
              <a:t>, 1988) reports success rates of greater than 75% with this strategy.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Dynamic branch strategies attempt to improve the accuracy of prediction by recording the history of conditional branch instructions in a program. For example, one or more bits can be associated with each conditional branch instruction that reflect the recent history of the instruction. These bits are referred to as a taken/ not taken switch that directs the processor to make a particular decision the next time the instruction is encountered. Typically, these history bits are not associated with the instruction in main memory. Rather, they are kept in temporary high- speed storage. One possibility is to associate these bits with any conditional branch instruction that is in a cache. When the instruction is replaced in the cache, its history is lost. Another possibility is to maintain a small table for recently executed branch instructions with one or more history bits in each entry. The processor could access the table associatively, like a cache, or by using the low-order bits of the branch instruction’s address. </a:t>
            </a:r>
            <a:endParaRPr lang="en-US" dirty="0"/>
          </a:p>
          <a:p>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extLst>
      <p:ext uri="{BB962C8B-B14F-4D97-AF65-F5344CB8AC3E}">
        <p14:creationId xmlns:p14="http://schemas.microsoft.com/office/powerpoint/2010/main" val="2457133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27C18-233E-1446-901C-4CB453772ADF}" type="slidenum">
              <a:rPr lang="en-GB"/>
              <a:pPr/>
              <a:t>37</a:t>
            </a:fld>
            <a:endParaRPr lang="en-GB" dirty="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term </a:t>
            </a:r>
            <a:r>
              <a:rPr kumimoji="1" lang="en-US" sz="1200" i="1" kern="1200" dirty="0">
                <a:solidFill>
                  <a:schemeClr val="tx1"/>
                </a:solidFill>
                <a:latin typeface="Times New Roman" pitchFamily="-84" charset="0"/>
                <a:ea typeface="+mn-ea"/>
                <a:cs typeface="+mn-cs"/>
              </a:rPr>
              <a:t>superscalar, </a:t>
            </a:r>
            <a:r>
              <a:rPr kumimoji="1" lang="en-US" sz="1200" kern="1200" dirty="0">
                <a:solidFill>
                  <a:schemeClr val="tx1"/>
                </a:solidFill>
                <a:latin typeface="Times New Roman" pitchFamily="-84" charset="0"/>
                <a:ea typeface="+mn-ea"/>
                <a:cs typeface="+mn-cs"/>
              </a:rPr>
              <a:t>first coined in 1987 (</a:t>
            </a:r>
            <a:r>
              <a:rPr kumimoji="1" lang="en-US" sz="1200" kern="1200" dirty="0" err="1">
                <a:solidFill>
                  <a:schemeClr val="tx1"/>
                </a:solidFill>
                <a:latin typeface="Times New Roman" pitchFamily="-84" charset="0"/>
                <a:ea typeface="+mn-ea"/>
                <a:cs typeface="+mn-cs"/>
              </a:rPr>
              <a:t>Agerwala</a:t>
            </a:r>
            <a:r>
              <a:rPr kumimoji="1" lang="en-US" sz="1200" kern="1200" baseline="0" dirty="0">
                <a:solidFill>
                  <a:schemeClr val="tx1"/>
                </a:solidFill>
                <a:latin typeface="Times New Roman" pitchFamily="-84" charset="0"/>
                <a:ea typeface="+mn-ea"/>
                <a:cs typeface="+mn-cs"/>
              </a:rPr>
              <a:t> and </a:t>
            </a:r>
            <a:r>
              <a:rPr kumimoji="1" lang="en-US" sz="1200" kern="1200" baseline="0" dirty="0" err="1">
                <a:solidFill>
                  <a:schemeClr val="tx1"/>
                </a:solidFill>
                <a:latin typeface="Times New Roman" pitchFamily="-84" charset="0"/>
                <a:ea typeface="+mn-ea"/>
                <a:cs typeface="+mn-cs"/>
              </a:rPr>
              <a:t>Cocke</a:t>
            </a:r>
            <a:r>
              <a:rPr kumimoji="1" lang="en-US" sz="1200" kern="1200" baseline="0" dirty="0">
                <a:solidFill>
                  <a:schemeClr val="tx1"/>
                </a:solidFill>
                <a:latin typeface="Times New Roman" pitchFamily="-84" charset="0"/>
                <a:ea typeface="+mn-ea"/>
                <a:cs typeface="+mn-cs"/>
              </a:rPr>
              <a:t>,</a:t>
            </a:r>
            <a:r>
              <a:rPr kumimoji="1" lang="en-US" sz="1200" kern="1200" dirty="0">
                <a:solidFill>
                  <a:schemeClr val="tx1"/>
                </a:solidFill>
                <a:latin typeface="Times New Roman" pitchFamily="-84" charset="0"/>
                <a:ea typeface="+mn-ea"/>
                <a:cs typeface="+mn-cs"/>
              </a:rPr>
              <a:t> 1987), refers to a machine that is designed to improve the performance of the execution of scalar instructions. In most applications, the bulk of the operations are on scalar quantities. Accordingly, the superscalar approach represents the next step in the evolution of high-performance general-purpose processors.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essence of the superscalar approach is the ability to execute instructions independently and concurrently in different pipelines. The concept can be further exploited by allowing instructions to be executed in an order different from the program order. </a:t>
            </a:r>
            <a:endParaRPr lang="en-US" dirty="0"/>
          </a:p>
          <a:p>
            <a:endParaRPr lang="en-GB" dirty="0"/>
          </a:p>
        </p:txBody>
      </p:sp>
    </p:spTree>
    <p:extLst>
      <p:ext uri="{BB962C8B-B14F-4D97-AF65-F5344CB8AC3E}">
        <p14:creationId xmlns:p14="http://schemas.microsoft.com/office/powerpoint/2010/main" val="1562799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38</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a:solidFill>
                  <a:schemeClr val="tx1"/>
                </a:solidFill>
                <a:latin typeface="Times New Roman" pitchFamily="-84" charset="0"/>
                <a:ea typeface="+mn-ea"/>
                <a:cs typeface="+mn-cs"/>
              </a:rPr>
              <a:t>instruction-level parallelism </a:t>
            </a:r>
            <a:r>
              <a:rPr kumimoji="1" lang="en-US" sz="1200" kern="1200" dirty="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super-scalar machines to increase instruction-level parallelism, we need to look at the fundamental limitations to parallelism with which the system must cope. (Johnson, 1991) lists five limitations: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True data dependency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Procedural dependency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Resource conflicts</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Output dependency</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Antidependency </a:t>
            </a:r>
            <a:endParaRPr lang="en-US" dirty="0"/>
          </a:p>
          <a:p>
            <a:endParaRPr lang="en-GB" dirty="0"/>
          </a:p>
        </p:txBody>
      </p:sp>
    </p:spTree>
    <p:extLst>
      <p:ext uri="{BB962C8B-B14F-4D97-AF65-F5344CB8AC3E}">
        <p14:creationId xmlns:p14="http://schemas.microsoft.com/office/powerpoint/2010/main" val="39976253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5A9AD-90B4-C046-A6E0-3C94B97E11DF}" type="slidenum">
              <a:rPr lang="en-GB"/>
              <a:pPr/>
              <a:t>39</a:t>
            </a:fld>
            <a:endParaRPr lang="en-GB"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a:t>
            </a:r>
            <a:r>
              <a:rPr kumimoji="1" lang="en-US" sz="1200" kern="1200" dirty="0" err="1">
                <a:solidFill>
                  <a:schemeClr val="tx1"/>
                </a:solidFill>
                <a:latin typeface="Times New Roman" pitchFamily="-84" charset="0"/>
                <a:ea typeface="+mn-ea"/>
                <a:cs typeface="+mn-cs"/>
              </a:rPr>
              <a:t>Jouppi</a:t>
            </a:r>
            <a:r>
              <a:rPr kumimoji="1" lang="en-US" sz="1200" kern="1200" dirty="0">
                <a:solidFill>
                  <a:schemeClr val="tx1"/>
                </a:solidFill>
                <a:latin typeface="Times New Roman" pitchFamily="-84" charset="0"/>
                <a:ea typeface="+mn-ea"/>
                <a:cs typeface="+mn-cs"/>
              </a:rPr>
              <a:t> and Wall, 1989) makes an important distinction between the two related concepts of instruction-level parallelism and machine parallelism. </a:t>
            </a:r>
            <a:r>
              <a:rPr kumimoji="1" lang="en-US" sz="1200" b="1" kern="1200" dirty="0">
                <a:solidFill>
                  <a:schemeClr val="tx1"/>
                </a:solidFill>
                <a:latin typeface="Times New Roman" pitchFamily="-84" charset="0"/>
                <a:ea typeface="+mn-ea"/>
                <a:cs typeface="+mn-cs"/>
              </a:rPr>
              <a:t>Instruction-level parallelism </a:t>
            </a:r>
            <a:r>
              <a:rPr kumimoji="1" lang="en-US" sz="1200" kern="1200" dirty="0">
                <a:solidFill>
                  <a:schemeClr val="tx1"/>
                </a:solidFill>
                <a:latin typeface="Times New Roman" pitchFamily="-84" charset="0"/>
                <a:ea typeface="+mn-ea"/>
                <a:cs typeface="+mn-cs"/>
              </a:rPr>
              <a:t>exists when instructions in a sequence are independent and thus can be executed in parallel by overlapping. </a:t>
            </a:r>
            <a:endParaRPr lang="en-US" dirty="0"/>
          </a:p>
          <a:p>
            <a:endParaRPr lang="en-GB" dirty="0"/>
          </a:p>
          <a:p>
            <a:r>
              <a:rPr kumimoji="1" lang="en-US" sz="1200" kern="1200" dirty="0">
                <a:solidFill>
                  <a:schemeClr val="tx1"/>
                </a:solidFill>
                <a:latin typeface="Times New Roman" pitchFamily="-84" charset="0"/>
                <a:ea typeface="+mn-ea"/>
                <a:cs typeface="+mn-cs"/>
              </a:rPr>
              <a:t>The degree of instruction-level parallelism is determined by the frequency of true data dependencies and procedural dependencies in the code. These factors, in turn, are dependent on the instruction set architecture and on the application. Instruction-level parallelism is also determined by what (</a:t>
            </a:r>
            <a:r>
              <a:rPr kumimoji="1" lang="en-US" sz="1200" kern="1200" dirty="0" err="1">
                <a:solidFill>
                  <a:schemeClr val="tx1"/>
                </a:solidFill>
                <a:latin typeface="Times New Roman" pitchFamily="-84" charset="0"/>
                <a:ea typeface="+mn-ea"/>
                <a:cs typeface="+mn-cs"/>
              </a:rPr>
              <a:t>Jouppi</a:t>
            </a:r>
            <a:r>
              <a:rPr kumimoji="1" lang="en-US" sz="1200" kern="1200" dirty="0">
                <a:solidFill>
                  <a:schemeClr val="tx1"/>
                </a:solidFill>
                <a:latin typeface="Times New Roman" pitchFamily="-84" charset="0"/>
                <a:ea typeface="+mn-ea"/>
                <a:cs typeface="+mn-cs"/>
              </a:rPr>
              <a:t> and Wall, 1989) refers to as operation latency: the time until the result of an instruction is available for use as an operand in a subsequent instruction. The latency determines how much of a delay a data or procedural dependency will cause.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Machine parallelism </a:t>
            </a:r>
            <a:r>
              <a:rPr kumimoji="1" lang="en-US" sz="1200" kern="1200" dirty="0">
                <a:solidFill>
                  <a:schemeClr val="tx1"/>
                </a:solidFill>
                <a:latin typeface="Times New Roman" pitchFamily="-84" charset="0"/>
                <a:ea typeface="+mn-ea"/>
                <a:cs typeface="+mn-cs"/>
              </a:rPr>
              <a:t>is a measure of the ability of the processor to take advantage of instruction-level parallelism. Machine parallelism is determined by the number of instructions that can be fetched and executed at the same time (the number of parallel pipelines) and by the speed and sophistication of the mechanisms that the processor uses to find independent instructions.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Both instruction-level and machine parallelism are important factors in enhancing performance. A program may not have enough instruction-level parallelism to take full advantage of machine parallelism. The use of a fixed-length instruction set architecture, as in a RISC, enhances instruction-level parallelism. On the other hand, limited machine parallelism will limit performance no matter what the nature of the program. </a:t>
            </a:r>
            <a:endParaRPr lang="en-US" dirty="0"/>
          </a:p>
          <a:p>
            <a:endParaRPr lang="en-GB" dirty="0"/>
          </a:p>
        </p:txBody>
      </p:sp>
    </p:spTree>
    <p:extLst>
      <p:ext uri="{BB962C8B-B14F-4D97-AF65-F5344CB8AC3E}">
        <p14:creationId xmlns:p14="http://schemas.microsoft.com/office/powerpoint/2010/main" val="1615374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To understand the </a:t>
            </a:r>
            <a:r>
              <a:rPr lang="en-US" sz="1200" kern="1200" dirty="0" err="1">
                <a:solidFill>
                  <a:schemeClr val="tx1"/>
                </a:solidFill>
                <a:latin typeface="Times New Roman" pitchFamily="-1" charset="0"/>
                <a:ea typeface="+mn-ea"/>
                <a:cs typeface="+mn-cs"/>
              </a:rPr>
              <a:t>organisation</a:t>
            </a:r>
            <a:r>
              <a:rPr lang="en-US" sz="1200" kern="1200" dirty="0">
                <a:solidFill>
                  <a:schemeClr val="tx1"/>
                </a:solidFill>
                <a:latin typeface="Times New Roman" pitchFamily="-1" charset="0"/>
                <a:ea typeface="+mn-ea"/>
                <a:cs typeface="+mn-cs"/>
              </a:rPr>
              <a:t> of the processor, let us consider the requirements placed on the processor, the things that it must do: </a:t>
            </a:r>
            <a:endParaRPr lang="en-US" dirty="0"/>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Fetch instruction: The processor reads an instruction from memory (register, cache, main memory).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Interpret instruction: The </a:t>
            </a:r>
            <a:r>
              <a:rPr lang="en-US" sz="1200" kern="1200" dirty="0">
                <a:solidFill>
                  <a:schemeClr val="tx1"/>
                </a:solidFill>
                <a:latin typeface="Times New Roman" pitchFamily="-1" charset="0"/>
                <a:ea typeface="+mn-ea"/>
                <a:cs typeface="+mn-cs"/>
              </a:rPr>
              <a:t>instruction is decoded to determine what action is required. </a:t>
            </a: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Fetch data: The execution of an instruction may require reading data from memory or an I/O module.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Process data: The execution of an instruction may require performing some arithmetic or logical operation on data.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Write data: The results of an execution may require writing data to memory or an I/O module.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do these things, it should be clear that the processor needs to store some data temporarily. It must remember the location of the last instruction so that it can know where to get the next instruction. It needs to store instructions and data temporarily while an instruction is being executed. In other words, the processor needs a small internal memory. </a:t>
            </a:r>
          </a:p>
          <a:p>
            <a:endParaRPr lang="en-GB" dirty="0"/>
          </a:p>
        </p:txBody>
      </p:sp>
    </p:spTree>
    <p:extLst>
      <p:ext uri="{BB962C8B-B14F-4D97-AF65-F5344CB8AC3E}">
        <p14:creationId xmlns:p14="http://schemas.microsoft.com/office/powerpoint/2010/main" val="269809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figure on this slide is a simplified view of a processor, indicating its connection to the rest of the system via the system bus. A similar interface would be needed for any of the interconnection structures described during the lecture in week 7. Recall</a:t>
            </a:r>
            <a:r>
              <a:rPr lang="en-US" sz="1200" kern="1200" baseline="0" dirty="0">
                <a:solidFill>
                  <a:schemeClr val="tx1"/>
                </a:solidFill>
                <a:latin typeface="Times New Roman" pitchFamily="-1" charset="0"/>
                <a:ea typeface="+mn-ea"/>
                <a:cs typeface="+mn-cs"/>
              </a:rPr>
              <a:t> that the </a:t>
            </a:r>
            <a:r>
              <a:rPr lang="en-US" sz="1200" kern="1200" dirty="0">
                <a:solidFill>
                  <a:schemeClr val="tx1"/>
                </a:solidFill>
                <a:latin typeface="Times New Roman" pitchFamily="-1" charset="0"/>
                <a:ea typeface="+mn-ea"/>
                <a:cs typeface="+mn-cs"/>
              </a:rPr>
              <a:t>major components of the processor are an </a:t>
            </a:r>
            <a:r>
              <a:rPr lang="en-US" sz="1200" i="1" kern="1200" dirty="0">
                <a:solidFill>
                  <a:schemeClr val="tx1"/>
                </a:solidFill>
                <a:latin typeface="Times New Roman" pitchFamily="-1" charset="0"/>
                <a:ea typeface="+mn-ea"/>
                <a:cs typeface="+mn-cs"/>
              </a:rPr>
              <a:t>arithmetic and logic unit </a:t>
            </a:r>
            <a:r>
              <a:rPr lang="en-US" sz="1200" kern="1200" dirty="0">
                <a:solidFill>
                  <a:schemeClr val="tx1"/>
                </a:solidFill>
                <a:latin typeface="Times New Roman" pitchFamily="-1" charset="0"/>
                <a:ea typeface="+mn-ea"/>
                <a:cs typeface="+mn-cs"/>
              </a:rPr>
              <a:t>(ALU) and a </a:t>
            </a:r>
            <a:r>
              <a:rPr lang="en-US" sz="1200" i="1" kern="1200" dirty="0">
                <a:solidFill>
                  <a:schemeClr val="tx1"/>
                </a:solidFill>
                <a:latin typeface="Times New Roman" pitchFamily="-1" charset="0"/>
                <a:ea typeface="+mn-ea"/>
                <a:cs typeface="+mn-cs"/>
              </a:rPr>
              <a:t>control unit </a:t>
            </a:r>
            <a:r>
              <a:rPr lang="en-US" sz="1200" kern="1200" dirty="0">
                <a:solidFill>
                  <a:schemeClr val="tx1"/>
                </a:solidFill>
                <a:latin typeface="Times New Roman" pitchFamily="-1" charset="0"/>
                <a:ea typeface="+mn-ea"/>
                <a:cs typeface="+mn-cs"/>
              </a:rPr>
              <a:t>(CU). The ALU does the actual computation or processing of data. The control unit controls the movement of data and instructions into and out of the processor and controls the operation of the ALU. In addition, the figure shows a minimal internal memory, consisting of a set of storage locations, called </a:t>
            </a:r>
            <a:r>
              <a:rPr lang="en-US" sz="1200" i="1" kern="1200" dirty="0">
                <a:solidFill>
                  <a:schemeClr val="tx1"/>
                </a:solidFill>
                <a:latin typeface="Times New Roman" pitchFamily="-1" charset="0"/>
                <a:ea typeface="+mn-ea"/>
                <a:cs typeface="+mn-cs"/>
              </a:rPr>
              <a:t>registers. </a:t>
            </a:r>
            <a:endParaRPr lang="en-US" dirty="0"/>
          </a:p>
          <a:p>
            <a:endParaRPr lang="en-US" dirty="0"/>
          </a:p>
        </p:txBody>
      </p:sp>
    </p:spTree>
    <p:extLst>
      <p:ext uri="{BB962C8B-B14F-4D97-AF65-F5344CB8AC3E}">
        <p14:creationId xmlns:p14="http://schemas.microsoft.com/office/powerpoint/2010/main" val="2819063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figure on this</a:t>
            </a:r>
            <a:r>
              <a:rPr lang="en-US" sz="1200" kern="1200" baseline="0" dirty="0">
                <a:solidFill>
                  <a:schemeClr val="tx1"/>
                </a:solidFill>
                <a:latin typeface="Times New Roman" pitchFamily="-1" charset="0"/>
                <a:ea typeface="+mn-ea"/>
                <a:cs typeface="+mn-cs"/>
              </a:rPr>
              <a:t> slide</a:t>
            </a:r>
            <a:r>
              <a:rPr lang="en-US" sz="1200" kern="1200" dirty="0">
                <a:solidFill>
                  <a:schemeClr val="tx1"/>
                </a:solidFill>
                <a:latin typeface="Times New Roman" pitchFamily="-1" charset="0"/>
                <a:ea typeface="+mn-ea"/>
                <a:cs typeface="+mn-cs"/>
              </a:rPr>
              <a:t> is a slightly more detailed view of the processor. The data transfer and logic control paths are indicated, including an element labeled </a:t>
            </a:r>
            <a:r>
              <a:rPr lang="en-US" sz="1200" i="1" kern="1200" dirty="0">
                <a:solidFill>
                  <a:schemeClr val="tx1"/>
                </a:solidFill>
                <a:latin typeface="Times New Roman" pitchFamily="-1" charset="0"/>
                <a:ea typeface="+mn-ea"/>
                <a:cs typeface="+mn-cs"/>
              </a:rPr>
              <a:t>internal processor bus. </a:t>
            </a:r>
            <a:r>
              <a:rPr lang="en-US" sz="1200" kern="1200" dirty="0">
                <a:solidFill>
                  <a:schemeClr val="tx1"/>
                </a:solidFill>
                <a:latin typeface="Times New Roman" pitchFamily="-1" charset="0"/>
                <a:ea typeface="+mn-ea"/>
                <a:cs typeface="+mn-cs"/>
              </a:rPr>
              <a:t>This element is needed to transfer data between the various registers and the ALU because the ALU in fact operates only on data in the internal processor memory. The figure also shows typical basic elements of the ALU. Note the similarity between the internal structure of the computer as a whole and the internal structure of the processor. In both cases, there is a small collection of major elements (computer: processor, I/O, memory; processor: control unit, ALU, registers) connected by data paths. </a:t>
            </a:r>
            <a:endParaRPr lang="en-US" dirty="0"/>
          </a:p>
          <a:p>
            <a:endParaRPr lang="en-US" dirty="0"/>
          </a:p>
        </p:txBody>
      </p:sp>
    </p:spTree>
    <p:extLst>
      <p:ext uri="{BB962C8B-B14F-4D97-AF65-F5344CB8AC3E}">
        <p14:creationId xmlns:p14="http://schemas.microsoft.com/office/powerpoint/2010/main" val="621308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ECE4F9-78C7-4D18-A5FA-EBA0A615625A}" type="slidenum">
              <a:rPr lang="en-US" sz="1200"/>
              <a:pPr/>
              <a:t>9</a:t>
            </a:fld>
            <a:endParaRPr 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r>
              <a:rPr kumimoji="1" lang="en-US" sz="1200" kern="1200" baseline="0" dirty="0">
                <a:solidFill>
                  <a:schemeClr val="tx1"/>
                </a:solidFill>
                <a:latin typeface="Times New Roman" pitchFamily="33" charset="0"/>
                <a:ea typeface="+mn-ea"/>
                <a:cs typeface="+mn-cs"/>
              </a:rPr>
              <a:t>In its simplest form, instruction processing consists of two steps: The processor reads (</a:t>
            </a:r>
            <a:r>
              <a:rPr kumimoji="1" lang="en-US" sz="1200" i="1" kern="1200" baseline="0" dirty="0">
                <a:solidFill>
                  <a:schemeClr val="tx1"/>
                </a:solidFill>
                <a:latin typeface="Times New Roman" pitchFamily="33" charset="0"/>
                <a:ea typeface="+mn-ea"/>
                <a:cs typeface="+mn-cs"/>
              </a:rPr>
              <a:t>fetches</a:t>
            </a:r>
            <a:r>
              <a:rPr kumimoji="1" lang="en-US" sz="1200" i="0" kern="1200" baseline="0" dirty="0">
                <a:solidFill>
                  <a:schemeClr val="tx1"/>
                </a:solidFill>
                <a:latin typeface="Times New Roman" pitchFamily="33" charset="0"/>
                <a:ea typeface="+mn-ea"/>
                <a:cs typeface="+mn-cs"/>
              </a:rPr>
              <a:t>) instructions from memory one</a:t>
            </a:r>
          </a:p>
          <a:p>
            <a:r>
              <a:rPr kumimoji="1" lang="en-US" sz="1200" kern="1200" baseline="0" dirty="0">
                <a:solidFill>
                  <a:schemeClr val="tx1"/>
                </a:solidFill>
                <a:latin typeface="Times New Roman" pitchFamily="33" charset="0"/>
                <a:ea typeface="+mn-ea"/>
                <a:cs typeface="+mn-cs"/>
              </a:rPr>
              <a:t>at a time and executes each instruction. Program execution consists of repeating the process of instruction fetch and instruction execution. The instruction execution may involve several operations and depends on the nature of the instruction.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processing required for a single instruction is called an </a:t>
            </a:r>
            <a:r>
              <a:rPr kumimoji="1" lang="en-US" sz="1200" b="1" kern="1200" baseline="0" dirty="0">
                <a:solidFill>
                  <a:schemeClr val="tx1"/>
                </a:solidFill>
                <a:latin typeface="Times New Roman" pitchFamily="33" charset="0"/>
                <a:ea typeface="+mn-ea"/>
                <a:cs typeface="+mn-cs"/>
              </a:rPr>
              <a:t>instruction cycle. </a:t>
            </a:r>
            <a:r>
              <a:rPr kumimoji="1" lang="en-US" sz="1200" kern="1200" baseline="0" dirty="0">
                <a:solidFill>
                  <a:schemeClr val="tx1"/>
                </a:solidFill>
                <a:latin typeface="Times New Roman" pitchFamily="33" charset="0"/>
                <a:ea typeface="+mn-ea"/>
                <a:cs typeface="+mn-cs"/>
              </a:rPr>
              <a:t>Using the simplified two-step description given previously, the instruction cycle is depicted in the figure here. The two steps are referred to as the </a:t>
            </a:r>
            <a:r>
              <a:rPr kumimoji="1" lang="en-US" sz="1200" b="1" kern="1200" baseline="0" dirty="0">
                <a:solidFill>
                  <a:schemeClr val="tx1"/>
                </a:solidFill>
                <a:latin typeface="Times New Roman" pitchFamily="33" charset="0"/>
                <a:ea typeface="+mn-ea"/>
                <a:cs typeface="+mn-cs"/>
              </a:rPr>
              <a:t>fetch cycle </a:t>
            </a:r>
            <a:r>
              <a:rPr kumimoji="1" lang="en-US" sz="1200" b="0" kern="1200" baseline="0" dirty="0">
                <a:solidFill>
                  <a:schemeClr val="tx1"/>
                </a:solidFill>
                <a:latin typeface="Times New Roman" pitchFamily="33" charset="0"/>
                <a:ea typeface="+mn-ea"/>
                <a:cs typeface="+mn-cs"/>
              </a:rPr>
              <a:t>and the </a:t>
            </a:r>
            <a:r>
              <a:rPr kumimoji="1" lang="en-US" sz="1200" b="1" kern="1200" baseline="0" dirty="0">
                <a:solidFill>
                  <a:schemeClr val="tx1"/>
                </a:solidFill>
                <a:latin typeface="Times New Roman" pitchFamily="33" charset="0"/>
                <a:ea typeface="+mn-ea"/>
                <a:cs typeface="+mn-cs"/>
              </a:rPr>
              <a:t>execute</a:t>
            </a:r>
          </a:p>
          <a:p>
            <a:r>
              <a:rPr kumimoji="1" lang="en-US" sz="1200" b="1" kern="1200" baseline="0" dirty="0">
                <a:solidFill>
                  <a:schemeClr val="tx1"/>
                </a:solidFill>
                <a:latin typeface="Times New Roman" pitchFamily="33" charset="0"/>
                <a:ea typeface="+mn-ea"/>
                <a:cs typeface="+mn-cs"/>
              </a:rPr>
              <a:t>cycle. </a:t>
            </a:r>
            <a:r>
              <a:rPr kumimoji="1" lang="en-US" sz="1200" b="0" kern="1200" baseline="0" dirty="0">
                <a:solidFill>
                  <a:schemeClr val="tx1"/>
                </a:solidFill>
                <a:latin typeface="Times New Roman" pitchFamily="33" charset="0"/>
                <a:ea typeface="+mn-ea"/>
                <a:cs typeface="+mn-cs"/>
              </a:rPr>
              <a:t>Program execution halts only if the machine is turned off, some sort of unrecoverable</a:t>
            </a:r>
          </a:p>
          <a:p>
            <a:r>
              <a:rPr kumimoji="1" lang="en-US" sz="1200" kern="1200" baseline="0" dirty="0">
                <a:solidFill>
                  <a:schemeClr val="tx1"/>
                </a:solidFill>
                <a:latin typeface="Times New Roman" pitchFamily="33" charset="0"/>
                <a:ea typeface="+mn-ea"/>
                <a:cs typeface="+mn-cs"/>
              </a:rPr>
              <a:t>error occurs, or a program instruction that halts the computer is encountered.</a:t>
            </a:r>
            <a:endParaRPr lang="en-GB" dirty="0"/>
          </a:p>
          <a:p>
            <a:endParaRPr lang="en-GB" dirty="0"/>
          </a:p>
        </p:txBody>
      </p:sp>
    </p:spTree>
    <p:extLst>
      <p:ext uri="{BB962C8B-B14F-4D97-AF65-F5344CB8AC3E}">
        <p14:creationId xmlns:p14="http://schemas.microsoft.com/office/powerpoint/2010/main" val="3244078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6E10BA5-E814-4E7C-9BE5-54287E439356}" type="slidenum">
              <a:rPr lang="en-US" sz="1200"/>
              <a:pPr/>
              <a:t>10</a:t>
            </a:fld>
            <a:endParaRPr 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r>
              <a:rPr lang="en-GB" dirty="0"/>
              <a:t>At the beginning of each instruction cycle, the processor fetches an instruction from memory. In a typical processor, a register called the </a:t>
            </a:r>
            <a:r>
              <a:rPr lang="en-GB" b="1" i="1" dirty="0"/>
              <a:t>program counter (PC)</a:t>
            </a:r>
            <a:r>
              <a:rPr lang="en-GB" dirty="0"/>
              <a:t> holds the address of the instruction to be fetched next</a:t>
            </a:r>
            <a:r>
              <a:rPr lang="en-GB" baseline="0" dirty="0"/>
              <a:t>. Unless instructed otherwise, the processor always increments the PC after each instruction fetch so that it will fetch the next instruction in sequence (i.e. the instruction located at the next higher memory address).</a:t>
            </a:r>
          </a:p>
          <a:p>
            <a:r>
              <a:rPr lang="en-GB" baseline="0" dirty="0"/>
              <a:t>The fetched instruction is loaded into a register in the processor known as the </a:t>
            </a:r>
            <a:r>
              <a:rPr lang="en-GB" b="1" i="1" baseline="0" dirty="0"/>
              <a:t>instruction register (IR)</a:t>
            </a:r>
            <a:r>
              <a:rPr lang="en-GB" baseline="0" dirty="0"/>
              <a:t>. The instruction contains bits that specify the action the processor is to take. The processor interprets the instruction and performs the required action.</a:t>
            </a:r>
            <a:endParaRPr lang="en-GB" dirty="0"/>
          </a:p>
        </p:txBody>
      </p:sp>
    </p:spTree>
    <p:extLst>
      <p:ext uri="{BB962C8B-B14F-4D97-AF65-F5344CB8AC3E}">
        <p14:creationId xmlns:p14="http://schemas.microsoft.com/office/powerpoint/2010/main" val="3960524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361239-2A6B-40B9-867D-B93BC925EF4A}" type="slidenum">
              <a:rPr lang="en-US" sz="1200"/>
              <a:pPr/>
              <a:t>11</a:t>
            </a:fld>
            <a:endParaRPr 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endParaRPr lang="en-GB" dirty="0"/>
          </a:p>
        </p:txBody>
      </p:sp>
    </p:spTree>
    <p:extLst>
      <p:ext uri="{BB962C8B-B14F-4D97-AF65-F5344CB8AC3E}">
        <p14:creationId xmlns:p14="http://schemas.microsoft.com/office/powerpoint/2010/main" val="360444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8BDB-8FB0-434C-BFF1-B1B6E7632C0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60CC38F6-7CD8-4185-9B78-514B58EF501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5AFA348-DCBE-4E2E-B7BD-2CBC85DF6CDE}"/>
              </a:ext>
            </a:extLst>
          </p:cNvPr>
          <p:cNvSpPr>
            <a:spLocks noGrp="1"/>
          </p:cNvSpPr>
          <p:nvPr>
            <p:ph type="dt" sz="half" idx="10"/>
          </p:nvPr>
        </p:nvSpPr>
        <p:spPr/>
        <p:txBody>
          <a:bodyPr/>
          <a:lstStyle/>
          <a:p>
            <a:fld id="{B26F8C66-C98B-4861-8F0B-2BDF30007C01}" type="datetime1">
              <a:rPr lang="en-GB" smtClean="0"/>
              <a:t>19/10/2017</a:t>
            </a:fld>
            <a:endParaRPr lang="en-GB"/>
          </a:p>
        </p:txBody>
      </p:sp>
      <p:sp>
        <p:nvSpPr>
          <p:cNvPr id="5" name="Footer Placeholder 4">
            <a:extLst>
              <a:ext uri="{FF2B5EF4-FFF2-40B4-BE49-F238E27FC236}">
                <a16:creationId xmlns:a16="http://schemas.microsoft.com/office/drawing/2014/main" id="{5FBC4382-8C37-4DC9-97E6-55A88438C4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F2B443-BEB6-4EAC-9C8E-6760E833D829}"/>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64719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BF08-1AF0-4D6C-B76E-732D83F5E7D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329B7E-8929-424E-BBF5-E25F7732EA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FFE3E4-E3ED-4539-8CD9-FE117AC0E01F}"/>
              </a:ext>
            </a:extLst>
          </p:cNvPr>
          <p:cNvSpPr>
            <a:spLocks noGrp="1"/>
          </p:cNvSpPr>
          <p:nvPr>
            <p:ph type="dt" sz="half" idx="10"/>
          </p:nvPr>
        </p:nvSpPr>
        <p:spPr/>
        <p:txBody>
          <a:bodyPr/>
          <a:lstStyle/>
          <a:p>
            <a:fld id="{EA0275A7-0E1A-44F4-8D8B-601B36CD004A}" type="datetime1">
              <a:rPr lang="en-GB" smtClean="0"/>
              <a:t>19/10/2017</a:t>
            </a:fld>
            <a:endParaRPr lang="en-GB"/>
          </a:p>
        </p:txBody>
      </p:sp>
      <p:sp>
        <p:nvSpPr>
          <p:cNvPr id="5" name="Footer Placeholder 4">
            <a:extLst>
              <a:ext uri="{FF2B5EF4-FFF2-40B4-BE49-F238E27FC236}">
                <a16:creationId xmlns:a16="http://schemas.microsoft.com/office/drawing/2014/main" id="{759DFF24-E133-427A-A45F-C2A6C36782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F35466-4D92-4E1E-9880-7542CD74A146}"/>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59963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38C8DD-27F8-4428-9462-EF7B7484911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40FDE4-EBE1-4208-8147-6B081CC7DFD6}"/>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D1118A-ACB1-4FE6-8211-2E5884331B09}"/>
              </a:ext>
            </a:extLst>
          </p:cNvPr>
          <p:cNvSpPr>
            <a:spLocks noGrp="1"/>
          </p:cNvSpPr>
          <p:nvPr>
            <p:ph type="dt" sz="half" idx="10"/>
          </p:nvPr>
        </p:nvSpPr>
        <p:spPr/>
        <p:txBody>
          <a:bodyPr/>
          <a:lstStyle/>
          <a:p>
            <a:fld id="{AFEA378C-93E6-4644-AF68-DA477CB18E5C}" type="datetime1">
              <a:rPr lang="en-GB" smtClean="0"/>
              <a:t>19/10/2017</a:t>
            </a:fld>
            <a:endParaRPr lang="en-GB"/>
          </a:p>
        </p:txBody>
      </p:sp>
      <p:sp>
        <p:nvSpPr>
          <p:cNvPr id="5" name="Footer Placeholder 4">
            <a:extLst>
              <a:ext uri="{FF2B5EF4-FFF2-40B4-BE49-F238E27FC236}">
                <a16:creationId xmlns:a16="http://schemas.microsoft.com/office/drawing/2014/main" id="{E03A8F57-5D33-4AAE-A97C-3AA72E3073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C0D5ED-67B1-41DB-AD35-DE892D9759F6}"/>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995889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Alt.">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10/19/2017</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extLst>
      <p:ext uri="{BB962C8B-B14F-4D97-AF65-F5344CB8AC3E}">
        <p14:creationId xmlns:p14="http://schemas.microsoft.com/office/powerpoint/2010/main" val="75964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F22-679D-4DF6-A368-EDB3BF0A12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BFEA1C-8B71-4E1B-A16C-79034591A8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54EEEE-C0C7-46CF-BA46-9E4A42E150AA}"/>
              </a:ext>
            </a:extLst>
          </p:cNvPr>
          <p:cNvSpPr>
            <a:spLocks noGrp="1"/>
          </p:cNvSpPr>
          <p:nvPr>
            <p:ph type="dt" sz="half" idx="10"/>
          </p:nvPr>
        </p:nvSpPr>
        <p:spPr/>
        <p:txBody>
          <a:bodyPr/>
          <a:lstStyle/>
          <a:p>
            <a:fld id="{230B7857-1DD8-4996-BCD1-E3952B5EBC76}" type="datetime1">
              <a:rPr lang="en-GB" smtClean="0"/>
              <a:t>19/10/2017</a:t>
            </a:fld>
            <a:endParaRPr lang="en-GB"/>
          </a:p>
        </p:txBody>
      </p:sp>
      <p:sp>
        <p:nvSpPr>
          <p:cNvPr id="5" name="Footer Placeholder 4">
            <a:extLst>
              <a:ext uri="{FF2B5EF4-FFF2-40B4-BE49-F238E27FC236}">
                <a16:creationId xmlns:a16="http://schemas.microsoft.com/office/drawing/2014/main" id="{EE46DA10-6556-4F72-94D0-AD4872D6F3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B60562-FED8-4A72-87D6-E3CBAA80E5ED}"/>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62928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51B7-EDAD-4112-8BDB-B1C605F66FC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6221E8E-92B6-48FA-A1EC-FD861A59E2C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4FC889-B6BD-4F62-AAB7-C1CD8EBD745F}"/>
              </a:ext>
            </a:extLst>
          </p:cNvPr>
          <p:cNvSpPr>
            <a:spLocks noGrp="1"/>
          </p:cNvSpPr>
          <p:nvPr>
            <p:ph type="dt" sz="half" idx="10"/>
          </p:nvPr>
        </p:nvSpPr>
        <p:spPr/>
        <p:txBody>
          <a:bodyPr/>
          <a:lstStyle/>
          <a:p>
            <a:fld id="{90271D9C-0A32-478E-9637-999B3D245780}" type="datetime1">
              <a:rPr lang="en-GB" smtClean="0"/>
              <a:t>19/10/2017</a:t>
            </a:fld>
            <a:endParaRPr lang="en-GB"/>
          </a:p>
        </p:txBody>
      </p:sp>
      <p:sp>
        <p:nvSpPr>
          <p:cNvPr id="5" name="Footer Placeholder 4">
            <a:extLst>
              <a:ext uri="{FF2B5EF4-FFF2-40B4-BE49-F238E27FC236}">
                <a16:creationId xmlns:a16="http://schemas.microsoft.com/office/drawing/2014/main" id="{FB58FB1C-7741-4320-8512-52A9AAB528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6CE1B8-5159-411D-8D25-A8A770B9F6FA}"/>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26579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052A-7BAD-45FB-B685-9C7AA5DAC8C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766C76-35AD-47FD-910C-E8D76847EED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0DB448-5946-48A2-ACA9-10AEB3A3F21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58D0748-67C0-474C-AFD2-68F4472DDEC2}"/>
              </a:ext>
            </a:extLst>
          </p:cNvPr>
          <p:cNvSpPr>
            <a:spLocks noGrp="1"/>
          </p:cNvSpPr>
          <p:nvPr>
            <p:ph type="dt" sz="half" idx="10"/>
          </p:nvPr>
        </p:nvSpPr>
        <p:spPr/>
        <p:txBody>
          <a:bodyPr/>
          <a:lstStyle/>
          <a:p>
            <a:fld id="{AA113F25-8C78-4ED4-AA16-ADC587C93BF9}" type="datetime1">
              <a:rPr lang="en-GB" smtClean="0"/>
              <a:t>19/10/2017</a:t>
            </a:fld>
            <a:endParaRPr lang="en-GB"/>
          </a:p>
        </p:txBody>
      </p:sp>
      <p:sp>
        <p:nvSpPr>
          <p:cNvPr id="6" name="Footer Placeholder 5">
            <a:extLst>
              <a:ext uri="{FF2B5EF4-FFF2-40B4-BE49-F238E27FC236}">
                <a16:creationId xmlns:a16="http://schemas.microsoft.com/office/drawing/2014/main" id="{D8EC3D2E-2652-4B54-A640-0D34B7E9941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A5FA34-31C4-42D0-BBD1-ECAA934464C0}"/>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73313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234A-4D2D-4152-BBEB-67AF5142D8D4}"/>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E1FEE46-2854-4ED3-B548-9EF212A9A9A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F8C93AB0-C0A0-4432-AD25-572DBB24253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7267CCC-0A5B-45B3-A800-92A04666E91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185365DA-3FAF-4BA4-8C7E-E79AABB8EF82}"/>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69672C2-F4A5-4F15-B984-5FBDDFF29F9A}"/>
              </a:ext>
            </a:extLst>
          </p:cNvPr>
          <p:cNvSpPr>
            <a:spLocks noGrp="1"/>
          </p:cNvSpPr>
          <p:nvPr>
            <p:ph type="dt" sz="half" idx="10"/>
          </p:nvPr>
        </p:nvSpPr>
        <p:spPr/>
        <p:txBody>
          <a:bodyPr/>
          <a:lstStyle/>
          <a:p>
            <a:fld id="{7D14A3F9-E948-43AE-AFEE-C6DACE68C7BE}" type="datetime1">
              <a:rPr lang="en-GB" smtClean="0"/>
              <a:t>19/10/2017</a:t>
            </a:fld>
            <a:endParaRPr lang="en-GB"/>
          </a:p>
        </p:txBody>
      </p:sp>
      <p:sp>
        <p:nvSpPr>
          <p:cNvPr id="8" name="Footer Placeholder 7">
            <a:extLst>
              <a:ext uri="{FF2B5EF4-FFF2-40B4-BE49-F238E27FC236}">
                <a16:creationId xmlns:a16="http://schemas.microsoft.com/office/drawing/2014/main" id="{8805288F-AD9A-4B50-AB03-F9CD21F1CA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A49EDE7-98A9-4CEE-A4B6-BFBD9D41382A}"/>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287435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8B7E-679E-405D-8D66-FF1CCD43A62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62748D-B9F8-4173-B2A0-B13E8BD2EB93}"/>
              </a:ext>
            </a:extLst>
          </p:cNvPr>
          <p:cNvSpPr>
            <a:spLocks noGrp="1"/>
          </p:cNvSpPr>
          <p:nvPr>
            <p:ph type="dt" sz="half" idx="10"/>
          </p:nvPr>
        </p:nvSpPr>
        <p:spPr/>
        <p:txBody>
          <a:bodyPr/>
          <a:lstStyle/>
          <a:p>
            <a:fld id="{8442FBE9-B319-47BD-815E-B9B48DA78D89}" type="datetime1">
              <a:rPr lang="en-GB" smtClean="0"/>
              <a:t>19/10/2017</a:t>
            </a:fld>
            <a:endParaRPr lang="en-GB"/>
          </a:p>
        </p:txBody>
      </p:sp>
      <p:sp>
        <p:nvSpPr>
          <p:cNvPr id="4" name="Footer Placeholder 3">
            <a:extLst>
              <a:ext uri="{FF2B5EF4-FFF2-40B4-BE49-F238E27FC236}">
                <a16:creationId xmlns:a16="http://schemas.microsoft.com/office/drawing/2014/main" id="{CF1B14F4-DFD7-41CD-A538-5E9DE0C39B7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4E2418-B578-412C-9DDC-B0126003F3F0}"/>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576479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158AC6-F22E-491A-9EEA-B89BD8C9C49A}"/>
              </a:ext>
            </a:extLst>
          </p:cNvPr>
          <p:cNvSpPr>
            <a:spLocks noGrp="1"/>
          </p:cNvSpPr>
          <p:nvPr>
            <p:ph type="dt" sz="half" idx="10"/>
          </p:nvPr>
        </p:nvSpPr>
        <p:spPr/>
        <p:txBody>
          <a:bodyPr/>
          <a:lstStyle/>
          <a:p>
            <a:fld id="{062E9361-4A6E-46DF-927D-4EF08D97FF3D}" type="datetime1">
              <a:rPr lang="en-GB" smtClean="0"/>
              <a:t>19/10/2017</a:t>
            </a:fld>
            <a:endParaRPr lang="en-GB"/>
          </a:p>
        </p:txBody>
      </p:sp>
      <p:sp>
        <p:nvSpPr>
          <p:cNvPr id="3" name="Footer Placeholder 2">
            <a:extLst>
              <a:ext uri="{FF2B5EF4-FFF2-40B4-BE49-F238E27FC236}">
                <a16:creationId xmlns:a16="http://schemas.microsoft.com/office/drawing/2014/main" id="{C35529C3-AFF0-4345-8D78-ECEED39BF39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6400182-CF26-4F66-8956-631FE9D699F2}"/>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42287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9B95-76F5-4025-9967-900BA66A07D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09C2BC1-DF33-4AC5-8CFA-1F7C2BDCDBA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5C22A45-EDDF-47CE-B0C0-03FB4608476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980B543-957B-49D8-BD75-C05806015CF7}"/>
              </a:ext>
            </a:extLst>
          </p:cNvPr>
          <p:cNvSpPr>
            <a:spLocks noGrp="1"/>
          </p:cNvSpPr>
          <p:nvPr>
            <p:ph type="dt" sz="half" idx="10"/>
          </p:nvPr>
        </p:nvSpPr>
        <p:spPr/>
        <p:txBody>
          <a:bodyPr/>
          <a:lstStyle/>
          <a:p>
            <a:fld id="{013768C4-6BB3-4DBF-AC39-62AD0A0F4D8F}" type="datetime1">
              <a:rPr lang="en-GB" smtClean="0"/>
              <a:t>19/10/2017</a:t>
            </a:fld>
            <a:endParaRPr lang="en-GB"/>
          </a:p>
        </p:txBody>
      </p:sp>
      <p:sp>
        <p:nvSpPr>
          <p:cNvPr id="6" name="Footer Placeholder 5">
            <a:extLst>
              <a:ext uri="{FF2B5EF4-FFF2-40B4-BE49-F238E27FC236}">
                <a16:creationId xmlns:a16="http://schemas.microsoft.com/office/drawing/2014/main" id="{10242B4C-1372-47E8-9ADE-14B1D9DAE3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FFCCF2-C3A4-4830-B85F-7AA44572CF9E}"/>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742120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DAF0-DF79-425E-84D2-DFD679943EC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A4CB7C2-D5CD-477B-9BF7-5417765325A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343A8404-C00A-48A5-A430-B28082BBC09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E91F2FA7-24F2-4615-98C2-F82E0FECF666}"/>
              </a:ext>
            </a:extLst>
          </p:cNvPr>
          <p:cNvSpPr>
            <a:spLocks noGrp="1"/>
          </p:cNvSpPr>
          <p:nvPr>
            <p:ph type="dt" sz="half" idx="10"/>
          </p:nvPr>
        </p:nvSpPr>
        <p:spPr/>
        <p:txBody>
          <a:bodyPr/>
          <a:lstStyle/>
          <a:p>
            <a:fld id="{F5A57EB4-55AA-45A7-A872-225C2D7E4A98}" type="datetime1">
              <a:rPr lang="en-GB" smtClean="0"/>
              <a:t>19/10/2017</a:t>
            </a:fld>
            <a:endParaRPr lang="en-GB"/>
          </a:p>
        </p:txBody>
      </p:sp>
      <p:sp>
        <p:nvSpPr>
          <p:cNvPr id="6" name="Footer Placeholder 5">
            <a:extLst>
              <a:ext uri="{FF2B5EF4-FFF2-40B4-BE49-F238E27FC236}">
                <a16:creationId xmlns:a16="http://schemas.microsoft.com/office/drawing/2014/main" id="{701D9719-670B-4CBA-B641-615B527698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654E4C-8BCF-45A9-847B-466A5CE55AEE}"/>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75584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B4D769-11B9-4792-BFFC-0940CACE2E6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6637AF-623A-4565-B873-2076FE361ED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C6B5-546F-4E43-AA4F-2F8B7B23606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67747BE-CD15-4F69-A67D-694ED30EFF7E}" type="datetime1">
              <a:rPr lang="en-GB" smtClean="0"/>
              <a:t>19/10/2017</a:t>
            </a:fld>
            <a:endParaRPr lang="en-GB"/>
          </a:p>
        </p:txBody>
      </p:sp>
      <p:sp>
        <p:nvSpPr>
          <p:cNvPr id="5" name="Footer Placeholder 4">
            <a:extLst>
              <a:ext uri="{FF2B5EF4-FFF2-40B4-BE49-F238E27FC236}">
                <a16:creationId xmlns:a16="http://schemas.microsoft.com/office/drawing/2014/main" id="{95CD9324-EF31-4AB3-BA50-5E15415D01C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D2BAB64-44BE-4FB6-8299-04B5F56B28C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698E25-70A5-4DC8-888B-608AEC755B87}" type="slidenum">
              <a:rPr lang="en-GB" smtClean="0"/>
              <a:t>‹#›</a:t>
            </a:fld>
            <a:endParaRPr lang="en-GB"/>
          </a:p>
        </p:txBody>
      </p:sp>
    </p:spTree>
    <p:extLst>
      <p:ext uri="{BB962C8B-B14F-4D97-AF65-F5344CB8AC3E}">
        <p14:creationId xmlns:p14="http://schemas.microsoft.com/office/powerpoint/2010/main" val="117264257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b0480@coventry.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76672"/>
            <a:ext cx="7772400" cy="1973777"/>
          </a:xfrm>
        </p:spPr>
        <p:txBody>
          <a:bodyPr>
            <a:normAutofit/>
          </a:bodyPr>
          <a:lstStyle/>
          <a:p>
            <a:r>
              <a:rPr lang="en-GB" b="1" dirty="0"/>
              <a:t>Processors</a:t>
            </a:r>
            <a:br>
              <a:rPr lang="en-GB" b="1" dirty="0"/>
            </a:br>
            <a:r>
              <a:rPr lang="en-GB" b="1" dirty="0"/>
              <a:t>Instruction Pipelining</a:t>
            </a:r>
          </a:p>
        </p:txBody>
      </p:sp>
      <p:sp>
        <p:nvSpPr>
          <p:cNvPr id="3" name="Subtitle 2"/>
          <p:cNvSpPr>
            <a:spLocks noGrp="1"/>
          </p:cNvSpPr>
          <p:nvPr>
            <p:ph type="subTitle" idx="1"/>
          </p:nvPr>
        </p:nvSpPr>
        <p:spPr>
          <a:xfrm>
            <a:off x="755576" y="3573016"/>
            <a:ext cx="7772400" cy="1343720"/>
          </a:xfrm>
        </p:spPr>
        <p:txBody>
          <a:bodyPr>
            <a:normAutofit lnSpcReduction="10000"/>
          </a:bodyPr>
          <a:lstStyle/>
          <a:p>
            <a:r>
              <a:rPr lang="en-GB" dirty="0">
                <a:solidFill>
                  <a:srgbClr val="7030A0"/>
                </a:solidFill>
              </a:rPr>
              <a:t>120CT Computer Architecture and Networks</a:t>
            </a:r>
          </a:p>
          <a:p>
            <a:endParaRPr lang="en-GB" dirty="0"/>
          </a:p>
          <a:p>
            <a:r>
              <a:rPr lang="en-GB" dirty="0"/>
              <a:t>Dr Dianabasi Nkantah</a:t>
            </a:r>
          </a:p>
          <a:p>
            <a:r>
              <a:rPr lang="en-GB" dirty="0">
                <a:hlinkClick r:id="rId2"/>
              </a:rPr>
              <a:t>ab0480@coventry.ac.uk</a:t>
            </a:r>
            <a:endParaRPr lang="en-GB" dirty="0"/>
          </a:p>
          <a:p>
            <a:endParaRPr lang="en-GB" dirty="0"/>
          </a:p>
        </p:txBody>
      </p:sp>
    </p:spTree>
    <p:extLst>
      <p:ext uri="{BB962C8B-B14F-4D97-AF65-F5344CB8AC3E}">
        <p14:creationId xmlns:p14="http://schemas.microsoft.com/office/powerpoint/2010/main" val="80530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Fetch Cycle</a:t>
            </a:r>
          </a:p>
        </p:txBody>
      </p:sp>
      <p:sp>
        <p:nvSpPr>
          <p:cNvPr id="10243" name="Rectangle 3"/>
          <p:cNvSpPr>
            <a:spLocks noGrp="1" noChangeArrowheads="1"/>
          </p:cNvSpPr>
          <p:nvPr>
            <p:ph idx="1"/>
          </p:nvPr>
        </p:nvSpPr>
        <p:spPr>
          <a:xfrm>
            <a:off x="457200" y="1340768"/>
            <a:ext cx="8435280" cy="4896544"/>
          </a:xfrm>
        </p:spPr>
        <p:txBody>
          <a:bodyPr>
            <a:normAutofit/>
          </a:bodyPr>
          <a:lstStyle/>
          <a:p>
            <a:r>
              <a:rPr lang="en-US" b="1" i="1" dirty="0">
                <a:solidFill>
                  <a:schemeClr val="accent5"/>
                </a:solidFill>
              </a:rPr>
              <a:t>Program Counter (PC)</a:t>
            </a:r>
            <a:r>
              <a:rPr lang="en-US" dirty="0">
                <a:solidFill>
                  <a:schemeClr val="accent5"/>
                </a:solidFill>
              </a:rPr>
              <a:t> holds address of next instruction to fetch</a:t>
            </a:r>
          </a:p>
          <a:p>
            <a:pPr marL="2057400" lvl="8" indent="0">
              <a:buNone/>
            </a:pPr>
            <a:endParaRPr lang="en-US" dirty="0">
              <a:solidFill>
                <a:schemeClr val="accent5"/>
              </a:solidFill>
            </a:endParaRPr>
          </a:p>
          <a:p>
            <a:r>
              <a:rPr lang="en-US" dirty="0">
                <a:solidFill>
                  <a:srgbClr val="C00000"/>
                </a:solidFill>
              </a:rPr>
              <a:t>Processor fetches instruction from memory location pointed to by PC</a:t>
            </a:r>
          </a:p>
          <a:p>
            <a:pPr marL="2057400" lvl="8" indent="0">
              <a:buNone/>
            </a:pPr>
            <a:endParaRPr lang="en-US" dirty="0">
              <a:solidFill>
                <a:srgbClr val="C00000"/>
              </a:solidFill>
            </a:endParaRPr>
          </a:p>
          <a:p>
            <a:r>
              <a:rPr lang="en-US" dirty="0">
                <a:solidFill>
                  <a:schemeClr val="accent5"/>
                </a:solidFill>
              </a:rPr>
              <a:t>Increment PC</a:t>
            </a:r>
          </a:p>
          <a:p>
            <a:pPr lvl="1"/>
            <a:r>
              <a:rPr lang="en-US" dirty="0"/>
              <a:t>Unless told otherwise</a:t>
            </a:r>
          </a:p>
          <a:p>
            <a:pPr marL="2057400" lvl="8" indent="0">
              <a:buNone/>
            </a:pPr>
            <a:endParaRPr lang="en-US" dirty="0">
              <a:solidFill>
                <a:schemeClr val="accent4"/>
              </a:solidFill>
            </a:endParaRPr>
          </a:p>
          <a:p>
            <a:r>
              <a:rPr lang="en-US" dirty="0">
                <a:solidFill>
                  <a:srgbClr val="C00000"/>
                </a:solidFill>
              </a:rPr>
              <a:t>Instruction loaded into the </a:t>
            </a:r>
            <a:r>
              <a:rPr lang="en-US" b="1" i="1" dirty="0">
                <a:solidFill>
                  <a:srgbClr val="C00000"/>
                </a:solidFill>
              </a:rPr>
              <a:t>Instruction Register (IR)</a:t>
            </a:r>
          </a:p>
          <a:p>
            <a:pPr marL="109728" indent="0">
              <a:buNone/>
            </a:pPr>
            <a:endParaRPr lang="en-US" dirty="0">
              <a:solidFill>
                <a:srgbClr val="C00000"/>
              </a:solidFill>
            </a:endParaRPr>
          </a:p>
          <a:p>
            <a:r>
              <a:rPr lang="en-US" dirty="0">
                <a:solidFill>
                  <a:srgbClr val="7030A0"/>
                </a:solidFill>
              </a:rPr>
              <a:t>Once the instruction has been fetched, the processor interprets (</a:t>
            </a:r>
            <a:r>
              <a:rPr lang="en-US" b="1" dirty="0">
                <a:solidFill>
                  <a:srgbClr val="7030A0"/>
                </a:solidFill>
              </a:rPr>
              <a:t>decodes</a:t>
            </a:r>
            <a:r>
              <a:rPr lang="en-US" dirty="0">
                <a:solidFill>
                  <a:srgbClr val="7030A0"/>
                </a:solidFill>
              </a:rPr>
              <a:t>) the instruction and performs required actions</a:t>
            </a:r>
          </a:p>
        </p:txBody>
      </p:sp>
      <p:sp>
        <p:nvSpPr>
          <p:cNvPr id="2" name="Slide Number Placeholder 1"/>
          <p:cNvSpPr>
            <a:spLocks noGrp="1"/>
          </p:cNvSpPr>
          <p:nvPr>
            <p:ph type="sldNum" sz="quarter" idx="12"/>
          </p:nvPr>
        </p:nvSpPr>
        <p:spPr/>
        <p:txBody>
          <a:bodyPr/>
          <a:lstStyle/>
          <a:p>
            <a:fld id="{04698E25-70A5-4DC8-888B-608AEC755B87}" type="slidenum">
              <a:rPr lang="en-GB" smtClean="0"/>
              <a:t>10</a:t>
            </a:fld>
            <a:endParaRPr lang="en-GB"/>
          </a:p>
        </p:txBody>
      </p:sp>
      <p:pic>
        <p:nvPicPr>
          <p:cNvPr id="5"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2375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2" end="2"/>
                                            </p:txEl>
                                          </p:spTgt>
                                        </p:tgtEl>
                                        <p:attrNameLst>
                                          <p:attrName>style.visibility</p:attrName>
                                        </p:attrNameLst>
                                      </p:cBhvr>
                                      <p:to>
                                        <p:strVal val="visible"/>
                                      </p:to>
                                    </p:set>
                                    <p:animEffect transition="in" filter="fade">
                                      <p:cBhvr>
                                        <p:cTn id="14" dur="1000"/>
                                        <p:tgtEl>
                                          <p:spTgt spid="10243">
                                            <p:txEl>
                                              <p:pRg st="2" end="2"/>
                                            </p:txEl>
                                          </p:spTgt>
                                        </p:tgtEl>
                                      </p:cBhvr>
                                    </p:animEffect>
                                    <p:anim calcmode="lin" valueType="num">
                                      <p:cBhvr>
                                        <p:cTn id="15"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1000"/>
                                        <p:tgtEl>
                                          <p:spTgt spid="10243">
                                            <p:txEl>
                                              <p:pRg st="4" end="4"/>
                                            </p:txEl>
                                          </p:spTgt>
                                        </p:tgtEl>
                                      </p:cBhvr>
                                    </p:animEffect>
                                    <p:anim calcmode="lin" valueType="num">
                                      <p:cBhvr>
                                        <p:cTn id="22"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1000"/>
                                        <p:tgtEl>
                                          <p:spTgt spid="10243">
                                            <p:txEl>
                                              <p:pRg st="5" end="5"/>
                                            </p:txEl>
                                          </p:spTgt>
                                        </p:tgtEl>
                                      </p:cBhvr>
                                    </p:animEffect>
                                    <p:anim calcmode="lin" valueType="num">
                                      <p:cBhvr>
                                        <p:cTn id="27"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243">
                                            <p:txEl>
                                              <p:pRg st="7" end="7"/>
                                            </p:txEl>
                                          </p:spTgt>
                                        </p:tgtEl>
                                        <p:attrNameLst>
                                          <p:attrName>style.visibility</p:attrName>
                                        </p:attrNameLst>
                                      </p:cBhvr>
                                      <p:to>
                                        <p:strVal val="visible"/>
                                      </p:to>
                                    </p:set>
                                    <p:animEffect transition="in" filter="fade">
                                      <p:cBhvr>
                                        <p:cTn id="33" dur="1000"/>
                                        <p:tgtEl>
                                          <p:spTgt spid="10243">
                                            <p:txEl>
                                              <p:pRg st="7" end="7"/>
                                            </p:txEl>
                                          </p:spTgt>
                                        </p:tgtEl>
                                      </p:cBhvr>
                                    </p:animEffect>
                                    <p:anim calcmode="lin" valueType="num">
                                      <p:cBhvr>
                                        <p:cTn id="34"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102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1000"/>
                                        <p:tgtEl>
                                          <p:spTgt spid="10243">
                                            <p:txEl>
                                              <p:pRg st="9" end="9"/>
                                            </p:txEl>
                                          </p:spTgt>
                                        </p:tgtEl>
                                      </p:cBhvr>
                                    </p:animEffect>
                                    <p:anim calcmode="lin" valueType="num">
                                      <p:cBhvr>
                                        <p:cTn id="41" dur="10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1024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Execute Cycle</a:t>
            </a:r>
          </a:p>
        </p:txBody>
      </p:sp>
      <p:sp>
        <p:nvSpPr>
          <p:cNvPr id="11267" name="Rectangle 3"/>
          <p:cNvSpPr>
            <a:spLocks noGrp="1" noChangeArrowheads="1"/>
          </p:cNvSpPr>
          <p:nvPr>
            <p:ph idx="1"/>
          </p:nvPr>
        </p:nvSpPr>
        <p:spPr>
          <a:xfrm>
            <a:off x="457200" y="1268760"/>
            <a:ext cx="8229600" cy="4968552"/>
          </a:xfrm>
        </p:spPr>
        <p:txBody>
          <a:bodyPr>
            <a:normAutofit lnSpcReduction="10000"/>
          </a:bodyPr>
          <a:lstStyle/>
          <a:p>
            <a:r>
              <a:rPr lang="en-US" sz="1900" dirty="0">
                <a:solidFill>
                  <a:srgbClr val="FF0000"/>
                </a:solidFill>
              </a:rPr>
              <a:t>After an instruction has been interpreted, the processor performs (</a:t>
            </a:r>
            <a:r>
              <a:rPr lang="en-US" sz="1900" b="1" dirty="0">
                <a:solidFill>
                  <a:srgbClr val="FF0000"/>
                </a:solidFill>
              </a:rPr>
              <a:t>executes</a:t>
            </a:r>
            <a:r>
              <a:rPr lang="en-US" sz="1900" dirty="0">
                <a:solidFill>
                  <a:srgbClr val="FF0000"/>
                </a:solidFill>
              </a:rPr>
              <a:t>) the required action. In general, these actions fall into the following four categories:</a:t>
            </a:r>
          </a:p>
          <a:p>
            <a:pPr marL="2057400" lvl="8" indent="0">
              <a:buNone/>
            </a:pPr>
            <a:endParaRPr lang="en-US" dirty="0">
              <a:solidFill>
                <a:schemeClr val="accent4"/>
              </a:solidFill>
            </a:endParaRPr>
          </a:p>
          <a:p>
            <a:r>
              <a:rPr lang="en-US" dirty="0">
                <a:solidFill>
                  <a:schemeClr val="accent1"/>
                </a:solidFill>
              </a:rPr>
              <a:t>Processor-memory Transfer</a:t>
            </a:r>
          </a:p>
          <a:p>
            <a:pPr lvl="1"/>
            <a:r>
              <a:rPr lang="en-US" dirty="0">
                <a:solidFill>
                  <a:srgbClr val="C00000"/>
                </a:solidFill>
              </a:rPr>
              <a:t>Data transfer between CPU and main memory</a:t>
            </a:r>
          </a:p>
          <a:p>
            <a:pPr marL="2057400" lvl="8" indent="0">
              <a:buNone/>
            </a:pPr>
            <a:endParaRPr lang="en-US" dirty="0">
              <a:solidFill>
                <a:srgbClr val="C00000"/>
              </a:solidFill>
            </a:endParaRPr>
          </a:p>
          <a:p>
            <a:r>
              <a:rPr lang="en-US" dirty="0">
                <a:solidFill>
                  <a:schemeClr val="accent1"/>
                </a:solidFill>
              </a:rPr>
              <a:t>Processor-I/O Transfer</a:t>
            </a:r>
          </a:p>
          <a:p>
            <a:pPr lvl="1"/>
            <a:r>
              <a:rPr lang="en-US" dirty="0">
                <a:solidFill>
                  <a:srgbClr val="C00000"/>
                </a:solidFill>
              </a:rPr>
              <a:t>Data transfer between CPU and I/O module</a:t>
            </a:r>
          </a:p>
          <a:p>
            <a:pPr marL="2057400" lvl="8" indent="0">
              <a:buNone/>
            </a:pPr>
            <a:endParaRPr lang="en-US" dirty="0">
              <a:solidFill>
                <a:srgbClr val="C00000"/>
              </a:solidFill>
            </a:endParaRPr>
          </a:p>
          <a:p>
            <a:r>
              <a:rPr lang="en-US" dirty="0">
                <a:solidFill>
                  <a:schemeClr val="accent1"/>
                </a:solidFill>
              </a:rPr>
              <a:t>Data processing</a:t>
            </a:r>
          </a:p>
          <a:p>
            <a:pPr lvl="1"/>
            <a:r>
              <a:rPr lang="en-US" dirty="0">
                <a:solidFill>
                  <a:srgbClr val="C00000"/>
                </a:solidFill>
              </a:rPr>
              <a:t>Some arithmetic or logical operation on data</a:t>
            </a:r>
          </a:p>
          <a:p>
            <a:pPr marL="2057400" lvl="8" indent="0">
              <a:buNone/>
            </a:pPr>
            <a:endParaRPr lang="en-US" dirty="0">
              <a:solidFill>
                <a:srgbClr val="C00000"/>
              </a:solidFill>
            </a:endParaRPr>
          </a:p>
          <a:p>
            <a:r>
              <a:rPr lang="en-US" dirty="0">
                <a:solidFill>
                  <a:schemeClr val="accent1"/>
                </a:solidFill>
              </a:rPr>
              <a:t>Control</a:t>
            </a:r>
          </a:p>
          <a:p>
            <a:pPr lvl="1"/>
            <a:r>
              <a:rPr lang="en-US" dirty="0">
                <a:solidFill>
                  <a:srgbClr val="C00000"/>
                </a:solidFill>
              </a:rPr>
              <a:t>Alteration of sequence of operations</a:t>
            </a:r>
          </a:p>
          <a:p>
            <a:pPr lvl="2"/>
            <a:r>
              <a:rPr lang="en-US" dirty="0">
                <a:solidFill>
                  <a:srgbClr val="C00000"/>
                </a:solidFill>
              </a:rPr>
              <a:t>e.g. jump</a:t>
            </a:r>
          </a:p>
          <a:p>
            <a:pPr marL="2057400" lvl="8" indent="0">
              <a:buNone/>
            </a:pPr>
            <a:endParaRPr lang="en-US" dirty="0">
              <a:solidFill>
                <a:srgbClr val="C00000"/>
              </a:solidFill>
            </a:endParaRPr>
          </a:p>
          <a:p>
            <a:r>
              <a:rPr lang="en-US" dirty="0">
                <a:solidFill>
                  <a:schemeClr val="accent1"/>
                </a:solidFill>
              </a:rPr>
              <a:t>Combination of above</a:t>
            </a:r>
          </a:p>
        </p:txBody>
      </p:sp>
      <p:sp>
        <p:nvSpPr>
          <p:cNvPr id="2" name="Slide Number Placeholder 1"/>
          <p:cNvSpPr>
            <a:spLocks noGrp="1"/>
          </p:cNvSpPr>
          <p:nvPr>
            <p:ph type="sldNum" sz="quarter" idx="12"/>
          </p:nvPr>
        </p:nvSpPr>
        <p:spPr/>
        <p:txBody>
          <a:bodyPr/>
          <a:lstStyle/>
          <a:p>
            <a:fld id="{04698E25-70A5-4DC8-888B-608AEC755B87}" type="slidenum">
              <a:rPr lang="en-GB" smtClean="0"/>
              <a:t>11</a:t>
            </a:fld>
            <a:endParaRPr lang="en-GB"/>
          </a:p>
        </p:txBody>
      </p:sp>
      <p:pic>
        <p:nvPicPr>
          <p:cNvPr id="5"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61817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fade">
                                      <p:cBhvr>
                                        <p:cTn id="7" dur="1000"/>
                                        <p:tgtEl>
                                          <p:spTgt spid="11267">
                                            <p:txEl>
                                              <p:pRg st="2" end="2"/>
                                            </p:txEl>
                                          </p:spTgt>
                                        </p:tgtEl>
                                      </p:cBhvr>
                                    </p:animEffect>
                                    <p:anim calcmode="lin" valueType="num">
                                      <p:cBhvr>
                                        <p:cTn id="8"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267">
                                            <p:txEl>
                                              <p:pRg st="3" end="3"/>
                                            </p:txEl>
                                          </p:spTgt>
                                        </p:tgtEl>
                                        <p:attrNameLst>
                                          <p:attrName>style.visibility</p:attrName>
                                        </p:attrNameLst>
                                      </p:cBhvr>
                                      <p:to>
                                        <p:strVal val="visible"/>
                                      </p:to>
                                    </p:set>
                                    <p:animEffect transition="in" filter="fade">
                                      <p:cBhvr>
                                        <p:cTn id="12" dur="1000"/>
                                        <p:tgtEl>
                                          <p:spTgt spid="11267">
                                            <p:txEl>
                                              <p:pRg st="3" end="3"/>
                                            </p:txEl>
                                          </p:spTgt>
                                        </p:tgtEl>
                                      </p:cBhvr>
                                    </p:animEffect>
                                    <p:anim calcmode="lin" valueType="num">
                                      <p:cBhvr>
                                        <p:cTn id="13" dur="1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12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animEffect transition="in" filter="fade">
                                      <p:cBhvr>
                                        <p:cTn id="19" dur="1000"/>
                                        <p:tgtEl>
                                          <p:spTgt spid="11267">
                                            <p:txEl>
                                              <p:pRg st="5" end="5"/>
                                            </p:txEl>
                                          </p:spTgt>
                                        </p:tgtEl>
                                      </p:cBhvr>
                                    </p:animEffect>
                                    <p:anim calcmode="lin" valueType="num">
                                      <p:cBhvr>
                                        <p:cTn id="20" dur="10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11267">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267">
                                            <p:txEl>
                                              <p:pRg st="6" end="6"/>
                                            </p:txEl>
                                          </p:spTgt>
                                        </p:tgtEl>
                                        <p:attrNameLst>
                                          <p:attrName>style.visibility</p:attrName>
                                        </p:attrNameLst>
                                      </p:cBhvr>
                                      <p:to>
                                        <p:strVal val="visible"/>
                                      </p:to>
                                    </p:set>
                                    <p:animEffect transition="in" filter="fade">
                                      <p:cBhvr>
                                        <p:cTn id="24" dur="1000"/>
                                        <p:tgtEl>
                                          <p:spTgt spid="11267">
                                            <p:txEl>
                                              <p:pRg st="6" end="6"/>
                                            </p:txEl>
                                          </p:spTgt>
                                        </p:tgtEl>
                                      </p:cBhvr>
                                    </p:animEffect>
                                    <p:anim calcmode="lin" valueType="num">
                                      <p:cBhvr>
                                        <p:cTn id="25" dur="10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1126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267">
                                            <p:txEl>
                                              <p:pRg st="8" end="8"/>
                                            </p:txEl>
                                          </p:spTgt>
                                        </p:tgtEl>
                                        <p:attrNameLst>
                                          <p:attrName>style.visibility</p:attrName>
                                        </p:attrNameLst>
                                      </p:cBhvr>
                                      <p:to>
                                        <p:strVal val="visible"/>
                                      </p:to>
                                    </p:set>
                                    <p:animEffect transition="in" filter="fade">
                                      <p:cBhvr>
                                        <p:cTn id="31" dur="1000"/>
                                        <p:tgtEl>
                                          <p:spTgt spid="11267">
                                            <p:txEl>
                                              <p:pRg st="8" end="8"/>
                                            </p:txEl>
                                          </p:spTgt>
                                        </p:tgtEl>
                                      </p:cBhvr>
                                    </p:animEffect>
                                    <p:anim calcmode="lin" valueType="num">
                                      <p:cBhvr>
                                        <p:cTn id="32" dur="10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11267">
                                            <p:txEl>
                                              <p:pRg st="8" end="8"/>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267">
                                            <p:txEl>
                                              <p:pRg st="9" end="9"/>
                                            </p:txEl>
                                          </p:spTgt>
                                        </p:tgtEl>
                                        <p:attrNameLst>
                                          <p:attrName>style.visibility</p:attrName>
                                        </p:attrNameLst>
                                      </p:cBhvr>
                                      <p:to>
                                        <p:strVal val="visible"/>
                                      </p:to>
                                    </p:set>
                                    <p:animEffect transition="in" filter="fade">
                                      <p:cBhvr>
                                        <p:cTn id="36" dur="1000"/>
                                        <p:tgtEl>
                                          <p:spTgt spid="11267">
                                            <p:txEl>
                                              <p:pRg st="9" end="9"/>
                                            </p:txEl>
                                          </p:spTgt>
                                        </p:tgtEl>
                                      </p:cBhvr>
                                    </p:animEffect>
                                    <p:anim calcmode="lin" valueType="num">
                                      <p:cBhvr>
                                        <p:cTn id="37" dur="1000" fill="hold"/>
                                        <p:tgtEl>
                                          <p:spTgt spid="11267">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1126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1267">
                                            <p:txEl>
                                              <p:pRg st="11" end="11"/>
                                            </p:txEl>
                                          </p:spTgt>
                                        </p:tgtEl>
                                        <p:attrNameLst>
                                          <p:attrName>style.visibility</p:attrName>
                                        </p:attrNameLst>
                                      </p:cBhvr>
                                      <p:to>
                                        <p:strVal val="visible"/>
                                      </p:to>
                                    </p:set>
                                    <p:animEffect transition="in" filter="fade">
                                      <p:cBhvr>
                                        <p:cTn id="43" dur="1000"/>
                                        <p:tgtEl>
                                          <p:spTgt spid="11267">
                                            <p:txEl>
                                              <p:pRg st="11" end="11"/>
                                            </p:txEl>
                                          </p:spTgt>
                                        </p:tgtEl>
                                      </p:cBhvr>
                                    </p:animEffect>
                                    <p:anim calcmode="lin" valueType="num">
                                      <p:cBhvr>
                                        <p:cTn id="44" dur="1000" fill="hold"/>
                                        <p:tgtEl>
                                          <p:spTgt spid="11267">
                                            <p:txEl>
                                              <p:pRg st="11" end="11"/>
                                            </p:txEl>
                                          </p:spTgt>
                                        </p:tgtEl>
                                        <p:attrNameLst>
                                          <p:attrName>ppt_x</p:attrName>
                                        </p:attrNameLst>
                                      </p:cBhvr>
                                      <p:tavLst>
                                        <p:tav tm="0">
                                          <p:val>
                                            <p:strVal val="#ppt_x"/>
                                          </p:val>
                                        </p:tav>
                                        <p:tav tm="100000">
                                          <p:val>
                                            <p:strVal val="#ppt_x"/>
                                          </p:val>
                                        </p:tav>
                                      </p:tavLst>
                                    </p:anim>
                                    <p:anim calcmode="lin" valueType="num">
                                      <p:cBhvr>
                                        <p:cTn id="45" dur="1000" fill="hold"/>
                                        <p:tgtEl>
                                          <p:spTgt spid="11267">
                                            <p:txEl>
                                              <p:pRg st="11" end="11"/>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67">
                                            <p:txEl>
                                              <p:pRg st="12" end="12"/>
                                            </p:txEl>
                                          </p:spTgt>
                                        </p:tgtEl>
                                        <p:attrNameLst>
                                          <p:attrName>style.visibility</p:attrName>
                                        </p:attrNameLst>
                                      </p:cBhvr>
                                      <p:to>
                                        <p:strVal val="visible"/>
                                      </p:to>
                                    </p:set>
                                    <p:animEffect transition="in" filter="fade">
                                      <p:cBhvr>
                                        <p:cTn id="48" dur="1000"/>
                                        <p:tgtEl>
                                          <p:spTgt spid="11267">
                                            <p:txEl>
                                              <p:pRg st="12" end="12"/>
                                            </p:txEl>
                                          </p:spTgt>
                                        </p:tgtEl>
                                      </p:cBhvr>
                                    </p:animEffect>
                                    <p:anim calcmode="lin" valueType="num">
                                      <p:cBhvr>
                                        <p:cTn id="49" dur="1000" fill="hold"/>
                                        <p:tgtEl>
                                          <p:spTgt spid="11267">
                                            <p:txEl>
                                              <p:pRg st="12" end="12"/>
                                            </p:txEl>
                                          </p:spTgt>
                                        </p:tgtEl>
                                        <p:attrNameLst>
                                          <p:attrName>ppt_x</p:attrName>
                                        </p:attrNameLst>
                                      </p:cBhvr>
                                      <p:tavLst>
                                        <p:tav tm="0">
                                          <p:val>
                                            <p:strVal val="#ppt_x"/>
                                          </p:val>
                                        </p:tav>
                                        <p:tav tm="100000">
                                          <p:val>
                                            <p:strVal val="#ppt_x"/>
                                          </p:val>
                                        </p:tav>
                                      </p:tavLst>
                                    </p:anim>
                                    <p:anim calcmode="lin" valueType="num">
                                      <p:cBhvr>
                                        <p:cTn id="50" dur="1000" fill="hold"/>
                                        <p:tgtEl>
                                          <p:spTgt spid="11267">
                                            <p:txEl>
                                              <p:pRg st="12" end="12"/>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1267">
                                            <p:txEl>
                                              <p:pRg st="13" end="13"/>
                                            </p:txEl>
                                          </p:spTgt>
                                        </p:tgtEl>
                                        <p:attrNameLst>
                                          <p:attrName>style.visibility</p:attrName>
                                        </p:attrNameLst>
                                      </p:cBhvr>
                                      <p:to>
                                        <p:strVal val="visible"/>
                                      </p:to>
                                    </p:set>
                                    <p:animEffect transition="in" filter="fade">
                                      <p:cBhvr>
                                        <p:cTn id="53" dur="1000"/>
                                        <p:tgtEl>
                                          <p:spTgt spid="11267">
                                            <p:txEl>
                                              <p:pRg st="13" end="13"/>
                                            </p:txEl>
                                          </p:spTgt>
                                        </p:tgtEl>
                                      </p:cBhvr>
                                    </p:animEffect>
                                    <p:anim calcmode="lin" valueType="num">
                                      <p:cBhvr>
                                        <p:cTn id="54" dur="1000" fill="hold"/>
                                        <p:tgtEl>
                                          <p:spTgt spid="11267">
                                            <p:txEl>
                                              <p:pRg st="13" end="13"/>
                                            </p:txEl>
                                          </p:spTgt>
                                        </p:tgtEl>
                                        <p:attrNameLst>
                                          <p:attrName>ppt_x</p:attrName>
                                        </p:attrNameLst>
                                      </p:cBhvr>
                                      <p:tavLst>
                                        <p:tav tm="0">
                                          <p:val>
                                            <p:strVal val="#ppt_x"/>
                                          </p:val>
                                        </p:tav>
                                        <p:tav tm="100000">
                                          <p:val>
                                            <p:strVal val="#ppt_x"/>
                                          </p:val>
                                        </p:tav>
                                      </p:tavLst>
                                    </p:anim>
                                    <p:anim calcmode="lin" valueType="num">
                                      <p:cBhvr>
                                        <p:cTn id="55" dur="1000" fill="hold"/>
                                        <p:tgtEl>
                                          <p:spTgt spid="1126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1267">
                                            <p:txEl>
                                              <p:pRg st="15" end="15"/>
                                            </p:txEl>
                                          </p:spTgt>
                                        </p:tgtEl>
                                        <p:attrNameLst>
                                          <p:attrName>style.visibility</p:attrName>
                                        </p:attrNameLst>
                                      </p:cBhvr>
                                      <p:to>
                                        <p:strVal val="visible"/>
                                      </p:to>
                                    </p:set>
                                    <p:animEffect transition="in" filter="fade">
                                      <p:cBhvr>
                                        <p:cTn id="60" dur="1000"/>
                                        <p:tgtEl>
                                          <p:spTgt spid="11267">
                                            <p:txEl>
                                              <p:pRg st="15" end="15"/>
                                            </p:txEl>
                                          </p:spTgt>
                                        </p:tgtEl>
                                      </p:cBhvr>
                                    </p:animEffect>
                                    <p:anim calcmode="lin" valueType="num">
                                      <p:cBhvr>
                                        <p:cTn id="61" dur="1000" fill="hold"/>
                                        <p:tgtEl>
                                          <p:spTgt spid="11267">
                                            <p:txEl>
                                              <p:pRg st="15" end="15"/>
                                            </p:txEl>
                                          </p:spTgt>
                                        </p:tgtEl>
                                        <p:attrNameLst>
                                          <p:attrName>ppt_x</p:attrName>
                                        </p:attrNameLst>
                                      </p:cBhvr>
                                      <p:tavLst>
                                        <p:tav tm="0">
                                          <p:val>
                                            <p:strVal val="#ppt_x"/>
                                          </p:val>
                                        </p:tav>
                                        <p:tav tm="100000">
                                          <p:val>
                                            <p:strVal val="#ppt_x"/>
                                          </p:val>
                                        </p:tav>
                                      </p:tavLst>
                                    </p:anim>
                                    <p:anim calcmode="lin" valueType="num">
                                      <p:cBhvr>
                                        <p:cTn id="62" dur="1000" fill="hold"/>
                                        <p:tgtEl>
                                          <p:spTgt spid="11267">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628650" y="365127"/>
            <a:ext cx="7886700" cy="975642"/>
          </a:xfrm>
        </p:spPr>
        <p:txBody>
          <a:bodyPr>
            <a:normAutofit/>
          </a:bodyPr>
          <a:lstStyle/>
          <a:p>
            <a:r>
              <a:rPr lang="en-GB" sz="4000" b="1" dirty="0">
                <a:solidFill>
                  <a:srgbClr val="0070C0"/>
                </a:solidFill>
              </a:rPr>
              <a:t>Interrupts</a:t>
            </a:r>
          </a:p>
        </p:txBody>
      </p:sp>
      <p:sp>
        <p:nvSpPr>
          <p:cNvPr id="14339" name="Rectangle 5"/>
          <p:cNvSpPr>
            <a:spLocks noGrp="1" noChangeArrowheads="1"/>
          </p:cNvSpPr>
          <p:nvPr>
            <p:ph idx="1"/>
          </p:nvPr>
        </p:nvSpPr>
        <p:spPr>
          <a:xfrm>
            <a:off x="457200" y="1340768"/>
            <a:ext cx="8229600" cy="4896544"/>
          </a:xfrm>
        </p:spPr>
        <p:txBody>
          <a:bodyPr>
            <a:normAutofit lnSpcReduction="10000"/>
          </a:bodyPr>
          <a:lstStyle/>
          <a:p>
            <a:r>
              <a:rPr lang="en-GB" dirty="0"/>
              <a:t>Mechanism by which other modules (e.g. I/O) may interrupt normal sequence of processing</a:t>
            </a:r>
          </a:p>
          <a:p>
            <a:endParaRPr lang="en-GB" dirty="0"/>
          </a:p>
          <a:p>
            <a:r>
              <a:rPr lang="en-GB" dirty="0"/>
              <a:t>Types of Interrupts:</a:t>
            </a:r>
          </a:p>
          <a:p>
            <a:pPr lvl="1"/>
            <a:r>
              <a:rPr lang="en-GB" b="1" dirty="0">
                <a:solidFill>
                  <a:srgbClr val="C00000"/>
                </a:solidFill>
              </a:rPr>
              <a:t>Program</a:t>
            </a:r>
          </a:p>
          <a:p>
            <a:pPr lvl="2"/>
            <a:r>
              <a:rPr lang="en-GB" dirty="0">
                <a:solidFill>
                  <a:schemeClr val="accent1"/>
                </a:solidFill>
              </a:rPr>
              <a:t>e.g. overflow, division by zero, attempt to execute an illegal machine instruction, reference outside a user’s allowed memory space</a:t>
            </a:r>
          </a:p>
          <a:p>
            <a:pPr marL="2057400" lvl="8" indent="0">
              <a:buNone/>
            </a:pPr>
            <a:endParaRPr lang="en-GB" dirty="0">
              <a:solidFill>
                <a:schemeClr val="accent4"/>
              </a:solidFill>
            </a:endParaRPr>
          </a:p>
          <a:p>
            <a:pPr lvl="1"/>
            <a:r>
              <a:rPr lang="en-GB" b="1" dirty="0">
                <a:solidFill>
                  <a:srgbClr val="C00000"/>
                </a:solidFill>
              </a:rPr>
              <a:t>Timer</a:t>
            </a:r>
          </a:p>
          <a:p>
            <a:pPr lvl="2"/>
            <a:r>
              <a:rPr lang="en-GB" dirty="0">
                <a:solidFill>
                  <a:schemeClr val="accent1"/>
                </a:solidFill>
              </a:rPr>
              <a:t>Generated by internal processor timer</a:t>
            </a:r>
          </a:p>
          <a:p>
            <a:pPr lvl="2"/>
            <a:r>
              <a:rPr lang="en-GB" dirty="0">
                <a:solidFill>
                  <a:schemeClr val="accent1"/>
                </a:solidFill>
              </a:rPr>
              <a:t>Used in pre-emptive multi-tasking</a:t>
            </a:r>
          </a:p>
          <a:p>
            <a:pPr marL="2057400" lvl="8" indent="0">
              <a:buNone/>
            </a:pPr>
            <a:endParaRPr lang="en-GB" dirty="0">
              <a:solidFill>
                <a:schemeClr val="accent4"/>
              </a:solidFill>
            </a:endParaRPr>
          </a:p>
          <a:p>
            <a:pPr lvl="1"/>
            <a:r>
              <a:rPr lang="en-GB" b="1" dirty="0">
                <a:solidFill>
                  <a:srgbClr val="C00000"/>
                </a:solidFill>
              </a:rPr>
              <a:t>I/O</a:t>
            </a:r>
          </a:p>
          <a:p>
            <a:pPr lvl="2"/>
            <a:r>
              <a:rPr lang="en-GB" dirty="0">
                <a:solidFill>
                  <a:schemeClr val="accent1"/>
                </a:solidFill>
              </a:rPr>
              <a:t>Generated by an I/O controller – used to signal normal completion of an operation, request service from the processor, signal a variety of error conditions</a:t>
            </a:r>
          </a:p>
          <a:p>
            <a:pPr marL="2057400" lvl="8" indent="0">
              <a:buNone/>
            </a:pPr>
            <a:endParaRPr lang="en-GB" dirty="0">
              <a:solidFill>
                <a:schemeClr val="accent4"/>
              </a:solidFill>
            </a:endParaRPr>
          </a:p>
          <a:p>
            <a:pPr lvl="1"/>
            <a:r>
              <a:rPr lang="en-GB" b="1" dirty="0">
                <a:solidFill>
                  <a:srgbClr val="C00000"/>
                </a:solidFill>
              </a:rPr>
              <a:t>Hardware failure</a:t>
            </a:r>
          </a:p>
          <a:p>
            <a:pPr lvl="2"/>
            <a:r>
              <a:rPr lang="en-GB" dirty="0">
                <a:solidFill>
                  <a:schemeClr val="accent1"/>
                </a:solidFill>
              </a:rPr>
              <a:t>Generated by a failure such as power failure or memory parity error</a:t>
            </a:r>
          </a:p>
        </p:txBody>
      </p:sp>
      <p:sp>
        <p:nvSpPr>
          <p:cNvPr id="2" name="Slide Number Placeholder 1"/>
          <p:cNvSpPr>
            <a:spLocks noGrp="1"/>
          </p:cNvSpPr>
          <p:nvPr>
            <p:ph type="sldNum" sz="quarter" idx="12"/>
          </p:nvPr>
        </p:nvSpPr>
        <p:spPr/>
        <p:txBody>
          <a:bodyPr/>
          <a:lstStyle/>
          <a:p>
            <a:fld id="{04698E25-70A5-4DC8-888B-608AEC755B87}" type="slidenum">
              <a:rPr lang="en-GB" smtClean="0"/>
              <a:t>12</a:t>
            </a:fld>
            <a:endParaRPr lang="en-GB"/>
          </a:p>
        </p:txBody>
      </p:sp>
      <p:pic>
        <p:nvPicPr>
          <p:cNvPr id="5"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7407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anim calcmode="lin" valueType="num">
                                      <p:cBhvr>
                                        <p:cTn id="8"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339">
                                            <p:txEl>
                                              <p:pRg st="2" end="2"/>
                                            </p:txEl>
                                          </p:spTgt>
                                        </p:tgtEl>
                                        <p:attrNameLst>
                                          <p:attrName>style.visibility</p:attrName>
                                        </p:attrNameLst>
                                      </p:cBhvr>
                                      <p:to>
                                        <p:strVal val="visible"/>
                                      </p:to>
                                    </p:set>
                                    <p:animEffect transition="in" filter="fade">
                                      <p:cBhvr>
                                        <p:cTn id="14" dur="1000"/>
                                        <p:tgtEl>
                                          <p:spTgt spid="14339">
                                            <p:txEl>
                                              <p:pRg st="2" end="2"/>
                                            </p:txEl>
                                          </p:spTgt>
                                        </p:tgtEl>
                                      </p:cBhvr>
                                    </p:animEffect>
                                    <p:anim calcmode="lin" valueType="num">
                                      <p:cBhvr>
                                        <p:cTn id="15"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3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339">
                                            <p:txEl>
                                              <p:pRg st="3" end="3"/>
                                            </p:txEl>
                                          </p:spTgt>
                                        </p:tgtEl>
                                        <p:attrNameLst>
                                          <p:attrName>style.visibility</p:attrName>
                                        </p:attrNameLst>
                                      </p:cBhvr>
                                      <p:to>
                                        <p:strVal val="visible"/>
                                      </p:to>
                                    </p:set>
                                    <p:animEffect transition="in" filter="fade">
                                      <p:cBhvr>
                                        <p:cTn id="21" dur="1000"/>
                                        <p:tgtEl>
                                          <p:spTgt spid="14339">
                                            <p:txEl>
                                              <p:pRg st="3" end="3"/>
                                            </p:txEl>
                                          </p:spTgt>
                                        </p:tgtEl>
                                      </p:cBhvr>
                                    </p:animEffect>
                                    <p:anim calcmode="lin" valueType="num">
                                      <p:cBhvr>
                                        <p:cTn id="22"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4339">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4339">
                                            <p:txEl>
                                              <p:pRg st="4" end="4"/>
                                            </p:txEl>
                                          </p:spTgt>
                                        </p:tgtEl>
                                        <p:attrNameLst>
                                          <p:attrName>style.visibility</p:attrName>
                                        </p:attrNameLst>
                                      </p:cBhvr>
                                      <p:to>
                                        <p:strVal val="visible"/>
                                      </p:to>
                                    </p:set>
                                    <p:animEffect transition="in" filter="fade">
                                      <p:cBhvr>
                                        <p:cTn id="26" dur="1000"/>
                                        <p:tgtEl>
                                          <p:spTgt spid="14339">
                                            <p:txEl>
                                              <p:pRg st="4" end="4"/>
                                            </p:txEl>
                                          </p:spTgt>
                                        </p:tgtEl>
                                      </p:cBhvr>
                                    </p:animEffect>
                                    <p:anim calcmode="lin" valueType="num">
                                      <p:cBhvr>
                                        <p:cTn id="27"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43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4339">
                                            <p:txEl>
                                              <p:pRg st="6" end="6"/>
                                            </p:txEl>
                                          </p:spTgt>
                                        </p:tgtEl>
                                        <p:attrNameLst>
                                          <p:attrName>style.visibility</p:attrName>
                                        </p:attrNameLst>
                                      </p:cBhvr>
                                      <p:to>
                                        <p:strVal val="visible"/>
                                      </p:to>
                                    </p:set>
                                    <p:animEffect transition="in" filter="fade">
                                      <p:cBhvr>
                                        <p:cTn id="33" dur="1000"/>
                                        <p:tgtEl>
                                          <p:spTgt spid="14339">
                                            <p:txEl>
                                              <p:pRg st="6" end="6"/>
                                            </p:txEl>
                                          </p:spTgt>
                                        </p:tgtEl>
                                      </p:cBhvr>
                                    </p:animEffect>
                                    <p:anim calcmode="lin" valueType="num">
                                      <p:cBhvr>
                                        <p:cTn id="34" dur="10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14339">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4339">
                                            <p:txEl>
                                              <p:pRg st="7" end="7"/>
                                            </p:txEl>
                                          </p:spTgt>
                                        </p:tgtEl>
                                        <p:attrNameLst>
                                          <p:attrName>style.visibility</p:attrName>
                                        </p:attrNameLst>
                                      </p:cBhvr>
                                      <p:to>
                                        <p:strVal val="visible"/>
                                      </p:to>
                                    </p:set>
                                    <p:animEffect transition="in" filter="fade">
                                      <p:cBhvr>
                                        <p:cTn id="38" dur="1000"/>
                                        <p:tgtEl>
                                          <p:spTgt spid="14339">
                                            <p:txEl>
                                              <p:pRg st="7" end="7"/>
                                            </p:txEl>
                                          </p:spTgt>
                                        </p:tgtEl>
                                      </p:cBhvr>
                                    </p:animEffect>
                                    <p:anim calcmode="lin" valueType="num">
                                      <p:cBhvr>
                                        <p:cTn id="39" dur="10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14339">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4339">
                                            <p:txEl>
                                              <p:pRg st="8" end="8"/>
                                            </p:txEl>
                                          </p:spTgt>
                                        </p:tgtEl>
                                        <p:attrNameLst>
                                          <p:attrName>style.visibility</p:attrName>
                                        </p:attrNameLst>
                                      </p:cBhvr>
                                      <p:to>
                                        <p:strVal val="visible"/>
                                      </p:to>
                                    </p:set>
                                    <p:animEffect transition="in" filter="fade">
                                      <p:cBhvr>
                                        <p:cTn id="43" dur="1000"/>
                                        <p:tgtEl>
                                          <p:spTgt spid="14339">
                                            <p:txEl>
                                              <p:pRg st="8" end="8"/>
                                            </p:txEl>
                                          </p:spTgt>
                                        </p:tgtEl>
                                      </p:cBhvr>
                                    </p:animEffect>
                                    <p:anim calcmode="lin" valueType="num">
                                      <p:cBhvr>
                                        <p:cTn id="44" dur="1000" fill="hold"/>
                                        <p:tgtEl>
                                          <p:spTgt spid="14339">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1433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4339">
                                            <p:txEl>
                                              <p:pRg st="10" end="10"/>
                                            </p:txEl>
                                          </p:spTgt>
                                        </p:tgtEl>
                                        <p:attrNameLst>
                                          <p:attrName>style.visibility</p:attrName>
                                        </p:attrNameLst>
                                      </p:cBhvr>
                                      <p:to>
                                        <p:strVal val="visible"/>
                                      </p:to>
                                    </p:set>
                                    <p:animEffect transition="in" filter="fade">
                                      <p:cBhvr>
                                        <p:cTn id="50" dur="1000"/>
                                        <p:tgtEl>
                                          <p:spTgt spid="14339">
                                            <p:txEl>
                                              <p:pRg st="10" end="10"/>
                                            </p:txEl>
                                          </p:spTgt>
                                        </p:tgtEl>
                                      </p:cBhvr>
                                    </p:animEffect>
                                    <p:anim calcmode="lin" valueType="num">
                                      <p:cBhvr>
                                        <p:cTn id="51" dur="1000" fill="hold"/>
                                        <p:tgtEl>
                                          <p:spTgt spid="14339">
                                            <p:txEl>
                                              <p:pRg st="10" end="10"/>
                                            </p:txEl>
                                          </p:spTgt>
                                        </p:tgtEl>
                                        <p:attrNameLst>
                                          <p:attrName>ppt_x</p:attrName>
                                        </p:attrNameLst>
                                      </p:cBhvr>
                                      <p:tavLst>
                                        <p:tav tm="0">
                                          <p:val>
                                            <p:strVal val="#ppt_x"/>
                                          </p:val>
                                        </p:tav>
                                        <p:tav tm="100000">
                                          <p:val>
                                            <p:strVal val="#ppt_x"/>
                                          </p:val>
                                        </p:tav>
                                      </p:tavLst>
                                    </p:anim>
                                    <p:anim calcmode="lin" valueType="num">
                                      <p:cBhvr>
                                        <p:cTn id="52" dur="1000" fill="hold"/>
                                        <p:tgtEl>
                                          <p:spTgt spid="14339">
                                            <p:txEl>
                                              <p:pRg st="10" end="10"/>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4339">
                                            <p:txEl>
                                              <p:pRg st="11" end="11"/>
                                            </p:txEl>
                                          </p:spTgt>
                                        </p:tgtEl>
                                        <p:attrNameLst>
                                          <p:attrName>style.visibility</p:attrName>
                                        </p:attrNameLst>
                                      </p:cBhvr>
                                      <p:to>
                                        <p:strVal val="visible"/>
                                      </p:to>
                                    </p:set>
                                    <p:animEffect transition="in" filter="fade">
                                      <p:cBhvr>
                                        <p:cTn id="55" dur="1000"/>
                                        <p:tgtEl>
                                          <p:spTgt spid="14339">
                                            <p:txEl>
                                              <p:pRg st="11" end="11"/>
                                            </p:txEl>
                                          </p:spTgt>
                                        </p:tgtEl>
                                      </p:cBhvr>
                                    </p:animEffect>
                                    <p:anim calcmode="lin" valueType="num">
                                      <p:cBhvr>
                                        <p:cTn id="56" dur="1000" fill="hold"/>
                                        <p:tgtEl>
                                          <p:spTgt spid="14339">
                                            <p:txEl>
                                              <p:pRg st="11" end="11"/>
                                            </p:txEl>
                                          </p:spTgt>
                                        </p:tgtEl>
                                        <p:attrNameLst>
                                          <p:attrName>ppt_x</p:attrName>
                                        </p:attrNameLst>
                                      </p:cBhvr>
                                      <p:tavLst>
                                        <p:tav tm="0">
                                          <p:val>
                                            <p:strVal val="#ppt_x"/>
                                          </p:val>
                                        </p:tav>
                                        <p:tav tm="100000">
                                          <p:val>
                                            <p:strVal val="#ppt_x"/>
                                          </p:val>
                                        </p:tav>
                                      </p:tavLst>
                                    </p:anim>
                                    <p:anim calcmode="lin" valueType="num">
                                      <p:cBhvr>
                                        <p:cTn id="57" dur="1000" fill="hold"/>
                                        <p:tgtEl>
                                          <p:spTgt spid="1433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4339">
                                            <p:txEl>
                                              <p:pRg st="13" end="13"/>
                                            </p:txEl>
                                          </p:spTgt>
                                        </p:tgtEl>
                                        <p:attrNameLst>
                                          <p:attrName>style.visibility</p:attrName>
                                        </p:attrNameLst>
                                      </p:cBhvr>
                                      <p:to>
                                        <p:strVal val="visible"/>
                                      </p:to>
                                    </p:set>
                                    <p:animEffect transition="in" filter="fade">
                                      <p:cBhvr>
                                        <p:cTn id="62" dur="1000"/>
                                        <p:tgtEl>
                                          <p:spTgt spid="14339">
                                            <p:txEl>
                                              <p:pRg st="13" end="13"/>
                                            </p:txEl>
                                          </p:spTgt>
                                        </p:tgtEl>
                                      </p:cBhvr>
                                    </p:animEffect>
                                    <p:anim calcmode="lin" valueType="num">
                                      <p:cBhvr>
                                        <p:cTn id="63" dur="1000" fill="hold"/>
                                        <p:tgtEl>
                                          <p:spTgt spid="14339">
                                            <p:txEl>
                                              <p:pRg st="13" end="13"/>
                                            </p:txEl>
                                          </p:spTgt>
                                        </p:tgtEl>
                                        <p:attrNameLst>
                                          <p:attrName>ppt_x</p:attrName>
                                        </p:attrNameLst>
                                      </p:cBhvr>
                                      <p:tavLst>
                                        <p:tav tm="0">
                                          <p:val>
                                            <p:strVal val="#ppt_x"/>
                                          </p:val>
                                        </p:tav>
                                        <p:tav tm="100000">
                                          <p:val>
                                            <p:strVal val="#ppt_x"/>
                                          </p:val>
                                        </p:tav>
                                      </p:tavLst>
                                    </p:anim>
                                    <p:anim calcmode="lin" valueType="num">
                                      <p:cBhvr>
                                        <p:cTn id="64" dur="1000" fill="hold"/>
                                        <p:tgtEl>
                                          <p:spTgt spid="14339">
                                            <p:txEl>
                                              <p:pRg st="13" end="13"/>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4339">
                                            <p:txEl>
                                              <p:pRg st="14" end="14"/>
                                            </p:txEl>
                                          </p:spTgt>
                                        </p:tgtEl>
                                        <p:attrNameLst>
                                          <p:attrName>style.visibility</p:attrName>
                                        </p:attrNameLst>
                                      </p:cBhvr>
                                      <p:to>
                                        <p:strVal val="visible"/>
                                      </p:to>
                                    </p:set>
                                    <p:animEffect transition="in" filter="fade">
                                      <p:cBhvr>
                                        <p:cTn id="67" dur="1000"/>
                                        <p:tgtEl>
                                          <p:spTgt spid="14339">
                                            <p:txEl>
                                              <p:pRg st="14" end="14"/>
                                            </p:txEl>
                                          </p:spTgt>
                                        </p:tgtEl>
                                      </p:cBhvr>
                                    </p:animEffect>
                                    <p:anim calcmode="lin" valueType="num">
                                      <p:cBhvr>
                                        <p:cTn id="68" dur="1000" fill="hold"/>
                                        <p:tgtEl>
                                          <p:spTgt spid="14339">
                                            <p:txEl>
                                              <p:pRg st="14" end="14"/>
                                            </p:txEl>
                                          </p:spTgt>
                                        </p:tgtEl>
                                        <p:attrNameLst>
                                          <p:attrName>ppt_x</p:attrName>
                                        </p:attrNameLst>
                                      </p:cBhvr>
                                      <p:tavLst>
                                        <p:tav tm="0">
                                          <p:val>
                                            <p:strVal val="#ppt_x"/>
                                          </p:val>
                                        </p:tav>
                                        <p:tav tm="100000">
                                          <p:val>
                                            <p:strVal val="#ppt_x"/>
                                          </p:val>
                                        </p:tav>
                                      </p:tavLst>
                                    </p:anim>
                                    <p:anim calcmode="lin" valueType="num">
                                      <p:cBhvr>
                                        <p:cTn id="69" dur="1000" fill="hold"/>
                                        <p:tgtEl>
                                          <p:spTgt spid="1433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8"/>
          <p:cNvSpPr>
            <a:spLocks noGrp="1" noChangeArrowheads="1"/>
          </p:cNvSpPr>
          <p:nvPr>
            <p:ph type="title"/>
          </p:nvPr>
        </p:nvSpPr>
        <p:spPr>
          <a:xfrm>
            <a:off x="457200" y="274638"/>
            <a:ext cx="8229600" cy="778098"/>
          </a:xfrm>
        </p:spPr>
        <p:txBody>
          <a:bodyPr>
            <a:normAutofit/>
          </a:bodyPr>
          <a:lstStyle/>
          <a:p>
            <a:r>
              <a:rPr lang="en-US" sz="4000" b="1" dirty="0"/>
              <a:t>Interrupt Cycle</a:t>
            </a:r>
          </a:p>
        </p:txBody>
      </p:sp>
      <p:sp>
        <p:nvSpPr>
          <p:cNvPr id="16387" name="Rectangle 1029"/>
          <p:cNvSpPr>
            <a:spLocks noGrp="1" noChangeArrowheads="1"/>
          </p:cNvSpPr>
          <p:nvPr>
            <p:ph idx="1"/>
          </p:nvPr>
        </p:nvSpPr>
        <p:spPr>
          <a:xfrm>
            <a:off x="442227" y="1340768"/>
            <a:ext cx="8229600" cy="4824536"/>
          </a:xfrm>
        </p:spPr>
        <p:txBody>
          <a:bodyPr>
            <a:normAutofit/>
          </a:bodyPr>
          <a:lstStyle/>
          <a:p>
            <a:r>
              <a:rPr lang="en-US" dirty="0">
                <a:solidFill>
                  <a:srgbClr val="0070C0"/>
                </a:solidFill>
              </a:rPr>
              <a:t>Added to instruction cycle</a:t>
            </a:r>
          </a:p>
          <a:p>
            <a:pPr marL="2057400" lvl="8" indent="0">
              <a:buNone/>
            </a:pPr>
            <a:endParaRPr lang="en-US" dirty="0">
              <a:solidFill>
                <a:schemeClr val="accent4"/>
              </a:solidFill>
            </a:endParaRPr>
          </a:p>
          <a:p>
            <a:r>
              <a:rPr lang="en-US" dirty="0">
                <a:solidFill>
                  <a:srgbClr val="0070C0"/>
                </a:solidFill>
              </a:rPr>
              <a:t>Processor checks for interrupt</a:t>
            </a:r>
          </a:p>
          <a:p>
            <a:pPr lvl="1"/>
            <a:r>
              <a:rPr lang="en-US" dirty="0">
                <a:solidFill>
                  <a:srgbClr val="C00000"/>
                </a:solidFill>
              </a:rPr>
              <a:t>Indicated by an interrupt signal</a:t>
            </a:r>
          </a:p>
          <a:p>
            <a:pPr marL="2057400" lvl="8" indent="0">
              <a:buNone/>
            </a:pPr>
            <a:endParaRPr lang="en-US" dirty="0">
              <a:solidFill>
                <a:srgbClr val="C00000"/>
              </a:solidFill>
            </a:endParaRPr>
          </a:p>
          <a:p>
            <a:r>
              <a:rPr lang="en-US" dirty="0">
                <a:solidFill>
                  <a:srgbClr val="0070C0"/>
                </a:solidFill>
              </a:rPr>
              <a:t>If no interrupt, fetch next instruction</a:t>
            </a:r>
          </a:p>
          <a:p>
            <a:pPr marL="2057400" lvl="8" indent="0">
              <a:buNone/>
            </a:pPr>
            <a:endParaRPr lang="en-US" dirty="0">
              <a:solidFill>
                <a:srgbClr val="0070C0"/>
              </a:solidFill>
            </a:endParaRPr>
          </a:p>
          <a:p>
            <a:r>
              <a:rPr lang="en-US" dirty="0">
                <a:solidFill>
                  <a:srgbClr val="0070C0"/>
                </a:solidFill>
              </a:rPr>
              <a:t>If interrupt pending:</a:t>
            </a:r>
          </a:p>
          <a:p>
            <a:pPr lvl="1"/>
            <a:r>
              <a:rPr lang="en-US" dirty="0">
                <a:solidFill>
                  <a:srgbClr val="C00000"/>
                </a:solidFill>
              </a:rPr>
              <a:t>Suspend execution of current program </a:t>
            </a:r>
          </a:p>
          <a:p>
            <a:pPr lvl="1"/>
            <a:r>
              <a:rPr lang="en-US" dirty="0">
                <a:solidFill>
                  <a:srgbClr val="C00000"/>
                </a:solidFill>
              </a:rPr>
              <a:t>Save context</a:t>
            </a:r>
          </a:p>
          <a:p>
            <a:pPr lvl="1"/>
            <a:r>
              <a:rPr lang="en-US" dirty="0">
                <a:solidFill>
                  <a:srgbClr val="C00000"/>
                </a:solidFill>
              </a:rPr>
              <a:t>Set PC to start address of interrupt handler routine</a:t>
            </a:r>
          </a:p>
          <a:p>
            <a:pPr lvl="1"/>
            <a:r>
              <a:rPr lang="en-US" dirty="0">
                <a:solidFill>
                  <a:srgbClr val="C00000"/>
                </a:solidFill>
              </a:rPr>
              <a:t>Process interrupt</a:t>
            </a:r>
          </a:p>
          <a:p>
            <a:pPr lvl="1"/>
            <a:r>
              <a:rPr lang="en-US" dirty="0">
                <a:solidFill>
                  <a:srgbClr val="C00000"/>
                </a:solidFill>
              </a:rPr>
              <a:t>Restore context and continue interrupted program</a:t>
            </a:r>
          </a:p>
        </p:txBody>
      </p:sp>
      <p:sp>
        <p:nvSpPr>
          <p:cNvPr id="2" name="Slide Number Placeholder 1"/>
          <p:cNvSpPr>
            <a:spLocks noGrp="1"/>
          </p:cNvSpPr>
          <p:nvPr>
            <p:ph type="sldNum" sz="quarter" idx="12"/>
          </p:nvPr>
        </p:nvSpPr>
        <p:spPr/>
        <p:txBody>
          <a:bodyPr/>
          <a:lstStyle/>
          <a:p>
            <a:fld id="{04698E25-70A5-4DC8-888B-608AEC755B87}" type="slidenum">
              <a:rPr lang="en-GB" smtClean="0"/>
              <a:t>13</a:t>
            </a:fld>
            <a:endParaRPr lang="en-GB"/>
          </a:p>
        </p:txBody>
      </p:sp>
      <p:pic>
        <p:nvPicPr>
          <p:cNvPr id="5"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2450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1000"/>
                                        <p:tgtEl>
                                          <p:spTgt spid="16387">
                                            <p:txEl>
                                              <p:pRg st="0" end="0"/>
                                            </p:txEl>
                                          </p:spTgt>
                                        </p:tgtEl>
                                      </p:cBhvr>
                                    </p:animEffect>
                                    <p:anim calcmode="lin" valueType="num">
                                      <p:cBhvr>
                                        <p:cTn id="8" dur="1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3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387">
                                            <p:txEl>
                                              <p:pRg st="2" end="2"/>
                                            </p:txEl>
                                          </p:spTgt>
                                        </p:tgtEl>
                                        <p:attrNameLst>
                                          <p:attrName>style.visibility</p:attrName>
                                        </p:attrNameLst>
                                      </p:cBhvr>
                                      <p:to>
                                        <p:strVal val="visible"/>
                                      </p:to>
                                    </p:set>
                                    <p:animEffect transition="in" filter="fade">
                                      <p:cBhvr>
                                        <p:cTn id="14" dur="1000"/>
                                        <p:tgtEl>
                                          <p:spTgt spid="16387">
                                            <p:txEl>
                                              <p:pRg st="2" end="2"/>
                                            </p:txEl>
                                          </p:spTgt>
                                        </p:tgtEl>
                                      </p:cBhvr>
                                    </p:animEffect>
                                    <p:anim calcmode="lin" valueType="num">
                                      <p:cBhvr>
                                        <p:cTn id="15" dur="10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38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animEffect transition="in" filter="fade">
                                      <p:cBhvr>
                                        <p:cTn id="19" dur="1000"/>
                                        <p:tgtEl>
                                          <p:spTgt spid="16387">
                                            <p:txEl>
                                              <p:pRg st="3" end="3"/>
                                            </p:txEl>
                                          </p:spTgt>
                                        </p:tgtEl>
                                      </p:cBhvr>
                                    </p:animEffect>
                                    <p:anim calcmode="lin" valueType="num">
                                      <p:cBhvr>
                                        <p:cTn id="20" dur="10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638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6387">
                                            <p:txEl>
                                              <p:pRg st="5" end="5"/>
                                            </p:txEl>
                                          </p:spTgt>
                                        </p:tgtEl>
                                        <p:attrNameLst>
                                          <p:attrName>style.visibility</p:attrName>
                                        </p:attrNameLst>
                                      </p:cBhvr>
                                      <p:to>
                                        <p:strVal val="visible"/>
                                      </p:to>
                                    </p:set>
                                    <p:animEffect transition="in" filter="fade">
                                      <p:cBhvr>
                                        <p:cTn id="26" dur="1000"/>
                                        <p:tgtEl>
                                          <p:spTgt spid="16387">
                                            <p:txEl>
                                              <p:pRg st="5" end="5"/>
                                            </p:txEl>
                                          </p:spTgt>
                                        </p:tgtEl>
                                      </p:cBhvr>
                                    </p:animEffect>
                                    <p:anim calcmode="lin" valueType="num">
                                      <p:cBhvr>
                                        <p:cTn id="27" dur="10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638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6387">
                                            <p:txEl>
                                              <p:pRg st="7" end="7"/>
                                            </p:txEl>
                                          </p:spTgt>
                                        </p:tgtEl>
                                        <p:attrNameLst>
                                          <p:attrName>style.visibility</p:attrName>
                                        </p:attrNameLst>
                                      </p:cBhvr>
                                      <p:to>
                                        <p:strVal val="visible"/>
                                      </p:to>
                                    </p:set>
                                    <p:animEffect transition="in" filter="fade">
                                      <p:cBhvr>
                                        <p:cTn id="33" dur="1000"/>
                                        <p:tgtEl>
                                          <p:spTgt spid="16387">
                                            <p:txEl>
                                              <p:pRg st="7" end="7"/>
                                            </p:txEl>
                                          </p:spTgt>
                                        </p:tgtEl>
                                      </p:cBhvr>
                                    </p:animEffect>
                                    <p:anim calcmode="lin" valueType="num">
                                      <p:cBhvr>
                                        <p:cTn id="34" dur="10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16387">
                                            <p:txEl>
                                              <p:pRg st="7" end="7"/>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6387">
                                            <p:txEl>
                                              <p:pRg st="8" end="8"/>
                                            </p:txEl>
                                          </p:spTgt>
                                        </p:tgtEl>
                                        <p:attrNameLst>
                                          <p:attrName>style.visibility</p:attrName>
                                        </p:attrNameLst>
                                      </p:cBhvr>
                                      <p:to>
                                        <p:strVal val="visible"/>
                                      </p:to>
                                    </p:set>
                                    <p:animEffect transition="in" filter="fade">
                                      <p:cBhvr>
                                        <p:cTn id="38" dur="1000"/>
                                        <p:tgtEl>
                                          <p:spTgt spid="16387">
                                            <p:txEl>
                                              <p:pRg st="8" end="8"/>
                                            </p:txEl>
                                          </p:spTgt>
                                        </p:tgtEl>
                                      </p:cBhvr>
                                    </p:animEffect>
                                    <p:anim calcmode="lin" valueType="num">
                                      <p:cBhvr>
                                        <p:cTn id="39" dur="1000" fill="hold"/>
                                        <p:tgtEl>
                                          <p:spTgt spid="16387">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16387">
                                            <p:txEl>
                                              <p:pRg st="8" end="8"/>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6387">
                                            <p:txEl>
                                              <p:pRg st="9" end="9"/>
                                            </p:txEl>
                                          </p:spTgt>
                                        </p:tgtEl>
                                        <p:attrNameLst>
                                          <p:attrName>style.visibility</p:attrName>
                                        </p:attrNameLst>
                                      </p:cBhvr>
                                      <p:to>
                                        <p:strVal val="visible"/>
                                      </p:to>
                                    </p:set>
                                    <p:animEffect transition="in" filter="fade">
                                      <p:cBhvr>
                                        <p:cTn id="43" dur="1000"/>
                                        <p:tgtEl>
                                          <p:spTgt spid="16387">
                                            <p:txEl>
                                              <p:pRg st="9" end="9"/>
                                            </p:txEl>
                                          </p:spTgt>
                                        </p:tgtEl>
                                      </p:cBhvr>
                                    </p:animEffect>
                                    <p:anim calcmode="lin" valueType="num">
                                      <p:cBhvr>
                                        <p:cTn id="44" dur="1000" fill="hold"/>
                                        <p:tgtEl>
                                          <p:spTgt spid="1638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1638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6387">
                                            <p:txEl>
                                              <p:pRg st="10" end="10"/>
                                            </p:txEl>
                                          </p:spTgt>
                                        </p:tgtEl>
                                        <p:attrNameLst>
                                          <p:attrName>style.visibility</p:attrName>
                                        </p:attrNameLst>
                                      </p:cBhvr>
                                      <p:to>
                                        <p:strVal val="visible"/>
                                      </p:to>
                                    </p:set>
                                    <p:animEffect transition="in" filter="fade">
                                      <p:cBhvr>
                                        <p:cTn id="48" dur="1000"/>
                                        <p:tgtEl>
                                          <p:spTgt spid="16387">
                                            <p:txEl>
                                              <p:pRg st="10" end="10"/>
                                            </p:txEl>
                                          </p:spTgt>
                                        </p:tgtEl>
                                      </p:cBhvr>
                                    </p:animEffect>
                                    <p:anim calcmode="lin" valueType="num">
                                      <p:cBhvr>
                                        <p:cTn id="49" dur="1000" fill="hold"/>
                                        <p:tgtEl>
                                          <p:spTgt spid="1638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16387">
                                            <p:txEl>
                                              <p:pRg st="10" end="10"/>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6387">
                                            <p:txEl>
                                              <p:pRg st="11" end="11"/>
                                            </p:txEl>
                                          </p:spTgt>
                                        </p:tgtEl>
                                        <p:attrNameLst>
                                          <p:attrName>style.visibility</p:attrName>
                                        </p:attrNameLst>
                                      </p:cBhvr>
                                      <p:to>
                                        <p:strVal val="visible"/>
                                      </p:to>
                                    </p:set>
                                    <p:animEffect transition="in" filter="fade">
                                      <p:cBhvr>
                                        <p:cTn id="53" dur="1000"/>
                                        <p:tgtEl>
                                          <p:spTgt spid="16387">
                                            <p:txEl>
                                              <p:pRg st="11" end="11"/>
                                            </p:txEl>
                                          </p:spTgt>
                                        </p:tgtEl>
                                      </p:cBhvr>
                                    </p:animEffect>
                                    <p:anim calcmode="lin" valueType="num">
                                      <p:cBhvr>
                                        <p:cTn id="54" dur="1000" fill="hold"/>
                                        <p:tgtEl>
                                          <p:spTgt spid="16387">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16387">
                                            <p:txEl>
                                              <p:pRg st="11" end="11"/>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6387">
                                            <p:txEl>
                                              <p:pRg st="12" end="12"/>
                                            </p:txEl>
                                          </p:spTgt>
                                        </p:tgtEl>
                                        <p:attrNameLst>
                                          <p:attrName>style.visibility</p:attrName>
                                        </p:attrNameLst>
                                      </p:cBhvr>
                                      <p:to>
                                        <p:strVal val="visible"/>
                                      </p:to>
                                    </p:set>
                                    <p:animEffect transition="in" filter="fade">
                                      <p:cBhvr>
                                        <p:cTn id="58" dur="1000"/>
                                        <p:tgtEl>
                                          <p:spTgt spid="16387">
                                            <p:txEl>
                                              <p:pRg st="12" end="12"/>
                                            </p:txEl>
                                          </p:spTgt>
                                        </p:tgtEl>
                                      </p:cBhvr>
                                    </p:animEffect>
                                    <p:anim calcmode="lin" valueType="num">
                                      <p:cBhvr>
                                        <p:cTn id="59" dur="1000" fill="hold"/>
                                        <p:tgtEl>
                                          <p:spTgt spid="16387">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1638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GB"/>
              <a:t>Instruction Cycle with Interrupts</a:t>
            </a:r>
          </a:p>
        </p:txBody>
      </p:sp>
      <p:sp>
        <p:nvSpPr>
          <p:cNvPr id="2" name="Slide Number Placeholder 1"/>
          <p:cNvSpPr>
            <a:spLocks noGrp="1"/>
          </p:cNvSpPr>
          <p:nvPr>
            <p:ph type="sldNum" sz="quarter" idx="12"/>
          </p:nvPr>
        </p:nvSpPr>
        <p:spPr/>
        <p:txBody>
          <a:bodyPr/>
          <a:lstStyle/>
          <a:p>
            <a:fld id="{04698E25-70A5-4DC8-888B-608AEC755B87}" type="slidenum">
              <a:rPr lang="en-GB" smtClean="0"/>
              <a:t>14</a:t>
            </a:fld>
            <a:endParaRPr lang="en-GB"/>
          </a:p>
        </p:txBody>
      </p:sp>
      <p:pic>
        <p:nvPicPr>
          <p:cNvPr id="18435" name="Picture 4"/>
          <p:cNvPicPr>
            <a:picLocks noChangeAspect="1" noChangeArrowheads="1"/>
          </p:cNvPicPr>
          <p:nvPr/>
        </p:nvPicPr>
        <p:blipFill>
          <a:blip r:embed="rId3">
            <a:extLst>
              <a:ext uri="{28A0092B-C50C-407E-A947-70E740481C1C}">
                <a14:useLocalDpi xmlns:a14="http://schemas.microsoft.com/office/drawing/2010/main" val="0"/>
              </a:ext>
            </a:extLst>
          </a:blip>
          <a:srcRect l="8333" t="24510" r="8333" b="30392"/>
          <a:stretch>
            <a:fillRect/>
          </a:stretch>
        </p:blipFill>
        <p:spPr bwMode="auto">
          <a:xfrm>
            <a:off x="381000" y="1905000"/>
            <a:ext cx="8382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Users\ab0480\Desktop\CU_\New Session Prep - 2016-17\120CT\Amber Traffic Ligh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04153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1000" fill="hold"/>
                                        <p:tgtEl>
                                          <p:spTgt spid="18435"/>
                                        </p:tgtEl>
                                        <p:attrNameLst>
                                          <p:attrName>ppt_w</p:attrName>
                                        </p:attrNameLst>
                                      </p:cBhvr>
                                      <p:tavLst>
                                        <p:tav tm="0">
                                          <p:val>
                                            <p:fltVal val="0"/>
                                          </p:val>
                                        </p:tav>
                                        <p:tav tm="100000">
                                          <p:val>
                                            <p:strVal val="#ppt_w"/>
                                          </p:val>
                                        </p:tav>
                                      </p:tavLst>
                                    </p:anim>
                                    <p:anim calcmode="lin" valueType="num">
                                      <p:cBhvr>
                                        <p:cTn id="8" dur="1000" fill="hold"/>
                                        <p:tgtEl>
                                          <p:spTgt spid="18435"/>
                                        </p:tgtEl>
                                        <p:attrNameLst>
                                          <p:attrName>ppt_h</p:attrName>
                                        </p:attrNameLst>
                                      </p:cBhvr>
                                      <p:tavLst>
                                        <p:tav tm="0">
                                          <p:val>
                                            <p:fltVal val="0"/>
                                          </p:val>
                                        </p:tav>
                                        <p:tav tm="100000">
                                          <p:val>
                                            <p:strVal val="#ppt_h"/>
                                          </p:val>
                                        </p:tav>
                                      </p:tavLst>
                                    </p:anim>
                                    <p:anim calcmode="lin" valueType="num">
                                      <p:cBhvr>
                                        <p:cTn id="9" dur="1000" fill="hold"/>
                                        <p:tgtEl>
                                          <p:spTgt spid="18435"/>
                                        </p:tgtEl>
                                        <p:attrNameLst>
                                          <p:attrName>style.rotation</p:attrName>
                                        </p:attrNameLst>
                                      </p:cBhvr>
                                      <p:tavLst>
                                        <p:tav tm="0">
                                          <p:val>
                                            <p:fltVal val="90"/>
                                          </p:val>
                                        </p:tav>
                                        <p:tav tm="100000">
                                          <p:val>
                                            <p:fltVal val="0"/>
                                          </p:val>
                                        </p:tav>
                                      </p:tavLst>
                                    </p:anim>
                                    <p:animEffect transition="in" filter="fade">
                                      <p:cBhvr>
                                        <p:cTn id="10" dur="10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2" name="Rectangle 4"/>
          <p:cNvSpPr>
            <a:spLocks noGrp="1" noChangeArrowheads="1"/>
          </p:cNvSpPr>
          <p:nvPr>
            <p:ph type="title" idx="4294967295"/>
          </p:nvPr>
        </p:nvSpPr>
        <p:spPr>
          <a:xfrm>
            <a:off x="6477000" y="914400"/>
            <a:ext cx="2667000" cy="1116013"/>
          </a:xfrm>
          <a:noFill/>
          <a:ln/>
        </p:spPr>
        <p:txBody>
          <a:bodyPr lIns="90488" tIns="44450" rIns="90488" bIns="44450">
            <a:normAutofit/>
          </a:bodyPr>
          <a:lstStyle/>
          <a:p>
            <a:pPr algn="ctr"/>
            <a:r>
              <a:rPr lang="en-US" dirty="0">
                <a:effectLst>
                  <a:outerShdw blurRad="38100" dist="38100" dir="2700000" algn="tl">
                    <a:srgbClr val="000000">
                      <a:alpha val="43137"/>
                    </a:srgbClr>
                  </a:outerShdw>
                </a:effectLst>
              </a:rPr>
              <a:t>Instruction Cycle</a:t>
            </a:r>
          </a:p>
        </p:txBody>
      </p:sp>
      <p:graphicFrame>
        <p:nvGraphicFramePr>
          <p:cNvPr id="20" name="Content Placeholder 19"/>
          <p:cNvGraphicFramePr>
            <a:graphicFrameLocks noGrp="1"/>
          </p:cNvGraphicFramePr>
          <p:nvPr>
            <p:ph idx="4294967295"/>
            <p:extLst>
              <p:ext uri="{D42A27DB-BD31-4B8C-83A1-F6EECF244321}">
                <p14:modId xmlns:p14="http://schemas.microsoft.com/office/powerpoint/2010/main" val="639567241"/>
              </p:ext>
            </p:extLst>
          </p:nvPr>
        </p:nvGraphicFramePr>
        <p:xfrm>
          <a:off x="0" y="533400"/>
          <a:ext cx="8915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C:\Users\ab0480\Desktop\CU_\New Session Prep - 2016-17\120CT\Amber Traffic Ligh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3061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539552" y="260648"/>
            <a:ext cx="8229600" cy="994122"/>
          </a:xfrm>
        </p:spPr>
        <p:txBody>
          <a:bodyPr>
            <a:normAutofit/>
          </a:bodyPr>
          <a:lstStyle/>
          <a:p>
            <a:r>
              <a:rPr lang="en-US" sz="4000" b="1" dirty="0">
                <a:solidFill>
                  <a:srgbClr val="0070C0"/>
                </a:solidFill>
              </a:rPr>
              <a:t>Multiple Interrupts</a:t>
            </a:r>
          </a:p>
        </p:txBody>
      </p:sp>
      <p:sp>
        <p:nvSpPr>
          <p:cNvPr id="22531" name="Rectangle 1027"/>
          <p:cNvSpPr>
            <a:spLocks noGrp="1" noChangeArrowheads="1"/>
          </p:cNvSpPr>
          <p:nvPr>
            <p:ph idx="1"/>
          </p:nvPr>
        </p:nvSpPr>
        <p:spPr/>
        <p:txBody>
          <a:bodyPr>
            <a:normAutofit/>
          </a:bodyPr>
          <a:lstStyle/>
          <a:p>
            <a:r>
              <a:rPr lang="en-US" b="1" dirty="0">
                <a:solidFill>
                  <a:srgbClr val="C00000"/>
                </a:solidFill>
              </a:rPr>
              <a:t>Disable interrupts</a:t>
            </a:r>
          </a:p>
          <a:p>
            <a:pPr lvl="1"/>
            <a:r>
              <a:rPr lang="en-US" dirty="0"/>
              <a:t>Processor will ignore further interrupts whilst processing one interrupt</a:t>
            </a:r>
          </a:p>
          <a:p>
            <a:pPr lvl="1"/>
            <a:r>
              <a:rPr lang="en-US" dirty="0"/>
              <a:t>Interrupts remain pending and are checked after first interrupt has been processed</a:t>
            </a:r>
          </a:p>
          <a:p>
            <a:pPr lvl="1"/>
            <a:r>
              <a:rPr lang="en-US" dirty="0"/>
              <a:t>Interrupts handled in sequence as they occur</a:t>
            </a:r>
          </a:p>
          <a:p>
            <a:pPr marL="2057400" lvl="8" indent="0">
              <a:buNone/>
            </a:pPr>
            <a:endParaRPr lang="en-US" dirty="0"/>
          </a:p>
          <a:p>
            <a:pPr marL="2057400" lvl="8" indent="0">
              <a:buNone/>
            </a:pPr>
            <a:endParaRPr lang="en-US" dirty="0"/>
          </a:p>
          <a:p>
            <a:r>
              <a:rPr lang="en-US" b="1" dirty="0">
                <a:solidFill>
                  <a:srgbClr val="C00000"/>
                </a:solidFill>
              </a:rPr>
              <a:t>Define priorities</a:t>
            </a:r>
          </a:p>
          <a:p>
            <a:pPr lvl="1"/>
            <a:r>
              <a:rPr lang="en-US" dirty="0"/>
              <a:t>Low priority interrupts can be interrupted by higher priority interrupts</a:t>
            </a:r>
          </a:p>
          <a:p>
            <a:pPr lvl="1"/>
            <a:r>
              <a:rPr lang="en-US" dirty="0"/>
              <a:t>When higher priority interrupt has been processed, processor returns to previous interrupt</a:t>
            </a:r>
          </a:p>
        </p:txBody>
      </p:sp>
      <p:sp>
        <p:nvSpPr>
          <p:cNvPr id="2" name="Slide Number Placeholder 1"/>
          <p:cNvSpPr>
            <a:spLocks noGrp="1"/>
          </p:cNvSpPr>
          <p:nvPr>
            <p:ph type="sldNum" sz="quarter" idx="12"/>
          </p:nvPr>
        </p:nvSpPr>
        <p:spPr/>
        <p:txBody>
          <a:bodyPr/>
          <a:lstStyle/>
          <a:p>
            <a:fld id="{04698E25-70A5-4DC8-888B-608AEC755B87}" type="slidenum">
              <a:rPr lang="en-GB" smtClean="0"/>
              <a:t>16</a:t>
            </a:fld>
            <a:endParaRPr lang="en-GB"/>
          </a:p>
        </p:txBody>
      </p:sp>
      <p:pic>
        <p:nvPicPr>
          <p:cNvPr id="5"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81555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p:cTn id="7" dur="1000" fill="hold"/>
                                        <p:tgtEl>
                                          <p:spTgt spid="2253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253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2531">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25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2531">
                                            <p:txEl>
                                              <p:pRg st="1" end="1"/>
                                            </p:txEl>
                                          </p:spTgt>
                                        </p:tgtEl>
                                        <p:attrNameLst>
                                          <p:attrName>style.visibility</p:attrName>
                                        </p:attrNameLst>
                                      </p:cBhvr>
                                      <p:to>
                                        <p:strVal val="visible"/>
                                      </p:to>
                                    </p:set>
                                    <p:animEffect transition="in" filter="fade">
                                      <p:cBhvr>
                                        <p:cTn id="15" dur="1000"/>
                                        <p:tgtEl>
                                          <p:spTgt spid="22531">
                                            <p:txEl>
                                              <p:pRg st="1" end="1"/>
                                            </p:txEl>
                                          </p:spTgt>
                                        </p:tgtEl>
                                      </p:cBhvr>
                                    </p:animEffect>
                                    <p:anim calcmode="lin" valueType="num">
                                      <p:cBhvr>
                                        <p:cTn id="16" dur="10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225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2531">
                                            <p:txEl>
                                              <p:pRg st="2" end="2"/>
                                            </p:txEl>
                                          </p:spTgt>
                                        </p:tgtEl>
                                        <p:attrNameLst>
                                          <p:attrName>style.visibility</p:attrName>
                                        </p:attrNameLst>
                                      </p:cBhvr>
                                      <p:to>
                                        <p:strVal val="visible"/>
                                      </p:to>
                                    </p:set>
                                    <p:animEffect transition="in" filter="fade">
                                      <p:cBhvr>
                                        <p:cTn id="22" dur="1000"/>
                                        <p:tgtEl>
                                          <p:spTgt spid="22531">
                                            <p:txEl>
                                              <p:pRg st="2" end="2"/>
                                            </p:txEl>
                                          </p:spTgt>
                                        </p:tgtEl>
                                      </p:cBhvr>
                                    </p:animEffect>
                                    <p:anim calcmode="lin" valueType="num">
                                      <p:cBhvr>
                                        <p:cTn id="23" dur="10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225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2531">
                                            <p:txEl>
                                              <p:pRg st="3" end="3"/>
                                            </p:txEl>
                                          </p:spTgt>
                                        </p:tgtEl>
                                        <p:attrNameLst>
                                          <p:attrName>style.visibility</p:attrName>
                                        </p:attrNameLst>
                                      </p:cBhvr>
                                      <p:to>
                                        <p:strVal val="visible"/>
                                      </p:to>
                                    </p:set>
                                    <p:animEffect transition="in" filter="fade">
                                      <p:cBhvr>
                                        <p:cTn id="29" dur="1000"/>
                                        <p:tgtEl>
                                          <p:spTgt spid="22531">
                                            <p:txEl>
                                              <p:pRg st="3" end="3"/>
                                            </p:txEl>
                                          </p:spTgt>
                                        </p:tgtEl>
                                      </p:cBhvr>
                                    </p:animEffect>
                                    <p:anim calcmode="lin" valueType="num">
                                      <p:cBhvr>
                                        <p:cTn id="30" dur="10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25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22531">
                                            <p:txEl>
                                              <p:pRg st="6" end="6"/>
                                            </p:txEl>
                                          </p:spTgt>
                                        </p:tgtEl>
                                        <p:attrNameLst>
                                          <p:attrName>style.visibility</p:attrName>
                                        </p:attrNameLst>
                                      </p:cBhvr>
                                      <p:to>
                                        <p:strVal val="visible"/>
                                      </p:to>
                                    </p:set>
                                    <p:anim calcmode="lin" valueType="num">
                                      <p:cBhvr>
                                        <p:cTn id="36" dur="1000" fill="hold"/>
                                        <p:tgtEl>
                                          <p:spTgt spid="22531">
                                            <p:txEl>
                                              <p:pRg st="6" end="6"/>
                                            </p:txEl>
                                          </p:spTgt>
                                        </p:tgtEl>
                                        <p:attrNameLst>
                                          <p:attrName>ppt_w</p:attrName>
                                        </p:attrNameLst>
                                      </p:cBhvr>
                                      <p:tavLst>
                                        <p:tav tm="0">
                                          <p:val>
                                            <p:fltVal val="0"/>
                                          </p:val>
                                        </p:tav>
                                        <p:tav tm="100000">
                                          <p:val>
                                            <p:strVal val="#ppt_w"/>
                                          </p:val>
                                        </p:tav>
                                      </p:tavLst>
                                    </p:anim>
                                    <p:anim calcmode="lin" valueType="num">
                                      <p:cBhvr>
                                        <p:cTn id="37" dur="1000" fill="hold"/>
                                        <p:tgtEl>
                                          <p:spTgt spid="22531">
                                            <p:txEl>
                                              <p:pRg st="6" end="6"/>
                                            </p:txEl>
                                          </p:spTgt>
                                        </p:tgtEl>
                                        <p:attrNameLst>
                                          <p:attrName>ppt_h</p:attrName>
                                        </p:attrNameLst>
                                      </p:cBhvr>
                                      <p:tavLst>
                                        <p:tav tm="0">
                                          <p:val>
                                            <p:fltVal val="0"/>
                                          </p:val>
                                        </p:tav>
                                        <p:tav tm="100000">
                                          <p:val>
                                            <p:strVal val="#ppt_h"/>
                                          </p:val>
                                        </p:tav>
                                      </p:tavLst>
                                    </p:anim>
                                    <p:anim calcmode="lin" valueType="num">
                                      <p:cBhvr>
                                        <p:cTn id="38" dur="1000" fill="hold"/>
                                        <p:tgtEl>
                                          <p:spTgt spid="22531">
                                            <p:txEl>
                                              <p:pRg st="6" end="6"/>
                                            </p:txEl>
                                          </p:spTgt>
                                        </p:tgtEl>
                                        <p:attrNameLst>
                                          <p:attrName>style.rotation</p:attrName>
                                        </p:attrNameLst>
                                      </p:cBhvr>
                                      <p:tavLst>
                                        <p:tav tm="0">
                                          <p:val>
                                            <p:fltVal val="90"/>
                                          </p:val>
                                        </p:tav>
                                        <p:tav tm="100000">
                                          <p:val>
                                            <p:fltVal val="0"/>
                                          </p:val>
                                        </p:tav>
                                      </p:tavLst>
                                    </p:anim>
                                    <p:animEffect transition="in" filter="fade">
                                      <p:cBhvr>
                                        <p:cTn id="39" dur="1000"/>
                                        <p:tgtEl>
                                          <p:spTgt spid="22531">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2531">
                                            <p:txEl>
                                              <p:pRg st="7" end="7"/>
                                            </p:txEl>
                                          </p:spTgt>
                                        </p:tgtEl>
                                        <p:attrNameLst>
                                          <p:attrName>style.visibility</p:attrName>
                                        </p:attrNameLst>
                                      </p:cBhvr>
                                      <p:to>
                                        <p:strVal val="visible"/>
                                      </p:to>
                                    </p:set>
                                    <p:animEffect transition="in" filter="fade">
                                      <p:cBhvr>
                                        <p:cTn id="44" dur="1000"/>
                                        <p:tgtEl>
                                          <p:spTgt spid="22531">
                                            <p:txEl>
                                              <p:pRg st="7" end="7"/>
                                            </p:txEl>
                                          </p:spTgt>
                                        </p:tgtEl>
                                      </p:cBhvr>
                                    </p:animEffect>
                                    <p:anim calcmode="lin" valueType="num">
                                      <p:cBhvr>
                                        <p:cTn id="45" dur="1000" fill="hold"/>
                                        <p:tgtEl>
                                          <p:spTgt spid="22531">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2253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2531">
                                            <p:txEl>
                                              <p:pRg st="8" end="8"/>
                                            </p:txEl>
                                          </p:spTgt>
                                        </p:tgtEl>
                                        <p:attrNameLst>
                                          <p:attrName>style.visibility</p:attrName>
                                        </p:attrNameLst>
                                      </p:cBhvr>
                                      <p:to>
                                        <p:strVal val="visible"/>
                                      </p:to>
                                    </p:set>
                                    <p:animEffect transition="in" filter="fade">
                                      <p:cBhvr>
                                        <p:cTn id="51" dur="1000"/>
                                        <p:tgtEl>
                                          <p:spTgt spid="22531">
                                            <p:txEl>
                                              <p:pRg st="8" end="8"/>
                                            </p:txEl>
                                          </p:spTgt>
                                        </p:tgtEl>
                                      </p:cBhvr>
                                    </p:animEffect>
                                    <p:anim calcmode="lin" valueType="num">
                                      <p:cBhvr>
                                        <p:cTn id="52" dur="1000" fill="hold"/>
                                        <p:tgtEl>
                                          <p:spTgt spid="22531">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2253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685800" y="504281"/>
            <a:ext cx="7556313" cy="836487"/>
          </a:xfrm>
          <a:noFill/>
          <a:ln/>
        </p:spPr>
        <p:txBody>
          <a:bodyPr lIns="90488" tIns="44450" rIns="90488" bIns="44450">
            <a:normAutofit/>
          </a:bodyPr>
          <a:lstStyle/>
          <a:p>
            <a:r>
              <a:rPr lang="en-US" sz="4000" b="1" dirty="0">
                <a:solidFill>
                  <a:srgbClr val="0070C0"/>
                </a:solidFill>
                <a:effectLst>
                  <a:outerShdw blurRad="38100" dist="38100" dir="2700000" algn="tl">
                    <a:srgbClr val="000000">
                      <a:alpha val="43137"/>
                    </a:srgbClr>
                  </a:outerShdw>
                </a:effectLst>
              </a:rPr>
              <a:t>Register </a:t>
            </a:r>
            <a:r>
              <a:rPr lang="en-US" sz="4000" b="1" dirty="0" err="1">
                <a:solidFill>
                  <a:srgbClr val="0070C0"/>
                </a:solidFill>
                <a:effectLst>
                  <a:outerShdw blurRad="38100" dist="38100" dir="2700000" algn="tl">
                    <a:srgbClr val="000000">
                      <a:alpha val="43137"/>
                    </a:srgbClr>
                  </a:outerShdw>
                </a:effectLst>
              </a:rPr>
              <a:t>Organisation</a:t>
            </a:r>
            <a:endParaRPr lang="en-US" sz="4000" b="1" dirty="0">
              <a:solidFill>
                <a:srgbClr val="0070C0"/>
              </a:solidFill>
              <a:effectLst>
                <a:outerShdw blurRad="38100" dist="38100" dir="2700000" algn="tl">
                  <a:srgbClr val="000000">
                    <a:alpha val="43137"/>
                  </a:srgbClr>
                </a:outerShdw>
              </a:effectLst>
            </a:endParaRPr>
          </a:p>
        </p:txBody>
      </p:sp>
      <p:sp>
        <p:nvSpPr>
          <p:cNvPr id="6" name="Text Placeholder 5"/>
          <p:cNvSpPr>
            <a:spLocks noGrp="1"/>
          </p:cNvSpPr>
          <p:nvPr>
            <p:ph type="body" idx="1"/>
          </p:nvPr>
        </p:nvSpPr>
        <p:spPr>
          <a:xfrm>
            <a:off x="533400" y="3200400"/>
            <a:ext cx="3657600" cy="322729"/>
          </a:xfrm>
        </p:spPr>
        <p:txBody>
          <a:bodyPr>
            <a:normAutofit fontScale="92500" lnSpcReduction="10000"/>
          </a:bodyPr>
          <a:lstStyle/>
          <a:p>
            <a:r>
              <a:rPr lang="en-US" dirty="0"/>
              <a:t>User-Visible Registers</a:t>
            </a:r>
          </a:p>
        </p:txBody>
      </p:sp>
      <p:sp>
        <p:nvSpPr>
          <p:cNvPr id="49157" name="Rectangle 5"/>
          <p:cNvSpPr>
            <a:spLocks noGrp="1" noChangeArrowheads="1"/>
          </p:cNvSpPr>
          <p:nvPr>
            <p:ph sz="half" idx="2"/>
          </p:nvPr>
        </p:nvSpPr>
        <p:spPr>
          <a:xfrm>
            <a:off x="533400" y="3657600"/>
            <a:ext cx="3657600" cy="2124635"/>
          </a:xfrm>
          <a:noFill/>
          <a:ln/>
        </p:spPr>
        <p:txBody>
          <a:bodyPr lIns="90488" tIns="44450" rIns="90488" bIns="44450">
            <a:normAutofit/>
          </a:bodyPr>
          <a:lstStyle/>
          <a:p>
            <a:r>
              <a:rPr lang="en-US" dirty="0">
                <a:solidFill>
                  <a:srgbClr val="C00000"/>
                </a:solidFill>
              </a:rPr>
              <a:t>Enable the machine or assembly language programmer to </a:t>
            </a:r>
            <a:r>
              <a:rPr lang="en-US" dirty="0" err="1">
                <a:solidFill>
                  <a:srgbClr val="C00000"/>
                </a:solidFill>
              </a:rPr>
              <a:t>minimise</a:t>
            </a:r>
            <a:r>
              <a:rPr lang="en-US" dirty="0">
                <a:solidFill>
                  <a:srgbClr val="C00000"/>
                </a:solidFill>
              </a:rPr>
              <a:t> main memory references by </a:t>
            </a:r>
            <a:r>
              <a:rPr lang="en-US" dirty="0" err="1">
                <a:solidFill>
                  <a:srgbClr val="C00000"/>
                </a:solidFill>
              </a:rPr>
              <a:t>optimising</a:t>
            </a:r>
            <a:r>
              <a:rPr lang="en-US" dirty="0">
                <a:solidFill>
                  <a:srgbClr val="C00000"/>
                </a:solidFill>
              </a:rPr>
              <a:t> use of registers</a:t>
            </a:r>
          </a:p>
        </p:txBody>
      </p:sp>
      <p:sp>
        <p:nvSpPr>
          <p:cNvPr id="7" name="Text Placeholder 6"/>
          <p:cNvSpPr>
            <a:spLocks noGrp="1"/>
          </p:cNvSpPr>
          <p:nvPr>
            <p:ph type="body" sz="quarter" idx="3"/>
          </p:nvPr>
        </p:nvSpPr>
        <p:spPr>
          <a:xfrm>
            <a:off x="4419600" y="3200400"/>
            <a:ext cx="3657600" cy="322729"/>
          </a:xfrm>
        </p:spPr>
        <p:txBody>
          <a:bodyPr>
            <a:normAutofit fontScale="92500" lnSpcReduction="10000"/>
          </a:bodyPr>
          <a:lstStyle/>
          <a:p>
            <a:r>
              <a:rPr lang="en-US" dirty="0"/>
              <a:t>Control and Status Registers</a:t>
            </a:r>
          </a:p>
        </p:txBody>
      </p:sp>
      <p:sp>
        <p:nvSpPr>
          <p:cNvPr id="8" name="Content Placeholder 7"/>
          <p:cNvSpPr>
            <a:spLocks noGrp="1"/>
          </p:cNvSpPr>
          <p:nvPr>
            <p:ph sz="quarter" idx="4"/>
          </p:nvPr>
        </p:nvSpPr>
        <p:spPr>
          <a:xfrm>
            <a:off x="4419600" y="3657600"/>
            <a:ext cx="3657600" cy="2200835"/>
          </a:xfrm>
        </p:spPr>
        <p:txBody>
          <a:bodyPr>
            <a:normAutofit/>
          </a:bodyPr>
          <a:lstStyle/>
          <a:p>
            <a:r>
              <a:rPr lang="en-US" dirty="0">
                <a:solidFill>
                  <a:srgbClr val="FF0000"/>
                </a:solidFill>
              </a:rPr>
              <a:t>Used by the control unit to control the operation of the processor and by privileged operating system programs to control the execution of programs</a:t>
            </a:r>
          </a:p>
        </p:txBody>
      </p:sp>
      <p:sp>
        <p:nvSpPr>
          <p:cNvPr id="9" name="TextBox 8"/>
          <p:cNvSpPr txBox="1"/>
          <p:nvPr/>
        </p:nvSpPr>
        <p:spPr>
          <a:xfrm>
            <a:off x="685800" y="1600200"/>
            <a:ext cx="7162800" cy="1179810"/>
          </a:xfrm>
          <a:prstGeom prst="rect">
            <a:avLst/>
          </a:prstGeom>
          <a:noFill/>
        </p:spPr>
        <p:txBody>
          <a:bodyPr wrap="square" rtlCol="0">
            <a:spAutoFit/>
          </a:bodyPr>
          <a:lstStyle/>
          <a:p>
            <a:pPr marL="228600" indent="-228600" eaLnBrk="1" hangingPunct="1">
              <a:spcBef>
                <a:spcPts val="2000"/>
              </a:spcBef>
              <a:buClr>
                <a:schemeClr val="accent1"/>
              </a:buClr>
              <a:buSzPct val="75000"/>
              <a:buFont typeface="Wingdings" pitchFamily="2" charset="2"/>
              <a:buChar char="n"/>
            </a:pPr>
            <a:r>
              <a:rPr lang="en-US" sz="1800" dirty="0">
                <a:solidFill>
                  <a:schemeClr val="tx1">
                    <a:lumMod val="65000"/>
                    <a:lumOff val="35000"/>
                  </a:schemeClr>
                </a:solidFill>
                <a:latin typeface="+mn-lt"/>
              </a:rPr>
              <a:t>Within the processor there is a set of registers that function as a level of memory above main memory and cache in the hierarchy</a:t>
            </a:r>
          </a:p>
          <a:p>
            <a:pPr marL="228600" indent="-228600" eaLnBrk="1" hangingPunct="1">
              <a:spcBef>
                <a:spcPts val="2000"/>
              </a:spcBef>
              <a:buClr>
                <a:schemeClr val="accent1"/>
              </a:buClr>
              <a:buSzPct val="75000"/>
              <a:buFont typeface="Wingdings" pitchFamily="2" charset="2"/>
              <a:buChar char="n"/>
            </a:pPr>
            <a:r>
              <a:rPr lang="en-US" sz="1800" dirty="0">
                <a:solidFill>
                  <a:schemeClr val="tx1">
                    <a:lumMod val="65000"/>
                    <a:lumOff val="35000"/>
                  </a:schemeClr>
                </a:solidFill>
                <a:latin typeface="+mn-lt"/>
              </a:rPr>
              <a:t>The registers in the processor perform two roles:</a:t>
            </a:r>
          </a:p>
        </p:txBody>
      </p:sp>
      <p:pic>
        <p:nvPicPr>
          <p:cNvPr id="10"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411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 calcmode="lin" valueType="num">
                                      <p:cBhvr additive="base">
                                        <p:cTn id="7" dur="500" fill="hold"/>
                                        <p:tgtEl>
                                          <p:spTgt spid="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9157">
                                            <p:txEl>
                                              <p:pRg st="0" end="0"/>
                                            </p:txEl>
                                          </p:spTgt>
                                        </p:tgtEl>
                                        <p:attrNameLst>
                                          <p:attrName>style.visibility</p:attrName>
                                        </p:attrNameLst>
                                      </p:cBhvr>
                                      <p:to>
                                        <p:strVal val="visible"/>
                                      </p:to>
                                    </p:set>
                                    <p:animEffect transition="in" filter="fade">
                                      <p:cBhvr>
                                        <p:cTn id="19" dur="1000"/>
                                        <p:tgtEl>
                                          <p:spTgt spid="49157">
                                            <p:txEl>
                                              <p:pRg st="0" end="0"/>
                                            </p:txEl>
                                          </p:spTgt>
                                        </p:tgtEl>
                                      </p:cBhvr>
                                    </p:animEffect>
                                    <p:anim calcmode="lin" valueType="num">
                                      <p:cBhvr>
                                        <p:cTn id="20" dur="1000" fill="hold"/>
                                        <p:tgtEl>
                                          <p:spTgt spid="4915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91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1000"/>
                                        <p:tgtEl>
                                          <p:spTgt spid="8">
                                            <p:txEl>
                                              <p:pRg st="0" end="0"/>
                                            </p:txEl>
                                          </p:spTgt>
                                        </p:tgtEl>
                                      </p:cBhvr>
                                    </p:animEffect>
                                    <p:anim calcmode="lin" valueType="num">
                                      <p:cBhvr>
                                        <p:cTn id="2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build="p"/>
      <p:bldP spid="7" grpId="0" build="p" animBg="1"/>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0" y="304800"/>
            <a:ext cx="7556500" cy="1116013"/>
          </a:xfrm>
          <a:noFill/>
          <a:ln/>
        </p:spPr>
        <p:txBody>
          <a:bodyPr lIns="90488" tIns="44450" rIns="90488" bIns="44450"/>
          <a:lstStyle/>
          <a:p>
            <a:r>
              <a:rPr lang="en-US" dirty="0">
                <a:effectLst>
                  <a:outerShdw blurRad="38100" dist="38100" dir="2700000" algn="tl">
                    <a:srgbClr val="000000">
                      <a:alpha val="43137"/>
                    </a:srgbClr>
                  </a:outerShdw>
                </a:effectLst>
              </a:rPr>
              <a:t>User-Visible Registers</a:t>
            </a:r>
          </a:p>
        </p:txBody>
      </p:sp>
      <p:graphicFrame>
        <p:nvGraphicFramePr>
          <p:cNvPr id="17" name="Content Placeholder 16"/>
          <p:cNvGraphicFramePr>
            <a:graphicFrameLocks noGrp="1"/>
          </p:cNvGraphicFramePr>
          <p:nvPr>
            <p:ph idx="4294967295"/>
            <p:extLst>
              <p:ext uri="{D42A27DB-BD31-4B8C-83A1-F6EECF244321}">
                <p14:modId xmlns:p14="http://schemas.microsoft.com/office/powerpoint/2010/main" val="1384964169"/>
              </p:ext>
            </p:extLst>
          </p:nvPr>
        </p:nvGraphicFramePr>
        <p:xfrm>
          <a:off x="0" y="152400"/>
          <a:ext cx="91440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C:\Users\ab0480\Desktop\CU_\New Session Prep - 2016-17\120CT\trafficlight_gree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594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2" name="Rectangle 4"/>
          <p:cNvSpPr>
            <a:spLocks noGrp="1" noChangeArrowheads="1"/>
          </p:cNvSpPr>
          <p:nvPr>
            <p:ph type="title"/>
          </p:nvPr>
        </p:nvSpPr>
        <p:spPr>
          <a:xfrm>
            <a:off x="498474" y="134471"/>
            <a:ext cx="7556313" cy="1061190"/>
          </a:xfrm>
          <a:noFill/>
          <a:ln/>
        </p:spPr>
        <p:txBody>
          <a:bodyPr lIns="90488" tIns="44450" rIns="90488" bIns="44450">
            <a:normAutofit/>
          </a:bodyPr>
          <a:lstStyle/>
          <a:p>
            <a:r>
              <a:rPr lang="en-US" sz="4000" b="1" dirty="0">
                <a:effectLst>
                  <a:outerShdw blurRad="38100" dist="38100" dir="2700000" algn="tl">
                    <a:srgbClr val="000000">
                      <a:alpha val="43137"/>
                    </a:srgbClr>
                  </a:outerShdw>
                </a:effectLst>
              </a:rPr>
              <a:t>Control and Status Registers</a:t>
            </a:r>
          </a:p>
        </p:txBody>
      </p:sp>
      <p:sp>
        <p:nvSpPr>
          <p:cNvPr id="6" name="Content Placeholder 5"/>
          <p:cNvSpPr>
            <a:spLocks noGrp="1"/>
          </p:cNvSpPr>
          <p:nvPr>
            <p:ph idx="1"/>
          </p:nvPr>
        </p:nvSpPr>
        <p:spPr>
          <a:xfrm>
            <a:off x="457200" y="2060848"/>
            <a:ext cx="8229600" cy="4525963"/>
          </a:xfrm>
        </p:spPr>
        <p:txBody>
          <a:bodyPr>
            <a:normAutofit/>
          </a:bodyPr>
          <a:lstStyle/>
          <a:p>
            <a:r>
              <a:rPr lang="en-US" dirty="0">
                <a:solidFill>
                  <a:schemeClr val="accent5"/>
                </a:solidFill>
              </a:rPr>
              <a:t>Program counter (PC)</a:t>
            </a:r>
          </a:p>
          <a:p>
            <a:pPr lvl="1"/>
            <a:r>
              <a:rPr lang="en-US" dirty="0">
                <a:solidFill>
                  <a:srgbClr val="C00000"/>
                </a:solidFill>
              </a:rPr>
              <a:t>Contains the address of an instruction to be fetched</a:t>
            </a:r>
          </a:p>
          <a:p>
            <a:pPr marL="2057400" lvl="8" indent="0">
              <a:buNone/>
            </a:pPr>
            <a:endParaRPr lang="en-US" dirty="0">
              <a:solidFill>
                <a:srgbClr val="C00000"/>
              </a:solidFill>
            </a:endParaRPr>
          </a:p>
          <a:p>
            <a:r>
              <a:rPr lang="en-US" dirty="0">
                <a:solidFill>
                  <a:schemeClr val="accent5"/>
                </a:solidFill>
              </a:rPr>
              <a:t>Instruction register (IR)</a:t>
            </a:r>
          </a:p>
          <a:p>
            <a:pPr lvl="1"/>
            <a:r>
              <a:rPr lang="en-US" dirty="0">
                <a:solidFill>
                  <a:srgbClr val="C00000"/>
                </a:solidFill>
              </a:rPr>
              <a:t>Contains the instruction most recently fetched</a:t>
            </a:r>
          </a:p>
          <a:p>
            <a:pPr marL="2057400" lvl="8" indent="0">
              <a:buNone/>
            </a:pPr>
            <a:endParaRPr lang="en-US" dirty="0">
              <a:solidFill>
                <a:srgbClr val="C00000"/>
              </a:solidFill>
            </a:endParaRPr>
          </a:p>
          <a:p>
            <a:r>
              <a:rPr lang="en-US" dirty="0">
                <a:solidFill>
                  <a:schemeClr val="accent5"/>
                </a:solidFill>
              </a:rPr>
              <a:t>Memory address register (MAR)</a:t>
            </a:r>
          </a:p>
          <a:p>
            <a:pPr lvl="1"/>
            <a:r>
              <a:rPr lang="en-US" dirty="0">
                <a:solidFill>
                  <a:srgbClr val="C00000"/>
                </a:solidFill>
              </a:rPr>
              <a:t>Contains the address of a location in memory</a:t>
            </a:r>
          </a:p>
          <a:p>
            <a:pPr marL="2057400" lvl="8" indent="0">
              <a:buNone/>
            </a:pPr>
            <a:endParaRPr lang="en-US" dirty="0">
              <a:solidFill>
                <a:srgbClr val="C00000"/>
              </a:solidFill>
            </a:endParaRPr>
          </a:p>
          <a:p>
            <a:r>
              <a:rPr lang="en-US" dirty="0">
                <a:solidFill>
                  <a:schemeClr val="accent5"/>
                </a:solidFill>
              </a:rPr>
              <a:t>Memory buffer register (MBR)</a:t>
            </a:r>
          </a:p>
          <a:p>
            <a:pPr lvl="1"/>
            <a:r>
              <a:rPr lang="en-US" dirty="0">
                <a:solidFill>
                  <a:srgbClr val="C00000"/>
                </a:solidFill>
              </a:rPr>
              <a:t>Contains a word of data to be written to memory or the word most recently read</a:t>
            </a:r>
          </a:p>
        </p:txBody>
      </p:sp>
      <p:sp>
        <p:nvSpPr>
          <p:cNvPr id="7" name="Text Placeholder 6"/>
          <p:cNvSpPr>
            <a:spLocks noGrp="1"/>
          </p:cNvSpPr>
          <p:nvPr>
            <p:ph type="body" sz="half" idx="2"/>
          </p:nvPr>
        </p:nvSpPr>
        <p:spPr>
          <a:xfrm>
            <a:off x="609600" y="1295400"/>
            <a:ext cx="7101760" cy="774700"/>
          </a:xfrm>
        </p:spPr>
        <p:txBody>
          <a:bodyPr/>
          <a:lstStyle/>
          <a:p>
            <a:r>
              <a:rPr lang="en-US" sz="2300" b="1" dirty="0">
                <a:solidFill>
                  <a:srgbClr val="7030A0"/>
                </a:solidFill>
              </a:rPr>
              <a:t>Four registers are essential to instruction execution:</a:t>
            </a:r>
          </a:p>
        </p:txBody>
      </p:sp>
      <p:pic>
        <p:nvPicPr>
          <p:cNvPr id="8"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76743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80">
                                          <p:stCondLst>
                                            <p:cond delay="0"/>
                                          </p:stCondLst>
                                        </p:cTn>
                                        <p:tgtEl>
                                          <p:spTgt spid="7">
                                            <p:txEl>
                                              <p:pRg st="0" end="0"/>
                                            </p:txEl>
                                          </p:spTgt>
                                        </p:tgtEl>
                                      </p:cBhvr>
                                    </p:animEffect>
                                    <p:anim calcmode="lin" valueType="num">
                                      <p:cBhvr>
                                        <p:cTn id="8"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xEl>
                                              <p:pRg st="0" end="0"/>
                                            </p:txEl>
                                          </p:spTgt>
                                        </p:tgtEl>
                                      </p:cBhvr>
                                      <p:to x="100000" y="60000"/>
                                    </p:animScale>
                                    <p:animScale>
                                      <p:cBhvr>
                                        <p:cTn id="14" dur="166" decel="50000">
                                          <p:stCondLst>
                                            <p:cond delay="676"/>
                                          </p:stCondLst>
                                        </p:cTn>
                                        <p:tgtEl>
                                          <p:spTgt spid="7">
                                            <p:txEl>
                                              <p:pRg st="0" end="0"/>
                                            </p:txEl>
                                          </p:spTgt>
                                        </p:tgtEl>
                                      </p:cBhvr>
                                      <p:to x="100000" y="100000"/>
                                    </p:animScale>
                                    <p:animScale>
                                      <p:cBhvr>
                                        <p:cTn id="15" dur="26">
                                          <p:stCondLst>
                                            <p:cond delay="1312"/>
                                          </p:stCondLst>
                                        </p:cTn>
                                        <p:tgtEl>
                                          <p:spTgt spid="7">
                                            <p:txEl>
                                              <p:pRg st="0" end="0"/>
                                            </p:txEl>
                                          </p:spTgt>
                                        </p:tgtEl>
                                      </p:cBhvr>
                                      <p:to x="100000" y="80000"/>
                                    </p:animScale>
                                    <p:animScale>
                                      <p:cBhvr>
                                        <p:cTn id="16" dur="166" decel="50000">
                                          <p:stCondLst>
                                            <p:cond delay="1338"/>
                                          </p:stCondLst>
                                        </p:cTn>
                                        <p:tgtEl>
                                          <p:spTgt spid="7">
                                            <p:txEl>
                                              <p:pRg st="0" end="0"/>
                                            </p:txEl>
                                          </p:spTgt>
                                        </p:tgtEl>
                                      </p:cBhvr>
                                      <p:to x="100000" y="100000"/>
                                    </p:animScale>
                                    <p:animScale>
                                      <p:cBhvr>
                                        <p:cTn id="17" dur="26">
                                          <p:stCondLst>
                                            <p:cond delay="1642"/>
                                          </p:stCondLst>
                                        </p:cTn>
                                        <p:tgtEl>
                                          <p:spTgt spid="7">
                                            <p:txEl>
                                              <p:pRg st="0" end="0"/>
                                            </p:txEl>
                                          </p:spTgt>
                                        </p:tgtEl>
                                      </p:cBhvr>
                                      <p:to x="100000" y="90000"/>
                                    </p:animScale>
                                    <p:animScale>
                                      <p:cBhvr>
                                        <p:cTn id="18" dur="166" decel="50000">
                                          <p:stCondLst>
                                            <p:cond delay="1668"/>
                                          </p:stCondLst>
                                        </p:cTn>
                                        <p:tgtEl>
                                          <p:spTgt spid="7">
                                            <p:txEl>
                                              <p:pRg st="0" end="0"/>
                                            </p:txEl>
                                          </p:spTgt>
                                        </p:tgtEl>
                                      </p:cBhvr>
                                      <p:to x="100000" y="100000"/>
                                    </p:animScale>
                                    <p:animScale>
                                      <p:cBhvr>
                                        <p:cTn id="19" dur="26">
                                          <p:stCondLst>
                                            <p:cond delay="1808"/>
                                          </p:stCondLst>
                                        </p:cTn>
                                        <p:tgtEl>
                                          <p:spTgt spid="7">
                                            <p:txEl>
                                              <p:pRg st="0" end="0"/>
                                            </p:txEl>
                                          </p:spTgt>
                                        </p:tgtEl>
                                      </p:cBhvr>
                                      <p:to x="100000" y="95000"/>
                                    </p:animScale>
                                    <p:animScale>
                                      <p:cBhvr>
                                        <p:cTn id="20" dur="166" decel="50000">
                                          <p:stCondLst>
                                            <p:cond delay="1834"/>
                                          </p:stCondLst>
                                        </p:cTn>
                                        <p:tgtEl>
                                          <p:spTgt spid="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1000"/>
                                        <p:tgtEl>
                                          <p:spTgt spid="6">
                                            <p:txEl>
                                              <p:pRg st="0" end="0"/>
                                            </p:txEl>
                                          </p:spTgt>
                                        </p:tgtEl>
                                      </p:cBhvr>
                                    </p:animEffect>
                                    <p:anim calcmode="lin" valueType="num">
                                      <p:cBhvr>
                                        <p:cTn id="2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1000"/>
                                        <p:tgtEl>
                                          <p:spTgt spid="6">
                                            <p:txEl>
                                              <p:pRg st="1" end="1"/>
                                            </p:txEl>
                                          </p:spTgt>
                                        </p:tgtEl>
                                      </p:cBhvr>
                                    </p:animEffect>
                                    <p:anim calcmode="lin" valueType="num">
                                      <p:cBhvr>
                                        <p:cTn id="3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1000"/>
                                        <p:tgtEl>
                                          <p:spTgt spid="6">
                                            <p:txEl>
                                              <p:pRg st="3" end="3"/>
                                            </p:txEl>
                                          </p:spTgt>
                                        </p:tgtEl>
                                      </p:cBhvr>
                                    </p:animEffect>
                                    <p:anim calcmode="lin" valueType="num">
                                      <p:cBhvr>
                                        <p:cTn id="3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fade">
                                      <p:cBhvr>
                                        <p:cTn id="42" dur="1000"/>
                                        <p:tgtEl>
                                          <p:spTgt spid="6">
                                            <p:txEl>
                                              <p:pRg st="4" end="4"/>
                                            </p:txEl>
                                          </p:spTgt>
                                        </p:tgtEl>
                                      </p:cBhvr>
                                    </p:animEffect>
                                    <p:anim calcmode="lin" valueType="num">
                                      <p:cBhvr>
                                        <p:cTn id="4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
                                            <p:txEl>
                                              <p:pRg st="7" end="7"/>
                                            </p:txEl>
                                          </p:spTgt>
                                        </p:tgtEl>
                                        <p:attrNameLst>
                                          <p:attrName>style.visibility</p:attrName>
                                        </p:attrNameLst>
                                      </p:cBhvr>
                                      <p:to>
                                        <p:strVal val="visible"/>
                                      </p:to>
                                    </p:set>
                                    <p:animEffect transition="in" filter="fade">
                                      <p:cBhvr>
                                        <p:cTn id="54" dur="1000"/>
                                        <p:tgtEl>
                                          <p:spTgt spid="6">
                                            <p:txEl>
                                              <p:pRg st="7" end="7"/>
                                            </p:txEl>
                                          </p:spTgt>
                                        </p:tgtEl>
                                      </p:cBhvr>
                                    </p:animEffect>
                                    <p:anim calcmode="lin" valueType="num">
                                      <p:cBhvr>
                                        <p:cTn id="55"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Effect transition="in" filter="fade">
                                      <p:cBhvr>
                                        <p:cTn id="61" dur="1000"/>
                                        <p:tgtEl>
                                          <p:spTgt spid="6">
                                            <p:txEl>
                                              <p:pRg st="9" end="9"/>
                                            </p:txEl>
                                          </p:spTgt>
                                        </p:tgtEl>
                                      </p:cBhvr>
                                    </p:animEffect>
                                    <p:anim calcmode="lin" valueType="num">
                                      <p:cBhvr>
                                        <p:cTn id="62"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6">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6">
                                            <p:txEl>
                                              <p:pRg st="10" end="10"/>
                                            </p:txEl>
                                          </p:spTgt>
                                        </p:tgtEl>
                                        <p:attrNameLst>
                                          <p:attrName>style.visibility</p:attrName>
                                        </p:attrNameLst>
                                      </p:cBhvr>
                                      <p:to>
                                        <p:strVal val="visible"/>
                                      </p:to>
                                    </p:set>
                                    <p:animEffect transition="in" filter="fade">
                                      <p:cBhvr>
                                        <p:cTn id="66" dur="1000"/>
                                        <p:tgtEl>
                                          <p:spTgt spid="6">
                                            <p:txEl>
                                              <p:pRg st="10" end="10"/>
                                            </p:txEl>
                                          </p:spTgt>
                                        </p:tgtEl>
                                      </p:cBhvr>
                                    </p:animEffect>
                                    <p:anim calcmode="lin" valueType="num">
                                      <p:cBhvr>
                                        <p:cTn id="67"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a:xfrm>
            <a:off x="395536" y="1340768"/>
            <a:ext cx="8229600" cy="4680520"/>
          </a:xfrm>
        </p:spPr>
        <p:txBody>
          <a:bodyPr>
            <a:normAutofit fontScale="85000" lnSpcReduction="20000"/>
          </a:bodyPr>
          <a:lstStyle/>
          <a:p>
            <a:r>
              <a:rPr lang="en-GB" dirty="0">
                <a:solidFill>
                  <a:srgbClr val="0070C0"/>
                </a:solidFill>
              </a:rPr>
              <a:t>Components of a computer</a:t>
            </a:r>
          </a:p>
          <a:p>
            <a:pPr marL="2057400" lvl="8" indent="0">
              <a:buNone/>
            </a:pPr>
            <a:endParaRPr lang="en-GB" dirty="0"/>
          </a:p>
          <a:p>
            <a:r>
              <a:rPr lang="en-GB" dirty="0">
                <a:solidFill>
                  <a:srgbClr val="0070C0"/>
                </a:solidFill>
              </a:rPr>
              <a:t>Processor Organisation</a:t>
            </a:r>
          </a:p>
          <a:p>
            <a:pPr marL="2057400" lvl="8" indent="0">
              <a:buNone/>
            </a:pPr>
            <a:endParaRPr lang="en-GB" dirty="0">
              <a:solidFill>
                <a:srgbClr val="0070C0"/>
              </a:solidFill>
            </a:endParaRPr>
          </a:p>
          <a:p>
            <a:r>
              <a:rPr lang="en-GB" dirty="0">
                <a:solidFill>
                  <a:srgbClr val="0070C0"/>
                </a:solidFill>
              </a:rPr>
              <a:t>Key Elements of Program Execution</a:t>
            </a:r>
          </a:p>
          <a:p>
            <a:pPr lvl="1"/>
            <a:r>
              <a:rPr lang="en-GB" dirty="0">
                <a:solidFill>
                  <a:srgbClr val="C00000"/>
                </a:solidFill>
              </a:rPr>
              <a:t>Instruction Fetch and Execute</a:t>
            </a:r>
          </a:p>
          <a:p>
            <a:pPr lvl="1"/>
            <a:r>
              <a:rPr lang="en-GB" dirty="0">
                <a:solidFill>
                  <a:srgbClr val="C00000"/>
                </a:solidFill>
              </a:rPr>
              <a:t>Interrupts</a:t>
            </a:r>
            <a:endParaRPr lang="en-GB" dirty="0">
              <a:solidFill>
                <a:srgbClr val="0070C0"/>
              </a:solidFill>
            </a:endParaRPr>
          </a:p>
          <a:p>
            <a:pPr marL="2057400" lvl="8" indent="0">
              <a:buNone/>
            </a:pPr>
            <a:endParaRPr lang="en-GB" dirty="0">
              <a:solidFill>
                <a:srgbClr val="0070C0"/>
              </a:solidFill>
            </a:endParaRPr>
          </a:p>
          <a:p>
            <a:r>
              <a:rPr lang="en-GB" dirty="0">
                <a:solidFill>
                  <a:srgbClr val="0070C0"/>
                </a:solidFill>
              </a:rPr>
              <a:t>Register Organisation</a:t>
            </a:r>
          </a:p>
          <a:p>
            <a:pPr lvl="1"/>
            <a:r>
              <a:rPr lang="en-GB" dirty="0">
                <a:solidFill>
                  <a:srgbClr val="C00000"/>
                </a:solidFill>
              </a:rPr>
              <a:t>User-visible Registers</a:t>
            </a:r>
          </a:p>
          <a:p>
            <a:pPr lvl="1"/>
            <a:r>
              <a:rPr lang="en-GB" dirty="0">
                <a:solidFill>
                  <a:srgbClr val="C00000"/>
                </a:solidFill>
              </a:rPr>
              <a:t>Control and status registers</a:t>
            </a:r>
          </a:p>
          <a:p>
            <a:pPr marL="2057400" lvl="8" indent="0">
              <a:buNone/>
            </a:pPr>
            <a:endParaRPr lang="en-GB" dirty="0">
              <a:solidFill>
                <a:srgbClr val="0070C0"/>
              </a:solidFill>
            </a:endParaRPr>
          </a:p>
          <a:p>
            <a:pPr marL="2057400" lvl="8" indent="0">
              <a:buNone/>
            </a:pPr>
            <a:endParaRPr lang="en-GB" dirty="0">
              <a:solidFill>
                <a:srgbClr val="0070C0"/>
              </a:solidFill>
            </a:endParaRPr>
          </a:p>
          <a:p>
            <a:r>
              <a:rPr lang="en-GB" dirty="0">
                <a:solidFill>
                  <a:srgbClr val="0070C0"/>
                </a:solidFill>
              </a:rPr>
              <a:t>Instruction Pipelining and Instruction-level Parallelism</a:t>
            </a:r>
          </a:p>
          <a:p>
            <a:pPr lvl="1"/>
            <a:r>
              <a:rPr lang="en-GB" dirty="0">
                <a:solidFill>
                  <a:srgbClr val="C00000"/>
                </a:solidFill>
              </a:rPr>
              <a:t>Pipeline Strategy</a:t>
            </a:r>
          </a:p>
          <a:p>
            <a:pPr lvl="1"/>
            <a:r>
              <a:rPr lang="en-GB" dirty="0">
                <a:solidFill>
                  <a:srgbClr val="C00000"/>
                </a:solidFill>
              </a:rPr>
              <a:t>Pipeline Performance</a:t>
            </a:r>
          </a:p>
          <a:p>
            <a:pPr lvl="1"/>
            <a:r>
              <a:rPr lang="en-GB" dirty="0">
                <a:solidFill>
                  <a:srgbClr val="C00000"/>
                </a:solidFill>
              </a:rPr>
              <a:t>Pipeline hazards</a:t>
            </a:r>
          </a:p>
          <a:p>
            <a:pPr lvl="1"/>
            <a:r>
              <a:rPr lang="en-GB" dirty="0">
                <a:solidFill>
                  <a:srgbClr val="C00000"/>
                </a:solidFill>
              </a:rPr>
              <a:t>Dealing with branches</a:t>
            </a:r>
          </a:p>
          <a:p>
            <a:pPr lvl="1"/>
            <a:r>
              <a:rPr lang="en-GB" dirty="0">
                <a:solidFill>
                  <a:srgbClr val="C00000"/>
                </a:solidFill>
              </a:rPr>
              <a:t>Superscalar Systems</a:t>
            </a:r>
          </a:p>
          <a:p>
            <a:pPr lvl="1"/>
            <a:r>
              <a:rPr lang="en-GB" dirty="0">
                <a:solidFill>
                  <a:srgbClr val="C00000"/>
                </a:solidFill>
              </a:rPr>
              <a:t>Instruction-level Parallelism</a:t>
            </a:r>
          </a:p>
          <a:p>
            <a:endParaRPr lang="en-GB" dirty="0"/>
          </a:p>
        </p:txBody>
      </p:sp>
      <p:sp>
        <p:nvSpPr>
          <p:cNvPr id="4" name="Slide Number Placeholder 3"/>
          <p:cNvSpPr>
            <a:spLocks noGrp="1"/>
          </p:cNvSpPr>
          <p:nvPr>
            <p:ph type="sldNum" sz="quarter" idx="12"/>
          </p:nvPr>
        </p:nvSpPr>
        <p:spPr/>
        <p:txBody>
          <a:bodyPr/>
          <a:lstStyle/>
          <a:p>
            <a:fld id="{04698E25-70A5-4DC8-888B-608AEC755B87}" type="slidenum">
              <a:rPr lang="en-GB" smtClean="0"/>
              <a:t>2</a:t>
            </a:fld>
            <a:endParaRPr lang="en-GB"/>
          </a:p>
        </p:txBody>
      </p:sp>
    </p:spTree>
    <p:extLst>
      <p:ext uri="{BB962C8B-B14F-4D97-AF65-F5344CB8AC3E}">
        <p14:creationId xmlns:p14="http://schemas.microsoft.com/office/powerpoint/2010/main" val="10588914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42" name="Rectangle 6"/>
          <p:cNvSpPr>
            <a:spLocks noGrp="1" noChangeArrowheads="1"/>
          </p:cNvSpPr>
          <p:nvPr>
            <p:ph type="title"/>
          </p:nvPr>
        </p:nvSpPr>
        <p:spPr>
          <a:xfrm>
            <a:off x="533400" y="609600"/>
            <a:ext cx="7556313" cy="1116106"/>
          </a:xfrm>
        </p:spPr>
        <p:txBody>
          <a:bodyPr/>
          <a:lstStyle/>
          <a:p>
            <a:r>
              <a:rPr lang="en-US" dirty="0">
                <a:effectLst>
                  <a:outerShdw blurRad="38100" dist="38100" dir="2700000" algn="tl">
                    <a:srgbClr val="000000">
                      <a:alpha val="43137"/>
                    </a:srgbClr>
                  </a:outerShdw>
                </a:effectLst>
              </a:rPr>
              <a:t>Program Status Word (PSW)</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36545151"/>
              </p:ext>
            </p:extLst>
          </p:nvPr>
        </p:nvGraphicFramePr>
        <p:xfrm>
          <a:off x="457200" y="1752600"/>
          <a:ext cx="8188326"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C:\Users\ab0480\Desktop\CU_\New Session Prep - 2016-17\120CT\trafficlight_gree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84167"/>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50106"/>
          </a:xfrm>
        </p:spPr>
        <p:txBody>
          <a:bodyPr>
            <a:normAutofit/>
          </a:bodyPr>
          <a:lstStyle/>
          <a:p>
            <a:r>
              <a:rPr lang="en-GB" sz="4000" b="1" dirty="0">
                <a:solidFill>
                  <a:srgbClr val="0070C0"/>
                </a:solidFill>
              </a:rPr>
              <a:t>Example</a:t>
            </a:r>
          </a:p>
        </p:txBody>
      </p:sp>
      <p:sp>
        <p:nvSpPr>
          <p:cNvPr id="2" name="Content Placeholder 1"/>
          <p:cNvSpPr>
            <a:spLocks noGrp="1"/>
          </p:cNvSpPr>
          <p:nvPr>
            <p:ph idx="1"/>
          </p:nvPr>
        </p:nvSpPr>
        <p:spPr>
          <a:xfrm>
            <a:off x="539552" y="1556792"/>
            <a:ext cx="8229600" cy="4176464"/>
          </a:xfrm>
        </p:spPr>
        <p:txBody>
          <a:bodyPr>
            <a:normAutofit/>
          </a:bodyPr>
          <a:lstStyle/>
          <a:p>
            <a:pPr marL="109728" indent="0">
              <a:buNone/>
            </a:pPr>
            <a:r>
              <a:rPr lang="en-GB" dirty="0"/>
              <a:t>If the last operation performed on a computer with a 8-bit word (2’s Complement representation) was an addition in which the two operands were </a:t>
            </a:r>
            <a:r>
              <a:rPr lang="en-GB" b="1" dirty="0"/>
              <a:t>00010010</a:t>
            </a:r>
            <a:r>
              <a:rPr lang="en-GB" dirty="0"/>
              <a:t> and </a:t>
            </a:r>
            <a:r>
              <a:rPr lang="en-GB" b="1" dirty="0"/>
              <a:t>01000011</a:t>
            </a:r>
            <a:r>
              <a:rPr lang="en-GB" dirty="0"/>
              <a:t>, what would be the value of the following flags?</a:t>
            </a:r>
          </a:p>
          <a:p>
            <a:pPr marL="109728" indent="0">
              <a:buNone/>
            </a:pPr>
            <a:endParaRPr lang="en-GB" dirty="0"/>
          </a:p>
          <a:p>
            <a:pPr lvl="1"/>
            <a:r>
              <a:rPr lang="en-GB" dirty="0"/>
              <a:t>Carry</a:t>
            </a:r>
          </a:p>
          <a:p>
            <a:pPr lvl="1"/>
            <a:r>
              <a:rPr lang="en-GB" dirty="0"/>
              <a:t>Zero</a:t>
            </a:r>
          </a:p>
          <a:p>
            <a:pPr lvl="1"/>
            <a:r>
              <a:rPr lang="en-GB" dirty="0"/>
              <a:t>Overflow</a:t>
            </a:r>
          </a:p>
          <a:p>
            <a:pPr lvl="1"/>
            <a:r>
              <a:rPr lang="en-GB" dirty="0"/>
              <a:t>Sign</a:t>
            </a:r>
          </a:p>
          <a:p>
            <a:pPr lvl="1"/>
            <a:r>
              <a:rPr lang="en-GB" dirty="0"/>
              <a:t>Even Parity</a:t>
            </a:r>
          </a:p>
          <a:p>
            <a:pPr lvl="1"/>
            <a:r>
              <a:rPr lang="en-GB" dirty="0"/>
              <a:t>Half-Carry</a:t>
            </a:r>
          </a:p>
        </p:txBody>
      </p:sp>
      <p:pic>
        <p:nvPicPr>
          <p:cNvPr id="4" name="Picture 2" descr="C:\Users\ab0480\Desktop\CU_\New Session Prep - 2016-17\120CT\trafficlight_green_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4606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22114"/>
          </a:xfrm>
        </p:spPr>
        <p:txBody>
          <a:bodyPr/>
          <a:lstStyle/>
          <a:p>
            <a:r>
              <a:rPr lang="en-GB" b="1" dirty="0">
                <a:solidFill>
                  <a:srgbClr val="0070C0"/>
                </a:solidFill>
              </a:rPr>
              <a:t>Solution</a:t>
            </a:r>
          </a:p>
        </p:txBody>
      </p:sp>
      <p:sp>
        <p:nvSpPr>
          <p:cNvPr id="2" name="Content Placeholder 1"/>
          <p:cNvSpPr>
            <a:spLocks noGrp="1"/>
          </p:cNvSpPr>
          <p:nvPr>
            <p:ph idx="1"/>
          </p:nvPr>
        </p:nvSpPr>
        <p:spPr>
          <a:xfrm>
            <a:off x="457200" y="1196752"/>
            <a:ext cx="8229600" cy="4810539"/>
          </a:xfrm>
        </p:spPr>
        <p:txBody>
          <a:bodyPr/>
          <a:lstStyle/>
          <a:p>
            <a:pPr marL="109728" indent="0">
              <a:buNone/>
            </a:pPr>
            <a:r>
              <a:rPr lang="en-GB" dirty="0">
                <a:solidFill>
                  <a:srgbClr val="C00000"/>
                </a:solidFill>
              </a:rPr>
              <a:t>00010010 + 01000011 = 01010101</a:t>
            </a:r>
          </a:p>
          <a:p>
            <a:pPr marL="109728" indent="0">
              <a:buNone/>
            </a:pPr>
            <a:r>
              <a:rPr lang="en-GB" dirty="0">
                <a:solidFill>
                  <a:srgbClr val="C00000"/>
                </a:solidFill>
              </a:rPr>
              <a:t>Carry = 0; Zero = 0; Overflow = 0; Sign = 0; Even parity = 1; Half-carry = 0.</a:t>
            </a:r>
          </a:p>
          <a:p>
            <a:pPr marL="109728" indent="0">
              <a:buNone/>
            </a:pPr>
            <a:endParaRPr lang="en-GB" dirty="0"/>
          </a:p>
          <a:p>
            <a:pPr marL="109728" indent="0">
              <a:buNone/>
            </a:pPr>
            <a:endParaRPr lang="en-GB" dirty="0"/>
          </a:p>
          <a:p>
            <a:pPr marL="109728" indent="0">
              <a:buNone/>
            </a:pPr>
            <a:endParaRPr lang="en-GB" dirty="0"/>
          </a:p>
          <a:p>
            <a:pPr marL="109728" indent="0">
              <a:buNone/>
            </a:pPr>
            <a:r>
              <a:rPr lang="en-GB" dirty="0"/>
              <a:t>Now repeat the problem with the addition of 11111111 and +1.</a:t>
            </a:r>
          </a:p>
        </p:txBody>
      </p:sp>
      <p:pic>
        <p:nvPicPr>
          <p:cNvPr id="4" name="Picture 2" descr="C:\Users\ab0480\Desktop\CU_\New Session Prep - 2016-17\120CT\trafficlight_green_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4647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1000"/>
                                        <p:tgtEl>
                                          <p:spTgt spid="2">
                                            <p:txEl>
                                              <p:pRg st="5" end="5"/>
                                            </p:txEl>
                                          </p:spTgt>
                                        </p:tgtEl>
                                      </p:cBhvr>
                                    </p:animEffect>
                                    <p:anim calcmode="lin" valueType="num">
                                      <p:cBhvr>
                                        <p:cTn id="2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Slide Number Placeholder 1"/>
          <p:cNvSpPr>
            <a:spLocks noGrp="1"/>
          </p:cNvSpPr>
          <p:nvPr>
            <p:ph type="sldNum" sz="quarter" idx="12"/>
          </p:nvPr>
        </p:nvSpPr>
        <p:spPr/>
        <p:txBody>
          <a:bodyPr/>
          <a:lstStyle/>
          <a:p>
            <a:fld id="{04698E25-70A5-4DC8-888B-608AEC755B87}" type="slidenum">
              <a:rPr lang="en-GB" smtClean="0"/>
              <a:t>23</a:t>
            </a:fld>
            <a:endParaRPr lang="en-GB"/>
          </a:p>
        </p:txBody>
      </p:sp>
      <p:sp>
        <p:nvSpPr>
          <p:cNvPr id="79876" name="Rectangle 4"/>
          <p:cNvSpPr>
            <a:spLocks noGrp="1" noChangeArrowheads="1"/>
          </p:cNvSpPr>
          <p:nvPr>
            <p:ph type="title" idx="4294967295"/>
          </p:nvPr>
        </p:nvSpPr>
        <p:spPr>
          <a:xfrm>
            <a:off x="0" y="685800"/>
            <a:ext cx="7556500" cy="1116013"/>
          </a:xfrm>
          <a:noFill/>
          <a:ln/>
        </p:spPr>
        <p:txBody>
          <a:bodyPr lIns="90488" tIns="44450" rIns="90488" bIns="44450"/>
          <a:lstStyle/>
          <a:p>
            <a:r>
              <a:rPr lang="en-US" dirty="0">
                <a:effectLst>
                  <a:outerShdw blurRad="38100" dist="38100" dir="2700000" algn="tl">
                    <a:srgbClr val="000000">
                      <a:alpha val="43137"/>
                    </a:srgbClr>
                  </a:outerShdw>
                </a:effectLst>
              </a:rPr>
              <a:t>Pipelining Strategy</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963408450"/>
              </p:ext>
            </p:extLst>
          </p:nvPr>
        </p:nvGraphicFramePr>
        <p:xfrm>
          <a:off x="0" y="19050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C:\Users\ab0480\Desktop\CU_\New Session Prep - 2016-17\120CT\trafficlight_gree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95637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24</a:t>
            </a:fld>
            <a:endParaRPr lang="en-GB"/>
          </a:p>
        </p:txBody>
      </p:sp>
      <p:sp>
        <p:nvSpPr>
          <p:cNvPr id="137218" name="Rectangle 2"/>
          <p:cNvSpPr>
            <a:spLocks noGrp="1" noChangeArrowheads="1"/>
          </p:cNvSpPr>
          <p:nvPr>
            <p:ph type="title" idx="4294967295"/>
          </p:nvPr>
        </p:nvSpPr>
        <p:spPr>
          <a:xfrm>
            <a:off x="0" y="228600"/>
            <a:ext cx="7556500" cy="1116013"/>
          </a:xfrm>
        </p:spPr>
        <p:txBody>
          <a:bodyPr>
            <a:normAutofit/>
          </a:bodyPr>
          <a:lstStyle/>
          <a:p>
            <a:r>
              <a:rPr lang="en-GB" dirty="0">
                <a:effectLst>
                  <a:outerShdw blurRad="38100" dist="38100" dir="2700000" algn="tl">
                    <a:srgbClr val="000000">
                      <a:alpha val="43137"/>
                    </a:srgbClr>
                  </a:outerShdw>
                </a:effectLst>
              </a:rPr>
              <a:t>Two-Stage Instruction Pipeline</a:t>
            </a:r>
          </a:p>
        </p:txBody>
      </p:sp>
      <p:pic>
        <p:nvPicPr>
          <p:cNvPr id="4" name="Picture 3"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0909" t="17647" r="20000" b="16471"/>
              <a:stretch>
                <a:fillRect/>
              </a:stretch>
            </p:blipFill>
          </mc:Choice>
          <mc:Fallback>
            <p:blipFill>
              <a:blip r:embed="rId4"/>
              <a:srcRect l="10909" t="17647" r="20000" b="16471"/>
              <a:stretch>
                <a:fillRect/>
              </a:stretch>
            </p:blipFill>
          </mc:Fallback>
        </mc:AlternateContent>
        <p:spPr>
          <a:xfrm>
            <a:off x="467544" y="1196752"/>
            <a:ext cx="7832385" cy="5771146"/>
          </a:xfrm>
          <a:prstGeom prst="rect">
            <a:avLst/>
          </a:prstGeom>
        </p:spPr>
      </p:pic>
      <p:sp>
        <p:nvSpPr>
          <p:cNvPr id="5" name="TextBox 4"/>
          <p:cNvSpPr txBox="1"/>
          <p:nvPr/>
        </p:nvSpPr>
        <p:spPr>
          <a:xfrm>
            <a:off x="7164288" y="6378380"/>
            <a:ext cx="1530233" cy="215444"/>
          </a:xfrm>
          <a:prstGeom prst="rect">
            <a:avLst/>
          </a:prstGeom>
          <a:noFill/>
        </p:spPr>
        <p:txBody>
          <a:bodyPr wrap="square" rtlCol="0">
            <a:spAutoFit/>
          </a:bodyPr>
          <a:lstStyle/>
          <a:p>
            <a:r>
              <a:rPr lang="en-GB" sz="800" dirty="0"/>
              <a:t>(W. Stallings, 2016)</a:t>
            </a:r>
          </a:p>
        </p:txBody>
      </p:sp>
      <p:pic>
        <p:nvPicPr>
          <p:cNvPr id="6" name="Picture 2" descr="C:\Users\ab0480\Desktop\CU_\New Session Prep - 2016-17\120CT\trafficlight_green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734965"/>
      </p:ext>
    </p:extLst>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9682" y="213471"/>
            <a:ext cx="8229600" cy="994122"/>
          </a:xfrm>
        </p:spPr>
        <p:txBody>
          <a:bodyPr>
            <a:normAutofit/>
          </a:bodyPr>
          <a:lstStyle/>
          <a:p>
            <a:r>
              <a:rPr lang="en-US" sz="4000" b="1" dirty="0">
                <a:solidFill>
                  <a:srgbClr val="0070C0"/>
                </a:solidFill>
                <a:effectLst>
                  <a:outerShdw blurRad="38100" dist="38100" dir="2700000" algn="tl">
                    <a:srgbClr val="000000">
                      <a:alpha val="43137"/>
                    </a:srgbClr>
                  </a:outerShdw>
                </a:effectLst>
              </a:rPr>
              <a:t>Additional Stages (Instruction Cycle)</a:t>
            </a:r>
          </a:p>
        </p:txBody>
      </p:sp>
      <p:sp>
        <p:nvSpPr>
          <p:cNvPr id="5" name="Content Placeholder 4"/>
          <p:cNvSpPr>
            <a:spLocks noGrp="1"/>
          </p:cNvSpPr>
          <p:nvPr>
            <p:ph sz="half" idx="1"/>
          </p:nvPr>
        </p:nvSpPr>
        <p:spPr>
          <a:xfrm>
            <a:off x="467544" y="1340768"/>
            <a:ext cx="3657600" cy="5029200"/>
          </a:xfrm>
        </p:spPr>
        <p:txBody>
          <a:bodyPr>
            <a:normAutofit/>
          </a:bodyPr>
          <a:lstStyle/>
          <a:p>
            <a:r>
              <a:rPr lang="en-US" dirty="0">
                <a:solidFill>
                  <a:srgbClr val="0070C0"/>
                </a:solidFill>
              </a:rPr>
              <a:t>Fetch instruction (</a:t>
            </a:r>
            <a:r>
              <a:rPr lang="en-US" b="1" dirty="0">
                <a:solidFill>
                  <a:srgbClr val="FF0000"/>
                </a:solidFill>
              </a:rPr>
              <a:t>FI</a:t>
            </a:r>
            <a:r>
              <a:rPr lang="en-US" dirty="0">
                <a:solidFill>
                  <a:srgbClr val="0070C0"/>
                </a:solidFill>
              </a:rPr>
              <a:t>)</a:t>
            </a:r>
          </a:p>
          <a:p>
            <a:pPr lvl="1"/>
            <a:r>
              <a:rPr lang="en-US" dirty="0"/>
              <a:t>Read the next expected instruction into a buffer</a:t>
            </a:r>
          </a:p>
          <a:p>
            <a:pPr marL="2057400" lvl="8" indent="0">
              <a:buNone/>
            </a:pPr>
            <a:endParaRPr lang="en-US" dirty="0"/>
          </a:p>
          <a:p>
            <a:r>
              <a:rPr lang="en-US" dirty="0">
                <a:solidFill>
                  <a:srgbClr val="0070C0"/>
                </a:solidFill>
              </a:rPr>
              <a:t>Decode instruction (</a:t>
            </a:r>
            <a:r>
              <a:rPr lang="en-US" b="1" dirty="0">
                <a:solidFill>
                  <a:srgbClr val="FF0000"/>
                </a:solidFill>
              </a:rPr>
              <a:t>DI</a:t>
            </a:r>
            <a:r>
              <a:rPr lang="en-US" dirty="0">
                <a:solidFill>
                  <a:srgbClr val="0070C0"/>
                </a:solidFill>
              </a:rPr>
              <a:t>)</a:t>
            </a:r>
          </a:p>
          <a:p>
            <a:pPr lvl="1"/>
            <a:r>
              <a:rPr lang="en-US" dirty="0"/>
              <a:t>Determine the opcode and the operand specifiers</a:t>
            </a:r>
          </a:p>
          <a:p>
            <a:pPr marL="2057400" lvl="8" indent="0">
              <a:buNone/>
            </a:pPr>
            <a:endParaRPr lang="en-US" dirty="0"/>
          </a:p>
          <a:p>
            <a:r>
              <a:rPr lang="en-US" dirty="0">
                <a:solidFill>
                  <a:srgbClr val="0070C0"/>
                </a:solidFill>
              </a:rPr>
              <a:t>Calculate operands (</a:t>
            </a:r>
            <a:r>
              <a:rPr lang="en-US" b="1" dirty="0">
                <a:solidFill>
                  <a:srgbClr val="FF0000"/>
                </a:solidFill>
              </a:rPr>
              <a:t>CO</a:t>
            </a:r>
            <a:r>
              <a:rPr lang="en-US" dirty="0">
                <a:solidFill>
                  <a:srgbClr val="0070C0"/>
                </a:solidFill>
              </a:rPr>
              <a:t>)</a:t>
            </a:r>
          </a:p>
          <a:p>
            <a:pPr lvl="1"/>
            <a:r>
              <a:rPr lang="en-US" dirty="0"/>
              <a:t>Calculate the effective address of each source operand</a:t>
            </a:r>
          </a:p>
          <a:p>
            <a:pPr lvl="1"/>
            <a:r>
              <a:rPr lang="en-US" dirty="0"/>
              <a:t>This may involve displacement, register indirect, indirect, or other forms of address calculation</a:t>
            </a:r>
          </a:p>
        </p:txBody>
      </p:sp>
      <p:sp>
        <p:nvSpPr>
          <p:cNvPr id="6" name="Content Placeholder 5"/>
          <p:cNvSpPr>
            <a:spLocks noGrp="1"/>
          </p:cNvSpPr>
          <p:nvPr>
            <p:ph sz="half" idx="2"/>
          </p:nvPr>
        </p:nvSpPr>
        <p:spPr>
          <a:xfrm>
            <a:off x="4932040" y="1340768"/>
            <a:ext cx="3657600" cy="4719637"/>
          </a:xfrm>
        </p:spPr>
        <p:txBody>
          <a:bodyPr>
            <a:normAutofit/>
          </a:bodyPr>
          <a:lstStyle/>
          <a:p>
            <a:r>
              <a:rPr lang="en-US" dirty="0">
                <a:solidFill>
                  <a:srgbClr val="0070C0"/>
                </a:solidFill>
              </a:rPr>
              <a:t>Fetch operands (</a:t>
            </a:r>
            <a:r>
              <a:rPr lang="en-US" b="1" dirty="0">
                <a:solidFill>
                  <a:srgbClr val="FF0000"/>
                </a:solidFill>
              </a:rPr>
              <a:t>FO</a:t>
            </a:r>
            <a:r>
              <a:rPr lang="en-US" dirty="0">
                <a:solidFill>
                  <a:srgbClr val="0070C0"/>
                </a:solidFill>
              </a:rPr>
              <a:t>)</a:t>
            </a:r>
          </a:p>
          <a:p>
            <a:pPr lvl="1"/>
            <a:r>
              <a:rPr lang="en-US" dirty="0"/>
              <a:t>Fetch each operand from memory</a:t>
            </a:r>
          </a:p>
          <a:p>
            <a:pPr lvl="1"/>
            <a:r>
              <a:rPr lang="en-US" dirty="0"/>
              <a:t>Operands in registers need not be fetched</a:t>
            </a:r>
          </a:p>
          <a:p>
            <a:pPr marL="2057400" lvl="8" indent="0">
              <a:buNone/>
            </a:pPr>
            <a:endParaRPr lang="en-US" dirty="0"/>
          </a:p>
          <a:p>
            <a:r>
              <a:rPr lang="en-US" dirty="0">
                <a:solidFill>
                  <a:srgbClr val="0070C0"/>
                </a:solidFill>
              </a:rPr>
              <a:t>Execute instruction (</a:t>
            </a:r>
            <a:r>
              <a:rPr lang="en-US" b="1" dirty="0">
                <a:solidFill>
                  <a:srgbClr val="FF0000"/>
                </a:solidFill>
              </a:rPr>
              <a:t>EI</a:t>
            </a:r>
            <a:r>
              <a:rPr lang="en-US" dirty="0">
                <a:solidFill>
                  <a:srgbClr val="0070C0"/>
                </a:solidFill>
              </a:rPr>
              <a:t>)</a:t>
            </a:r>
          </a:p>
          <a:p>
            <a:pPr lvl="1"/>
            <a:r>
              <a:rPr lang="en-US" dirty="0"/>
              <a:t>Perform the indicated operation and store the result, if any, in the specified destination operand location</a:t>
            </a:r>
          </a:p>
          <a:p>
            <a:pPr marL="2057400" lvl="8" indent="0">
              <a:buNone/>
            </a:pPr>
            <a:endParaRPr lang="en-US" dirty="0"/>
          </a:p>
          <a:p>
            <a:r>
              <a:rPr lang="en-US" dirty="0">
                <a:solidFill>
                  <a:srgbClr val="0070C0"/>
                </a:solidFill>
              </a:rPr>
              <a:t>Write operand (</a:t>
            </a:r>
            <a:r>
              <a:rPr lang="en-US" b="1" dirty="0">
                <a:solidFill>
                  <a:srgbClr val="FF0000"/>
                </a:solidFill>
              </a:rPr>
              <a:t>WO</a:t>
            </a:r>
            <a:r>
              <a:rPr lang="en-US" dirty="0">
                <a:solidFill>
                  <a:srgbClr val="0070C0"/>
                </a:solidFill>
              </a:rPr>
              <a:t>)</a:t>
            </a:r>
          </a:p>
          <a:p>
            <a:pPr lvl="1"/>
            <a:r>
              <a:rPr lang="en-US" dirty="0"/>
              <a:t>Store the result in memory</a:t>
            </a:r>
          </a:p>
        </p:txBody>
      </p:sp>
      <p:sp>
        <p:nvSpPr>
          <p:cNvPr id="2" name="Slide Number Placeholder 1"/>
          <p:cNvSpPr>
            <a:spLocks noGrp="1"/>
          </p:cNvSpPr>
          <p:nvPr>
            <p:ph type="sldNum" sz="quarter" idx="12"/>
          </p:nvPr>
        </p:nvSpPr>
        <p:spPr/>
        <p:txBody>
          <a:bodyPr/>
          <a:lstStyle/>
          <a:p>
            <a:fld id="{04698E25-70A5-4DC8-888B-608AEC755B87}" type="slidenum">
              <a:rPr lang="en-GB" smtClean="0"/>
              <a:t>25</a:t>
            </a:fld>
            <a:endParaRPr lang="en-GB"/>
          </a:p>
        </p:txBody>
      </p:sp>
      <p:pic>
        <p:nvPicPr>
          <p:cNvPr id="7"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57285"/>
      </p:ext>
    </p:extLst>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Slide Number Placeholder 1"/>
          <p:cNvSpPr>
            <a:spLocks noGrp="1"/>
          </p:cNvSpPr>
          <p:nvPr>
            <p:ph type="sldNum" sz="quarter" idx="12"/>
          </p:nvPr>
        </p:nvSpPr>
        <p:spPr/>
        <p:txBody>
          <a:bodyPr/>
          <a:lstStyle/>
          <a:p>
            <a:fld id="{04698E25-70A5-4DC8-888B-608AEC755B87}" type="slidenum">
              <a:rPr lang="en-GB" smtClean="0"/>
              <a:t>26</a:t>
            </a:fld>
            <a:endParaRPr lang="en-GB"/>
          </a:p>
        </p:txBody>
      </p:sp>
      <p:sp>
        <p:nvSpPr>
          <p:cNvPr id="81929" name="Rectangle 9"/>
          <p:cNvSpPr>
            <a:spLocks noGrp="1" noChangeArrowheads="1"/>
          </p:cNvSpPr>
          <p:nvPr>
            <p:ph type="title" idx="4294967295"/>
          </p:nvPr>
        </p:nvSpPr>
        <p:spPr>
          <a:xfrm>
            <a:off x="0" y="152400"/>
            <a:ext cx="7556500" cy="1116013"/>
          </a:xfrm>
        </p:spPr>
        <p:txBody>
          <a:bodyPr/>
          <a:lstStyle/>
          <a:p>
            <a:r>
              <a:rPr lang="en-US" sz="3200" dirty="0">
                <a:effectLst>
                  <a:outerShdw blurRad="38100" dist="38100" dir="2700000" algn="tl">
                    <a:srgbClr val="000000">
                      <a:alpha val="43137"/>
                    </a:srgbClr>
                  </a:outerShdw>
                </a:effectLst>
              </a:rPr>
              <a:t>Timing Diagram for Instruction Pipeline Operation</a:t>
            </a:r>
          </a:p>
        </p:txBody>
      </p:sp>
      <p:pic>
        <p:nvPicPr>
          <p:cNvPr id="6" name="Picture 5"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0000" t="3529" r="6364" b="14118"/>
              <a:stretch>
                <a:fillRect/>
              </a:stretch>
            </p:blipFill>
          </mc:Choice>
          <mc:Fallback>
            <p:blipFill>
              <a:blip r:embed="rId4"/>
              <a:srcRect l="10000" t="3529" r="6364" b="14118"/>
              <a:stretch>
                <a:fillRect/>
              </a:stretch>
            </p:blipFill>
          </mc:Fallback>
        </mc:AlternateContent>
        <p:spPr>
          <a:xfrm>
            <a:off x="539552" y="1210312"/>
            <a:ext cx="8208912" cy="5647688"/>
          </a:xfrm>
          <a:prstGeom prst="rect">
            <a:avLst/>
          </a:prstGeom>
        </p:spPr>
      </p:pic>
      <p:sp>
        <p:nvSpPr>
          <p:cNvPr id="7" name="TextBox 6"/>
          <p:cNvSpPr txBox="1"/>
          <p:nvPr/>
        </p:nvSpPr>
        <p:spPr>
          <a:xfrm>
            <a:off x="7303106" y="6634727"/>
            <a:ext cx="1840894" cy="291535"/>
          </a:xfrm>
          <a:prstGeom prst="rect">
            <a:avLst/>
          </a:prstGeom>
          <a:noFill/>
        </p:spPr>
        <p:txBody>
          <a:bodyPr wrap="square" rtlCol="0">
            <a:spAutoFit/>
          </a:bodyPr>
          <a:lstStyle/>
          <a:p>
            <a:r>
              <a:rPr lang="en-GB" sz="1300" dirty="0"/>
              <a:t>[W. Stallings (2016)]</a:t>
            </a:r>
          </a:p>
        </p:txBody>
      </p:sp>
      <p:pic>
        <p:nvPicPr>
          <p:cNvPr id="8" name="Picture 2" descr="C:\Users\ab0480\Desktop\CU_\New Session Prep - 2016-17\120CT\Amber Traffic Ligh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577651"/>
      </p:ext>
    </p:extLst>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27</a:t>
            </a:fld>
            <a:endParaRPr lang="en-GB"/>
          </a:p>
        </p:txBody>
      </p:sp>
      <p:sp>
        <p:nvSpPr>
          <p:cNvPr id="191490" name="Rectangle 2"/>
          <p:cNvSpPr>
            <a:spLocks noGrp="1" noChangeArrowheads="1"/>
          </p:cNvSpPr>
          <p:nvPr>
            <p:ph type="title" idx="4294967295"/>
          </p:nvPr>
        </p:nvSpPr>
        <p:spPr>
          <a:xfrm>
            <a:off x="0" y="228601"/>
            <a:ext cx="7556500" cy="836612"/>
          </a:xfrm>
        </p:spPr>
        <p:txBody>
          <a:bodyPr/>
          <a:lstStyle/>
          <a:p>
            <a:r>
              <a:rPr lang="en-GB" b="1" dirty="0">
                <a:effectLst>
                  <a:outerShdw blurRad="38100" dist="38100" dir="2700000" algn="tl">
                    <a:srgbClr val="000000">
                      <a:alpha val="43137"/>
                    </a:srgbClr>
                  </a:outerShdw>
                </a:effectLst>
              </a:rPr>
              <a:t>Pipeline Hazards</a:t>
            </a:r>
          </a:p>
        </p:txBody>
      </p:sp>
      <p:graphicFrame>
        <p:nvGraphicFramePr>
          <p:cNvPr id="11" name="Content Placeholder 10"/>
          <p:cNvGraphicFramePr>
            <a:graphicFrameLocks noGrp="1"/>
          </p:cNvGraphicFramePr>
          <p:nvPr>
            <p:ph idx="4294967295"/>
            <p:extLst>
              <p:ext uri="{D42A27DB-BD31-4B8C-83A1-F6EECF244321}">
                <p14:modId xmlns:p14="http://schemas.microsoft.com/office/powerpoint/2010/main" val="3177448718"/>
              </p:ext>
            </p:extLst>
          </p:nvPr>
        </p:nvGraphicFramePr>
        <p:xfrm>
          <a:off x="685800" y="1219200"/>
          <a:ext cx="84582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C:\Users\ab0480\Desktop\CU_\New Session Prep - 2016-17\120CT\trafficlight_gree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8768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0" y="116632"/>
            <a:ext cx="3255264" cy="1162050"/>
          </a:xfrm>
        </p:spPr>
        <p:txBody>
          <a:bodyPr/>
          <a:lstStyle/>
          <a:p>
            <a:pPr algn="ctr"/>
            <a:r>
              <a:rPr lang="en-GB" sz="3600" b="1" dirty="0">
                <a:solidFill>
                  <a:srgbClr val="FF0000"/>
                </a:solidFill>
                <a:effectLst>
                  <a:outerShdw blurRad="38100" dist="38100" dir="2700000" algn="tl">
                    <a:srgbClr val="000000">
                      <a:alpha val="43137"/>
                    </a:srgbClr>
                  </a:outerShdw>
                </a:effectLst>
              </a:rPr>
              <a:t>Resource </a:t>
            </a:r>
            <a:br>
              <a:rPr lang="en-GB" sz="3600" b="1" dirty="0">
                <a:solidFill>
                  <a:srgbClr val="FF0000"/>
                </a:solidFill>
                <a:effectLst>
                  <a:outerShdw blurRad="38100" dist="38100" dir="2700000" algn="tl">
                    <a:srgbClr val="000000">
                      <a:alpha val="43137"/>
                    </a:srgbClr>
                  </a:outerShdw>
                </a:effectLst>
              </a:rPr>
            </a:br>
            <a:r>
              <a:rPr lang="en-GB" sz="3600" b="1" dirty="0">
                <a:solidFill>
                  <a:srgbClr val="FF0000"/>
                </a:solidFill>
                <a:effectLst>
                  <a:outerShdw blurRad="38100" dist="38100" dir="2700000" algn="tl">
                    <a:srgbClr val="000000">
                      <a:alpha val="43137"/>
                    </a:srgbClr>
                  </a:outerShdw>
                </a:effectLst>
              </a:rPr>
              <a:t>Hazards</a:t>
            </a:r>
          </a:p>
        </p:txBody>
      </p:sp>
      <p:sp>
        <p:nvSpPr>
          <p:cNvPr id="7" name="Text Placeholder 6"/>
          <p:cNvSpPr>
            <a:spLocks noGrp="1"/>
          </p:cNvSpPr>
          <p:nvPr>
            <p:ph type="body" sz="half" idx="2"/>
          </p:nvPr>
        </p:nvSpPr>
        <p:spPr>
          <a:xfrm>
            <a:off x="381000" y="2996952"/>
            <a:ext cx="3255264" cy="3327648"/>
          </a:xfrm>
        </p:spPr>
        <p:txBody>
          <a:bodyPr>
            <a:normAutofit/>
          </a:bodyPr>
          <a:lstStyle/>
          <a:p>
            <a:r>
              <a:rPr lang="en-US" dirty="0">
                <a:solidFill>
                  <a:srgbClr val="002060"/>
                </a:solidFill>
                <a:effectLst>
                  <a:outerShdw blurRad="38100" dist="38100" dir="2700000" algn="tl">
                    <a:srgbClr val="000000">
                      <a:alpha val="43137"/>
                    </a:srgbClr>
                  </a:outerShdw>
                </a:effectLst>
              </a:rPr>
              <a:t>A resource hazard occurs when two or more instructions that are already in the pipeline need the same resource</a:t>
            </a:r>
          </a:p>
          <a:p>
            <a:endParaRPr lang="en-US" dirty="0">
              <a:effectLst>
                <a:outerShdw blurRad="38100" dist="38100" dir="2700000" algn="tl">
                  <a:srgbClr val="000000">
                    <a:alpha val="43137"/>
                  </a:srgbClr>
                </a:outerShdw>
              </a:effectLst>
            </a:endParaRPr>
          </a:p>
          <a:p>
            <a:r>
              <a:rPr lang="en-US" dirty="0">
                <a:solidFill>
                  <a:srgbClr val="002060"/>
                </a:solidFill>
                <a:effectLst>
                  <a:outerShdw blurRad="38100" dist="38100" dir="2700000" algn="tl">
                    <a:srgbClr val="000000">
                      <a:alpha val="43137"/>
                    </a:srgbClr>
                  </a:outerShdw>
                </a:effectLst>
              </a:rPr>
              <a:t>The result is that the instructions must be executed in serial rather than parallel for a portion of the pipeline</a:t>
            </a:r>
          </a:p>
          <a:p>
            <a:endParaRPr lang="en-US" dirty="0">
              <a:effectLst>
                <a:outerShdw blurRad="38100" dist="38100" dir="2700000" algn="tl">
                  <a:srgbClr val="000000">
                    <a:alpha val="43137"/>
                  </a:srgbClr>
                </a:outerShdw>
              </a:effectLst>
            </a:endParaRPr>
          </a:p>
          <a:p>
            <a:r>
              <a:rPr lang="en-US" dirty="0">
                <a:solidFill>
                  <a:srgbClr val="002060"/>
                </a:solidFill>
                <a:effectLst>
                  <a:outerShdw blurRad="38100" dist="38100" dir="2700000" algn="tl">
                    <a:srgbClr val="000000">
                      <a:alpha val="43137"/>
                    </a:srgbClr>
                  </a:outerShdw>
                </a:effectLst>
              </a:rPr>
              <a:t>A resource hazard is sometimes referred to as a </a:t>
            </a:r>
            <a:r>
              <a:rPr lang="en-US" sz="2000" b="1" i="1" dirty="0">
                <a:solidFill>
                  <a:srgbClr val="C00000"/>
                </a:solidFill>
              </a:rPr>
              <a:t>structural hazard</a:t>
            </a:r>
            <a:endParaRPr lang="en-US" sz="2000" b="1" dirty="0">
              <a:solidFill>
                <a:srgbClr val="C00000"/>
              </a:solidFill>
            </a:endParaRPr>
          </a:p>
        </p:txBody>
      </p:sp>
      <p:sp>
        <p:nvSpPr>
          <p:cNvPr id="2" name="Slide Number Placeholder 1"/>
          <p:cNvSpPr>
            <a:spLocks noGrp="1"/>
          </p:cNvSpPr>
          <p:nvPr>
            <p:ph type="sldNum" sz="quarter" idx="12"/>
          </p:nvPr>
        </p:nvSpPr>
        <p:spPr/>
        <p:txBody>
          <a:bodyPr/>
          <a:lstStyle/>
          <a:p>
            <a:fld id="{04698E25-70A5-4DC8-888B-608AEC755B87}" type="slidenum">
              <a:rPr lang="en-GB" smtClean="0"/>
              <a:t>28</a:t>
            </a:fld>
            <a:endParaRPr lang="en-GB"/>
          </a:p>
        </p:txBody>
      </p:sp>
      <p:pic>
        <p:nvPicPr>
          <p:cNvPr id="5" name="Picture 4"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0588" t="5455" r="16471" b="14545"/>
              <a:stretch>
                <a:fillRect/>
              </a:stretch>
            </p:blipFill>
          </mc:Choice>
          <mc:Fallback>
            <p:blipFill>
              <a:blip r:embed="rId4"/>
              <a:srcRect l="10588" t="5455" r="16471" b="14545"/>
              <a:stretch>
                <a:fillRect/>
              </a:stretch>
            </p:blipFill>
          </mc:Fallback>
        </mc:AlternateContent>
        <p:spPr>
          <a:xfrm>
            <a:off x="3988376" y="0"/>
            <a:ext cx="4939147" cy="7010346"/>
          </a:xfrm>
          <a:prstGeom prst="rect">
            <a:avLst/>
          </a:prstGeom>
        </p:spPr>
      </p:pic>
      <p:sp>
        <p:nvSpPr>
          <p:cNvPr id="6" name="TextBox 5"/>
          <p:cNvSpPr txBox="1"/>
          <p:nvPr/>
        </p:nvSpPr>
        <p:spPr>
          <a:xfrm>
            <a:off x="7303106" y="6679911"/>
            <a:ext cx="1840894" cy="291535"/>
          </a:xfrm>
          <a:prstGeom prst="rect">
            <a:avLst/>
          </a:prstGeom>
          <a:noFill/>
        </p:spPr>
        <p:txBody>
          <a:bodyPr wrap="square" rtlCol="0">
            <a:spAutoFit/>
          </a:bodyPr>
          <a:lstStyle/>
          <a:p>
            <a:r>
              <a:rPr lang="en-GB" sz="1300" dirty="0"/>
              <a:t>[W. Stallings (2016)]</a:t>
            </a:r>
          </a:p>
        </p:txBody>
      </p:sp>
      <p:pic>
        <p:nvPicPr>
          <p:cNvPr id="8" name="Picture 2" descr="C:\Users\ab0480\Desktop\CU_\New Session Prep - 2016-17\120CT\Amber Traffic Ligh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25380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7"/>
            <a:ext cx="7886700" cy="1047650"/>
          </a:xfrm>
        </p:spPr>
        <p:txBody>
          <a:bodyPr>
            <a:normAutofit/>
          </a:bodyPr>
          <a:lstStyle/>
          <a:p>
            <a:r>
              <a:rPr lang="en-GB" sz="4000" b="1" dirty="0">
                <a:solidFill>
                  <a:srgbClr val="FF0000"/>
                </a:solidFill>
              </a:rPr>
              <a:t>Data Hazards</a:t>
            </a:r>
          </a:p>
        </p:txBody>
      </p:sp>
      <p:sp>
        <p:nvSpPr>
          <p:cNvPr id="2" name="Content Placeholder 1"/>
          <p:cNvSpPr>
            <a:spLocks noGrp="1"/>
          </p:cNvSpPr>
          <p:nvPr>
            <p:ph idx="1"/>
          </p:nvPr>
        </p:nvSpPr>
        <p:spPr/>
        <p:txBody>
          <a:bodyPr/>
          <a:lstStyle/>
          <a:p>
            <a:pPr marL="109728" indent="0">
              <a:buNone/>
            </a:pPr>
            <a:r>
              <a:rPr lang="en-GB" b="1" dirty="0"/>
              <a:t>Consider the following instructions:</a:t>
            </a:r>
          </a:p>
          <a:p>
            <a:endParaRPr lang="en-GB" dirty="0"/>
          </a:p>
          <a:p>
            <a:pPr marL="0" indent="0">
              <a:buNone/>
            </a:pPr>
            <a:endParaRPr lang="en-GB" dirty="0"/>
          </a:p>
          <a:p>
            <a:pPr marL="109728" indent="0">
              <a:buNone/>
            </a:pPr>
            <a:r>
              <a:rPr lang="en-GB" dirty="0">
                <a:solidFill>
                  <a:srgbClr val="0070C0"/>
                </a:solidFill>
              </a:rPr>
              <a:t>ADD EAX, EBX </a:t>
            </a:r>
            <a:r>
              <a:rPr lang="en-GB" sz="1600" dirty="0">
                <a:solidFill>
                  <a:srgbClr val="00B050"/>
                </a:solidFill>
              </a:rPr>
              <a:t>//add the content of registers EAX &amp; EBX; store result in EAX</a:t>
            </a:r>
          </a:p>
          <a:p>
            <a:pPr marL="109728" indent="0">
              <a:buNone/>
            </a:pPr>
            <a:endParaRPr lang="en-GB" sz="1600" dirty="0">
              <a:solidFill>
                <a:srgbClr val="00B050"/>
              </a:solidFill>
            </a:endParaRPr>
          </a:p>
          <a:p>
            <a:pPr marL="109728" indent="0">
              <a:buNone/>
            </a:pPr>
            <a:r>
              <a:rPr lang="en-GB" dirty="0">
                <a:solidFill>
                  <a:srgbClr val="0070C0"/>
                </a:solidFill>
              </a:rPr>
              <a:t>SUB ECX, EAX </a:t>
            </a:r>
            <a:r>
              <a:rPr lang="en-GB" sz="1600" dirty="0">
                <a:solidFill>
                  <a:srgbClr val="00B050"/>
                </a:solidFill>
              </a:rPr>
              <a:t>//subtract the content of EAX from that of ECX; store the result in ECX</a:t>
            </a:r>
          </a:p>
        </p:txBody>
      </p:sp>
      <p:sp>
        <p:nvSpPr>
          <p:cNvPr id="3" name="Slide Number Placeholder 2"/>
          <p:cNvSpPr>
            <a:spLocks noGrp="1"/>
          </p:cNvSpPr>
          <p:nvPr>
            <p:ph type="sldNum" sz="quarter" idx="12"/>
          </p:nvPr>
        </p:nvSpPr>
        <p:spPr/>
        <p:txBody>
          <a:bodyPr/>
          <a:lstStyle/>
          <a:p>
            <a:fld id="{04698E25-70A5-4DC8-888B-608AEC755B87}" type="slidenum">
              <a:rPr lang="en-GB" smtClean="0"/>
              <a:t>29</a:t>
            </a:fld>
            <a:endParaRPr lang="en-GB"/>
          </a:p>
        </p:txBody>
      </p:sp>
    </p:spTree>
    <p:extLst>
      <p:ext uri="{BB962C8B-B14F-4D97-AF65-F5344CB8AC3E}">
        <p14:creationId xmlns:p14="http://schemas.microsoft.com/office/powerpoint/2010/main" val="168174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556313" cy="792088"/>
          </a:xfrm>
        </p:spPr>
        <p:txBody>
          <a:bodyPr/>
          <a:lstStyle/>
          <a:p>
            <a:r>
              <a:rPr lang="en-US" dirty="0">
                <a:effectLst>
                  <a:outerShdw blurRad="38100" dist="38100" dir="2700000" algn="tl">
                    <a:srgbClr val="000000">
                      <a:alpha val="43137"/>
                    </a:srgbClr>
                  </a:outerShdw>
                </a:effectLst>
              </a:rPr>
              <a:t>Computer Components</a:t>
            </a:r>
          </a:p>
        </p:txBody>
      </p:sp>
      <p:sp>
        <p:nvSpPr>
          <p:cNvPr id="3" name="Content Placeholder 2"/>
          <p:cNvSpPr>
            <a:spLocks noGrp="1"/>
          </p:cNvSpPr>
          <p:nvPr>
            <p:ph idx="1"/>
          </p:nvPr>
        </p:nvSpPr>
        <p:spPr>
          <a:xfrm>
            <a:off x="467544" y="1196752"/>
            <a:ext cx="8033966" cy="5132040"/>
          </a:xfrm>
        </p:spPr>
        <p:txBody>
          <a:bodyPr>
            <a:normAutofit/>
          </a:bodyPr>
          <a:lstStyle/>
          <a:p>
            <a:r>
              <a:rPr lang="en-US" dirty="0"/>
              <a:t>Contemporary computer designs are based on concepts developed by John von Neumann at the Institute for Advanced Studies, Princeton</a:t>
            </a:r>
          </a:p>
          <a:p>
            <a:pPr lvl="1"/>
            <a:r>
              <a:rPr lang="en-US" dirty="0">
                <a:solidFill>
                  <a:srgbClr val="C00000"/>
                </a:solidFill>
              </a:rPr>
              <a:t>Referred to as the </a:t>
            </a:r>
            <a:r>
              <a:rPr lang="en-US" i="1" dirty="0">
                <a:solidFill>
                  <a:srgbClr val="C00000"/>
                </a:solidFill>
              </a:rPr>
              <a:t>von Neumann architecture </a:t>
            </a:r>
            <a:r>
              <a:rPr lang="en-US" dirty="0">
                <a:solidFill>
                  <a:srgbClr val="C00000"/>
                </a:solidFill>
              </a:rPr>
              <a:t>and is based on three key concepts:</a:t>
            </a:r>
          </a:p>
          <a:p>
            <a:pPr marL="2057400" lvl="8" indent="0">
              <a:buNone/>
            </a:pPr>
            <a:endParaRPr lang="en-US" dirty="0">
              <a:solidFill>
                <a:srgbClr val="C00000"/>
              </a:solidFill>
            </a:endParaRPr>
          </a:p>
          <a:p>
            <a:pPr marL="850392" lvl="1" indent="-457200">
              <a:buFont typeface="+mj-lt"/>
              <a:buAutoNum type="arabicPeriod"/>
            </a:pPr>
            <a:r>
              <a:rPr lang="en-US" dirty="0">
                <a:solidFill>
                  <a:schemeClr val="accent1"/>
                </a:solidFill>
              </a:rPr>
              <a:t>Data and instructions are stored in a single read-write memory</a:t>
            </a:r>
          </a:p>
          <a:p>
            <a:pPr marL="2057400" lvl="8" indent="0">
              <a:buNone/>
            </a:pPr>
            <a:endParaRPr lang="en-US" dirty="0">
              <a:solidFill>
                <a:schemeClr val="accent1"/>
              </a:solidFill>
            </a:endParaRPr>
          </a:p>
          <a:p>
            <a:pPr marL="850392" lvl="1" indent="-457200">
              <a:buFont typeface="+mj-lt"/>
              <a:buAutoNum type="arabicPeriod"/>
            </a:pPr>
            <a:r>
              <a:rPr lang="en-US" dirty="0">
                <a:solidFill>
                  <a:schemeClr val="accent1"/>
                </a:solidFill>
              </a:rPr>
              <a:t>The contents of this memory are addressable by location, without regard to the type of data contained there</a:t>
            </a:r>
          </a:p>
          <a:p>
            <a:pPr marL="2057400" lvl="8" indent="0">
              <a:buNone/>
            </a:pPr>
            <a:endParaRPr lang="en-US" dirty="0">
              <a:solidFill>
                <a:schemeClr val="accent1"/>
              </a:solidFill>
            </a:endParaRPr>
          </a:p>
          <a:p>
            <a:pPr marL="850392" lvl="1" indent="-457200">
              <a:buFont typeface="+mj-lt"/>
              <a:buAutoNum type="arabicPeriod"/>
            </a:pPr>
            <a:r>
              <a:rPr lang="en-US" dirty="0">
                <a:solidFill>
                  <a:schemeClr val="accent1"/>
                </a:solidFill>
              </a:rPr>
              <a:t>Execution occurs in a sequential fashion (unless explicitly modified) from one instruction to the next</a:t>
            </a:r>
          </a:p>
          <a:p>
            <a:pPr marL="393192" lvl="1" indent="0">
              <a:buNone/>
            </a:pPr>
            <a:endParaRPr lang="en-US" dirty="0"/>
          </a:p>
          <a:p>
            <a:r>
              <a:rPr lang="en-US" dirty="0"/>
              <a:t>An alternative to the </a:t>
            </a:r>
            <a:r>
              <a:rPr lang="en-US" i="1" dirty="0">
                <a:solidFill>
                  <a:srgbClr val="C00000"/>
                </a:solidFill>
              </a:rPr>
              <a:t>von Neumann architecture</a:t>
            </a:r>
            <a:r>
              <a:rPr lang="en-US" dirty="0"/>
              <a:t> is the </a:t>
            </a:r>
            <a:r>
              <a:rPr lang="en-US" i="1" dirty="0">
                <a:solidFill>
                  <a:srgbClr val="C00000"/>
                </a:solidFill>
              </a:rPr>
              <a:t>Harvard architecture</a:t>
            </a:r>
          </a:p>
        </p:txBody>
      </p:sp>
      <p:sp>
        <p:nvSpPr>
          <p:cNvPr id="4" name="Slide Number Placeholder 3"/>
          <p:cNvSpPr>
            <a:spLocks noGrp="1"/>
          </p:cNvSpPr>
          <p:nvPr>
            <p:ph type="sldNum" sz="quarter" idx="12"/>
          </p:nvPr>
        </p:nvSpPr>
        <p:spPr/>
        <p:txBody>
          <a:bodyPr/>
          <a:lstStyle/>
          <a:p>
            <a:fld id="{04698E25-70A5-4DC8-888B-608AEC755B87}" type="slidenum">
              <a:rPr lang="en-GB" smtClean="0"/>
              <a:t>3</a:t>
            </a:fld>
            <a:endParaRPr lang="en-GB"/>
          </a:p>
        </p:txBody>
      </p:sp>
      <p:pic>
        <p:nvPicPr>
          <p:cNvPr id="5"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26222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30029" y="219018"/>
            <a:ext cx="3312368" cy="833718"/>
          </a:xfrm>
        </p:spPr>
        <p:txBody>
          <a:bodyPr>
            <a:normAutofit/>
          </a:bodyPr>
          <a:lstStyle/>
          <a:p>
            <a:r>
              <a:rPr lang="en-GB" sz="4000" b="1" dirty="0">
                <a:solidFill>
                  <a:srgbClr val="FF0000"/>
                </a:solidFill>
                <a:effectLst>
                  <a:outerShdw blurRad="38100" dist="38100" dir="2700000" algn="tl">
                    <a:srgbClr val="000000">
                      <a:alpha val="43137"/>
                    </a:srgbClr>
                  </a:outerShdw>
                </a:effectLst>
              </a:rPr>
              <a:t>Data Hazards</a:t>
            </a:r>
          </a:p>
        </p:txBody>
      </p:sp>
      <p:sp>
        <p:nvSpPr>
          <p:cNvPr id="7" name="Text Placeholder 6"/>
          <p:cNvSpPr>
            <a:spLocks noGrp="1"/>
          </p:cNvSpPr>
          <p:nvPr>
            <p:ph type="body" sz="half" idx="2"/>
          </p:nvPr>
        </p:nvSpPr>
        <p:spPr>
          <a:xfrm>
            <a:off x="2278038" y="1084774"/>
            <a:ext cx="5534322" cy="941558"/>
          </a:xfrm>
        </p:spPr>
        <p:txBody>
          <a:bodyPr>
            <a:normAutofit/>
          </a:bodyPr>
          <a:lstStyle/>
          <a:p>
            <a:r>
              <a:rPr lang="en-US" sz="1800" b="1" dirty="0">
                <a:solidFill>
                  <a:srgbClr val="0070C0"/>
                </a:solidFill>
              </a:rPr>
              <a:t>A data hazard occurs when there is a conflict in the access of an operand location</a:t>
            </a:r>
          </a:p>
          <a:p>
            <a:endParaRPr lang="en-US" dirty="0">
              <a:solidFill>
                <a:srgbClr val="FFFF00"/>
              </a:solidFill>
            </a:endParaRPr>
          </a:p>
        </p:txBody>
      </p:sp>
      <p:sp>
        <p:nvSpPr>
          <p:cNvPr id="2" name="Slide Number Placeholder 1"/>
          <p:cNvSpPr>
            <a:spLocks noGrp="1"/>
          </p:cNvSpPr>
          <p:nvPr>
            <p:ph type="sldNum" sz="quarter" idx="12"/>
          </p:nvPr>
        </p:nvSpPr>
        <p:spPr/>
        <p:txBody>
          <a:bodyPr/>
          <a:lstStyle/>
          <a:p>
            <a:fld id="{04698E25-70A5-4DC8-888B-608AEC755B87}" type="slidenum">
              <a:rPr lang="en-GB" smtClean="0"/>
              <a:t>30</a:t>
            </a:fld>
            <a:endParaRPr lang="en-GB"/>
          </a:p>
        </p:txBody>
      </p:sp>
      <p:pic>
        <p:nvPicPr>
          <p:cNvPr id="5" name="Picture 4" descr="f1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353" t="4545" r="10588" b="47273"/>
              <a:stretch>
                <a:fillRect/>
              </a:stretch>
            </p:blipFill>
          </mc:Choice>
          <mc:Fallback>
            <p:blipFill>
              <a:blip r:embed="rId4"/>
              <a:srcRect l="2353" t="4545" r="10588" b="47273"/>
              <a:stretch>
                <a:fillRect/>
              </a:stretch>
            </p:blipFill>
          </mc:Fallback>
        </mc:AlternateContent>
        <p:spPr>
          <a:xfrm>
            <a:off x="1043608" y="1899052"/>
            <a:ext cx="6768752" cy="4648200"/>
          </a:xfrm>
          <a:prstGeom prst="rect">
            <a:avLst/>
          </a:prstGeom>
        </p:spPr>
      </p:pic>
      <p:sp>
        <p:nvSpPr>
          <p:cNvPr id="8" name="TextBox 7"/>
          <p:cNvSpPr txBox="1"/>
          <p:nvPr/>
        </p:nvSpPr>
        <p:spPr>
          <a:xfrm>
            <a:off x="5754960" y="5229200"/>
            <a:ext cx="1841376" cy="584776"/>
          </a:xfrm>
          <a:prstGeom prst="rect">
            <a:avLst/>
          </a:prstGeom>
          <a:noFill/>
        </p:spPr>
        <p:txBody>
          <a:bodyPr wrap="square" rtlCol="0">
            <a:spAutoFit/>
          </a:bodyPr>
          <a:lstStyle/>
          <a:p>
            <a:pPr algn="ctr"/>
            <a:r>
              <a:rPr lang="en-US" sz="3200" dirty="0">
                <a:solidFill>
                  <a:srgbClr val="C00000"/>
                </a:solidFill>
                <a:latin typeface="+mj-lt"/>
              </a:rPr>
              <a:t>RAW</a:t>
            </a:r>
          </a:p>
        </p:txBody>
      </p:sp>
      <p:sp>
        <p:nvSpPr>
          <p:cNvPr id="9" name="TextBox 8"/>
          <p:cNvSpPr txBox="1"/>
          <p:nvPr/>
        </p:nvSpPr>
        <p:spPr>
          <a:xfrm>
            <a:off x="7194853" y="5229200"/>
            <a:ext cx="1697627" cy="584776"/>
          </a:xfrm>
          <a:prstGeom prst="rect">
            <a:avLst/>
          </a:prstGeom>
          <a:noFill/>
        </p:spPr>
        <p:txBody>
          <a:bodyPr wrap="square" rtlCol="0">
            <a:spAutoFit/>
          </a:bodyPr>
          <a:lstStyle/>
          <a:p>
            <a:pPr algn="ctr"/>
            <a:r>
              <a:rPr lang="en-US" sz="3200" dirty="0">
                <a:solidFill>
                  <a:schemeClr val="bg1"/>
                </a:solidFill>
                <a:latin typeface="+mj-lt"/>
              </a:rPr>
              <a:t>Hazard</a:t>
            </a:r>
          </a:p>
        </p:txBody>
      </p:sp>
      <p:sp>
        <p:nvSpPr>
          <p:cNvPr id="10" name="TextBox 9"/>
          <p:cNvSpPr txBox="1"/>
          <p:nvPr/>
        </p:nvSpPr>
        <p:spPr>
          <a:xfrm>
            <a:off x="7303106" y="6587347"/>
            <a:ext cx="1840894" cy="291535"/>
          </a:xfrm>
          <a:prstGeom prst="rect">
            <a:avLst/>
          </a:prstGeom>
          <a:noFill/>
        </p:spPr>
        <p:txBody>
          <a:bodyPr wrap="square" rtlCol="0">
            <a:spAutoFit/>
          </a:bodyPr>
          <a:lstStyle/>
          <a:p>
            <a:r>
              <a:rPr lang="en-GB" sz="1300" dirty="0"/>
              <a:t>[W. Stallings (2016)]</a:t>
            </a:r>
          </a:p>
        </p:txBody>
      </p:sp>
      <p:pic>
        <p:nvPicPr>
          <p:cNvPr id="11" name="Picture 2" descr="C:\Users\ab0480\Desktop\CU_\New Session Prep - 2016-17\120CT\Amber Traffic Ligh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4620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39552" y="404664"/>
            <a:ext cx="7556313" cy="792088"/>
          </a:xfrm>
        </p:spPr>
        <p:txBody>
          <a:bodyPr/>
          <a:lstStyle/>
          <a:p>
            <a:r>
              <a:rPr lang="en-GB" b="1" dirty="0">
                <a:solidFill>
                  <a:srgbClr val="0070C0"/>
                </a:solidFill>
                <a:effectLst>
                  <a:outerShdw blurRad="38100" dist="38100" dir="2700000" algn="tl">
                    <a:srgbClr val="000000">
                      <a:alpha val="43137"/>
                    </a:srgbClr>
                  </a:outerShdw>
                </a:effectLst>
              </a:rPr>
              <a:t>Types of Data Hazard</a:t>
            </a:r>
          </a:p>
        </p:txBody>
      </p:sp>
      <p:sp>
        <p:nvSpPr>
          <p:cNvPr id="196611" name="Rectangle 3"/>
          <p:cNvSpPr>
            <a:spLocks noGrp="1" noChangeArrowheads="1"/>
          </p:cNvSpPr>
          <p:nvPr>
            <p:ph idx="1"/>
          </p:nvPr>
        </p:nvSpPr>
        <p:spPr>
          <a:xfrm>
            <a:off x="498474" y="1484784"/>
            <a:ext cx="7961958" cy="4824536"/>
          </a:xfrm>
        </p:spPr>
        <p:txBody>
          <a:bodyPr>
            <a:normAutofit lnSpcReduction="10000"/>
          </a:bodyPr>
          <a:lstStyle/>
          <a:p>
            <a:r>
              <a:rPr lang="en-GB" sz="2400" b="1" dirty="0">
                <a:solidFill>
                  <a:srgbClr val="C00000"/>
                </a:solidFill>
              </a:rPr>
              <a:t>Read after write (RAW), or true dependency</a:t>
            </a:r>
          </a:p>
          <a:p>
            <a:pPr lvl="1"/>
            <a:r>
              <a:rPr lang="en-GB" sz="2000" dirty="0">
                <a:solidFill>
                  <a:srgbClr val="0070C0"/>
                </a:solidFill>
              </a:rPr>
              <a:t>An instruction modifies a register or memory location</a:t>
            </a:r>
          </a:p>
          <a:p>
            <a:pPr lvl="1"/>
            <a:r>
              <a:rPr lang="en-GB" sz="2000" dirty="0">
                <a:solidFill>
                  <a:srgbClr val="0070C0"/>
                </a:solidFill>
              </a:rPr>
              <a:t>Succeeding instruction reads data in memory or register location</a:t>
            </a:r>
          </a:p>
          <a:p>
            <a:pPr lvl="1"/>
            <a:r>
              <a:rPr lang="en-GB" sz="2000" dirty="0">
                <a:solidFill>
                  <a:srgbClr val="0070C0"/>
                </a:solidFill>
              </a:rPr>
              <a:t>Hazard occurs if the read takes place before write operation is complete</a:t>
            </a:r>
          </a:p>
          <a:p>
            <a:pPr marL="2057400" lvl="8" indent="0">
              <a:buNone/>
            </a:pPr>
            <a:endParaRPr lang="en-GB" sz="1300" dirty="0">
              <a:solidFill>
                <a:schemeClr val="accent4"/>
              </a:solidFill>
            </a:endParaRPr>
          </a:p>
          <a:p>
            <a:r>
              <a:rPr lang="en-GB" sz="2400" b="1" dirty="0">
                <a:solidFill>
                  <a:srgbClr val="C00000"/>
                </a:solidFill>
              </a:rPr>
              <a:t>Write after read (WAR), or antidependency</a:t>
            </a:r>
          </a:p>
          <a:p>
            <a:pPr lvl="1"/>
            <a:r>
              <a:rPr lang="en-GB" sz="2000" dirty="0">
                <a:solidFill>
                  <a:srgbClr val="0070C0"/>
                </a:solidFill>
              </a:rPr>
              <a:t>An instruction reads a register or memory location </a:t>
            </a:r>
          </a:p>
          <a:p>
            <a:pPr lvl="1"/>
            <a:r>
              <a:rPr lang="en-GB" sz="2000" dirty="0">
                <a:solidFill>
                  <a:srgbClr val="0070C0"/>
                </a:solidFill>
              </a:rPr>
              <a:t>Succeeding instruction writes to the location</a:t>
            </a:r>
          </a:p>
          <a:p>
            <a:pPr lvl="1"/>
            <a:r>
              <a:rPr lang="en-GB" sz="2000" dirty="0">
                <a:solidFill>
                  <a:srgbClr val="0070C0"/>
                </a:solidFill>
              </a:rPr>
              <a:t>Hazard occurs if the write operation completes before the read operation takes place</a:t>
            </a:r>
          </a:p>
          <a:p>
            <a:pPr marL="2057400" lvl="8" indent="0">
              <a:buNone/>
            </a:pPr>
            <a:endParaRPr lang="en-GB" sz="1300" dirty="0">
              <a:solidFill>
                <a:schemeClr val="accent4"/>
              </a:solidFill>
            </a:endParaRPr>
          </a:p>
          <a:p>
            <a:r>
              <a:rPr lang="en-GB" sz="2400" b="1" dirty="0">
                <a:solidFill>
                  <a:srgbClr val="C00000"/>
                </a:solidFill>
              </a:rPr>
              <a:t>Write after write (WAW), or output dependency</a:t>
            </a:r>
          </a:p>
          <a:p>
            <a:pPr lvl="1"/>
            <a:r>
              <a:rPr lang="en-GB" sz="2000" dirty="0">
                <a:solidFill>
                  <a:srgbClr val="0070C0"/>
                </a:solidFill>
              </a:rPr>
              <a:t>Two instructions both write to the same location</a:t>
            </a:r>
          </a:p>
          <a:p>
            <a:pPr lvl="1"/>
            <a:r>
              <a:rPr lang="en-GB" sz="2000" dirty="0">
                <a:solidFill>
                  <a:srgbClr val="0070C0"/>
                </a:solidFill>
              </a:rPr>
              <a:t>Hazard occurs if the write operations take place in the reverse order of the intended sequence</a:t>
            </a:r>
          </a:p>
        </p:txBody>
      </p:sp>
      <p:sp>
        <p:nvSpPr>
          <p:cNvPr id="2" name="Slide Number Placeholder 1"/>
          <p:cNvSpPr>
            <a:spLocks noGrp="1"/>
          </p:cNvSpPr>
          <p:nvPr>
            <p:ph type="sldNum" sz="quarter" idx="12"/>
          </p:nvPr>
        </p:nvSpPr>
        <p:spPr/>
        <p:txBody>
          <a:bodyPr/>
          <a:lstStyle/>
          <a:p>
            <a:fld id="{04698E25-70A5-4DC8-888B-608AEC755B87}" type="slidenum">
              <a:rPr lang="en-GB" smtClean="0"/>
              <a:t>31</a:t>
            </a:fld>
            <a:endParaRPr lang="en-GB"/>
          </a:p>
        </p:txBody>
      </p:sp>
      <p:pic>
        <p:nvPicPr>
          <p:cNvPr id="5"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76603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 calcmode="lin" valueType="num">
                                      <p:cBhvr>
                                        <p:cTn id="7" dur="1000" fill="hold"/>
                                        <p:tgtEl>
                                          <p:spTgt spid="19661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9661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96611">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966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96611">
                                            <p:txEl>
                                              <p:pRg st="5" end="5"/>
                                            </p:txEl>
                                          </p:spTgt>
                                        </p:tgtEl>
                                        <p:attrNameLst>
                                          <p:attrName>style.visibility</p:attrName>
                                        </p:attrNameLst>
                                      </p:cBhvr>
                                      <p:to>
                                        <p:strVal val="visible"/>
                                      </p:to>
                                    </p:set>
                                    <p:anim calcmode="lin" valueType="num">
                                      <p:cBhvr>
                                        <p:cTn id="15" dur="1000" fill="hold"/>
                                        <p:tgtEl>
                                          <p:spTgt spid="196611">
                                            <p:txEl>
                                              <p:pRg st="5" end="5"/>
                                            </p:txEl>
                                          </p:spTgt>
                                        </p:tgtEl>
                                        <p:attrNameLst>
                                          <p:attrName>ppt_w</p:attrName>
                                        </p:attrNameLst>
                                      </p:cBhvr>
                                      <p:tavLst>
                                        <p:tav tm="0">
                                          <p:val>
                                            <p:fltVal val="0"/>
                                          </p:val>
                                        </p:tav>
                                        <p:tav tm="100000">
                                          <p:val>
                                            <p:strVal val="#ppt_w"/>
                                          </p:val>
                                        </p:tav>
                                      </p:tavLst>
                                    </p:anim>
                                    <p:anim calcmode="lin" valueType="num">
                                      <p:cBhvr>
                                        <p:cTn id="16" dur="1000" fill="hold"/>
                                        <p:tgtEl>
                                          <p:spTgt spid="196611">
                                            <p:txEl>
                                              <p:pRg st="5" end="5"/>
                                            </p:txEl>
                                          </p:spTgt>
                                        </p:tgtEl>
                                        <p:attrNameLst>
                                          <p:attrName>ppt_h</p:attrName>
                                        </p:attrNameLst>
                                      </p:cBhvr>
                                      <p:tavLst>
                                        <p:tav tm="0">
                                          <p:val>
                                            <p:fltVal val="0"/>
                                          </p:val>
                                        </p:tav>
                                        <p:tav tm="100000">
                                          <p:val>
                                            <p:strVal val="#ppt_h"/>
                                          </p:val>
                                        </p:tav>
                                      </p:tavLst>
                                    </p:anim>
                                    <p:anim calcmode="lin" valueType="num">
                                      <p:cBhvr>
                                        <p:cTn id="17" dur="1000" fill="hold"/>
                                        <p:tgtEl>
                                          <p:spTgt spid="196611">
                                            <p:txEl>
                                              <p:pRg st="5" end="5"/>
                                            </p:txEl>
                                          </p:spTgt>
                                        </p:tgtEl>
                                        <p:attrNameLst>
                                          <p:attrName>style.rotation</p:attrName>
                                        </p:attrNameLst>
                                      </p:cBhvr>
                                      <p:tavLst>
                                        <p:tav tm="0">
                                          <p:val>
                                            <p:fltVal val="90"/>
                                          </p:val>
                                        </p:tav>
                                        <p:tav tm="100000">
                                          <p:val>
                                            <p:fltVal val="0"/>
                                          </p:val>
                                        </p:tav>
                                      </p:tavLst>
                                    </p:anim>
                                    <p:animEffect transition="in" filter="fade">
                                      <p:cBhvr>
                                        <p:cTn id="18" dur="1000"/>
                                        <p:tgtEl>
                                          <p:spTgt spid="196611">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96611">
                                            <p:txEl>
                                              <p:pRg st="10" end="10"/>
                                            </p:txEl>
                                          </p:spTgt>
                                        </p:tgtEl>
                                        <p:attrNameLst>
                                          <p:attrName>style.visibility</p:attrName>
                                        </p:attrNameLst>
                                      </p:cBhvr>
                                      <p:to>
                                        <p:strVal val="visible"/>
                                      </p:to>
                                    </p:set>
                                    <p:anim calcmode="lin" valueType="num">
                                      <p:cBhvr>
                                        <p:cTn id="23" dur="1000" fill="hold"/>
                                        <p:tgtEl>
                                          <p:spTgt spid="196611">
                                            <p:txEl>
                                              <p:pRg st="10" end="10"/>
                                            </p:txEl>
                                          </p:spTgt>
                                        </p:tgtEl>
                                        <p:attrNameLst>
                                          <p:attrName>ppt_w</p:attrName>
                                        </p:attrNameLst>
                                      </p:cBhvr>
                                      <p:tavLst>
                                        <p:tav tm="0">
                                          <p:val>
                                            <p:fltVal val="0"/>
                                          </p:val>
                                        </p:tav>
                                        <p:tav tm="100000">
                                          <p:val>
                                            <p:strVal val="#ppt_w"/>
                                          </p:val>
                                        </p:tav>
                                      </p:tavLst>
                                    </p:anim>
                                    <p:anim calcmode="lin" valueType="num">
                                      <p:cBhvr>
                                        <p:cTn id="24" dur="1000" fill="hold"/>
                                        <p:tgtEl>
                                          <p:spTgt spid="196611">
                                            <p:txEl>
                                              <p:pRg st="10" end="10"/>
                                            </p:txEl>
                                          </p:spTgt>
                                        </p:tgtEl>
                                        <p:attrNameLst>
                                          <p:attrName>ppt_h</p:attrName>
                                        </p:attrNameLst>
                                      </p:cBhvr>
                                      <p:tavLst>
                                        <p:tav tm="0">
                                          <p:val>
                                            <p:fltVal val="0"/>
                                          </p:val>
                                        </p:tav>
                                        <p:tav tm="100000">
                                          <p:val>
                                            <p:strVal val="#ppt_h"/>
                                          </p:val>
                                        </p:tav>
                                      </p:tavLst>
                                    </p:anim>
                                    <p:anim calcmode="lin" valueType="num">
                                      <p:cBhvr>
                                        <p:cTn id="25" dur="1000" fill="hold"/>
                                        <p:tgtEl>
                                          <p:spTgt spid="196611">
                                            <p:txEl>
                                              <p:pRg st="10" end="10"/>
                                            </p:txEl>
                                          </p:spTgt>
                                        </p:tgtEl>
                                        <p:attrNameLst>
                                          <p:attrName>style.rotation</p:attrName>
                                        </p:attrNameLst>
                                      </p:cBhvr>
                                      <p:tavLst>
                                        <p:tav tm="0">
                                          <p:val>
                                            <p:fltVal val="90"/>
                                          </p:val>
                                        </p:tav>
                                        <p:tav tm="100000">
                                          <p:val>
                                            <p:fltVal val="0"/>
                                          </p:val>
                                        </p:tav>
                                      </p:tavLst>
                                    </p:anim>
                                    <p:animEffect transition="in" filter="fade">
                                      <p:cBhvr>
                                        <p:cTn id="26" dur="1000"/>
                                        <p:tgtEl>
                                          <p:spTgt spid="196611">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6611">
                                            <p:txEl>
                                              <p:pRg st="1" end="1"/>
                                            </p:txEl>
                                          </p:spTgt>
                                        </p:tgtEl>
                                        <p:attrNameLst>
                                          <p:attrName>style.visibility</p:attrName>
                                        </p:attrNameLst>
                                      </p:cBhvr>
                                      <p:to>
                                        <p:strVal val="visible"/>
                                      </p:to>
                                    </p:set>
                                    <p:animEffect transition="in" filter="fade">
                                      <p:cBhvr>
                                        <p:cTn id="31" dur="1000"/>
                                        <p:tgtEl>
                                          <p:spTgt spid="196611">
                                            <p:txEl>
                                              <p:pRg st="1" end="1"/>
                                            </p:txEl>
                                          </p:spTgt>
                                        </p:tgtEl>
                                      </p:cBhvr>
                                    </p:animEffect>
                                    <p:anim calcmode="lin" valueType="num">
                                      <p:cBhvr>
                                        <p:cTn id="32" dur="1000" fill="hold"/>
                                        <p:tgtEl>
                                          <p:spTgt spid="196611">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1966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96611">
                                            <p:txEl>
                                              <p:pRg st="2" end="2"/>
                                            </p:txEl>
                                          </p:spTgt>
                                        </p:tgtEl>
                                        <p:attrNameLst>
                                          <p:attrName>style.visibility</p:attrName>
                                        </p:attrNameLst>
                                      </p:cBhvr>
                                      <p:to>
                                        <p:strVal val="visible"/>
                                      </p:to>
                                    </p:set>
                                    <p:animEffect transition="in" filter="fade">
                                      <p:cBhvr>
                                        <p:cTn id="38" dur="1000"/>
                                        <p:tgtEl>
                                          <p:spTgt spid="196611">
                                            <p:txEl>
                                              <p:pRg st="2" end="2"/>
                                            </p:txEl>
                                          </p:spTgt>
                                        </p:tgtEl>
                                      </p:cBhvr>
                                    </p:animEffect>
                                    <p:anim calcmode="lin" valueType="num">
                                      <p:cBhvr>
                                        <p:cTn id="39" dur="1000" fill="hold"/>
                                        <p:tgtEl>
                                          <p:spTgt spid="196611">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1966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96611">
                                            <p:txEl>
                                              <p:pRg st="3" end="3"/>
                                            </p:txEl>
                                          </p:spTgt>
                                        </p:tgtEl>
                                        <p:attrNameLst>
                                          <p:attrName>style.visibility</p:attrName>
                                        </p:attrNameLst>
                                      </p:cBhvr>
                                      <p:to>
                                        <p:strVal val="visible"/>
                                      </p:to>
                                    </p:set>
                                    <p:animEffect transition="in" filter="fade">
                                      <p:cBhvr>
                                        <p:cTn id="45" dur="1000"/>
                                        <p:tgtEl>
                                          <p:spTgt spid="196611">
                                            <p:txEl>
                                              <p:pRg st="3" end="3"/>
                                            </p:txEl>
                                          </p:spTgt>
                                        </p:tgtEl>
                                      </p:cBhvr>
                                    </p:animEffect>
                                    <p:anim calcmode="lin" valueType="num">
                                      <p:cBhvr>
                                        <p:cTn id="46" dur="1000" fill="hold"/>
                                        <p:tgtEl>
                                          <p:spTgt spid="196611">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1966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96611">
                                            <p:txEl>
                                              <p:pRg st="6" end="6"/>
                                            </p:txEl>
                                          </p:spTgt>
                                        </p:tgtEl>
                                        <p:attrNameLst>
                                          <p:attrName>style.visibility</p:attrName>
                                        </p:attrNameLst>
                                      </p:cBhvr>
                                      <p:to>
                                        <p:strVal val="visible"/>
                                      </p:to>
                                    </p:set>
                                    <p:animEffect transition="in" filter="fade">
                                      <p:cBhvr>
                                        <p:cTn id="52" dur="1000"/>
                                        <p:tgtEl>
                                          <p:spTgt spid="196611">
                                            <p:txEl>
                                              <p:pRg st="6" end="6"/>
                                            </p:txEl>
                                          </p:spTgt>
                                        </p:tgtEl>
                                      </p:cBhvr>
                                    </p:animEffect>
                                    <p:anim calcmode="lin" valueType="num">
                                      <p:cBhvr>
                                        <p:cTn id="53" dur="1000" fill="hold"/>
                                        <p:tgtEl>
                                          <p:spTgt spid="196611">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1966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96611">
                                            <p:txEl>
                                              <p:pRg st="7" end="7"/>
                                            </p:txEl>
                                          </p:spTgt>
                                        </p:tgtEl>
                                        <p:attrNameLst>
                                          <p:attrName>style.visibility</p:attrName>
                                        </p:attrNameLst>
                                      </p:cBhvr>
                                      <p:to>
                                        <p:strVal val="visible"/>
                                      </p:to>
                                    </p:set>
                                    <p:animEffect transition="in" filter="fade">
                                      <p:cBhvr>
                                        <p:cTn id="59" dur="1000"/>
                                        <p:tgtEl>
                                          <p:spTgt spid="196611">
                                            <p:txEl>
                                              <p:pRg st="7" end="7"/>
                                            </p:txEl>
                                          </p:spTgt>
                                        </p:tgtEl>
                                      </p:cBhvr>
                                    </p:animEffect>
                                    <p:anim calcmode="lin" valueType="num">
                                      <p:cBhvr>
                                        <p:cTn id="60" dur="1000" fill="hold"/>
                                        <p:tgtEl>
                                          <p:spTgt spid="196611">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1966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96611">
                                            <p:txEl>
                                              <p:pRg st="8" end="8"/>
                                            </p:txEl>
                                          </p:spTgt>
                                        </p:tgtEl>
                                        <p:attrNameLst>
                                          <p:attrName>style.visibility</p:attrName>
                                        </p:attrNameLst>
                                      </p:cBhvr>
                                      <p:to>
                                        <p:strVal val="visible"/>
                                      </p:to>
                                    </p:set>
                                    <p:animEffect transition="in" filter="fade">
                                      <p:cBhvr>
                                        <p:cTn id="66" dur="1000"/>
                                        <p:tgtEl>
                                          <p:spTgt spid="196611">
                                            <p:txEl>
                                              <p:pRg st="8" end="8"/>
                                            </p:txEl>
                                          </p:spTgt>
                                        </p:tgtEl>
                                      </p:cBhvr>
                                    </p:animEffect>
                                    <p:anim calcmode="lin" valueType="num">
                                      <p:cBhvr>
                                        <p:cTn id="67" dur="1000" fill="hold"/>
                                        <p:tgtEl>
                                          <p:spTgt spid="196611">
                                            <p:txEl>
                                              <p:pRg st="8" end="8"/>
                                            </p:txEl>
                                          </p:spTgt>
                                        </p:tgtEl>
                                        <p:attrNameLst>
                                          <p:attrName>ppt_x</p:attrName>
                                        </p:attrNameLst>
                                      </p:cBhvr>
                                      <p:tavLst>
                                        <p:tav tm="0">
                                          <p:val>
                                            <p:strVal val="#ppt_x"/>
                                          </p:val>
                                        </p:tav>
                                        <p:tav tm="100000">
                                          <p:val>
                                            <p:strVal val="#ppt_x"/>
                                          </p:val>
                                        </p:tav>
                                      </p:tavLst>
                                    </p:anim>
                                    <p:anim calcmode="lin" valueType="num">
                                      <p:cBhvr>
                                        <p:cTn id="68" dur="1000" fill="hold"/>
                                        <p:tgtEl>
                                          <p:spTgt spid="19661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196611">
                                            <p:txEl>
                                              <p:pRg st="11" end="11"/>
                                            </p:txEl>
                                          </p:spTgt>
                                        </p:tgtEl>
                                        <p:attrNameLst>
                                          <p:attrName>style.visibility</p:attrName>
                                        </p:attrNameLst>
                                      </p:cBhvr>
                                      <p:to>
                                        <p:strVal val="visible"/>
                                      </p:to>
                                    </p:set>
                                    <p:animEffect transition="in" filter="fade">
                                      <p:cBhvr>
                                        <p:cTn id="73" dur="1000"/>
                                        <p:tgtEl>
                                          <p:spTgt spid="196611">
                                            <p:txEl>
                                              <p:pRg st="11" end="11"/>
                                            </p:txEl>
                                          </p:spTgt>
                                        </p:tgtEl>
                                      </p:cBhvr>
                                    </p:animEffect>
                                    <p:anim calcmode="lin" valueType="num">
                                      <p:cBhvr>
                                        <p:cTn id="74" dur="1000" fill="hold"/>
                                        <p:tgtEl>
                                          <p:spTgt spid="196611">
                                            <p:txEl>
                                              <p:pRg st="11" end="11"/>
                                            </p:txEl>
                                          </p:spTgt>
                                        </p:tgtEl>
                                        <p:attrNameLst>
                                          <p:attrName>ppt_x</p:attrName>
                                        </p:attrNameLst>
                                      </p:cBhvr>
                                      <p:tavLst>
                                        <p:tav tm="0">
                                          <p:val>
                                            <p:strVal val="#ppt_x"/>
                                          </p:val>
                                        </p:tav>
                                        <p:tav tm="100000">
                                          <p:val>
                                            <p:strVal val="#ppt_x"/>
                                          </p:val>
                                        </p:tav>
                                      </p:tavLst>
                                    </p:anim>
                                    <p:anim calcmode="lin" valueType="num">
                                      <p:cBhvr>
                                        <p:cTn id="75" dur="1000" fill="hold"/>
                                        <p:tgtEl>
                                          <p:spTgt spid="196611">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196611">
                                            <p:txEl>
                                              <p:pRg st="12" end="12"/>
                                            </p:txEl>
                                          </p:spTgt>
                                        </p:tgtEl>
                                        <p:attrNameLst>
                                          <p:attrName>style.visibility</p:attrName>
                                        </p:attrNameLst>
                                      </p:cBhvr>
                                      <p:to>
                                        <p:strVal val="visible"/>
                                      </p:to>
                                    </p:set>
                                    <p:animEffect transition="in" filter="fade">
                                      <p:cBhvr>
                                        <p:cTn id="80" dur="1000"/>
                                        <p:tgtEl>
                                          <p:spTgt spid="196611">
                                            <p:txEl>
                                              <p:pRg st="12" end="12"/>
                                            </p:txEl>
                                          </p:spTgt>
                                        </p:tgtEl>
                                      </p:cBhvr>
                                    </p:animEffect>
                                    <p:anim calcmode="lin" valueType="num">
                                      <p:cBhvr>
                                        <p:cTn id="81" dur="1000" fill="hold"/>
                                        <p:tgtEl>
                                          <p:spTgt spid="196611">
                                            <p:txEl>
                                              <p:pRg st="12" end="12"/>
                                            </p:txEl>
                                          </p:spTgt>
                                        </p:tgtEl>
                                        <p:attrNameLst>
                                          <p:attrName>ppt_x</p:attrName>
                                        </p:attrNameLst>
                                      </p:cBhvr>
                                      <p:tavLst>
                                        <p:tav tm="0">
                                          <p:val>
                                            <p:strVal val="#ppt_x"/>
                                          </p:val>
                                        </p:tav>
                                        <p:tav tm="100000">
                                          <p:val>
                                            <p:strVal val="#ppt_x"/>
                                          </p:val>
                                        </p:tav>
                                      </p:tavLst>
                                    </p:anim>
                                    <p:anim calcmode="lin" valueType="num">
                                      <p:cBhvr>
                                        <p:cTn id="82" dur="1000" fill="hold"/>
                                        <p:tgtEl>
                                          <p:spTgt spid="196611">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28650" y="365127"/>
            <a:ext cx="7886700" cy="1116202"/>
          </a:xfrm>
        </p:spPr>
        <p:txBody>
          <a:bodyPr>
            <a:normAutofit/>
          </a:bodyPr>
          <a:lstStyle/>
          <a:p>
            <a:r>
              <a:rPr lang="en-GB" sz="4000" b="1" dirty="0">
                <a:solidFill>
                  <a:srgbClr val="FF0000"/>
                </a:solidFill>
                <a:effectLst>
                  <a:outerShdw blurRad="38100" dist="38100" dir="2700000" algn="tl">
                    <a:srgbClr val="000000">
                      <a:alpha val="43137"/>
                    </a:srgbClr>
                  </a:outerShdw>
                </a:effectLst>
              </a:rPr>
              <a:t>Control Hazard</a:t>
            </a:r>
          </a:p>
        </p:txBody>
      </p:sp>
      <p:sp>
        <p:nvSpPr>
          <p:cNvPr id="197635" name="Rectangle 3"/>
          <p:cNvSpPr>
            <a:spLocks noGrp="1" noChangeArrowheads="1"/>
          </p:cNvSpPr>
          <p:nvPr>
            <p:ph idx="1"/>
          </p:nvPr>
        </p:nvSpPr>
        <p:spPr>
          <a:xfrm>
            <a:off x="457200" y="1481328"/>
            <a:ext cx="8363272" cy="4683976"/>
          </a:xfrm>
        </p:spPr>
        <p:txBody>
          <a:bodyPr>
            <a:normAutofit/>
          </a:bodyPr>
          <a:lstStyle/>
          <a:p>
            <a:r>
              <a:rPr lang="en-GB" dirty="0">
                <a:solidFill>
                  <a:srgbClr val="0070C0"/>
                </a:solidFill>
              </a:rPr>
              <a:t>Also known as a </a:t>
            </a:r>
            <a:r>
              <a:rPr lang="en-GB" sz="3500" b="1" i="1" dirty="0">
                <a:solidFill>
                  <a:srgbClr val="C00000"/>
                </a:solidFill>
              </a:rPr>
              <a:t>branch hazard</a:t>
            </a:r>
          </a:p>
          <a:p>
            <a:pPr marL="2057400" lvl="8" indent="0">
              <a:buNone/>
            </a:pPr>
            <a:endParaRPr lang="en-GB" dirty="0">
              <a:solidFill>
                <a:schemeClr val="accent4"/>
              </a:solidFill>
            </a:endParaRPr>
          </a:p>
          <a:p>
            <a:r>
              <a:rPr lang="en-GB" dirty="0">
                <a:solidFill>
                  <a:srgbClr val="0070C0"/>
                </a:solidFill>
              </a:rPr>
              <a:t>Occurs when the pipeline makes the wrong decision on a branch prediction</a:t>
            </a:r>
          </a:p>
          <a:p>
            <a:pPr marL="2057400" lvl="8" indent="0">
              <a:buNone/>
            </a:pPr>
            <a:endParaRPr lang="en-GB" dirty="0">
              <a:solidFill>
                <a:srgbClr val="0070C0"/>
              </a:solidFill>
            </a:endParaRPr>
          </a:p>
          <a:p>
            <a:r>
              <a:rPr lang="en-GB" dirty="0">
                <a:solidFill>
                  <a:srgbClr val="0070C0"/>
                </a:solidFill>
              </a:rPr>
              <a:t>Brings instructions into the pipeline that must subsequently be discarded</a:t>
            </a:r>
          </a:p>
          <a:p>
            <a:pPr marL="2057400" lvl="8" indent="0">
              <a:buNone/>
            </a:pPr>
            <a:endParaRPr lang="en-GB" dirty="0">
              <a:solidFill>
                <a:srgbClr val="0070C0"/>
              </a:solidFill>
            </a:endParaRPr>
          </a:p>
          <a:p>
            <a:r>
              <a:rPr lang="en-GB" dirty="0">
                <a:solidFill>
                  <a:srgbClr val="0070C0"/>
                </a:solidFill>
              </a:rPr>
              <a:t>Dealing with Branches:</a:t>
            </a:r>
          </a:p>
          <a:p>
            <a:pPr lvl="1"/>
            <a:r>
              <a:rPr lang="en-GB" dirty="0">
                <a:solidFill>
                  <a:srgbClr val="C00000"/>
                </a:solidFill>
              </a:rPr>
              <a:t>Multiple streams</a:t>
            </a:r>
          </a:p>
          <a:p>
            <a:pPr lvl="1"/>
            <a:r>
              <a:rPr lang="en-GB" dirty="0">
                <a:solidFill>
                  <a:srgbClr val="C00000"/>
                </a:solidFill>
              </a:rPr>
              <a:t>Prefetch branch target</a:t>
            </a:r>
          </a:p>
          <a:p>
            <a:pPr lvl="1"/>
            <a:r>
              <a:rPr lang="en-GB" dirty="0">
                <a:solidFill>
                  <a:srgbClr val="C00000"/>
                </a:solidFill>
              </a:rPr>
              <a:t>Loop buffer</a:t>
            </a:r>
          </a:p>
          <a:p>
            <a:pPr lvl="1"/>
            <a:r>
              <a:rPr lang="en-GB" dirty="0">
                <a:solidFill>
                  <a:srgbClr val="C00000"/>
                </a:solidFill>
              </a:rPr>
              <a:t>Branch prediction</a:t>
            </a:r>
          </a:p>
          <a:p>
            <a:pPr lvl="1"/>
            <a:r>
              <a:rPr lang="en-GB" dirty="0">
                <a:solidFill>
                  <a:srgbClr val="C00000"/>
                </a:solidFill>
              </a:rPr>
              <a:t>Delayed branch</a:t>
            </a:r>
          </a:p>
        </p:txBody>
      </p:sp>
      <p:sp>
        <p:nvSpPr>
          <p:cNvPr id="2" name="Slide Number Placeholder 1"/>
          <p:cNvSpPr>
            <a:spLocks noGrp="1"/>
          </p:cNvSpPr>
          <p:nvPr>
            <p:ph type="sldNum" sz="quarter" idx="12"/>
          </p:nvPr>
        </p:nvSpPr>
        <p:spPr/>
        <p:txBody>
          <a:bodyPr/>
          <a:lstStyle/>
          <a:p>
            <a:fld id="{04698E25-70A5-4DC8-888B-608AEC755B87}" type="slidenum">
              <a:rPr lang="en-GB" smtClean="0"/>
              <a:t>32</a:t>
            </a:fld>
            <a:endParaRPr lang="en-GB"/>
          </a:p>
        </p:txBody>
      </p:sp>
      <p:pic>
        <p:nvPicPr>
          <p:cNvPr id="5"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738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fade">
                                      <p:cBhvr>
                                        <p:cTn id="7" dur="1000"/>
                                        <p:tgtEl>
                                          <p:spTgt spid="197635">
                                            <p:txEl>
                                              <p:pRg st="0" end="0"/>
                                            </p:txEl>
                                          </p:spTgt>
                                        </p:tgtEl>
                                      </p:cBhvr>
                                    </p:animEffect>
                                    <p:anim calcmode="lin" valueType="num">
                                      <p:cBhvr>
                                        <p:cTn id="8" dur="1000" fill="hold"/>
                                        <p:tgtEl>
                                          <p:spTgt spid="1976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76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7635">
                                            <p:txEl>
                                              <p:pRg st="2" end="2"/>
                                            </p:txEl>
                                          </p:spTgt>
                                        </p:tgtEl>
                                        <p:attrNameLst>
                                          <p:attrName>style.visibility</p:attrName>
                                        </p:attrNameLst>
                                      </p:cBhvr>
                                      <p:to>
                                        <p:strVal val="visible"/>
                                      </p:to>
                                    </p:set>
                                    <p:animEffect transition="in" filter="fade">
                                      <p:cBhvr>
                                        <p:cTn id="14" dur="1000"/>
                                        <p:tgtEl>
                                          <p:spTgt spid="197635">
                                            <p:txEl>
                                              <p:pRg st="2" end="2"/>
                                            </p:txEl>
                                          </p:spTgt>
                                        </p:tgtEl>
                                      </p:cBhvr>
                                    </p:animEffect>
                                    <p:anim calcmode="lin" valueType="num">
                                      <p:cBhvr>
                                        <p:cTn id="15" dur="1000" fill="hold"/>
                                        <p:tgtEl>
                                          <p:spTgt spid="19763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976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7635">
                                            <p:txEl>
                                              <p:pRg st="4" end="4"/>
                                            </p:txEl>
                                          </p:spTgt>
                                        </p:tgtEl>
                                        <p:attrNameLst>
                                          <p:attrName>style.visibility</p:attrName>
                                        </p:attrNameLst>
                                      </p:cBhvr>
                                      <p:to>
                                        <p:strVal val="visible"/>
                                      </p:to>
                                    </p:set>
                                    <p:animEffect transition="in" filter="fade">
                                      <p:cBhvr>
                                        <p:cTn id="21" dur="1000"/>
                                        <p:tgtEl>
                                          <p:spTgt spid="197635">
                                            <p:txEl>
                                              <p:pRg st="4" end="4"/>
                                            </p:txEl>
                                          </p:spTgt>
                                        </p:tgtEl>
                                      </p:cBhvr>
                                    </p:animEffect>
                                    <p:anim calcmode="lin" valueType="num">
                                      <p:cBhvr>
                                        <p:cTn id="22" dur="1000" fill="hold"/>
                                        <p:tgtEl>
                                          <p:spTgt spid="19763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976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7635">
                                            <p:txEl>
                                              <p:pRg st="6" end="6"/>
                                            </p:txEl>
                                          </p:spTgt>
                                        </p:tgtEl>
                                        <p:attrNameLst>
                                          <p:attrName>style.visibility</p:attrName>
                                        </p:attrNameLst>
                                      </p:cBhvr>
                                      <p:to>
                                        <p:strVal val="visible"/>
                                      </p:to>
                                    </p:set>
                                    <p:animEffect transition="in" filter="fade">
                                      <p:cBhvr>
                                        <p:cTn id="28" dur="1000"/>
                                        <p:tgtEl>
                                          <p:spTgt spid="197635">
                                            <p:txEl>
                                              <p:pRg st="6" end="6"/>
                                            </p:txEl>
                                          </p:spTgt>
                                        </p:tgtEl>
                                      </p:cBhvr>
                                    </p:animEffect>
                                    <p:anim calcmode="lin" valueType="num">
                                      <p:cBhvr>
                                        <p:cTn id="29" dur="1000" fill="hold"/>
                                        <p:tgtEl>
                                          <p:spTgt spid="19763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976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197635">
                                            <p:txEl>
                                              <p:pRg st="7" end="7"/>
                                            </p:txEl>
                                          </p:spTgt>
                                        </p:tgtEl>
                                        <p:attrNameLst>
                                          <p:attrName>style.visibility</p:attrName>
                                        </p:attrNameLst>
                                      </p:cBhvr>
                                      <p:to>
                                        <p:strVal val="visible"/>
                                      </p:to>
                                    </p:set>
                                    <p:animEffect transition="in" filter="wipe(down)">
                                      <p:cBhvr>
                                        <p:cTn id="35" dur="580">
                                          <p:stCondLst>
                                            <p:cond delay="0"/>
                                          </p:stCondLst>
                                        </p:cTn>
                                        <p:tgtEl>
                                          <p:spTgt spid="197635">
                                            <p:txEl>
                                              <p:pRg st="7" end="7"/>
                                            </p:txEl>
                                          </p:spTgt>
                                        </p:tgtEl>
                                      </p:cBhvr>
                                    </p:animEffect>
                                    <p:anim calcmode="lin" valueType="num">
                                      <p:cBhvr>
                                        <p:cTn id="36" dur="1822" tmFilter="0,0; 0.14,0.36; 0.43,0.73; 0.71,0.91; 1.0,1.0">
                                          <p:stCondLst>
                                            <p:cond delay="0"/>
                                          </p:stCondLst>
                                        </p:cTn>
                                        <p:tgtEl>
                                          <p:spTgt spid="197635">
                                            <p:txEl>
                                              <p:pRg st="7" end="7"/>
                                            </p:txEl>
                                          </p:spTgt>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97635">
                                            <p:txEl>
                                              <p:pRg st="7" end="7"/>
                                            </p:txEl>
                                          </p:spTgt>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97635">
                                            <p:txEl>
                                              <p:pRg st="7" end="7"/>
                                            </p:txEl>
                                          </p:spTgt>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97635">
                                            <p:txEl>
                                              <p:pRg st="7" end="7"/>
                                            </p:txEl>
                                          </p:spTgt>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97635">
                                            <p:txEl>
                                              <p:pRg st="7" end="7"/>
                                            </p:txEl>
                                          </p:spTgt>
                                        </p:tgtEl>
                                        <p:attrNameLst>
                                          <p:attrName>ppt_y</p:attrName>
                                        </p:attrNameLst>
                                      </p:cBhvr>
                                      <p:tavLst>
                                        <p:tav tm="0" fmla="#ppt_y-sin(pi*$)/81">
                                          <p:val>
                                            <p:fltVal val="0"/>
                                          </p:val>
                                        </p:tav>
                                        <p:tav tm="100000">
                                          <p:val>
                                            <p:fltVal val="1"/>
                                          </p:val>
                                        </p:tav>
                                      </p:tavLst>
                                    </p:anim>
                                    <p:animScale>
                                      <p:cBhvr>
                                        <p:cTn id="41" dur="26">
                                          <p:stCondLst>
                                            <p:cond delay="650"/>
                                          </p:stCondLst>
                                        </p:cTn>
                                        <p:tgtEl>
                                          <p:spTgt spid="197635">
                                            <p:txEl>
                                              <p:pRg st="7" end="7"/>
                                            </p:txEl>
                                          </p:spTgt>
                                        </p:tgtEl>
                                      </p:cBhvr>
                                      <p:to x="100000" y="60000"/>
                                    </p:animScale>
                                    <p:animScale>
                                      <p:cBhvr>
                                        <p:cTn id="42" dur="166" decel="50000">
                                          <p:stCondLst>
                                            <p:cond delay="676"/>
                                          </p:stCondLst>
                                        </p:cTn>
                                        <p:tgtEl>
                                          <p:spTgt spid="197635">
                                            <p:txEl>
                                              <p:pRg st="7" end="7"/>
                                            </p:txEl>
                                          </p:spTgt>
                                        </p:tgtEl>
                                      </p:cBhvr>
                                      <p:to x="100000" y="100000"/>
                                    </p:animScale>
                                    <p:animScale>
                                      <p:cBhvr>
                                        <p:cTn id="43" dur="26">
                                          <p:stCondLst>
                                            <p:cond delay="1312"/>
                                          </p:stCondLst>
                                        </p:cTn>
                                        <p:tgtEl>
                                          <p:spTgt spid="197635">
                                            <p:txEl>
                                              <p:pRg st="7" end="7"/>
                                            </p:txEl>
                                          </p:spTgt>
                                        </p:tgtEl>
                                      </p:cBhvr>
                                      <p:to x="100000" y="80000"/>
                                    </p:animScale>
                                    <p:animScale>
                                      <p:cBhvr>
                                        <p:cTn id="44" dur="166" decel="50000">
                                          <p:stCondLst>
                                            <p:cond delay="1338"/>
                                          </p:stCondLst>
                                        </p:cTn>
                                        <p:tgtEl>
                                          <p:spTgt spid="197635">
                                            <p:txEl>
                                              <p:pRg st="7" end="7"/>
                                            </p:txEl>
                                          </p:spTgt>
                                        </p:tgtEl>
                                      </p:cBhvr>
                                      <p:to x="100000" y="100000"/>
                                    </p:animScale>
                                    <p:animScale>
                                      <p:cBhvr>
                                        <p:cTn id="45" dur="26">
                                          <p:stCondLst>
                                            <p:cond delay="1642"/>
                                          </p:stCondLst>
                                        </p:cTn>
                                        <p:tgtEl>
                                          <p:spTgt spid="197635">
                                            <p:txEl>
                                              <p:pRg st="7" end="7"/>
                                            </p:txEl>
                                          </p:spTgt>
                                        </p:tgtEl>
                                      </p:cBhvr>
                                      <p:to x="100000" y="90000"/>
                                    </p:animScale>
                                    <p:animScale>
                                      <p:cBhvr>
                                        <p:cTn id="46" dur="166" decel="50000">
                                          <p:stCondLst>
                                            <p:cond delay="1668"/>
                                          </p:stCondLst>
                                        </p:cTn>
                                        <p:tgtEl>
                                          <p:spTgt spid="197635">
                                            <p:txEl>
                                              <p:pRg st="7" end="7"/>
                                            </p:txEl>
                                          </p:spTgt>
                                        </p:tgtEl>
                                      </p:cBhvr>
                                      <p:to x="100000" y="100000"/>
                                    </p:animScale>
                                    <p:animScale>
                                      <p:cBhvr>
                                        <p:cTn id="47" dur="26">
                                          <p:stCondLst>
                                            <p:cond delay="1808"/>
                                          </p:stCondLst>
                                        </p:cTn>
                                        <p:tgtEl>
                                          <p:spTgt spid="197635">
                                            <p:txEl>
                                              <p:pRg st="7" end="7"/>
                                            </p:txEl>
                                          </p:spTgt>
                                        </p:tgtEl>
                                      </p:cBhvr>
                                      <p:to x="100000" y="95000"/>
                                    </p:animScale>
                                    <p:animScale>
                                      <p:cBhvr>
                                        <p:cTn id="48" dur="166" decel="50000">
                                          <p:stCondLst>
                                            <p:cond delay="1834"/>
                                          </p:stCondLst>
                                        </p:cTn>
                                        <p:tgtEl>
                                          <p:spTgt spid="197635">
                                            <p:txEl>
                                              <p:pRg st="7" end="7"/>
                                            </p:txEl>
                                          </p:spTgt>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nodeType="clickEffect">
                                  <p:stCondLst>
                                    <p:cond delay="0"/>
                                  </p:stCondLst>
                                  <p:childTnLst>
                                    <p:set>
                                      <p:cBhvr>
                                        <p:cTn id="52" dur="1" fill="hold">
                                          <p:stCondLst>
                                            <p:cond delay="0"/>
                                          </p:stCondLst>
                                        </p:cTn>
                                        <p:tgtEl>
                                          <p:spTgt spid="197635">
                                            <p:txEl>
                                              <p:pRg st="8" end="8"/>
                                            </p:txEl>
                                          </p:spTgt>
                                        </p:tgtEl>
                                        <p:attrNameLst>
                                          <p:attrName>style.visibility</p:attrName>
                                        </p:attrNameLst>
                                      </p:cBhvr>
                                      <p:to>
                                        <p:strVal val="visible"/>
                                      </p:to>
                                    </p:set>
                                    <p:animEffect transition="in" filter="wipe(down)">
                                      <p:cBhvr>
                                        <p:cTn id="53" dur="580">
                                          <p:stCondLst>
                                            <p:cond delay="0"/>
                                          </p:stCondLst>
                                        </p:cTn>
                                        <p:tgtEl>
                                          <p:spTgt spid="197635">
                                            <p:txEl>
                                              <p:pRg st="8" end="8"/>
                                            </p:txEl>
                                          </p:spTgt>
                                        </p:tgtEl>
                                      </p:cBhvr>
                                    </p:animEffect>
                                    <p:anim calcmode="lin" valueType="num">
                                      <p:cBhvr>
                                        <p:cTn id="54" dur="1822" tmFilter="0,0; 0.14,0.36; 0.43,0.73; 0.71,0.91; 1.0,1.0">
                                          <p:stCondLst>
                                            <p:cond delay="0"/>
                                          </p:stCondLst>
                                        </p:cTn>
                                        <p:tgtEl>
                                          <p:spTgt spid="197635">
                                            <p:txEl>
                                              <p:pRg st="8" end="8"/>
                                            </p:txEl>
                                          </p:spTgt>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197635">
                                            <p:txEl>
                                              <p:pRg st="8" end="8"/>
                                            </p:txEl>
                                          </p:spTgt>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197635">
                                            <p:txEl>
                                              <p:pRg st="8" end="8"/>
                                            </p:txEl>
                                          </p:spTgt>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197635">
                                            <p:txEl>
                                              <p:pRg st="8" end="8"/>
                                            </p:txEl>
                                          </p:spTgt>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197635">
                                            <p:txEl>
                                              <p:pRg st="8" end="8"/>
                                            </p:txEl>
                                          </p:spTgt>
                                        </p:tgtEl>
                                        <p:attrNameLst>
                                          <p:attrName>ppt_y</p:attrName>
                                        </p:attrNameLst>
                                      </p:cBhvr>
                                      <p:tavLst>
                                        <p:tav tm="0" fmla="#ppt_y-sin(pi*$)/81">
                                          <p:val>
                                            <p:fltVal val="0"/>
                                          </p:val>
                                        </p:tav>
                                        <p:tav tm="100000">
                                          <p:val>
                                            <p:fltVal val="1"/>
                                          </p:val>
                                        </p:tav>
                                      </p:tavLst>
                                    </p:anim>
                                    <p:animScale>
                                      <p:cBhvr>
                                        <p:cTn id="59" dur="26">
                                          <p:stCondLst>
                                            <p:cond delay="650"/>
                                          </p:stCondLst>
                                        </p:cTn>
                                        <p:tgtEl>
                                          <p:spTgt spid="197635">
                                            <p:txEl>
                                              <p:pRg st="8" end="8"/>
                                            </p:txEl>
                                          </p:spTgt>
                                        </p:tgtEl>
                                      </p:cBhvr>
                                      <p:to x="100000" y="60000"/>
                                    </p:animScale>
                                    <p:animScale>
                                      <p:cBhvr>
                                        <p:cTn id="60" dur="166" decel="50000">
                                          <p:stCondLst>
                                            <p:cond delay="676"/>
                                          </p:stCondLst>
                                        </p:cTn>
                                        <p:tgtEl>
                                          <p:spTgt spid="197635">
                                            <p:txEl>
                                              <p:pRg st="8" end="8"/>
                                            </p:txEl>
                                          </p:spTgt>
                                        </p:tgtEl>
                                      </p:cBhvr>
                                      <p:to x="100000" y="100000"/>
                                    </p:animScale>
                                    <p:animScale>
                                      <p:cBhvr>
                                        <p:cTn id="61" dur="26">
                                          <p:stCondLst>
                                            <p:cond delay="1312"/>
                                          </p:stCondLst>
                                        </p:cTn>
                                        <p:tgtEl>
                                          <p:spTgt spid="197635">
                                            <p:txEl>
                                              <p:pRg st="8" end="8"/>
                                            </p:txEl>
                                          </p:spTgt>
                                        </p:tgtEl>
                                      </p:cBhvr>
                                      <p:to x="100000" y="80000"/>
                                    </p:animScale>
                                    <p:animScale>
                                      <p:cBhvr>
                                        <p:cTn id="62" dur="166" decel="50000">
                                          <p:stCondLst>
                                            <p:cond delay="1338"/>
                                          </p:stCondLst>
                                        </p:cTn>
                                        <p:tgtEl>
                                          <p:spTgt spid="197635">
                                            <p:txEl>
                                              <p:pRg st="8" end="8"/>
                                            </p:txEl>
                                          </p:spTgt>
                                        </p:tgtEl>
                                      </p:cBhvr>
                                      <p:to x="100000" y="100000"/>
                                    </p:animScale>
                                    <p:animScale>
                                      <p:cBhvr>
                                        <p:cTn id="63" dur="26">
                                          <p:stCondLst>
                                            <p:cond delay="1642"/>
                                          </p:stCondLst>
                                        </p:cTn>
                                        <p:tgtEl>
                                          <p:spTgt spid="197635">
                                            <p:txEl>
                                              <p:pRg st="8" end="8"/>
                                            </p:txEl>
                                          </p:spTgt>
                                        </p:tgtEl>
                                      </p:cBhvr>
                                      <p:to x="100000" y="90000"/>
                                    </p:animScale>
                                    <p:animScale>
                                      <p:cBhvr>
                                        <p:cTn id="64" dur="166" decel="50000">
                                          <p:stCondLst>
                                            <p:cond delay="1668"/>
                                          </p:stCondLst>
                                        </p:cTn>
                                        <p:tgtEl>
                                          <p:spTgt spid="197635">
                                            <p:txEl>
                                              <p:pRg st="8" end="8"/>
                                            </p:txEl>
                                          </p:spTgt>
                                        </p:tgtEl>
                                      </p:cBhvr>
                                      <p:to x="100000" y="100000"/>
                                    </p:animScale>
                                    <p:animScale>
                                      <p:cBhvr>
                                        <p:cTn id="65" dur="26">
                                          <p:stCondLst>
                                            <p:cond delay="1808"/>
                                          </p:stCondLst>
                                        </p:cTn>
                                        <p:tgtEl>
                                          <p:spTgt spid="197635">
                                            <p:txEl>
                                              <p:pRg st="8" end="8"/>
                                            </p:txEl>
                                          </p:spTgt>
                                        </p:tgtEl>
                                      </p:cBhvr>
                                      <p:to x="100000" y="95000"/>
                                    </p:animScale>
                                    <p:animScale>
                                      <p:cBhvr>
                                        <p:cTn id="66" dur="166" decel="50000">
                                          <p:stCondLst>
                                            <p:cond delay="1834"/>
                                          </p:stCondLst>
                                        </p:cTn>
                                        <p:tgtEl>
                                          <p:spTgt spid="197635">
                                            <p:txEl>
                                              <p:pRg st="8" end="8"/>
                                            </p:txEl>
                                          </p:spTgt>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nodeType="clickEffect">
                                  <p:stCondLst>
                                    <p:cond delay="0"/>
                                  </p:stCondLst>
                                  <p:childTnLst>
                                    <p:set>
                                      <p:cBhvr>
                                        <p:cTn id="70" dur="1" fill="hold">
                                          <p:stCondLst>
                                            <p:cond delay="0"/>
                                          </p:stCondLst>
                                        </p:cTn>
                                        <p:tgtEl>
                                          <p:spTgt spid="197635">
                                            <p:txEl>
                                              <p:pRg st="9" end="9"/>
                                            </p:txEl>
                                          </p:spTgt>
                                        </p:tgtEl>
                                        <p:attrNameLst>
                                          <p:attrName>style.visibility</p:attrName>
                                        </p:attrNameLst>
                                      </p:cBhvr>
                                      <p:to>
                                        <p:strVal val="visible"/>
                                      </p:to>
                                    </p:set>
                                    <p:animEffect transition="in" filter="wipe(down)">
                                      <p:cBhvr>
                                        <p:cTn id="71" dur="580">
                                          <p:stCondLst>
                                            <p:cond delay="0"/>
                                          </p:stCondLst>
                                        </p:cTn>
                                        <p:tgtEl>
                                          <p:spTgt spid="197635">
                                            <p:txEl>
                                              <p:pRg st="9" end="9"/>
                                            </p:txEl>
                                          </p:spTgt>
                                        </p:tgtEl>
                                      </p:cBhvr>
                                    </p:animEffect>
                                    <p:anim calcmode="lin" valueType="num">
                                      <p:cBhvr>
                                        <p:cTn id="72" dur="1822" tmFilter="0,0; 0.14,0.36; 0.43,0.73; 0.71,0.91; 1.0,1.0">
                                          <p:stCondLst>
                                            <p:cond delay="0"/>
                                          </p:stCondLst>
                                        </p:cTn>
                                        <p:tgtEl>
                                          <p:spTgt spid="197635">
                                            <p:txEl>
                                              <p:pRg st="9" end="9"/>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97635">
                                            <p:txEl>
                                              <p:pRg st="9" end="9"/>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97635">
                                            <p:txEl>
                                              <p:pRg st="9" end="9"/>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97635">
                                            <p:txEl>
                                              <p:pRg st="9" end="9"/>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97635">
                                            <p:txEl>
                                              <p:pRg st="9" end="9"/>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197635">
                                            <p:txEl>
                                              <p:pRg st="9" end="9"/>
                                            </p:txEl>
                                          </p:spTgt>
                                        </p:tgtEl>
                                      </p:cBhvr>
                                      <p:to x="100000" y="60000"/>
                                    </p:animScale>
                                    <p:animScale>
                                      <p:cBhvr>
                                        <p:cTn id="78" dur="166" decel="50000">
                                          <p:stCondLst>
                                            <p:cond delay="676"/>
                                          </p:stCondLst>
                                        </p:cTn>
                                        <p:tgtEl>
                                          <p:spTgt spid="197635">
                                            <p:txEl>
                                              <p:pRg st="9" end="9"/>
                                            </p:txEl>
                                          </p:spTgt>
                                        </p:tgtEl>
                                      </p:cBhvr>
                                      <p:to x="100000" y="100000"/>
                                    </p:animScale>
                                    <p:animScale>
                                      <p:cBhvr>
                                        <p:cTn id="79" dur="26">
                                          <p:stCondLst>
                                            <p:cond delay="1312"/>
                                          </p:stCondLst>
                                        </p:cTn>
                                        <p:tgtEl>
                                          <p:spTgt spid="197635">
                                            <p:txEl>
                                              <p:pRg st="9" end="9"/>
                                            </p:txEl>
                                          </p:spTgt>
                                        </p:tgtEl>
                                      </p:cBhvr>
                                      <p:to x="100000" y="80000"/>
                                    </p:animScale>
                                    <p:animScale>
                                      <p:cBhvr>
                                        <p:cTn id="80" dur="166" decel="50000">
                                          <p:stCondLst>
                                            <p:cond delay="1338"/>
                                          </p:stCondLst>
                                        </p:cTn>
                                        <p:tgtEl>
                                          <p:spTgt spid="197635">
                                            <p:txEl>
                                              <p:pRg st="9" end="9"/>
                                            </p:txEl>
                                          </p:spTgt>
                                        </p:tgtEl>
                                      </p:cBhvr>
                                      <p:to x="100000" y="100000"/>
                                    </p:animScale>
                                    <p:animScale>
                                      <p:cBhvr>
                                        <p:cTn id="81" dur="26">
                                          <p:stCondLst>
                                            <p:cond delay="1642"/>
                                          </p:stCondLst>
                                        </p:cTn>
                                        <p:tgtEl>
                                          <p:spTgt spid="197635">
                                            <p:txEl>
                                              <p:pRg st="9" end="9"/>
                                            </p:txEl>
                                          </p:spTgt>
                                        </p:tgtEl>
                                      </p:cBhvr>
                                      <p:to x="100000" y="90000"/>
                                    </p:animScale>
                                    <p:animScale>
                                      <p:cBhvr>
                                        <p:cTn id="82" dur="166" decel="50000">
                                          <p:stCondLst>
                                            <p:cond delay="1668"/>
                                          </p:stCondLst>
                                        </p:cTn>
                                        <p:tgtEl>
                                          <p:spTgt spid="197635">
                                            <p:txEl>
                                              <p:pRg st="9" end="9"/>
                                            </p:txEl>
                                          </p:spTgt>
                                        </p:tgtEl>
                                      </p:cBhvr>
                                      <p:to x="100000" y="100000"/>
                                    </p:animScale>
                                    <p:animScale>
                                      <p:cBhvr>
                                        <p:cTn id="83" dur="26">
                                          <p:stCondLst>
                                            <p:cond delay="1808"/>
                                          </p:stCondLst>
                                        </p:cTn>
                                        <p:tgtEl>
                                          <p:spTgt spid="197635">
                                            <p:txEl>
                                              <p:pRg st="9" end="9"/>
                                            </p:txEl>
                                          </p:spTgt>
                                        </p:tgtEl>
                                      </p:cBhvr>
                                      <p:to x="100000" y="95000"/>
                                    </p:animScale>
                                    <p:animScale>
                                      <p:cBhvr>
                                        <p:cTn id="84" dur="166" decel="50000">
                                          <p:stCondLst>
                                            <p:cond delay="1834"/>
                                          </p:stCondLst>
                                        </p:cTn>
                                        <p:tgtEl>
                                          <p:spTgt spid="197635">
                                            <p:txEl>
                                              <p:pRg st="9" end="9"/>
                                            </p:txEl>
                                          </p:spTgt>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26" presetClass="entr" presetSubtype="0" fill="hold" nodeType="clickEffect">
                                  <p:stCondLst>
                                    <p:cond delay="0"/>
                                  </p:stCondLst>
                                  <p:childTnLst>
                                    <p:set>
                                      <p:cBhvr>
                                        <p:cTn id="88" dur="1" fill="hold">
                                          <p:stCondLst>
                                            <p:cond delay="0"/>
                                          </p:stCondLst>
                                        </p:cTn>
                                        <p:tgtEl>
                                          <p:spTgt spid="197635">
                                            <p:txEl>
                                              <p:pRg st="10" end="10"/>
                                            </p:txEl>
                                          </p:spTgt>
                                        </p:tgtEl>
                                        <p:attrNameLst>
                                          <p:attrName>style.visibility</p:attrName>
                                        </p:attrNameLst>
                                      </p:cBhvr>
                                      <p:to>
                                        <p:strVal val="visible"/>
                                      </p:to>
                                    </p:set>
                                    <p:animEffect transition="in" filter="wipe(down)">
                                      <p:cBhvr>
                                        <p:cTn id="89" dur="580">
                                          <p:stCondLst>
                                            <p:cond delay="0"/>
                                          </p:stCondLst>
                                        </p:cTn>
                                        <p:tgtEl>
                                          <p:spTgt spid="197635">
                                            <p:txEl>
                                              <p:pRg st="10" end="10"/>
                                            </p:txEl>
                                          </p:spTgt>
                                        </p:tgtEl>
                                      </p:cBhvr>
                                    </p:animEffect>
                                    <p:anim calcmode="lin" valueType="num">
                                      <p:cBhvr>
                                        <p:cTn id="90" dur="1822" tmFilter="0,0; 0.14,0.36; 0.43,0.73; 0.71,0.91; 1.0,1.0">
                                          <p:stCondLst>
                                            <p:cond delay="0"/>
                                          </p:stCondLst>
                                        </p:cTn>
                                        <p:tgtEl>
                                          <p:spTgt spid="197635">
                                            <p:txEl>
                                              <p:pRg st="10" end="10"/>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197635">
                                            <p:txEl>
                                              <p:pRg st="10" end="10"/>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197635">
                                            <p:txEl>
                                              <p:pRg st="10" end="10"/>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197635">
                                            <p:txEl>
                                              <p:pRg st="10" end="10"/>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197635">
                                            <p:txEl>
                                              <p:pRg st="10" end="10"/>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197635">
                                            <p:txEl>
                                              <p:pRg st="10" end="10"/>
                                            </p:txEl>
                                          </p:spTgt>
                                        </p:tgtEl>
                                      </p:cBhvr>
                                      <p:to x="100000" y="60000"/>
                                    </p:animScale>
                                    <p:animScale>
                                      <p:cBhvr>
                                        <p:cTn id="96" dur="166" decel="50000">
                                          <p:stCondLst>
                                            <p:cond delay="676"/>
                                          </p:stCondLst>
                                        </p:cTn>
                                        <p:tgtEl>
                                          <p:spTgt spid="197635">
                                            <p:txEl>
                                              <p:pRg st="10" end="10"/>
                                            </p:txEl>
                                          </p:spTgt>
                                        </p:tgtEl>
                                      </p:cBhvr>
                                      <p:to x="100000" y="100000"/>
                                    </p:animScale>
                                    <p:animScale>
                                      <p:cBhvr>
                                        <p:cTn id="97" dur="26">
                                          <p:stCondLst>
                                            <p:cond delay="1312"/>
                                          </p:stCondLst>
                                        </p:cTn>
                                        <p:tgtEl>
                                          <p:spTgt spid="197635">
                                            <p:txEl>
                                              <p:pRg st="10" end="10"/>
                                            </p:txEl>
                                          </p:spTgt>
                                        </p:tgtEl>
                                      </p:cBhvr>
                                      <p:to x="100000" y="80000"/>
                                    </p:animScale>
                                    <p:animScale>
                                      <p:cBhvr>
                                        <p:cTn id="98" dur="166" decel="50000">
                                          <p:stCondLst>
                                            <p:cond delay="1338"/>
                                          </p:stCondLst>
                                        </p:cTn>
                                        <p:tgtEl>
                                          <p:spTgt spid="197635">
                                            <p:txEl>
                                              <p:pRg st="10" end="10"/>
                                            </p:txEl>
                                          </p:spTgt>
                                        </p:tgtEl>
                                      </p:cBhvr>
                                      <p:to x="100000" y="100000"/>
                                    </p:animScale>
                                    <p:animScale>
                                      <p:cBhvr>
                                        <p:cTn id="99" dur="26">
                                          <p:stCondLst>
                                            <p:cond delay="1642"/>
                                          </p:stCondLst>
                                        </p:cTn>
                                        <p:tgtEl>
                                          <p:spTgt spid="197635">
                                            <p:txEl>
                                              <p:pRg st="10" end="10"/>
                                            </p:txEl>
                                          </p:spTgt>
                                        </p:tgtEl>
                                      </p:cBhvr>
                                      <p:to x="100000" y="90000"/>
                                    </p:animScale>
                                    <p:animScale>
                                      <p:cBhvr>
                                        <p:cTn id="100" dur="166" decel="50000">
                                          <p:stCondLst>
                                            <p:cond delay="1668"/>
                                          </p:stCondLst>
                                        </p:cTn>
                                        <p:tgtEl>
                                          <p:spTgt spid="197635">
                                            <p:txEl>
                                              <p:pRg st="10" end="10"/>
                                            </p:txEl>
                                          </p:spTgt>
                                        </p:tgtEl>
                                      </p:cBhvr>
                                      <p:to x="100000" y="100000"/>
                                    </p:animScale>
                                    <p:animScale>
                                      <p:cBhvr>
                                        <p:cTn id="101" dur="26">
                                          <p:stCondLst>
                                            <p:cond delay="1808"/>
                                          </p:stCondLst>
                                        </p:cTn>
                                        <p:tgtEl>
                                          <p:spTgt spid="197635">
                                            <p:txEl>
                                              <p:pRg st="10" end="10"/>
                                            </p:txEl>
                                          </p:spTgt>
                                        </p:tgtEl>
                                      </p:cBhvr>
                                      <p:to x="100000" y="95000"/>
                                    </p:animScale>
                                    <p:animScale>
                                      <p:cBhvr>
                                        <p:cTn id="102" dur="166" decel="50000">
                                          <p:stCondLst>
                                            <p:cond delay="1834"/>
                                          </p:stCondLst>
                                        </p:cTn>
                                        <p:tgtEl>
                                          <p:spTgt spid="197635">
                                            <p:txEl>
                                              <p:pRg st="10" end="10"/>
                                            </p:txEl>
                                          </p:spTgt>
                                        </p:tgtEl>
                                      </p:cBhvr>
                                      <p:to x="100000" y="100000"/>
                                    </p:animScale>
                                  </p:childTnLst>
                                </p:cTn>
                              </p:par>
                            </p:childTnLst>
                          </p:cTn>
                        </p:par>
                      </p:childTnLst>
                    </p:cTn>
                  </p:par>
                  <p:par>
                    <p:cTn id="103" fill="hold">
                      <p:stCondLst>
                        <p:cond delay="indefinite"/>
                      </p:stCondLst>
                      <p:childTnLst>
                        <p:par>
                          <p:cTn id="104" fill="hold">
                            <p:stCondLst>
                              <p:cond delay="0"/>
                            </p:stCondLst>
                            <p:childTnLst>
                              <p:par>
                                <p:cTn id="105" presetID="26" presetClass="entr" presetSubtype="0" fill="hold" nodeType="clickEffect">
                                  <p:stCondLst>
                                    <p:cond delay="0"/>
                                  </p:stCondLst>
                                  <p:childTnLst>
                                    <p:set>
                                      <p:cBhvr>
                                        <p:cTn id="106" dur="1" fill="hold">
                                          <p:stCondLst>
                                            <p:cond delay="0"/>
                                          </p:stCondLst>
                                        </p:cTn>
                                        <p:tgtEl>
                                          <p:spTgt spid="197635">
                                            <p:txEl>
                                              <p:pRg st="11" end="11"/>
                                            </p:txEl>
                                          </p:spTgt>
                                        </p:tgtEl>
                                        <p:attrNameLst>
                                          <p:attrName>style.visibility</p:attrName>
                                        </p:attrNameLst>
                                      </p:cBhvr>
                                      <p:to>
                                        <p:strVal val="visible"/>
                                      </p:to>
                                    </p:set>
                                    <p:animEffect transition="in" filter="wipe(down)">
                                      <p:cBhvr>
                                        <p:cTn id="107" dur="580">
                                          <p:stCondLst>
                                            <p:cond delay="0"/>
                                          </p:stCondLst>
                                        </p:cTn>
                                        <p:tgtEl>
                                          <p:spTgt spid="197635">
                                            <p:txEl>
                                              <p:pRg st="11" end="11"/>
                                            </p:txEl>
                                          </p:spTgt>
                                        </p:tgtEl>
                                      </p:cBhvr>
                                    </p:animEffect>
                                    <p:anim calcmode="lin" valueType="num">
                                      <p:cBhvr>
                                        <p:cTn id="108" dur="1822" tmFilter="0,0; 0.14,0.36; 0.43,0.73; 0.71,0.91; 1.0,1.0">
                                          <p:stCondLst>
                                            <p:cond delay="0"/>
                                          </p:stCondLst>
                                        </p:cTn>
                                        <p:tgtEl>
                                          <p:spTgt spid="197635">
                                            <p:txEl>
                                              <p:pRg st="11" end="11"/>
                                            </p:txEl>
                                          </p:spTgt>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197635">
                                            <p:txEl>
                                              <p:pRg st="11" end="11"/>
                                            </p:txEl>
                                          </p:spTgt>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197635">
                                            <p:txEl>
                                              <p:pRg st="11" end="11"/>
                                            </p:txEl>
                                          </p:spTgt>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197635">
                                            <p:txEl>
                                              <p:pRg st="11" end="11"/>
                                            </p:txEl>
                                          </p:spTgt>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197635">
                                            <p:txEl>
                                              <p:pRg st="11" end="11"/>
                                            </p:txEl>
                                          </p:spTgt>
                                        </p:tgtEl>
                                        <p:attrNameLst>
                                          <p:attrName>ppt_y</p:attrName>
                                        </p:attrNameLst>
                                      </p:cBhvr>
                                      <p:tavLst>
                                        <p:tav tm="0" fmla="#ppt_y-sin(pi*$)/81">
                                          <p:val>
                                            <p:fltVal val="0"/>
                                          </p:val>
                                        </p:tav>
                                        <p:tav tm="100000">
                                          <p:val>
                                            <p:fltVal val="1"/>
                                          </p:val>
                                        </p:tav>
                                      </p:tavLst>
                                    </p:anim>
                                    <p:animScale>
                                      <p:cBhvr>
                                        <p:cTn id="113" dur="26">
                                          <p:stCondLst>
                                            <p:cond delay="650"/>
                                          </p:stCondLst>
                                        </p:cTn>
                                        <p:tgtEl>
                                          <p:spTgt spid="197635">
                                            <p:txEl>
                                              <p:pRg st="11" end="11"/>
                                            </p:txEl>
                                          </p:spTgt>
                                        </p:tgtEl>
                                      </p:cBhvr>
                                      <p:to x="100000" y="60000"/>
                                    </p:animScale>
                                    <p:animScale>
                                      <p:cBhvr>
                                        <p:cTn id="114" dur="166" decel="50000">
                                          <p:stCondLst>
                                            <p:cond delay="676"/>
                                          </p:stCondLst>
                                        </p:cTn>
                                        <p:tgtEl>
                                          <p:spTgt spid="197635">
                                            <p:txEl>
                                              <p:pRg st="11" end="11"/>
                                            </p:txEl>
                                          </p:spTgt>
                                        </p:tgtEl>
                                      </p:cBhvr>
                                      <p:to x="100000" y="100000"/>
                                    </p:animScale>
                                    <p:animScale>
                                      <p:cBhvr>
                                        <p:cTn id="115" dur="26">
                                          <p:stCondLst>
                                            <p:cond delay="1312"/>
                                          </p:stCondLst>
                                        </p:cTn>
                                        <p:tgtEl>
                                          <p:spTgt spid="197635">
                                            <p:txEl>
                                              <p:pRg st="11" end="11"/>
                                            </p:txEl>
                                          </p:spTgt>
                                        </p:tgtEl>
                                      </p:cBhvr>
                                      <p:to x="100000" y="80000"/>
                                    </p:animScale>
                                    <p:animScale>
                                      <p:cBhvr>
                                        <p:cTn id="116" dur="166" decel="50000">
                                          <p:stCondLst>
                                            <p:cond delay="1338"/>
                                          </p:stCondLst>
                                        </p:cTn>
                                        <p:tgtEl>
                                          <p:spTgt spid="197635">
                                            <p:txEl>
                                              <p:pRg st="11" end="11"/>
                                            </p:txEl>
                                          </p:spTgt>
                                        </p:tgtEl>
                                      </p:cBhvr>
                                      <p:to x="100000" y="100000"/>
                                    </p:animScale>
                                    <p:animScale>
                                      <p:cBhvr>
                                        <p:cTn id="117" dur="26">
                                          <p:stCondLst>
                                            <p:cond delay="1642"/>
                                          </p:stCondLst>
                                        </p:cTn>
                                        <p:tgtEl>
                                          <p:spTgt spid="197635">
                                            <p:txEl>
                                              <p:pRg st="11" end="11"/>
                                            </p:txEl>
                                          </p:spTgt>
                                        </p:tgtEl>
                                      </p:cBhvr>
                                      <p:to x="100000" y="90000"/>
                                    </p:animScale>
                                    <p:animScale>
                                      <p:cBhvr>
                                        <p:cTn id="118" dur="166" decel="50000">
                                          <p:stCondLst>
                                            <p:cond delay="1668"/>
                                          </p:stCondLst>
                                        </p:cTn>
                                        <p:tgtEl>
                                          <p:spTgt spid="197635">
                                            <p:txEl>
                                              <p:pRg st="11" end="11"/>
                                            </p:txEl>
                                          </p:spTgt>
                                        </p:tgtEl>
                                      </p:cBhvr>
                                      <p:to x="100000" y="100000"/>
                                    </p:animScale>
                                    <p:animScale>
                                      <p:cBhvr>
                                        <p:cTn id="119" dur="26">
                                          <p:stCondLst>
                                            <p:cond delay="1808"/>
                                          </p:stCondLst>
                                        </p:cTn>
                                        <p:tgtEl>
                                          <p:spTgt spid="197635">
                                            <p:txEl>
                                              <p:pRg st="11" end="11"/>
                                            </p:txEl>
                                          </p:spTgt>
                                        </p:tgtEl>
                                      </p:cBhvr>
                                      <p:to x="100000" y="95000"/>
                                    </p:animScale>
                                    <p:animScale>
                                      <p:cBhvr>
                                        <p:cTn id="120" dur="166" decel="50000">
                                          <p:stCondLst>
                                            <p:cond delay="1834"/>
                                          </p:stCondLst>
                                        </p:cTn>
                                        <p:tgtEl>
                                          <p:spTgt spid="197635">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Slide Number Placeholder 1"/>
          <p:cNvSpPr>
            <a:spLocks noGrp="1"/>
          </p:cNvSpPr>
          <p:nvPr>
            <p:ph type="sldNum" sz="quarter" idx="12"/>
          </p:nvPr>
        </p:nvSpPr>
        <p:spPr/>
        <p:txBody>
          <a:bodyPr/>
          <a:lstStyle/>
          <a:p>
            <a:fld id="{04698E25-70A5-4DC8-888B-608AEC755B87}" type="slidenum">
              <a:rPr lang="en-GB" smtClean="0"/>
              <a:t>33</a:t>
            </a:fld>
            <a:endParaRPr lang="en-GB"/>
          </a:p>
        </p:txBody>
      </p:sp>
      <p:sp>
        <p:nvSpPr>
          <p:cNvPr id="88068" name="Rectangle 4"/>
          <p:cNvSpPr>
            <a:spLocks noGrp="1" noChangeArrowheads="1"/>
          </p:cNvSpPr>
          <p:nvPr>
            <p:ph type="title" idx="4294967295"/>
          </p:nvPr>
        </p:nvSpPr>
        <p:spPr>
          <a:xfrm>
            <a:off x="0" y="304800"/>
            <a:ext cx="7556500" cy="1116013"/>
          </a:xfrm>
          <a:noFill/>
          <a:ln/>
        </p:spPr>
        <p:txBody>
          <a:bodyPr lIns="90488" tIns="44450" rIns="90488" bIns="44450"/>
          <a:lstStyle/>
          <a:p>
            <a:r>
              <a:rPr lang="en-US" dirty="0">
                <a:effectLst>
                  <a:outerShdw blurRad="38100" dist="38100" dir="2700000" algn="tl">
                    <a:srgbClr val="000000">
                      <a:alpha val="43137"/>
                    </a:srgbClr>
                  </a:outerShdw>
                </a:effectLst>
              </a:rPr>
              <a:t>Multiple Streams</a:t>
            </a: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2067869067"/>
              </p:ext>
            </p:extLst>
          </p:nvPr>
        </p:nvGraphicFramePr>
        <p:xfrm>
          <a:off x="0" y="1371600"/>
          <a:ext cx="8305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2" descr="C:\Users\ab0480\Desktop\CU_\New Session Prep - 2016-17\120CT\Amber Traffic Ligh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27831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6" name="Rectangle 4"/>
          <p:cNvSpPr>
            <a:spLocks noGrp="1" noChangeArrowheads="1"/>
          </p:cNvSpPr>
          <p:nvPr>
            <p:ph type="title"/>
          </p:nvPr>
        </p:nvSpPr>
        <p:spPr>
          <a:xfrm>
            <a:off x="304800" y="304800"/>
            <a:ext cx="6191157" cy="833718"/>
          </a:xfrm>
          <a:noFill/>
          <a:ln/>
        </p:spPr>
        <p:txBody>
          <a:bodyPr lIns="90488" tIns="44450" rIns="90488" bIns="44450">
            <a:normAutofit/>
          </a:bodyPr>
          <a:lstStyle/>
          <a:p>
            <a:r>
              <a:rPr lang="en-US" sz="4000" b="1" dirty="0">
                <a:solidFill>
                  <a:srgbClr val="FF0000"/>
                </a:solidFill>
                <a:effectLst>
                  <a:outerShdw blurRad="38100" dist="38100" dir="2700000" algn="tl">
                    <a:srgbClr val="000000">
                      <a:alpha val="43137"/>
                    </a:srgbClr>
                  </a:outerShdw>
                </a:effectLst>
              </a:rPr>
              <a:t>Prefetch Branch Target</a:t>
            </a:r>
          </a:p>
        </p:txBody>
      </p:sp>
      <p:sp>
        <p:nvSpPr>
          <p:cNvPr id="90117" name="Rectangle 5"/>
          <p:cNvSpPr>
            <a:spLocks noGrp="1" noChangeArrowheads="1"/>
          </p:cNvSpPr>
          <p:nvPr>
            <p:ph type="body" sz="half" idx="2"/>
          </p:nvPr>
        </p:nvSpPr>
        <p:spPr>
          <a:xfrm>
            <a:off x="1043608" y="1844824"/>
            <a:ext cx="6838528" cy="4248472"/>
          </a:xfrm>
          <a:noFill/>
          <a:ln/>
        </p:spPr>
        <p:txBody>
          <a:bodyPr lIns="90488" tIns="44450" rIns="90488" bIns="44450">
            <a:normAutofit/>
          </a:bodyPr>
          <a:lstStyle/>
          <a:p>
            <a:pPr marL="228600" indent="-228600">
              <a:spcBef>
                <a:spcPts val="2000"/>
              </a:spcBef>
              <a:buFont typeface="Wingdings" pitchFamily="2" charset="2"/>
              <a:buChar char="n"/>
            </a:pPr>
            <a:r>
              <a:rPr lang="en-US" sz="2000" b="1" dirty="0">
                <a:solidFill>
                  <a:srgbClr val="0070C0"/>
                </a:solidFill>
              </a:rPr>
              <a:t>When a conditional branch is recognized, the target of the branch is prefetched, in addition to the instruction following the branch</a:t>
            </a:r>
          </a:p>
          <a:p>
            <a:pPr>
              <a:spcBef>
                <a:spcPts val="2000"/>
              </a:spcBef>
            </a:pPr>
            <a:endParaRPr lang="en-US" sz="2000" b="1" dirty="0">
              <a:solidFill>
                <a:srgbClr val="0070C0"/>
              </a:solidFill>
            </a:endParaRPr>
          </a:p>
          <a:p>
            <a:pPr marL="228600" indent="-228600">
              <a:spcBef>
                <a:spcPts val="2000"/>
              </a:spcBef>
              <a:buFont typeface="Wingdings" pitchFamily="2" charset="2"/>
              <a:buChar char="n"/>
            </a:pPr>
            <a:r>
              <a:rPr lang="en-US" sz="2000" b="1" dirty="0">
                <a:solidFill>
                  <a:srgbClr val="0070C0"/>
                </a:solidFill>
              </a:rPr>
              <a:t>Target is then saved until the branch instruction is executed</a:t>
            </a:r>
          </a:p>
          <a:p>
            <a:pPr>
              <a:spcBef>
                <a:spcPts val="2000"/>
              </a:spcBef>
            </a:pPr>
            <a:endParaRPr lang="en-US" sz="2000" b="1" dirty="0">
              <a:solidFill>
                <a:srgbClr val="0070C0"/>
              </a:solidFill>
            </a:endParaRPr>
          </a:p>
          <a:p>
            <a:pPr marL="228600" indent="-228600">
              <a:spcBef>
                <a:spcPts val="2000"/>
              </a:spcBef>
              <a:buFont typeface="Wingdings" pitchFamily="2" charset="2"/>
              <a:buChar char="n"/>
            </a:pPr>
            <a:r>
              <a:rPr lang="en-US" sz="2000" b="1" dirty="0">
                <a:solidFill>
                  <a:srgbClr val="0070C0"/>
                </a:solidFill>
              </a:rPr>
              <a:t>If the branch is taken, the target has already been </a:t>
            </a:r>
            <a:r>
              <a:rPr lang="en-US" sz="2000" b="1" dirty="0" err="1">
                <a:solidFill>
                  <a:srgbClr val="0070C0"/>
                </a:solidFill>
              </a:rPr>
              <a:t>prefetched</a:t>
            </a:r>
            <a:endParaRPr lang="en-US" sz="2000" b="1" dirty="0">
              <a:solidFill>
                <a:srgbClr val="0070C0"/>
              </a:solidFill>
            </a:endParaRPr>
          </a:p>
        </p:txBody>
      </p:sp>
      <p:sp>
        <p:nvSpPr>
          <p:cNvPr id="2" name="Slide Number Placeholder 1"/>
          <p:cNvSpPr>
            <a:spLocks noGrp="1"/>
          </p:cNvSpPr>
          <p:nvPr>
            <p:ph type="sldNum" sz="quarter" idx="12"/>
          </p:nvPr>
        </p:nvSpPr>
        <p:spPr/>
        <p:txBody>
          <a:bodyPr/>
          <a:lstStyle/>
          <a:p>
            <a:fld id="{04698E25-70A5-4DC8-888B-608AEC755B87}" type="slidenum">
              <a:rPr lang="en-GB" smtClean="0"/>
              <a:t>34</a:t>
            </a:fld>
            <a:endParaRPr lang="en-GB"/>
          </a:p>
        </p:txBody>
      </p:sp>
      <p:sp useBgFill="1">
        <p:nvSpPr>
          <p:cNvPr id="7" name="TextBox 6"/>
          <p:cNvSpPr txBox="1"/>
          <p:nvPr/>
        </p:nvSpPr>
        <p:spPr>
          <a:xfrm>
            <a:off x="225334" y="4690631"/>
            <a:ext cx="384265" cy="414769"/>
          </a:xfrm>
          <a:prstGeom prst="rect">
            <a:avLst/>
          </a:prstGeom>
        </p:spPr>
        <p:txBody>
          <a:bodyPr wrap="square" rtlCol="0">
            <a:spAutoFit/>
          </a:bodyPr>
          <a:lstStyle/>
          <a:p>
            <a:endParaRPr lang="en-US" dirty="0"/>
          </a:p>
        </p:txBody>
      </p:sp>
      <p:pic>
        <p:nvPicPr>
          <p:cNvPr id="8"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284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0117">
                                            <p:txEl>
                                              <p:pRg st="0" end="0"/>
                                            </p:txEl>
                                          </p:spTgt>
                                        </p:tgtEl>
                                        <p:attrNameLst>
                                          <p:attrName>style.visibility</p:attrName>
                                        </p:attrNameLst>
                                      </p:cBhvr>
                                      <p:to>
                                        <p:strVal val="visible"/>
                                      </p:to>
                                    </p:set>
                                    <p:animEffect transition="in" filter="fade">
                                      <p:cBhvr>
                                        <p:cTn id="7" dur="1000"/>
                                        <p:tgtEl>
                                          <p:spTgt spid="90117">
                                            <p:txEl>
                                              <p:pRg st="0" end="0"/>
                                            </p:txEl>
                                          </p:spTgt>
                                        </p:tgtEl>
                                      </p:cBhvr>
                                    </p:animEffect>
                                    <p:anim calcmode="lin" valueType="num">
                                      <p:cBhvr>
                                        <p:cTn id="8" dur="1000" fill="hold"/>
                                        <p:tgtEl>
                                          <p:spTgt spid="901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01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0117">
                                            <p:txEl>
                                              <p:pRg st="2" end="2"/>
                                            </p:txEl>
                                          </p:spTgt>
                                        </p:tgtEl>
                                        <p:attrNameLst>
                                          <p:attrName>style.visibility</p:attrName>
                                        </p:attrNameLst>
                                      </p:cBhvr>
                                      <p:to>
                                        <p:strVal val="visible"/>
                                      </p:to>
                                    </p:set>
                                    <p:animEffect transition="in" filter="fade">
                                      <p:cBhvr>
                                        <p:cTn id="14" dur="1000"/>
                                        <p:tgtEl>
                                          <p:spTgt spid="90117">
                                            <p:txEl>
                                              <p:pRg st="2" end="2"/>
                                            </p:txEl>
                                          </p:spTgt>
                                        </p:tgtEl>
                                      </p:cBhvr>
                                    </p:animEffect>
                                    <p:anim calcmode="lin" valueType="num">
                                      <p:cBhvr>
                                        <p:cTn id="15" dur="1000" fill="hold"/>
                                        <p:tgtEl>
                                          <p:spTgt spid="9011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901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0117">
                                            <p:txEl>
                                              <p:pRg st="4" end="4"/>
                                            </p:txEl>
                                          </p:spTgt>
                                        </p:tgtEl>
                                        <p:attrNameLst>
                                          <p:attrName>style.visibility</p:attrName>
                                        </p:attrNameLst>
                                      </p:cBhvr>
                                      <p:to>
                                        <p:strVal val="visible"/>
                                      </p:to>
                                    </p:set>
                                    <p:animEffect transition="in" filter="fade">
                                      <p:cBhvr>
                                        <p:cTn id="21" dur="1000"/>
                                        <p:tgtEl>
                                          <p:spTgt spid="90117">
                                            <p:txEl>
                                              <p:pRg st="4" end="4"/>
                                            </p:txEl>
                                          </p:spTgt>
                                        </p:tgtEl>
                                      </p:cBhvr>
                                    </p:animEffect>
                                    <p:anim calcmode="lin" valueType="num">
                                      <p:cBhvr>
                                        <p:cTn id="22" dur="1000" fill="hold"/>
                                        <p:tgtEl>
                                          <p:spTgt spid="9011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9011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4" name="Rectangle 4"/>
          <p:cNvSpPr>
            <a:spLocks noGrp="1" noChangeArrowheads="1"/>
          </p:cNvSpPr>
          <p:nvPr>
            <p:ph type="title"/>
          </p:nvPr>
        </p:nvSpPr>
        <p:spPr>
          <a:xfrm>
            <a:off x="431800" y="116632"/>
            <a:ext cx="8229600" cy="790178"/>
          </a:xfrm>
          <a:noFill/>
          <a:ln/>
        </p:spPr>
        <p:txBody>
          <a:bodyPr lIns="90488" tIns="44450" rIns="90488" bIns="44450">
            <a:normAutofit/>
          </a:bodyPr>
          <a:lstStyle/>
          <a:p>
            <a:r>
              <a:rPr lang="en-US" sz="4000" b="1" dirty="0">
                <a:solidFill>
                  <a:srgbClr val="FF0000"/>
                </a:solidFill>
                <a:effectLst>
                  <a:outerShdw blurRad="38100" dist="38100" dir="2700000" algn="tl">
                    <a:srgbClr val="000000">
                      <a:alpha val="43137"/>
                    </a:srgbClr>
                  </a:outerShdw>
                </a:effectLst>
              </a:rPr>
              <a:t>Loop Buffer</a:t>
            </a:r>
          </a:p>
        </p:txBody>
      </p:sp>
      <p:sp>
        <p:nvSpPr>
          <p:cNvPr id="92165" name="Rectangle 5"/>
          <p:cNvSpPr>
            <a:spLocks noGrp="1" noChangeArrowheads="1"/>
          </p:cNvSpPr>
          <p:nvPr>
            <p:ph idx="1"/>
          </p:nvPr>
        </p:nvSpPr>
        <p:spPr>
          <a:xfrm>
            <a:off x="533400" y="1268760"/>
            <a:ext cx="7855024" cy="5055840"/>
          </a:xfrm>
          <a:noFill/>
          <a:ln/>
        </p:spPr>
        <p:txBody>
          <a:bodyPr lIns="90488" tIns="44450" rIns="90488" bIns="44450">
            <a:normAutofit/>
          </a:bodyPr>
          <a:lstStyle/>
          <a:p>
            <a:r>
              <a:rPr lang="en-US" dirty="0">
                <a:solidFill>
                  <a:srgbClr val="0070C0"/>
                </a:solidFill>
              </a:rPr>
              <a:t>Small, very-high speed memory maintained by the instruction fetch stage of the pipeline and containing the </a:t>
            </a:r>
            <a:r>
              <a:rPr lang="en-US" i="1" dirty="0">
                <a:solidFill>
                  <a:srgbClr val="0070C0"/>
                </a:solidFill>
              </a:rPr>
              <a:t>n </a:t>
            </a:r>
            <a:r>
              <a:rPr lang="en-US" dirty="0">
                <a:solidFill>
                  <a:srgbClr val="0070C0"/>
                </a:solidFill>
              </a:rPr>
              <a:t>most recently fetched instructions, in sequence</a:t>
            </a:r>
          </a:p>
          <a:p>
            <a:pPr marL="2057400" lvl="8" indent="0">
              <a:buNone/>
            </a:pPr>
            <a:endParaRPr lang="en-US" dirty="0">
              <a:solidFill>
                <a:schemeClr val="accent4"/>
              </a:solidFill>
            </a:endParaRPr>
          </a:p>
          <a:p>
            <a:r>
              <a:rPr lang="en-US" b="1" dirty="0">
                <a:solidFill>
                  <a:srgbClr val="C00000"/>
                </a:solidFill>
              </a:rPr>
              <a:t>Benefits:</a:t>
            </a:r>
          </a:p>
          <a:p>
            <a:pPr lvl="1"/>
            <a:r>
              <a:rPr lang="en-US" dirty="0">
                <a:solidFill>
                  <a:srgbClr val="0070C0"/>
                </a:solidFill>
              </a:rPr>
              <a:t>Instructions fetched in sequence will be available without the usual memory access time</a:t>
            </a:r>
          </a:p>
          <a:p>
            <a:pPr marL="2057400" lvl="8" indent="0">
              <a:buNone/>
            </a:pPr>
            <a:endParaRPr lang="en-US" dirty="0">
              <a:solidFill>
                <a:srgbClr val="0070C0"/>
              </a:solidFill>
            </a:endParaRPr>
          </a:p>
          <a:p>
            <a:pPr lvl="1"/>
            <a:r>
              <a:rPr lang="en-US" dirty="0">
                <a:solidFill>
                  <a:srgbClr val="0070C0"/>
                </a:solidFill>
              </a:rPr>
              <a:t>If a branch occurs to a target just a few locations ahead of the address of the branch instruction, the target will already be in the buffer</a:t>
            </a:r>
          </a:p>
          <a:p>
            <a:pPr marL="2057400" lvl="8" indent="0">
              <a:buNone/>
            </a:pPr>
            <a:endParaRPr lang="en-US" dirty="0">
              <a:solidFill>
                <a:srgbClr val="0070C0"/>
              </a:solidFill>
            </a:endParaRPr>
          </a:p>
          <a:p>
            <a:pPr lvl="1"/>
            <a:r>
              <a:rPr lang="en-US" dirty="0">
                <a:solidFill>
                  <a:srgbClr val="0070C0"/>
                </a:solidFill>
              </a:rPr>
              <a:t>This strategy is particularly well suited to dealing with loops</a:t>
            </a:r>
          </a:p>
          <a:p>
            <a:pPr marL="228600" lvl="1">
              <a:spcBef>
                <a:spcPts val="2000"/>
              </a:spcBef>
              <a:buClr>
                <a:schemeClr val="accent1"/>
              </a:buClr>
            </a:pPr>
            <a:r>
              <a:rPr lang="en-US" sz="2000" dirty="0">
                <a:solidFill>
                  <a:srgbClr val="C00000"/>
                </a:solidFill>
              </a:rPr>
              <a:t>Similar in principle to a cache dedicated to instructions</a:t>
            </a:r>
          </a:p>
          <a:p>
            <a:pPr lvl="1"/>
            <a:r>
              <a:rPr lang="en-US" sz="1838" b="1" dirty="0">
                <a:solidFill>
                  <a:srgbClr val="0070C0"/>
                </a:solidFill>
              </a:rPr>
              <a:t>Differences: </a:t>
            </a:r>
          </a:p>
          <a:p>
            <a:pPr lvl="2"/>
            <a:r>
              <a:rPr lang="en-US" sz="1838" dirty="0">
                <a:solidFill>
                  <a:srgbClr val="0070C0"/>
                </a:solidFill>
              </a:rPr>
              <a:t>The loop buffer only retains instructions in sequence</a:t>
            </a:r>
          </a:p>
          <a:p>
            <a:pPr lvl="2"/>
            <a:r>
              <a:rPr lang="en-US" sz="1838" dirty="0">
                <a:solidFill>
                  <a:srgbClr val="0070C0"/>
                </a:solidFill>
              </a:rPr>
              <a:t>Is much smaller in size and hence lower in cost</a:t>
            </a:r>
          </a:p>
        </p:txBody>
      </p:sp>
      <p:sp>
        <p:nvSpPr>
          <p:cNvPr id="2" name="Slide Number Placeholder 1"/>
          <p:cNvSpPr>
            <a:spLocks noGrp="1"/>
          </p:cNvSpPr>
          <p:nvPr>
            <p:ph type="sldNum" sz="quarter" idx="12"/>
          </p:nvPr>
        </p:nvSpPr>
        <p:spPr/>
        <p:txBody>
          <a:bodyPr/>
          <a:lstStyle/>
          <a:p>
            <a:fld id="{04698E25-70A5-4DC8-888B-608AEC755B87}" type="slidenum">
              <a:rPr lang="en-GB" smtClean="0"/>
              <a:t>35</a:t>
            </a:fld>
            <a:endParaRPr lang="en-GB"/>
          </a:p>
        </p:txBody>
      </p:sp>
      <p:pic>
        <p:nvPicPr>
          <p:cNvPr id="7"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05272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animEffect transition="in" filter="fade">
                                      <p:cBhvr>
                                        <p:cTn id="7" dur="1000"/>
                                        <p:tgtEl>
                                          <p:spTgt spid="92165">
                                            <p:txEl>
                                              <p:pRg st="0" end="0"/>
                                            </p:txEl>
                                          </p:spTgt>
                                        </p:tgtEl>
                                      </p:cBhvr>
                                    </p:animEffect>
                                    <p:anim calcmode="lin" valueType="num">
                                      <p:cBhvr>
                                        <p:cTn id="8" dur="1000" fill="hold"/>
                                        <p:tgtEl>
                                          <p:spTgt spid="9216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216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92165">
                                            <p:txEl>
                                              <p:pRg st="2" end="2"/>
                                            </p:txEl>
                                          </p:spTgt>
                                        </p:tgtEl>
                                        <p:attrNameLst>
                                          <p:attrName>style.visibility</p:attrName>
                                        </p:attrNameLst>
                                      </p:cBhvr>
                                      <p:to>
                                        <p:strVal val="visible"/>
                                      </p:to>
                                    </p:set>
                                    <p:animEffect transition="in" filter="wipe(down)">
                                      <p:cBhvr>
                                        <p:cTn id="14" dur="580">
                                          <p:stCondLst>
                                            <p:cond delay="0"/>
                                          </p:stCondLst>
                                        </p:cTn>
                                        <p:tgtEl>
                                          <p:spTgt spid="92165">
                                            <p:txEl>
                                              <p:pRg st="2" end="2"/>
                                            </p:txEl>
                                          </p:spTgt>
                                        </p:tgtEl>
                                      </p:cBhvr>
                                    </p:animEffect>
                                    <p:anim calcmode="lin" valueType="num">
                                      <p:cBhvr>
                                        <p:cTn id="15" dur="1822" tmFilter="0,0; 0.14,0.36; 0.43,0.73; 0.71,0.91; 1.0,1.0">
                                          <p:stCondLst>
                                            <p:cond delay="0"/>
                                          </p:stCondLst>
                                        </p:cTn>
                                        <p:tgtEl>
                                          <p:spTgt spid="92165">
                                            <p:txEl>
                                              <p:pRg st="2" end="2"/>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92165">
                                            <p:txEl>
                                              <p:pRg st="2" end="2"/>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92165">
                                            <p:txEl>
                                              <p:pRg st="2" end="2"/>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92165">
                                            <p:txEl>
                                              <p:pRg st="2" end="2"/>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92165">
                                            <p:txEl>
                                              <p:pRg st="2" end="2"/>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92165">
                                            <p:txEl>
                                              <p:pRg st="2" end="2"/>
                                            </p:txEl>
                                          </p:spTgt>
                                        </p:tgtEl>
                                      </p:cBhvr>
                                      <p:to x="100000" y="60000"/>
                                    </p:animScale>
                                    <p:animScale>
                                      <p:cBhvr>
                                        <p:cTn id="21" dur="166" decel="50000">
                                          <p:stCondLst>
                                            <p:cond delay="676"/>
                                          </p:stCondLst>
                                        </p:cTn>
                                        <p:tgtEl>
                                          <p:spTgt spid="92165">
                                            <p:txEl>
                                              <p:pRg st="2" end="2"/>
                                            </p:txEl>
                                          </p:spTgt>
                                        </p:tgtEl>
                                      </p:cBhvr>
                                      <p:to x="100000" y="100000"/>
                                    </p:animScale>
                                    <p:animScale>
                                      <p:cBhvr>
                                        <p:cTn id="22" dur="26">
                                          <p:stCondLst>
                                            <p:cond delay="1312"/>
                                          </p:stCondLst>
                                        </p:cTn>
                                        <p:tgtEl>
                                          <p:spTgt spid="92165">
                                            <p:txEl>
                                              <p:pRg st="2" end="2"/>
                                            </p:txEl>
                                          </p:spTgt>
                                        </p:tgtEl>
                                      </p:cBhvr>
                                      <p:to x="100000" y="80000"/>
                                    </p:animScale>
                                    <p:animScale>
                                      <p:cBhvr>
                                        <p:cTn id="23" dur="166" decel="50000">
                                          <p:stCondLst>
                                            <p:cond delay="1338"/>
                                          </p:stCondLst>
                                        </p:cTn>
                                        <p:tgtEl>
                                          <p:spTgt spid="92165">
                                            <p:txEl>
                                              <p:pRg st="2" end="2"/>
                                            </p:txEl>
                                          </p:spTgt>
                                        </p:tgtEl>
                                      </p:cBhvr>
                                      <p:to x="100000" y="100000"/>
                                    </p:animScale>
                                    <p:animScale>
                                      <p:cBhvr>
                                        <p:cTn id="24" dur="26">
                                          <p:stCondLst>
                                            <p:cond delay="1642"/>
                                          </p:stCondLst>
                                        </p:cTn>
                                        <p:tgtEl>
                                          <p:spTgt spid="92165">
                                            <p:txEl>
                                              <p:pRg st="2" end="2"/>
                                            </p:txEl>
                                          </p:spTgt>
                                        </p:tgtEl>
                                      </p:cBhvr>
                                      <p:to x="100000" y="90000"/>
                                    </p:animScale>
                                    <p:animScale>
                                      <p:cBhvr>
                                        <p:cTn id="25" dur="166" decel="50000">
                                          <p:stCondLst>
                                            <p:cond delay="1668"/>
                                          </p:stCondLst>
                                        </p:cTn>
                                        <p:tgtEl>
                                          <p:spTgt spid="92165">
                                            <p:txEl>
                                              <p:pRg st="2" end="2"/>
                                            </p:txEl>
                                          </p:spTgt>
                                        </p:tgtEl>
                                      </p:cBhvr>
                                      <p:to x="100000" y="100000"/>
                                    </p:animScale>
                                    <p:animScale>
                                      <p:cBhvr>
                                        <p:cTn id="26" dur="26">
                                          <p:stCondLst>
                                            <p:cond delay="1808"/>
                                          </p:stCondLst>
                                        </p:cTn>
                                        <p:tgtEl>
                                          <p:spTgt spid="92165">
                                            <p:txEl>
                                              <p:pRg st="2" end="2"/>
                                            </p:txEl>
                                          </p:spTgt>
                                        </p:tgtEl>
                                      </p:cBhvr>
                                      <p:to x="100000" y="95000"/>
                                    </p:animScale>
                                    <p:animScale>
                                      <p:cBhvr>
                                        <p:cTn id="27" dur="166" decel="50000">
                                          <p:stCondLst>
                                            <p:cond delay="1834"/>
                                          </p:stCondLst>
                                        </p:cTn>
                                        <p:tgtEl>
                                          <p:spTgt spid="92165">
                                            <p:txEl>
                                              <p:pRg st="2" end="2"/>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92165">
                                            <p:txEl>
                                              <p:pRg st="3" end="3"/>
                                            </p:txEl>
                                          </p:spTgt>
                                        </p:tgtEl>
                                        <p:attrNameLst>
                                          <p:attrName>style.visibility</p:attrName>
                                        </p:attrNameLst>
                                      </p:cBhvr>
                                      <p:to>
                                        <p:strVal val="visible"/>
                                      </p:to>
                                    </p:set>
                                    <p:anim calcmode="lin" valueType="num">
                                      <p:cBhvr>
                                        <p:cTn id="32" dur="1000" fill="hold"/>
                                        <p:tgtEl>
                                          <p:spTgt spid="92165">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92165">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92165">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9216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nodeType="clickEffect">
                                  <p:stCondLst>
                                    <p:cond delay="0"/>
                                  </p:stCondLst>
                                  <p:childTnLst>
                                    <p:set>
                                      <p:cBhvr>
                                        <p:cTn id="39" dur="1" fill="hold">
                                          <p:stCondLst>
                                            <p:cond delay="0"/>
                                          </p:stCondLst>
                                        </p:cTn>
                                        <p:tgtEl>
                                          <p:spTgt spid="92165">
                                            <p:txEl>
                                              <p:pRg st="5" end="5"/>
                                            </p:txEl>
                                          </p:spTgt>
                                        </p:tgtEl>
                                        <p:attrNameLst>
                                          <p:attrName>style.visibility</p:attrName>
                                        </p:attrNameLst>
                                      </p:cBhvr>
                                      <p:to>
                                        <p:strVal val="visible"/>
                                      </p:to>
                                    </p:set>
                                    <p:anim calcmode="lin" valueType="num">
                                      <p:cBhvr>
                                        <p:cTn id="40" dur="1000" fill="hold"/>
                                        <p:tgtEl>
                                          <p:spTgt spid="92165">
                                            <p:txEl>
                                              <p:pRg st="5" end="5"/>
                                            </p:txEl>
                                          </p:spTgt>
                                        </p:tgtEl>
                                        <p:attrNameLst>
                                          <p:attrName>ppt_w</p:attrName>
                                        </p:attrNameLst>
                                      </p:cBhvr>
                                      <p:tavLst>
                                        <p:tav tm="0">
                                          <p:val>
                                            <p:fltVal val="0"/>
                                          </p:val>
                                        </p:tav>
                                        <p:tav tm="100000">
                                          <p:val>
                                            <p:strVal val="#ppt_w"/>
                                          </p:val>
                                        </p:tav>
                                      </p:tavLst>
                                    </p:anim>
                                    <p:anim calcmode="lin" valueType="num">
                                      <p:cBhvr>
                                        <p:cTn id="41" dur="1000" fill="hold"/>
                                        <p:tgtEl>
                                          <p:spTgt spid="92165">
                                            <p:txEl>
                                              <p:pRg st="5" end="5"/>
                                            </p:txEl>
                                          </p:spTgt>
                                        </p:tgtEl>
                                        <p:attrNameLst>
                                          <p:attrName>ppt_h</p:attrName>
                                        </p:attrNameLst>
                                      </p:cBhvr>
                                      <p:tavLst>
                                        <p:tav tm="0">
                                          <p:val>
                                            <p:fltVal val="0"/>
                                          </p:val>
                                        </p:tav>
                                        <p:tav tm="100000">
                                          <p:val>
                                            <p:strVal val="#ppt_h"/>
                                          </p:val>
                                        </p:tav>
                                      </p:tavLst>
                                    </p:anim>
                                    <p:anim calcmode="lin" valueType="num">
                                      <p:cBhvr>
                                        <p:cTn id="42" dur="1000" fill="hold"/>
                                        <p:tgtEl>
                                          <p:spTgt spid="92165">
                                            <p:txEl>
                                              <p:pRg st="5" end="5"/>
                                            </p:txEl>
                                          </p:spTgt>
                                        </p:tgtEl>
                                        <p:attrNameLst>
                                          <p:attrName>style.rotation</p:attrName>
                                        </p:attrNameLst>
                                      </p:cBhvr>
                                      <p:tavLst>
                                        <p:tav tm="0">
                                          <p:val>
                                            <p:fltVal val="90"/>
                                          </p:val>
                                        </p:tav>
                                        <p:tav tm="100000">
                                          <p:val>
                                            <p:fltVal val="0"/>
                                          </p:val>
                                        </p:tav>
                                      </p:tavLst>
                                    </p:anim>
                                    <p:animEffect transition="in" filter="fade">
                                      <p:cBhvr>
                                        <p:cTn id="43" dur="1000"/>
                                        <p:tgtEl>
                                          <p:spTgt spid="92165">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92165">
                                            <p:txEl>
                                              <p:pRg st="7" end="7"/>
                                            </p:txEl>
                                          </p:spTgt>
                                        </p:tgtEl>
                                        <p:attrNameLst>
                                          <p:attrName>style.visibility</p:attrName>
                                        </p:attrNameLst>
                                      </p:cBhvr>
                                      <p:to>
                                        <p:strVal val="visible"/>
                                      </p:to>
                                    </p:set>
                                    <p:anim calcmode="lin" valueType="num">
                                      <p:cBhvr>
                                        <p:cTn id="48" dur="1000" fill="hold"/>
                                        <p:tgtEl>
                                          <p:spTgt spid="92165">
                                            <p:txEl>
                                              <p:pRg st="7" end="7"/>
                                            </p:txEl>
                                          </p:spTgt>
                                        </p:tgtEl>
                                        <p:attrNameLst>
                                          <p:attrName>ppt_w</p:attrName>
                                        </p:attrNameLst>
                                      </p:cBhvr>
                                      <p:tavLst>
                                        <p:tav tm="0">
                                          <p:val>
                                            <p:fltVal val="0"/>
                                          </p:val>
                                        </p:tav>
                                        <p:tav tm="100000">
                                          <p:val>
                                            <p:strVal val="#ppt_w"/>
                                          </p:val>
                                        </p:tav>
                                      </p:tavLst>
                                    </p:anim>
                                    <p:anim calcmode="lin" valueType="num">
                                      <p:cBhvr>
                                        <p:cTn id="49" dur="1000" fill="hold"/>
                                        <p:tgtEl>
                                          <p:spTgt spid="92165">
                                            <p:txEl>
                                              <p:pRg st="7" end="7"/>
                                            </p:txEl>
                                          </p:spTgt>
                                        </p:tgtEl>
                                        <p:attrNameLst>
                                          <p:attrName>ppt_h</p:attrName>
                                        </p:attrNameLst>
                                      </p:cBhvr>
                                      <p:tavLst>
                                        <p:tav tm="0">
                                          <p:val>
                                            <p:fltVal val="0"/>
                                          </p:val>
                                        </p:tav>
                                        <p:tav tm="100000">
                                          <p:val>
                                            <p:strVal val="#ppt_h"/>
                                          </p:val>
                                        </p:tav>
                                      </p:tavLst>
                                    </p:anim>
                                    <p:anim calcmode="lin" valueType="num">
                                      <p:cBhvr>
                                        <p:cTn id="50" dur="1000" fill="hold"/>
                                        <p:tgtEl>
                                          <p:spTgt spid="92165">
                                            <p:txEl>
                                              <p:pRg st="7" end="7"/>
                                            </p:txEl>
                                          </p:spTgt>
                                        </p:tgtEl>
                                        <p:attrNameLst>
                                          <p:attrName>style.rotation</p:attrName>
                                        </p:attrNameLst>
                                      </p:cBhvr>
                                      <p:tavLst>
                                        <p:tav tm="0">
                                          <p:val>
                                            <p:fltVal val="90"/>
                                          </p:val>
                                        </p:tav>
                                        <p:tav tm="100000">
                                          <p:val>
                                            <p:fltVal val="0"/>
                                          </p:val>
                                        </p:tav>
                                      </p:tavLst>
                                    </p:anim>
                                    <p:animEffect transition="in" filter="fade">
                                      <p:cBhvr>
                                        <p:cTn id="51" dur="1000"/>
                                        <p:tgtEl>
                                          <p:spTgt spid="92165">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nodeType="clickEffect">
                                  <p:stCondLst>
                                    <p:cond delay="0"/>
                                  </p:stCondLst>
                                  <p:childTnLst>
                                    <p:set>
                                      <p:cBhvr>
                                        <p:cTn id="55" dur="1" fill="hold">
                                          <p:stCondLst>
                                            <p:cond delay="0"/>
                                          </p:stCondLst>
                                        </p:cTn>
                                        <p:tgtEl>
                                          <p:spTgt spid="92165">
                                            <p:txEl>
                                              <p:pRg st="8" end="8"/>
                                            </p:txEl>
                                          </p:spTgt>
                                        </p:tgtEl>
                                        <p:attrNameLst>
                                          <p:attrName>style.visibility</p:attrName>
                                        </p:attrNameLst>
                                      </p:cBhvr>
                                      <p:to>
                                        <p:strVal val="visible"/>
                                      </p:to>
                                    </p:set>
                                    <p:animEffect transition="in" filter="wipe(down)">
                                      <p:cBhvr>
                                        <p:cTn id="56" dur="580">
                                          <p:stCondLst>
                                            <p:cond delay="0"/>
                                          </p:stCondLst>
                                        </p:cTn>
                                        <p:tgtEl>
                                          <p:spTgt spid="92165">
                                            <p:txEl>
                                              <p:pRg st="8" end="8"/>
                                            </p:txEl>
                                          </p:spTgt>
                                        </p:tgtEl>
                                      </p:cBhvr>
                                    </p:animEffect>
                                    <p:anim calcmode="lin" valueType="num">
                                      <p:cBhvr>
                                        <p:cTn id="57" dur="1822" tmFilter="0,0; 0.14,0.36; 0.43,0.73; 0.71,0.91; 1.0,1.0">
                                          <p:stCondLst>
                                            <p:cond delay="0"/>
                                          </p:stCondLst>
                                        </p:cTn>
                                        <p:tgtEl>
                                          <p:spTgt spid="92165">
                                            <p:txEl>
                                              <p:pRg st="8" end="8"/>
                                            </p:txEl>
                                          </p:spTgt>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92165">
                                            <p:txEl>
                                              <p:pRg st="8" end="8"/>
                                            </p:txEl>
                                          </p:spTgt>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92165">
                                            <p:txEl>
                                              <p:pRg st="8" end="8"/>
                                            </p:txEl>
                                          </p:spTgt>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92165">
                                            <p:txEl>
                                              <p:pRg st="8" end="8"/>
                                            </p:txEl>
                                          </p:spTgt>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92165">
                                            <p:txEl>
                                              <p:pRg st="8" end="8"/>
                                            </p:txEl>
                                          </p:spTgt>
                                        </p:tgtEl>
                                        <p:attrNameLst>
                                          <p:attrName>ppt_y</p:attrName>
                                        </p:attrNameLst>
                                      </p:cBhvr>
                                      <p:tavLst>
                                        <p:tav tm="0" fmla="#ppt_y-sin(pi*$)/81">
                                          <p:val>
                                            <p:fltVal val="0"/>
                                          </p:val>
                                        </p:tav>
                                        <p:tav tm="100000">
                                          <p:val>
                                            <p:fltVal val="1"/>
                                          </p:val>
                                        </p:tav>
                                      </p:tavLst>
                                    </p:anim>
                                    <p:animScale>
                                      <p:cBhvr>
                                        <p:cTn id="62" dur="26">
                                          <p:stCondLst>
                                            <p:cond delay="650"/>
                                          </p:stCondLst>
                                        </p:cTn>
                                        <p:tgtEl>
                                          <p:spTgt spid="92165">
                                            <p:txEl>
                                              <p:pRg st="8" end="8"/>
                                            </p:txEl>
                                          </p:spTgt>
                                        </p:tgtEl>
                                      </p:cBhvr>
                                      <p:to x="100000" y="60000"/>
                                    </p:animScale>
                                    <p:animScale>
                                      <p:cBhvr>
                                        <p:cTn id="63" dur="166" decel="50000">
                                          <p:stCondLst>
                                            <p:cond delay="676"/>
                                          </p:stCondLst>
                                        </p:cTn>
                                        <p:tgtEl>
                                          <p:spTgt spid="92165">
                                            <p:txEl>
                                              <p:pRg st="8" end="8"/>
                                            </p:txEl>
                                          </p:spTgt>
                                        </p:tgtEl>
                                      </p:cBhvr>
                                      <p:to x="100000" y="100000"/>
                                    </p:animScale>
                                    <p:animScale>
                                      <p:cBhvr>
                                        <p:cTn id="64" dur="26">
                                          <p:stCondLst>
                                            <p:cond delay="1312"/>
                                          </p:stCondLst>
                                        </p:cTn>
                                        <p:tgtEl>
                                          <p:spTgt spid="92165">
                                            <p:txEl>
                                              <p:pRg st="8" end="8"/>
                                            </p:txEl>
                                          </p:spTgt>
                                        </p:tgtEl>
                                      </p:cBhvr>
                                      <p:to x="100000" y="80000"/>
                                    </p:animScale>
                                    <p:animScale>
                                      <p:cBhvr>
                                        <p:cTn id="65" dur="166" decel="50000">
                                          <p:stCondLst>
                                            <p:cond delay="1338"/>
                                          </p:stCondLst>
                                        </p:cTn>
                                        <p:tgtEl>
                                          <p:spTgt spid="92165">
                                            <p:txEl>
                                              <p:pRg st="8" end="8"/>
                                            </p:txEl>
                                          </p:spTgt>
                                        </p:tgtEl>
                                      </p:cBhvr>
                                      <p:to x="100000" y="100000"/>
                                    </p:animScale>
                                    <p:animScale>
                                      <p:cBhvr>
                                        <p:cTn id="66" dur="26">
                                          <p:stCondLst>
                                            <p:cond delay="1642"/>
                                          </p:stCondLst>
                                        </p:cTn>
                                        <p:tgtEl>
                                          <p:spTgt spid="92165">
                                            <p:txEl>
                                              <p:pRg st="8" end="8"/>
                                            </p:txEl>
                                          </p:spTgt>
                                        </p:tgtEl>
                                      </p:cBhvr>
                                      <p:to x="100000" y="90000"/>
                                    </p:animScale>
                                    <p:animScale>
                                      <p:cBhvr>
                                        <p:cTn id="67" dur="166" decel="50000">
                                          <p:stCondLst>
                                            <p:cond delay="1668"/>
                                          </p:stCondLst>
                                        </p:cTn>
                                        <p:tgtEl>
                                          <p:spTgt spid="92165">
                                            <p:txEl>
                                              <p:pRg st="8" end="8"/>
                                            </p:txEl>
                                          </p:spTgt>
                                        </p:tgtEl>
                                      </p:cBhvr>
                                      <p:to x="100000" y="100000"/>
                                    </p:animScale>
                                    <p:animScale>
                                      <p:cBhvr>
                                        <p:cTn id="68" dur="26">
                                          <p:stCondLst>
                                            <p:cond delay="1808"/>
                                          </p:stCondLst>
                                        </p:cTn>
                                        <p:tgtEl>
                                          <p:spTgt spid="92165">
                                            <p:txEl>
                                              <p:pRg st="8" end="8"/>
                                            </p:txEl>
                                          </p:spTgt>
                                        </p:tgtEl>
                                      </p:cBhvr>
                                      <p:to x="100000" y="95000"/>
                                    </p:animScale>
                                    <p:animScale>
                                      <p:cBhvr>
                                        <p:cTn id="69" dur="166" decel="50000">
                                          <p:stCondLst>
                                            <p:cond delay="1834"/>
                                          </p:stCondLst>
                                        </p:cTn>
                                        <p:tgtEl>
                                          <p:spTgt spid="92165">
                                            <p:txEl>
                                              <p:pRg st="8" end="8"/>
                                            </p:txEl>
                                          </p:spTgt>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31" presetClass="entr" presetSubtype="0" fill="hold" nodeType="clickEffect">
                                  <p:stCondLst>
                                    <p:cond delay="0"/>
                                  </p:stCondLst>
                                  <p:childTnLst>
                                    <p:set>
                                      <p:cBhvr>
                                        <p:cTn id="73" dur="1" fill="hold">
                                          <p:stCondLst>
                                            <p:cond delay="0"/>
                                          </p:stCondLst>
                                        </p:cTn>
                                        <p:tgtEl>
                                          <p:spTgt spid="92165">
                                            <p:txEl>
                                              <p:pRg st="9" end="9"/>
                                            </p:txEl>
                                          </p:spTgt>
                                        </p:tgtEl>
                                        <p:attrNameLst>
                                          <p:attrName>style.visibility</p:attrName>
                                        </p:attrNameLst>
                                      </p:cBhvr>
                                      <p:to>
                                        <p:strVal val="visible"/>
                                      </p:to>
                                    </p:set>
                                    <p:anim calcmode="lin" valueType="num">
                                      <p:cBhvr>
                                        <p:cTn id="74" dur="1000" fill="hold"/>
                                        <p:tgtEl>
                                          <p:spTgt spid="92165">
                                            <p:txEl>
                                              <p:pRg st="9" end="9"/>
                                            </p:txEl>
                                          </p:spTgt>
                                        </p:tgtEl>
                                        <p:attrNameLst>
                                          <p:attrName>ppt_w</p:attrName>
                                        </p:attrNameLst>
                                      </p:cBhvr>
                                      <p:tavLst>
                                        <p:tav tm="0">
                                          <p:val>
                                            <p:fltVal val="0"/>
                                          </p:val>
                                        </p:tav>
                                        <p:tav tm="100000">
                                          <p:val>
                                            <p:strVal val="#ppt_w"/>
                                          </p:val>
                                        </p:tav>
                                      </p:tavLst>
                                    </p:anim>
                                    <p:anim calcmode="lin" valueType="num">
                                      <p:cBhvr>
                                        <p:cTn id="75" dur="1000" fill="hold"/>
                                        <p:tgtEl>
                                          <p:spTgt spid="92165">
                                            <p:txEl>
                                              <p:pRg st="9" end="9"/>
                                            </p:txEl>
                                          </p:spTgt>
                                        </p:tgtEl>
                                        <p:attrNameLst>
                                          <p:attrName>ppt_h</p:attrName>
                                        </p:attrNameLst>
                                      </p:cBhvr>
                                      <p:tavLst>
                                        <p:tav tm="0">
                                          <p:val>
                                            <p:fltVal val="0"/>
                                          </p:val>
                                        </p:tav>
                                        <p:tav tm="100000">
                                          <p:val>
                                            <p:strVal val="#ppt_h"/>
                                          </p:val>
                                        </p:tav>
                                      </p:tavLst>
                                    </p:anim>
                                    <p:anim calcmode="lin" valueType="num">
                                      <p:cBhvr>
                                        <p:cTn id="76" dur="1000" fill="hold"/>
                                        <p:tgtEl>
                                          <p:spTgt spid="92165">
                                            <p:txEl>
                                              <p:pRg st="9" end="9"/>
                                            </p:txEl>
                                          </p:spTgt>
                                        </p:tgtEl>
                                        <p:attrNameLst>
                                          <p:attrName>style.rotation</p:attrName>
                                        </p:attrNameLst>
                                      </p:cBhvr>
                                      <p:tavLst>
                                        <p:tav tm="0">
                                          <p:val>
                                            <p:fltVal val="90"/>
                                          </p:val>
                                        </p:tav>
                                        <p:tav tm="100000">
                                          <p:val>
                                            <p:fltVal val="0"/>
                                          </p:val>
                                        </p:tav>
                                      </p:tavLst>
                                    </p:anim>
                                    <p:animEffect transition="in" filter="fade">
                                      <p:cBhvr>
                                        <p:cTn id="77" dur="1000"/>
                                        <p:tgtEl>
                                          <p:spTgt spid="92165">
                                            <p:txEl>
                                              <p:pRg st="9" end="9"/>
                                            </p:txEl>
                                          </p:spTgt>
                                        </p:tgtEl>
                                      </p:cBhvr>
                                    </p:animEffect>
                                  </p:childTnLst>
                                </p:cTn>
                              </p:par>
                              <p:par>
                                <p:cTn id="78" presetID="31" presetClass="entr" presetSubtype="0" fill="hold" nodeType="withEffect">
                                  <p:stCondLst>
                                    <p:cond delay="0"/>
                                  </p:stCondLst>
                                  <p:childTnLst>
                                    <p:set>
                                      <p:cBhvr>
                                        <p:cTn id="79" dur="1" fill="hold">
                                          <p:stCondLst>
                                            <p:cond delay="0"/>
                                          </p:stCondLst>
                                        </p:cTn>
                                        <p:tgtEl>
                                          <p:spTgt spid="92165">
                                            <p:txEl>
                                              <p:pRg st="10" end="10"/>
                                            </p:txEl>
                                          </p:spTgt>
                                        </p:tgtEl>
                                        <p:attrNameLst>
                                          <p:attrName>style.visibility</p:attrName>
                                        </p:attrNameLst>
                                      </p:cBhvr>
                                      <p:to>
                                        <p:strVal val="visible"/>
                                      </p:to>
                                    </p:set>
                                    <p:anim calcmode="lin" valueType="num">
                                      <p:cBhvr>
                                        <p:cTn id="80" dur="1000" fill="hold"/>
                                        <p:tgtEl>
                                          <p:spTgt spid="92165">
                                            <p:txEl>
                                              <p:pRg st="10" end="10"/>
                                            </p:txEl>
                                          </p:spTgt>
                                        </p:tgtEl>
                                        <p:attrNameLst>
                                          <p:attrName>ppt_w</p:attrName>
                                        </p:attrNameLst>
                                      </p:cBhvr>
                                      <p:tavLst>
                                        <p:tav tm="0">
                                          <p:val>
                                            <p:fltVal val="0"/>
                                          </p:val>
                                        </p:tav>
                                        <p:tav tm="100000">
                                          <p:val>
                                            <p:strVal val="#ppt_w"/>
                                          </p:val>
                                        </p:tav>
                                      </p:tavLst>
                                    </p:anim>
                                    <p:anim calcmode="lin" valueType="num">
                                      <p:cBhvr>
                                        <p:cTn id="81" dur="1000" fill="hold"/>
                                        <p:tgtEl>
                                          <p:spTgt spid="92165">
                                            <p:txEl>
                                              <p:pRg st="10" end="10"/>
                                            </p:txEl>
                                          </p:spTgt>
                                        </p:tgtEl>
                                        <p:attrNameLst>
                                          <p:attrName>ppt_h</p:attrName>
                                        </p:attrNameLst>
                                      </p:cBhvr>
                                      <p:tavLst>
                                        <p:tav tm="0">
                                          <p:val>
                                            <p:fltVal val="0"/>
                                          </p:val>
                                        </p:tav>
                                        <p:tav tm="100000">
                                          <p:val>
                                            <p:strVal val="#ppt_h"/>
                                          </p:val>
                                        </p:tav>
                                      </p:tavLst>
                                    </p:anim>
                                    <p:anim calcmode="lin" valueType="num">
                                      <p:cBhvr>
                                        <p:cTn id="82" dur="1000" fill="hold"/>
                                        <p:tgtEl>
                                          <p:spTgt spid="92165">
                                            <p:txEl>
                                              <p:pRg st="10" end="10"/>
                                            </p:txEl>
                                          </p:spTgt>
                                        </p:tgtEl>
                                        <p:attrNameLst>
                                          <p:attrName>style.rotation</p:attrName>
                                        </p:attrNameLst>
                                      </p:cBhvr>
                                      <p:tavLst>
                                        <p:tav tm="0">
                                          <p:val>
                                            <p:fltVal val="90"/>
                                          </p:val>
                                        </p:tav>
                                        <p:tav tm="100000">
                                          <p:val>
                                            <p:fltVal val="0"/>
                                          </p:val>
                                        </p:tav>
                                      </p:tavLst>
                                    </p:anim>
                                    <p:animEffect transition="in" filter="fade">
                                      <p:cBhvr>
                                        <p:cTn id="83" dur="1000"/>
                                        <p:tgtEl>
                                          <p:spTgt spid="92165">
                                            <p:txEl>
                                              <p:pRg st="10" end="10"/>
                                            </p:txEl>
                                          </p:spTgt>
                                        </p:tgtEl>
                                      </p:cBhvr>
                                    </p:animEffect>
                                  </p:childTnLst>
                                </p:cTn>
                              </p:par>
                              <p:par>
                                <p:cTn id="84" presetID="31" presetClass="entr" presetSubtype="0" fill="hold" nodeType="withEffect">
                                  <p:stCondLst>
                                    <p:cond delay="0"/>
                                  </p:stCondLst>
                                  <p:childTnLst>
                                    <p:set>
                                      <p:cBhvr>
                                        <p:cTn id="85" dur="1" fill="hold">
                                          <p:stCondLst>
                                            <p:cond delay="0"/>
                                          </p:stCondLst>
                                        </p:cTn>
                                        <p:tgtEl>
                                          <p:spTgt spid="92165">
                                            <p:txEl>
                                              <p:pRg st="11" end="11"/>
                                            </p:txEl>
                                          </p:spTgt>
                                        </p:tgtEl>
                                        <p:attrNameLst>
                                          <p:attrName>style.visibility</p:attrName>
                                        </p:attrNameLst>
                                      </p:cBhvr>
                                      <p:to>
                                        <p:strVal val="visible"/>
                                      </p:to>
                                    </p:set>
                                    <p:anim calcmode="lin" valueType="num">
                                      <p:cBhvr>
                                        <p:cTn id="86" dur="1000" fill="hold"/>
                                        <p:tgtEl>
                                          <p:spTgt spid="92165">
                                            <p:txEl>
                                              <p:pRg st="11" end="11"/>
                                            </p:txEl>
                                          </p:spTgt>
                                        </p:tgtEl>
                                        <p:attrNameLst>
                                          <p:attrName>ppt_w</p:attrName>
                                        </p:attrNameLst>
                                      </p:cBhvr>
                                      <p:tavLst>
                                        <p:tav tm="0">
                                          <p:val>
                                            <p:fltVal val="0"/>
                                          </p:val>
                                        </p:tav>
                                        <p:tav tm="100000">
                                          <p:val>
                                            <p:strVal val="#ppt_w"/>
                                          </p:val>
                                        </p:tav>
                                      </p:tavLst>
                                    </p:anim>
                                    <p:anim calcmode="lin" valueType="num">
                                      <p:cBhvr>
                                        <p:cTn id="87" dur="1000" fill="hold"/>
                                        <p:tgtEl>
                                          <p:spTgt spid="92165">
                                            <p:txEl>
                                              <p:pRg st="11" end="11"/>
                                            </p:txEl>
                                          </p:spTgt>
                                        </p:tgtEl>
                                        <p:attrNameLst>
                                          <p:attrName>ppt_h</p:attrName>
                                        </p:attrNameLst>
                                      </p:cBhvr>
                                      <p:tavLst>
                                        <p:tav tm="0">
                                          <p:val>
                                            <p:fltVal val="0"/>
                                          </p:val>
                                        </p:tav>
                                        <p:tav tm="100000">
                                          <p:val>
                                            <p:strVal val="#ppt_h"/>
                                          </p:val>
                                        </p:tav>
                                      </p:tavLst>
                                    </p:anim>
                                    <p:anim calcmode="lin" valueType="num">
                                      <p:cBhvr>
                                        <p:cTn id="88" dur="1000" fill="hold"/>
                                        <p:tgtEl>
                                          <p:spTgt spid="92165">
                                            <p:txEl>
                                              <p:pRg st="11" end="11"/>
                                            </p:txEl>
                                          </p:spTgt>
                                        </p:tgtEl>
                                        <p:attrNameLst>
                                          <p:attrName>style.rotation</p:attrName>
                                        </p:attrNameLst>
                                      </p:cBhvr>
                                      <p:tavLst>
                                        <p:tav tm="0">
                                          <p:val>
                                            <p:fltVal val="90"/>
                                          </p:val>
                                        </p:tav>
                                        <p:tav tm="100000">
                                          <p:val>
                                            <p:fltVal val="0"/>
                                          </p:val>
                                        </p:tav>
                                      </p:tavLst>
                                    </p:anim>
                                    <p:animEffect transition="in" filter="fade">
                                      <p:cBhvr>
                                        <p:cTn id="89" dur="1000"/>
                                        <p:tgtEl>
                                          <p:spTgt spid="9216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1" name="Rectangle 3"/>
          <p:cNvSpPr>
            <a:spLocks noChangeArrowheads="1"/>
          </p:cNvSpPr>
          <p:nvPr/>
        </p:nvSpPr>
        <p:spPr bwMode="auto">
          <a:xfrm>
            <a:off x="34290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2" name="Rectangle 4"/>
          <p:cNvSpPr>
            <a:spLocks noGrp="1" noChangeArrowheads="1"/>
          </p:cNvSpPr>
          <p:nvPr>
            <p:ph type="title"/>
          </p:nvPr>
        </p:nvSpPr>
        <p:spPr>
          <a:xfrm>
            <a:off x="586918" y="404664"/>
            <a:ext cx="7556313" cy="925809"/>
          </a:xfrm>
        </p:spPr>
        <p:txBody>
          <a:bodyPr>
            <a:normAutofit/>
          </a:bodyPr>
          <a:lstStyle/>
          <a:p>
            <a:r>
              <a:rPr lang="en-US" sz="4000" b="1" dirty="0">
                <a:solidFill>
                  <a:srgbClr val="FF0000"/>
                </a:solidFill>
                <a:effectLst>
                  <a:outerShdw blurRad="38100" dist="38100" dir="2700000" algn="tl">
                    <a:srgbClr val="000000">
                      <a:alpha val="43137"/>
                    </a:srgbClr>
                  </a:outerShdw>
                </a:effectLst>
              </a:rPr>
              <a:t>Branch Prediction</a:t>
            </a:r>
          </a:p>
        </p:txBody>
      </p:sp>
      <p:sp>
        <p:nvSpPr>
          <p:cNvPr id="94213" name="Rectangle 5"/>
          <p:cNvSpPr>
            <a:spLocks noGrp="1" noChangeArrowheads="1"/>
          </p:cNvSpPr>
          <p:nvPr>
            <p:ph idx="1"/>
          </p:nvPr>
        </p:nvSpPr>
        <p:spPr>
          <a:xfrm>
            <a:off x="227443" y="1446650"/>
            <a:ext cx="8088974" cy="4666523"/>
          </a:xfrm>
        </p:spPr>
        <p:txBody>
          <a:bodyPr/>
          <a:lstStyle/>
          <a:p>
            <a:r>
              <a:rPr lang="en-US" dirty="0"/>
              <a:t>Various techniques can be used to predict whether a branch will be taken:</a:t>
            </a:r>
          </a:p>
          <a:p>
            <a:pPr>
              <a:buNone/>
            </a:pPr>
            <a:endParaRPr lang="en-US" sz="1000" dirty="0"/>
          </a:p>
          <a:p>
            <a:pPr marL="571500" lvl="1" indent="-342900">
              <a:buClr>
                <a:schemeClr val="accent1"/>
              </a:buClr>
              <a:buSzPct val="100000"/>
              <a:buFont typeface="+mj-lt"/>
              <a:buAutoNum type="arabicPeriod"/>
            </a:pPr>
            <a:r>
              <a:rPr lang="en-US" dirty="0"/>
              <a:t>Predict never taken</a:t>
            </a:r>
          </a:p>
          <a:p>
            <a:pPr marL="571500" lvl="1" indent="-342900">
              <a:buClr>
                <a:schemeClr val="accent1"/>
              </a:buClr>
              <a:buSzPct val="100000"/>
              <a:buFont typeface="+mj-lt"/>
              <a:buAutoNum type="arabicPeriod"/>
            </a:pPr>
            <a:r>
              <a:rPr lang="en-US" dirty="0"/>
              <a:t>Predict always taken</a:t>
            </a:r>
          </a:p>
          <a:p>
            <a:pPr marL="571500" lvl="1" indent="-342900">
              <a:buClr>
                <a:schemeClr val="accent1"/>
              </a:buClr>
              <a:buSzPct val="100000"/>
              <a:buFont typeface="+mj-lt"/>
              <a:buAutoNum type="arabicPeriod"/>
            </a:pPr>
            <a:r>
              <a:rPr lang="en-US" dirty="0"/>
              <a:t>Predict by opcode</a:t>
            </a:r>
          </a:p>
          <a:p>
            <a:pPr marL="571500" lvl="1" indent="-342900">
              <a:buClr>
                <a:schemeClr val="accent1"/>
              </a:buClr>
              <a:buSzPct val="100000"/>
              <a:buFont typeface="+mj-lt"/>
              <a:buAutoNum type="arabicPeriod"/>
            </a:pPr>
            <a:endParaRPr lang="en-US" sz="1000" dirty="0"/>
          </a:p>
          <a:p>
            <a:pPr marL="571500" lvl="1" indent="-342900">
              <a:buClr>
                <a:schemeClr val="accent1"/>
              </a:buClr>
              <a:buSzPct val="100000"/>
              <a:buNone/>
            </a:pPr>
            <a:endParaRPr lang="en-US" sz="1000" dirty="0"/>
          </a:p>
          <a:p>
            <a:pPr marL="571500" lvl="1" indent="-342900">
              <a:buClr>
                <a:schemeClr val="accent1"/>
              </a:buClr>
              <a:buSzPct val="100000"/>
              <a:buNone/>
            </a:pPr>
            <a:endParaRPr lang="en-US" sz="1000" dirty="0"/>
          </a:p>
          <a:p>
            <a:pPr marL="571500" lvl="1" indent="-342900">
              <a:buClr>
                <a:schemeClr val="accent1"/>
              </a:buClr>
              <a:buSzPct val="100000"/>
              <a:buNone/>
            </a:pPr>
            <a:endParaRPr lang="en-US" sz="1000" dirty="0"/>
          </a:p>
          <a:p>
            <a:pPr marL="571500" lvl="1" indent="-342900">
              <a:buClr>
                <a:schemeClr val="accent1"/>
              </a:buClr>
              <a:buSzPct val="100000"/>
              <a:buNone/>
            </a:pPr>
            <a:endParaRPr lang="en-US" sz="1000" dirty="0"/>
          </a:p>
          <a:p>
            <a:pPr marL="571500" lvl="1" indent="-342900">
              <a:buClr>
                <a:schemeClr val="accent1"/>
              </a:buClr>
              <a:buSzPct val="100000"/>
              <a:buFont typeface="+mj-lt"/>
              <a:buAutoNum type="arabicPeriod"/>
            </a:pPr>
            <a:r>
              <a:rPr lang="en-US" dirty="0"/>
              <a:t>Taken/not taken switch</a:t>
            </a:r>
          </a:p>
          <a:p>
            <a:pPr marL="571500" lvl="1" indent="-342900">
              <a:buClr>
                <a:schemeClr val="accent1"/>
              </a:buClr>
              <a:buSzPct val="100000"/>
              <a:buFont typeface="+mj-lt"/>
              <a:buAutoNum type="arabicPeriod"/>
            </a:pPr>
            <a:r>
              <a:rPr lang="en-US" dirty="0"/>
              <a:t>Branch history table</a:t>
            </a:r>
          </a:p>
        </p:txBody>
      </p:sp>
      <p:sp>
        <p:nvSpPr>
          <p:cNvPr id="2" name="Slide Number Placeholder 1"/>
          <p:cNvSpPr>
            <a:spLocks noGrp="1"/>
          </p:cNvSpPr>
          <p:nvPr>
            <p:ph type="sldNum" sz="quarter" idx="12"/>
          </p:nvPr>
        </p:nvSpPr>
        <p:spPr/>
        <p:txBody>
          <a:bodyPr/>
          <a:lstStyle/>
          <a:p>
            <a:fld id="{04698E25-70A5-4DC8-888B-608AEC755B87}" type="slidenum">
              <a:rPr lang="en-GB" smtClean="0"/>
              <a:t>36</a:t>
            </a:fld>
            <a:endParaRPr lang="en-GB"/>
          </a:p>
        </p:txBody>
      </p:sp>
      <p:sp>
        <p:nvSpPr>
          <p:cNvPr id="9" name="Right Brace 8"/>
          <p:cNvSpPr/>
          <p:nvPr/>
        </p:nvSpPr>
        <p:spPr>
          <a:xfrm>
            <a:off x="3886200" y="2636912"/>
            <a:ext cx="609600" cy="1143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Right Brace 9"/>
          <p:cNvSpPr/>
          <p:nvPr/>
        </p:nvSpPr>
        <p:spPr>
          <a:xfrm>
            <a:off x="4365075" y="4739689"/>
            <a:ext cx="457200" cy="83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TextBox 10"/>
          <p:cNvSpPr txBox="1"/>
          <p:nvPr/>
        </p:nvSpPr>
        <p:spPr>
          <a:xfrm>
            <a:off x="4355976" y="2636912"/>
            <a:ext cx="4492089" cy="1554272"/>
          </a:xfrm>
          <a:prstGeom prst="rect">
            <a:avLst/>
          </a:prstGeom>
          <a:noFill/>
        </p:spPr>
        <p:txBody>
          <a:bodyPr wrap="squar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dirty="0">
                <a:solidFill>
                  <a:srgbClr val="C00000"/>
                </a:solidFill>
                <a:latin typeface="+mn-lt"/>
              </a:rPr>
              <a:t>These approaches are static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a:solidFill>
                  <a:srgbClr val="C00000"/>
                </a:solidFill>
                <a:latin typeface="+mn-lt"/>
              </a:rPr>
              <a:t>They do not depend on the execution history up to the time of the conditional branch instruction</a:t>
            </a:r>
          </a:p>
        </p:txBody>
      </p:sp>
      <p:sp>
        <p:nvSpPr>
          <p:cNvPr id="12" name="TextBox 11"/>
          <p:cNvSpPr txBox="1"/>
          <p:nvPr/>
        </p:nvSpPr>
        <p:spPr>
          <a:xfrm>
            <a:off x="4422875" y="4797152"/>
            <a:ext cx="4721125" cy="1000274"/>
          </a:xfrm>
          <a:prstGeom prst="rect">
            <a:avLst/>
          </a:prstGeom>
          <a:noFill/>
        </p:spPr>
        <p:txBody>
          <a:bodyPr wrap="squar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dirty="0">
                <a:solidFill>
                  <a:srgbClr val="C00000"/>
                </a:solidFill>
                <a:latin typeface="+mn-lt"/>
              </a:rPr>
              <a:t>These approaches are dynamic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a:solidFill>
                  <a:srgbClr val="C00000"/>
                </a:solidFill>
                <a:latin typeface="+mn-lt"/>
              </a:rPr>
              <a:t>They depend on the execution history</a:t>
            </a:r>
          </a:p>
        </p:txBody>
      </p:sp>
      <p:pic>
        <p:nvPicPr>
          <p:cNvPr id="13"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69118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4213">
                                            <p:txEl>
                                              <p:pRg st="0" end="0"/>
                                            </p:txEl>
                                          </p:spTgt>
                                        </p:tgtEl>
                                        <p:attrNameLst>
                                          <p:attrName>style.visibility</p:attrName>
                                        </p:attrNameLst>
                                      </p:cBhvr>
                                      <p:to>
                                        <p:strVal val="visible"/>
                                      </p:to>
                                    </p:set>
                                    <p:animEffect transition="in" filter="fade">
                                      <p:cBhvr>
                                        <p:cTn id="7" dur="1000"/>
                                        <p:tgtEl>
                                          <p:spTgt spid="94213">
                                            <p:txEl>
                                              <p:pRg st="0" end="0"/>
                                            </p:txEl>
                                          </p:spTgt>
                                        </p:tgtEl>
                                      </p:cBhvr>
                                    </p:animEffect>
                                    <p:anim calcmode="lin" valueType="num">
                                      <p:cBhvr>
                                        <p:cTn id="8" dur="1000" fill="hold"/>
                                        <p:tgtEl>
                                          <p:spTgt spid="942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42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94213">
                                            <p:txEl>
                                              <p:pRg st="2" end="2"/>
                                            </p:txEl>
                                          </p:spTgt>
                                        </p:tgtEl>
                                        <p:attrNameLst>
                                          <p:attrName>style.visibility</p:attrName>
                                        </p:attrNameLst>
                                      </p:cBhvr>
                                      <p:to>
                                        <p:strVal val="visible"/>
                                      </p:to>
                                    </p:set>
                                    <p:anim calcmode="lin" valueType="num">
                                      <p:cBhvr>
                                        <p:cTn id="14" dur="1000" fill="hold"/>
                                        <p:tgtEl>
                                          <p:spTgt spid="94213">
                                            <p:txEl>
                                              <p:pRg st="2" end="2"/>
                                            </p:txEl>
                                          </p:spTgt>
                                        </p:tgtEl>
                                        <p:attrNameLst>
                                          <p:attrName>ppt_w</p:attrName>
                                        </p:attrNameLst>
                                      </p:cBhvr>
                                      <p:tavLst>
                                        <p:tav tm="0">
                                          <p:val>
                                            <p:fltVal val="0"/>
                                          </p:val>
                                        </p:tav>
                                        <p:tav tm="100000">
                                          <p:val>
                                            <p:strVal val="#ppt_w"/>
                                          </p:val>
                                        </p:tav>
                                      </p:tavLst>
                                    </p:anim>
                                    <p:anim calcmode="lin" valueType="num">
                                      <p:cBhvr>
                                        <p:cTn id="15" dur="1000" fill="hold"/>
                                        <p:tgtEl>
                                          <p:spTgt spid="94213">
                                            <p:txEl>
                                              <p:pRg st="2" end="2"/>
                                            </p:txEl>
                                          </p:spTgt>
                                        </p:tgtEl>
                                        <p:attrNameLst>
                                          <p:attrName>ppt_h</p:attrName>
                                        </p:attrNameLst>
                                      </p:cBhvr>
                                      <p:tavLst>
                                        <p:tav tm="0">
                                          <p:val>
                                            <p:fltVal val="0"/>
                                          </p:val>
                                        </p:tav>
                                        <p:tav tm="100000">
                                          <p:val>
                                            <p:strVal val="#ppt_h"/>
                                          </p:val>
                                        </p:tav>
                                      </p:tavLst>
                                    </p:anim>
                                    <p:anim calcmode="lin" valueType="num">
                                      <p:cBhvr>
                                        <p:cTn id="16" dur="1000" fill="hold"/>
                                        <p:tgtEl>
                                          <p:spTgt spid="94213">
                                            <p:txEl>
                                              <p:pRg st="2" end="2"/>
                                            </p:txEl>
                                          </p:spTgt>
                                        </p:tgtEl>
                                        <p:attrNameLst>
                                          <p:attrName>style.rotation</p:attrName>
                                        </p:attrNameLst>
                                      </p:cBhvr>
                                      <p:tavLst>
                                        <p:tav tm="0">
                                          <p:val>
                                            <p:fltVal val="90"/>
                                          </p:val>
                                        </p:tav>
                                        <p:tav tm="100000">
                                          <p:val>
                                            <p:fltVal val="0"/>
                                          </p:val>
                                        </p:tav>
                                      </p:tavLst>
                                    </p:anim>
                                    <p:animEffect transition="in" filter="fade">
                                      <p:cBhvr>
                                        <p:cTn id="17" dur="1000"/>
                                        <p:tgtEl>
                                          <p:spTgt spid="942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94213">
                                            <p:txEl>
                                              <p:pRg st="3" end="3"/>
                                            </p:txEl>
                                          </p:spTgt>
                                        </p:tgtEl>
                                        <p:attrNameLst>
                                          <p:attrName>style.visibility</p:attrName>
                                        </p:attrNameLst>
                                      </p:cBhvr>
                                      <p:to>
                                        <p:strVal val="visible"/>
                                      </p:to>
                                    </p:set>
                                    <p:anim calcmode="lin" valueType="num">
                                      <p:cBhvr>
                                        <p:cTn id="22" dur="1000" fill="hold"/>
                                        <p:tgtEl>
                                          <p:spTgt spid="94213">
                                            <p:txEl>
                                              <p:pRg st="3" end="3"/>
                                            </p:txEl>
                                          </p:spTgt>
                                        </p:tgtEl>
                                        <p:attrNameLst>
                                          <p:attrName>ppt_w</p:attrName>
                                        </p:attrNameLst>
                                      </p:cBhvr>
                                      <p:tavLst>
                                        <p:tav tm="0">
                                          <p:val>
                                            <p:fltVal val="0"/>
                                          </p:val>
                                        </p:tav>
                                        <p:tav tm="100000">
                                          <p:val>
                                            <p:strVal val="#ppt_w"/>
                                          </p:val>
                                        </p:tav>
                                      </p:tavLst>
                                    </p:anim>
                                    <p:anim calcmode="lin" valueType="num">
                                      <p:cBhvr>
                                        <p:cTn id="23" dur="1000" fill="hold"/>
                                        <p:tgtEl>
                                          <p:spTgt spid="94213">
                                            <p:txEl>
                                              <p:pRg st="3" end="3"/>
                                            </p:txEl>
                                          </p:spTgt>
                                        </p:tgtEl>
                                        <p:attrNameLst>
                                          <p:attrName>ppt_h</p:attrName>
                                        </p:attrNameLst>
                                      </p:cBhvr>
                                      <p:tavLst>
                                        <p:tav tm="0">
                                          <p:val>
                                            <p:fltVal val="0"/>
                                          </p:val>
                                        </p:tav>
                                        <p:tav tm="100000">
                                          <p:val>
                                            <p:strVal val="#ppt_h"/>
                                          </p:val>
                                        </p:tav>
                                      </p:tavLst>
                                    </p:anim>
                                    <p:anim calcmode="lin" valueType="num">
                                      <p:cBhvr>
                                        <p:cTn id="24" dur="1000" fill="hold"/>
                                        <p:tgtEl>
                                          <p:spTgt spid="94213">
                                            <p:txEl>
                                              <p:pRg st="3" end="3"/>
                                            </p:txEl>
                                          </p:spTgt>
                                        </p:tgtEl>
                                        <p:attrNameLst>
                                          <p:attrName>style.rotation</p:attrName>
                                        </p:attrNameLst>
                                      </p:cBhvr>
                                      <p:tavLst>
                                        <p:tav tm="0">
                                          <p:val>
                                            <p:fltVal val="90"/>
                                          </p:val>
                                        </p:tav>
                                        <p:tav tm="100000">
                                          <p:val>
                                            <p:fltVal val="0"/>
                                          </p:val>
                                        </p:tav>
                                      </p:tavLst>
                                    </p:anim>
                                    <p:animEffect transition="in" filter="fade">
                                      <p:cBhvr>
                                        <p:cTn id="25" dur="1000"/>
                                        <p:tgtEl>
                                          <p:spTgt spid="9421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94213">
                                            <p:txEl>
                                              <p:pRg st="4" end="4"/>
                                            </p:txEl>
                                          </p:spTgt>
                                        </p:tgtEl>
                                        <p:attrNameLst>
                                          <p:attrName>style.visibility</p:attrName>
                                        </p:attrNameLst>
                                      </p:cBhvr>
                                      <p:to>
                                        <p:strVal val="visible"/>
                                      </p:to>
                                    </p:set>
                                    <p:anim calcmode="lin" valueType="num">
                                      <p:cBhvr>
                                        <p:cTn id="30" dur="1000" fill="hold"/>
                                        <p:tgtEl>
                                          <p:spTgt spid="94213">
                                            <p:txEl>
                                              <p:pRg st="4" end="4"/>
                                            </p:txEl>
                                          </p:spTgt>
                                        </p:tgtEl>
                                        <p:attrNameLst>
                                          <p:attrName>ppt_w</p:attrName>
                                        </p:attrNameLst>
                                      </p:cBhvr>
                                      <p:tavLst>
                                        <p:tav tm="0">
                                          <p:val>
                                            <p:fltVal val="0"/>
                                          </p:val>
                                        </p:tav>
                                        <p:tav tm="100000">
                                          <p:val>
                                            <p:strVal val="#ppt_w"/>
                                          </p:val>
                                        </p:tav>
                                      </p:tavLst>
                                    </p:anim>
                                    <p:anim calcmode="lin" valueType="num">
                                      <p:cBhvr>
                                        <p:cTn id="31" dur="1000" fill="hold"/>
                                        <p:tgtEl>
                                          <p:spTgt spid="94213">
                                            <p:txEl>
                                              <p:pRg st="4" end="4"/>
                                            </p:txEl>
                                          </p:spTgt>
                                        </p:tgtEl>
                                        <p:attrNameLst>
                                          <p:attrName>ppt_h</p:attrName>
                                        </p:attrNameLst>
                                      </p:cBhvr>
                                      <p:tavLst>
                                        <p:tav tm="0">
                                          <p:val>
                                            <p:fltVal val="0"/>
                                          </p:val>
                                        </p:tav>
                                        <p:tav tm="100000">
                                          <p:val>
                                            <p:strVal val="#ppt_h"/>
                                          </p:val>
                                        </p:tav>
                                      </p:tavLst>
                                    </p:anim>
                                    <p:anim calcmode="lin" valueType="num">
                                      <p:cBhvr>
                                        <p:cTn id="32" dur="1000" fill="hold"/>
                                        <p:tgtEl>
                                          <p:spTgt spid="94213">
                                            <p:txEl>
                                              <p:pRg st="4" end="4"/>
                                            </p:txEl>
                                          </p:spTgt>
                                        </p:tgtEl>
                                        <p:attrNameLst>
                                          <p:attrName>style.rotation</p:attrName>
                                        </p:attrNameLst>
                                      </p:cBhvr>
                                      <p:tavLst>
                                        <p:tav tm="0">
                                          <p:val>
                                            <p:fltVal val="90"/>
                                          </p:val>
                                        </p:tav>
                                        <p:tav tm="100000">
                                          <p:val>
                                            <p:fltVal val="0"/>
                                          </p:val>
                                        </p:tav>
                                      </p:tavLst>
                                    </p:anim>
                                    <p:animEffect transition="in" filter="fade">
                                      <p:cBhvr>
                                        <p:cTn id="33" dur="1000"/>
                                        <p:tgtEl>
                                          <p:spTgt spid="9421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80">
                                          <p:stCondLst>
                                            <p:cond delay="0"/>
                                          </p:stCondLst>
                                        </p:cTn>
                                        <p:tgtEl>
                                          <p:spTgt spid="9"/>
                                        </p:tgtEl>
                                      </p:cBhvr>
                                    </p:animEffect>
                                    <p:anim calcmode="lin" valueType="num">
                                      <p:cBhvr>
                                        <p:cTn id="39"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4" dur="26">
                                          <p:stCondLst>
                                            <p:cond delay="650"/>
                                          </p:stCondLst>
                                        </p:cTn>
                                        <p:tgtEl>
                                          <p:spTgt spid="9"/>
                                        </p:tgtEl>
                                      </p:cBhvr>
                                      <p:to x="100000" y="60000"/>
                                    </p:animScale>
                                    <p:animScale>
                                      <p:cBhvr>
                                        <p:cTn id="45" dur="166" decel="50000">
                                          <p:stCondLst>
                                            <p:cond delay="676"/>
                                          </p:stCondLst>
                                        </p:cTn>
                                        <p:tgtEl>
                                          <p:spTgt spid="9"/>
                                        </p:tgtEl>
                                      </p:cBhvr>
                                      <p:to x="100000" y="100000"/>
                                    </p:animScale>
                                    <p:animScale>
                                      <p:cBhvr>
                                        <p:cTn id="46" dur="26">
                                          <p:stCondLst>
                                            <p:cond delay="1312"/>
                                          </p:stCondLst>
                                        </p:cTn>
                                        <p:tgtEl>
                                          <p:spTgt spid="9"/>
                                        </p:tgtEl>
                                      </p:cBhvr>
                                      <p:to x="100000" y="80000"/>
                                    </p:animScale>
                                    <p:animScale>
                                      <p:cBhvr>
                                        <p:cTn id="47" dur="166" decel="50000">
                                          <p:stCondLst>
                                            <p:cond delay="1338"/>
                                          </p:stCondLst>
                                        </p:cTn>
                                        <p:tgtEl>
                                          <p:spTgt spid="9"/>
                                        </p:tgtEl>
                                      </p:cBhvr>
                                      <p:to x="100000" y="100000"/>
                                    </p:animScale>
                                    <p:animScale>
                                      <p:cBhvr>
                                        <p:cTn id="48" dur="26">
                                          <p:stCondLst>
                                            <p:cond delay="1642"/>
                                          </p:stCondLst>
                                        </p:cTn>
                                        <p:tgtEl>
                                          <p:spTgt spid="9"/>
                                        </p:tgtEl>
                                      </p:cBhvr>
                                      <p:to x="100000" y="90000"/>
                                    </p:animScale>
                                    <p:animScale>
                                      <p:cBhvr>
                                        <p:cTn id="49" dur="166" decel="50000">
                                          <p:stCondLst>
                                            <p:cond delay="1668"/>
                                          </p:stCondLst>
                                        </p:cTn>
                                        <p:tgtEl>
                                          <p:spTgt spid="9"/>
                                        </p:tgtEl>
                                      </p:cBhvr>
                                      <p:to x="100000" y="100000"/>
                                    </p:animScale>
                                    <p:animScale>
                                      <p:cBhvr>
                                        <p:cTn id="50" dur="26">
                                          <p:stCondLst>
                                            <p:cond delay="1808"/>
                                          </p:stCondLst>
                                        </p:cTn>
                                        <p:tgtEl>
                                          <p:spTgt spid="9"/>
                                        </p:tgtEl>
                                      </p:cBhvr>
                                      <p:to x="100000" y="95000"/>
                                    </p:animScale>
                                    <p:animScale>
                                      <p:cBhvr>
                                        <p:cTn id="51" dur="166" decel="50000">
                                          <p:stCondLst>
                                            <p:cond delay="1834"/>
                                          </p:stCondLst>
                                        </p:cTn>
                                        <p:tgtEl>
                                          <p:spTgt spid="9"/>
                                        </p:tgtEl>
                                      </p:cBhvr>
                                      <p:to x="100000" y="100000"/>
                                    </p:animScale>
                                  </p:childTnLst>
                                </p:cTn>
                              </p:par>
                              <p:par>
                                <p:cTn id="52" presetID="26"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down)">
                                      <p:cBhvr>
                                        <p:cTn id="54" dur="580">
                                          <p:stCondLst>
                                            <p:cond delay="0"/>
                                          </p:stCondLst>
                                        </p:cTn>
                                        <p:tgtEl>
                                          <p:spTgt spid="11"/>
                                        </p:tgtEl>
                                      </p:cBhvr>
                                    </p:animEffect>
                                    <p:anim calcmode="lin" valueType="num">
                                      <p:cBhvr>
                                        <p:cTn id="55"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0" dur="26">
                                          <p:stCondLst>
                                            <p:cond delay="650"/>
                                          </p:stCondLst>
                                        </p:cTn>
                                        <p:tgtEl>
                                          <p:spTgt spid="11"/>
                                        </p:tgtEl>
                                      </p:cBhvr>
                                      <p:to x="100000" y="60000"/>
                                    </p:animScale>
                                    <p:animScale>
                                      <p:cBhvr>
                                        <p:cTn id="61" dur="166" decel="50000">
                                          <p:stCondLst>
                                            <p:cond delay="676"/>
                                          </p:stCondLst>
                                        </p:cTn>
                                        <p:tgtEl>
                                          <p:spTgt spid="11"/>
                                        </p:tgtEl>
                                      </p:cBhvr>
                                      <p:to x="100000" y="100000"/>
                                    </p:animScale>
                                    <p:animScale>
                                      <p:cBhvr>
                                        <p:cTn id="62" dur="26">
                                          <p:stCondLst>
                                            <p:cond delay="1312"/>
                                          </p:stCondLst>
                                        </p:cTn>
                                        <p:tgtEl>
                                          <p:spTgt spid="11"/>
                                        </p:tgtEl>
                                      </p:cBhvr>
                                      <p:to x="100000" y="80000"/>
                                    </p:animScale>
                                    <p:animScale>
                                      <p:cBhvr>
                                        <p:cTn id="63" dur="166" decel="50000">
                                          <p:stCondLst>
                                            <p:cond delay="1338"/>
                                          </p:stCondLst>
                                        </p:cTn>
                                        <p:tgtEl>
                                          <p:spTgt spid="11"/>
                                        </p:tgtEl>
                                      </p:cBhvr>
                                      <p:to x="100000" y="100000"/>
                                    </p:animScale>
                                    <p:animScale>
                                      <p:cBhvr>
                                        <p:cTn id="64" dur="26">
                                          <p:stCondLst>
                                            <p:cond delay="1642"/>
                                          </p:stCondLst>
                                        </p:cTn>
                                        <p:tgtEl>
                                          <p:spTgt spid="11"/>
                                        </p:tgtEl>
                                      </p:cBhvr>
                                      <p:to x="100000" y="90000"/>
                                    </p:animScale>
                                    <p:animScale>
                                      <p:cBhvr>
                                        <p:cTn id="65" dur="166" decel="50000">
                                          <p:stCondLst>
                                            <p:cond delay="1668"/>
                                          </p:stCondLst>
                                        </p:cTn>
                                        <p:tgtEl>
                                          <p:spTgt spid="11"/>
                                        </p:tgtEl>
                                      </p:cBhvr>
                                      <p:to x="100000" y="100000"/>
                                    </p:animScale>
                                    <p:animScale>
                                      <p:cBhvr>
                                        <p:cTn id="66" dur="26">
                                          <p:stCondLst>
                                            <p:cond delay="1808"/>
                                          </p:stCondLst>
                                        </p:cTn>
                                        <p:tgtEl>
                                          <p:spTgt spid="11"/>
                                        </p:tgtEl>
                                      </p:cBhvr>
                                      <p:to x="100000" y="95000"/>
                                    </p:animScale>
                                    <p:animScale>
                                      <p:cBhvr>
                                        <p:cTn id="67" dur="166" decel="50000">
                                          <p:stCondLst>
                                            <p:cond delay="1834"/>
                                          </p:stCondLst>
                                        </p:cTn>
                                        <p:tgtEl>
                                          <p:spTgt spid="11"/>
                                        </p:tgtEl>
                                      </p:cBhvr>
                                      <p:to x="100000" y="100000"/>
                                    </p:animScale>
                                  </p:childTnLst>
                                </p:cTn>
                              </p:par>
                            </p:childTnLst>
                          </p:cTn>
                        </p:par>
                      </p:childTnLst>
                    </p:cTn>
                  </p:par>
                  <p:par>
                    <p:cTn id="68" fill="hold">
                      <p:stCondLst>
                        <p:cond delay="indefinite"/>
                      </p:stCondLst>
                      <p:childTnLst>
                        <p:par>
                          <p:cTn id="69" fill="hold">
                            <p:stCondLst>
                              <p:cond delay="0"/>
                            </p:stCondLst>
                            <p:childTnLst>
                              <p:par>
                                <p:cTn id="70" presetID="31" presetClass="entr" presetSubtype="0" fill="hold" nodeType="clickEffect">
                                  <p:stCondLst>
                                    <p:cond delay="0"/>
                                  </p:stCondLst>
                                  <p:childTnLst>
                                    <p:set>
                                      <p:cBhvr>
                                        <p:cTn id="71" dur="1" fill="hold">
                                          <p:stCondLst>
                                            <p:cond delay="0"/>
                                          </p:stCondLst>
                                        </p:cTn>
                                        <p:tgtEl>
                                          <p:spTgt spid="94213">
                                            <p:txEl>
                                              <p:pRg st="10" end="10"/>
                                            </p:txEl>
                                          </p:spTgt>
                                        </p:tgtEl>
                                        <p:attrNameLst>
                                          <p:attrName>style.visibility</p:attrName>
                                        </p:attrNameLst>
                                      </p:cBhvr>
                                      <p:to>
                                        <p:strVal val="visible"/>
                                      </p:to>
                                    </p:set>
                                    <p:anim calcmode="lin" valueType="num">
                                      <p:cBhvr>
                                        <p:cTn id="72" dur="1000" fill="hold"/>
                                        <p:tgtEl>
                                          <p:spTgt spid="94213">
                                            <p:txEl>
                                              <p:pRg st="10" end="10"/>
                                            </p:txEl>
                                          </p:spTgt>
                                        </p:tgtEl>
                                        <p:attrNameLst>
                                          <p:attrName>ppt_w</p:attrName>
                                        </p:attrNameLst>
                                      </p:cBhvr>
                                      <p:tavLst>
                                        <p:tav tm="0">
                                          <p:val>
                                            <p:fltVal val="0"/>
                                          </p:val>
                                        </p:tav>
                                        <p:tav tm="100000">
                                          <p:val>
                                            <p:strVal val="#ppt_w"/>
                                          </p:val>
                                        </p:tav>
                                      </p:tavLst>
                                    </p:anim>
                                    <p:anim calcmode="lin" valueType="num">
                                      <p:cBhvr>
                                        <p:cTn id="73" dur="1000" fill="hold"/>
                                        <p:tgtEl>
                                          <p:spTgt spid="94213">
                                            <p:txEl>
                                              <p:pRg st="10" end="10"/>
                                            </p:txEl>
                                          </p:spTgt>
                                        </p:tgtEl>
                                        <p:attrNameLst>
                                          <p:attrName>ppt_h</p:attrName>
                                        </p:attrNameLst>
                                      </p:cBhvr>
                                      <p:tavLst>
                                        <p:tav tm="0">
                                          <p:val>
                                            <p:fltVal val="0"/>
                                          </p:val>
                                        </p:tav>
                                        <p:tav tm="100000">
                                          <p:val>
                                            <p:strVal val="#ppt_h"/>
                                          </p:val>
                                        </p:tav>
                                      </p:tavLst>
                                    </p:anim>
                                    <p:anim calcmode="lin" valueType="num">
                                      <p:cBhvr>
                                        <p:cTn id="74" dur="1000" fill="hold"/>
                                        <p:tgtEl>
                                          <p:spTgt spid="94213">
                                            <p:txEl>
                                              <p:pRg st="10" end="10"/>
                                            </p:txEl>
                                          </p:spTgt>
                                        </p:tgtEl>
                                        <p:attrNameLst>
                                          <p:attrName>style.rotation</p:attrName>
                                        </p:attrNameLst>
                                      </p:cBhvr>
                                      <p:tavLst>
                                        <p:tav tm="0">
                                          <p:val>
                                            <p:fltVal val="90"/>
                                          </p:val>
                                        </p:tav>
                                        <p:tav tm="100000">
                                          <p:val>
                                            <p:fltVal val="0"/>
                                          </p:val>
                                        </p:tav>
                                      </p:tavLst>
                                    </p:anim>
                                    <p:animEffect transition="in" filter="fade">
                                      <p:cBhvr>
                                        <p:cTn id="75" dur="1000"/>
                                        <p:tgtEl>
                                          <p:spTgt spid="94213">
                                            <p:txEl>
                                              <p:pRg st="10" end="1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1" presetClass="entr" presetSubtype="0" fill="hold" nodeType="clickEffect">
                                  <p:stCondLst>
                                    <p:cond delay="0"/>
                                  </p:stCondLst>
                                  <p:childTnLst>
                                    <p:set>
                                      <p:cBhvr>
                                        <p:cTn id="79" dur="1" fill="hold">
                                          <p:stCondLst>
                                            <p:cond delay="0"/>
                                          </p:stCondLst>
                                        </p:cTn>
                                        <p:tgtEl>
                                          <p:spTgt spid="94213">
                                            <p:txEl>
                                              <p:pRg st="11" end="11"/>
                                            </p:txEl>
                                          </p:spTgt>
                                        </p:tgtEl>
                                        <p:attrNameLst>
                                          <p:attrName>style.visibility</p:attrName>
                                        </p:attrNameLst>
                                      </p:cBhvr>
                                      <p:to>
                                        <p:strVal val="visible"/>
                                      </p:to>
                                    </p:set>
                                    <p:anim calcmode="lin" valueType="num">
                                      <p:cBhvr>
                                        <p:cTn id="80" dur="1000" fill="hold"/>
                                        <p:tgtEl>
                                          <p:spTgt spid="94213">
                                            <p:txEl>
                                              <p:pRg st="11" end="11"/>
                                            </p:txEl>
                                          </p:spTgt>
                                        </p:tgtEl>
                                        <p:attrNameLst>
                                          <p:attrName>ppt_w</p:attrName>
                                        </p:attrNameLst>
                                      </p:cBhvr>
                                      <p:tavLst>
                                        <p:tav tm="0">
                                          <p:val>
                                            <p:fltVal val="0"/>
                                          </p:val>
                                        </p:tav>
                                        <p:tav tm="100000">
                                          <p:val>
                                            <p:strVal val="#ppt_w"/>
                                          </p:val>
                                        </p:tav>
                                      </p:tavLst>
                                    </p:anim>
                                    <p:anim calcmode="lin" valueType="num">
                                      <p:cBhvr>
                                        <p:cTn id="81" dur="1000" fill="hold"/>
                                        <p:tgtEl>
                                          <p:spTgt spid="94213">
                                            <p:txEl>
                                              <p:pRg st="11" end="11"/>
                                            </p:txEl>
                                          </p:spTgt>
                                        </p:tgtEl>
                                        <p:attrNameLst>
                                          <p:attrName>ppt_h</p:attrName>
                                        </p:attrNameLst>
                                      </p:cBhvr>
                                      <p:tavLst>
                                        <p:tav tm="0">
                                          <p:val>
                                            <p:fltVal val="0"/>
                                          </p:val>
                                        </p:tav>
                                        <p:tav tm="100000">
                                          <p:val>
                                            <p:strVal val="#ppt_h"/>
                                          </p:val>
                                        </p:tav>
                                      </p:tavLst>
                                    </p:anim>
                                    <p:anim calcmode="lin" valueType="num">
                                      <p:cBhvr>
                                        <p:cTn id="82" dur="1000" fill="hold"/>
                                        <p:tgtEl>
                                          <p:spTgt spid="94213">
                                            <p:txEl>
                                              <p:pRg st="11" end="11"/>
                                            </p:txEl>
                                          </p:spTgt>
                                        </p:tgtEl>
                                        <p:attrNameLst>
                                          <p:attrName>style.rotation</p:attrName>
                                        </p:attrNameLst>
                                      </p:cBhvr>
                                      <p:tavLst>
                                        <p:tav tm="0">
                                          <p:val>
                                            <p:fltVal val="90"/>
                                          </p:val>
                                        </p:tav>
                                        <p:tav tm="100000">
                                          <p:val>
                                            <p:fltVal val="0"/>
                                          </p:val>
                                        </p:tav>
                                      </p:tavLst>
                                    </p:anim>
                                    <p:animEffect transition="in" filter="fade">
                                      <p:cBhvr>
                                        <p:cTn id="83" dur="1000"/>
                                        <p:tgtEl>
                                          <p:spTgt spid="94213">
                                            <p:txEl>
                                              <p:pRg st="11" end="1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6" presetClass="entr" presetSubtype="0" fill="hold" grpId="0" nodeType="click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wipe(down)">
                                      <p:cBhvr>
                                        <p:cTn id="88" dur="580">
                                          <p:stCondLst>
                                            <p:cond delay="0"/>
                                          </p:stCondLst>
                                        </p:cTn>
                                        <p:tgtEl>
                                          <p:spTgt spid="10"/>
                                        </p:tgtEl>
                                      </p:cBhvr>
                                    </p:animEffect>
                                    <p:anim calcmode="lin" valueType="num">
                                      <p:cBhvr>
                                        <p:cTn id="89"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94" dur="26">
                                          <p:stCondLst>
                                            <p:cond delay="650"/>
                                          </p:stCondLst>
                                        </p:cTn>
                                        <p:tgtEl>
                                          <p:spTgt spid="10"/>
                                        </p:tgtEl>
                                      </p:cBhvr>
                                      <p:to x="100000" y="60000"/>
                                    </p:animScale>
                                    <p:animScale>
                                      <p:cBhvr>
                                        <p:cTn id="95" dur="166" decel="50000">
                                          <p:stCondLst>
                                            <p:cond delay="676"/>
                                          </p:stCondLst>
                                        </p:cTn>
                                        <p:tgtEl>
                                          <p:spTgt spid="10"/>
                                        </p:tgtEl>
                                      </p:cBhvr>
                                      <p:to x="100000" y="100000"/>
                                    </p:animScale>
                                    <p:animScale>
                                      <p:cBhvr>
                                        <p:cTn id="96" dur="26">
                                          <p:stCondLst>
                                            <p:cond delay="1312"/>
                                          </p:stCondLst>
                                        </p:cTn>
                                        <p:tgtEl>
                                          <p:spTgt spid="10"/>
                                        </p:tgtEl>
                                      </p:cBhvr>
                                      <p:to x="100000" y="80000"/>
                                    </p:animScale>
                                    <p:animScale>
                                      <p:cBhvr>
                                        <p:cTn id="97" dur="166" decel="50000">
                                          <p:stCondLst>
                                            <p:cond delay="1338"/>
                                          </p:stCondLst>
                                        </p:cTn>
                                        <p:tgtEl>
                                          <p:spTgt spid="10"/>
                                        </p:tgtEl>
                                      </p:cBhvr>
                                      <p:to x="100000" y="100000"/>
                                    </p:animScale>
                                    <p:animScale>
                                      <p:cBhvr>
                                        <p:cTn id="98" dur="26">
                                          <p:stCondLst>
                                            <p:cond delay="1642"/>
                                          </p:stCondLst>
                                        </p:cTn>
                                        <p:tgtEl>
                                          <p:spTgt spid="10"/>
                                        </p:tgtEl>
                                      </p:cBhvr>
                                      <p:to x="100000" y="90000"/>
                                    </p:animScale>
                                    <p:animScale>
                                      <p:cBhvr>
                                        <p:cTn id="99" dur="166" decel="50000">
                                          <p:stCondLst>
                                            <p:cond delay="1668"/>
                                          </p:stCondLst>
                                        </p:cTn>
                                        <p:tgtEl>
                                          <p:spTgt spid="10"/>
                                        </p:tgtEl>
                                      </p:cBhvr>
                                      <p:to x="100000" y="100000"/>
                                    </p:animScale>
                                    <p:animScale>
                                      <p:cBhvr>
                                        <p:cTn id="100" dur="26">
                                          <p:stCondLst>
                                            <p:cond delay="1808"/>
                                          </p:stCondLst>
                                        </p:cTn>
                                        <p:tgtEl>
                                          <p:spTgt spid="10"/>
                                        </p:tgtEl>
                                      </p:cBhvr>
                                      <p:to x="100000" y="95000"/>
                                    </p:animScale>
                                    <p:animScale>
                                      <p:cBhvr>
                                        <p:cTn id="101" dur="166" decel="50000">
                                          <p:stCondLst>
                                            <p:cond delay="1834"/>
                                          </p:stCondLst>
                                        </p:cTn>
                                        <p:tgtEl>
                                          <p:spTgt spid="10"/>
                                        </p:tgtEl>
                                      </p:cBhvr>
                                      <p:to x="100000" y="100000"/>
                                    </p:animScale>
                                  </p:childTnLst>
                                </p:cTn>
                              </p:par>
                              <p:par>
                                <p:cTn id="102" presetID="26" presetClass="entr" presetSubtype="0"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wipe(down)">
                                      <p:cBhvr>
                                        <p:cTn id="104" dur="580">
                                          <p:stCondLst>
                                            <p:cond delay="0"/>
                                          </p:stCondLst>
                                        </p:cTn>
                                        <p:tgtEl>
                                          <p:spTgt spid="12"/>
                                        </p:tgtEl>
                                      </p:cBhvr>
                                    </p:animEffect>
                                    <p:anim calcmode="lin" valueType="num">
                                      <p:cBhvr>
                                        <p:cTn id="10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0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0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0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10" dur="26">
                                          <p:stCondLst>
                                            <p:cond delay="650"/>
                                          </p:stCondLst>
                                        </p:cTn>
                                        <p:tgtEl>
                                          <p:spTgt spid="12"/>
                                        </p:tgtEl>
                                      </p:cBhvr>
                                      <p:to x="100000" y="60000"/>
                                    </p:animScale>
                                    <p:animScale>
                                      <p:cBhvr>
                                        <p:cTn id="111" dur="166" decel="50000">
                                          <p:stCondLst>
                                            <p:cond delay="676"/>
                                          </p:stCondLst>
                                        </p:cTn>
                                        <p:tgtEl>
                                          <p:spTgt spid="12"/>
                                        </p:tgtEl>
                                      </p:cBhvr>
                                      <p:to x="100000" y="100000"/>
                                    </p:animScale>
                                    <p:animScale>
                                      <p:cBhvr>
                                        <p:cTn id="112" dur="26">
                                          <p:stCondLst>
                                            <p:cond delay="1312"/>
                                          </p:stCondLst>
                                        </p:cTn>
                                        <p:tgtEl>
                                          <p:spTgt spid="12"/>
                                        </p:tgtEl>
                                      </p:cBhvr>
                                      <p:to x="100000" y="80000"/>
                                    </p:animScale>
                                    <p:animScale>
                                      <p:cBhvr>
                                        <p:cTn id="113" dur="166" decel="50000">
                                          <p:stCondLst>
                                            <p:cond delay="1338"/>
                                          </p:stCondLst>
                                        </p:cTn>
                                        <p:tgtEl>
                                          <p:spTgt spid="12"/>
                                        </p:tgtEl>
                                      </p:cBhvr>
                                      <p:to x="100000" y="100000"/>
                                    </p:animScale>
                                    <p:animScale>
                                      <p:cBhvr>
                                        <p:cTn id="114" dur="26">
                                          <p:stCondLst>
                                            <p:cond delay="1642"/>
                                          </p:stCondLst>
                                        </p:cTn>
                                        <p:tgtEl>
                                          <p:spTgt spid="12"/>
                                        </p:tgtEl>
                                      </p:cBhvr>
                                      <p:to x="100000" y="90000"/>
                                    </p:animScale>
                                    <p:animScale>
                                      <p:cBhvr>
                                        <p:cTn id="115" dur="166" decel="50000">
                                          <p:stCondLst>
                                            <p:cond delay="1668"/>
                                          </p:stCondLst>
                                        </p:cTn>
                                        <p:tgtEl>
                                          <p:spTgt spid="12"/>
                                        </p:tgtEl>
                                      </p:cBhvr>
                                      <p:to x="100000" y="100000"/>
                                    </p:animScale>
                                    <p:animScale>
                                      <p:cBhvr>
                                        <p:cTn id="116" dur="26">
                                          <p:stCondLst>
                                            <p:cond delay="1808"/>
                                          </p:stCondLst>
                                        </p:cTn>
                                        <p:tgtEl>
                                          <p:spTgt spid="12"/>
                                        </p:tgtEl>
                                      </p:cBhvr>
                                      <p:to x="100000" y="95000"/>
                                    </p:animScale>
                                    <p:animScale>
                                      <p:cBhvr>
                                        <p:cTn id="117"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7504" y="404664"/>
            <a:ext cx="2895360" cy="1152128"/>
          </a:xfrm>
        </p:spPr>
        <p:txBody>
          <a:bodyPr>
            <a:normAutofit/>
          </a:bodyPr>
          <a:lstStyle/>
          <a:p>
            <a:r>
              <a:rPr lang="en-GB" dirty="0">
                <a:solidFill>
                  <a:srgbClr val="FF0000"/>
                </a:solidFill>
                <a:effectLst>
                  <a:outerShdw blurRad="38100" dist="38100" dir="2700000" algn="tl">
                    <a:srgbClr val="000000">
                      <a:alpha val="43137"/>
                    </a:srgbClr>
                  </a:outerShdw>
                </a:effectLst>
              </a:rPr>
              <a:t>Superscalar Processors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21178623"/>
              </p:ext>
            </p:extLst>
          </p:nvPr>
        </p:nvGraphicFramePr>
        <p:xfrm>
          <a:off x="2590800" y="685800"/>
          <a:ext cx="6858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8AF02B71-8991-4516-A01E-F1A9ACD28BDC}" type="slidenum">
              <a:rPr lang="en-GB" smtClean="0"/>
              <a:pPr/>
              <a:t>37</a:t>
            </a:fld>
            <a:endParaRPr lang="en-GB"/>
          </a:p>
        </p:txBody>
      </p:sp>
      <p:pic>
        <p:nvPicPr>
          <p:cNvPr id="8" name="Picture 2" descr="C:\Users\ab0480\Desktop\CU_\New Session Prep - 2016-17\120CT\Amber Traffic Ligh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03361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628650" y="365127"/>
            <a:ext cx="7886700" cy="914613"/>
          </a:xfrm>
        </p:spPr>
        <p:txBody>
          <a:bodyPr>
            <a:normAutofit fontScale="90000"/>
          </a:bodyPr>
          <a:lstStyle/>
          <a:p>
            <a:r>
              <a:rPr lang="en-GB" sz="4000" b="1" dirty="0">
                <a:effectLst>
                  <a:outerShdw blurRad="38100" dist="38100" dir="2700000" algn="tl">
                    <a:srgbClr val="000000">
                      <a:alpha val="43137"/>
                    </a:srgbClr>
                  </a:outerShdw>
                </a:effectLst>
              </a:rPr>
              <a:t>Instruction-level Parallelism and Superscalar Processors</a:t>
            </a:r>
          </a:p>
        </p:txBody>
      </p:sp>
      <p:sp>
        <p:nvSpPr>
          <p:cNvPr id="10245" name="Rectangle 5"/>
          <p:cNvSpPr>
            <a:spLocks noGrp="1" noChangeArrowheads="1"/>
          </p:cNvSpPr>
          <p:nvPr>
            <p:ph idx="1"/>
          </p:nvPr>
        </p:nvSpPr>
        <p:spPr>
          <a:xfrm>
            <a:off x="457200" y="1689828"/>
            <a:ext cx="8229600" cy="4666523"/>
          </a:xfrm>
        </p:spPr>
        <p:txBody>
          <a:bodyPr>
            <a:normAutofit/>
          </a:bodyPr>
          <a:lstStyle/>
          <a:p>
            <a:r>
              <a:rPr lang="en-GB" dirty="0">
                <a:solidFill>
                  <a:srgbClr val="0070C0"/>
                </a:solidFill>
              </a:rPr>
              <a:t>Instruction level parallelism</a:t>
            </a:r>
          </a:p>
          <a:p>
            <a:pPr lvl="1"/>
            <a:r>
              <a:rPr lang="en-GB" dirty="0"/>
              <a:t>Refers to the degree to which the instructions of a program can be executed in parallel</a:t>
            </a:r>
          </a:p>
          <a:p>
            <a:pPr marL="2057400" lvl="8" indent="0">
              <a:buNone/>
            </a:pPr>
            <a:endParaRPr lang="en-GB" dirty="0"/>
          </a:p>
          <a:p>
            <a:pPr lvl="1"/>
            <a:r>
              <a:rPr lang="en-GB" dirty="0"/>
              <a:t>A combination of compiler based optimisation and hardware techniques can be used to maximise instruction level parallelism</a:t>
            </a:r>
          </a:p>
          <a:p>
            <a:pPr lvl="1"/>
            <a:endParaRPr lang="en-GB" dirty="0"/>
          </a:p>
          <a:p>
            <a:r>
              <a:rPr lang="en-GB" b="1" dirty="0">
                <a:solidFill>
                  <a:srgbClr val="C00000"/>
                </a:solidFill>
              </a:rPr>
              <a:t>Limitations:</a:t>
            </a:r>
          </a:p>
          <a:p>
            <a:pPr lvl="1"/>
            <a:r>
              <a:rPr lang="en-GB" dirty="0"/>
              <a:t>True data dependency</a:t>
            </a:r>
          </a:p>
          <a:p>
            <a:pPr lvl="1"/>
            <a:r>
              <a:rPr lang="en-GB" dirty="0"/>
              <a:t>Procedural dependency</a:t>
            </a:r>
          </a:p>
          <a:p>
            <a:pPr lvl="1"/>
            <a:r>
              <a:rPr lang="en-GB" dirty="0"/>
              <a:t>Resource conflicts</a:t>
            </a:r>
          </a:p>
          <a:p>
            <a:pPr lvl="1"/>
            <a:r>
              <a:rPr lang="en-GB" dirty="0"/>
              <a:t>Output dependency</a:t>
            </a:r>
          </a:p>
          <a:p>
            <a:pPr lvl="1"/>
            <a:r>
              <a:rPr lang="en-GB" dirty="0"/>
              <a:t>Antidependency</a:t>
            </a:r>
          </a:p>
        </p:txBody>
      </p:sp>
      <p:sp>
        <p:nvSpPr>
          <p:cNvPr id="2" name="Slide Number Placeholder 1"/>
          <p:cNvSpPr>
            <a:spLocks noGrp="1"/>
          </p:cNvSpPr>
          <p:nvPr>
            <p:ph type="sldNum" sz="quarter" idx="12"/>
          </p:nvPr>
        </p:nvSpPr>
        <p:spPr/>
        <p:txBody>
          <a:bodyPr/>
          <a:lstStyle/>
          <a:p>
            <a:fld id="{04698E25-70A5-4DC8-888B-608AEC755B87}" type="slidenum">
              <a:rPr lang="en-GB" smtClean="0"/>
              <a:t>38</a:t>
            </a:fld>
            <a:endParaRPr lang="en-GB"/>
          </a:p>
        </p:txBody>
      </p:sp>
      <p:pic>
        <p:nvPicPr>
          <p:cNvPr id="5"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18659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Effect transition="in" filter="fade">
                                      <p:cBhvr>
                                        <p:cTn id="7" dur="1000"/>
                                        <p:tgtEl>
                                          <p:spTgt spid="10245">
                                            <p:txEl>
                                              <p:pRg st="0" end="0"/>
                                            </p:txEl>
                                          </p:spTgt>
                                        </p:tgtEl>
                                      </p:cBhvr>
                                    </p:animEffect>
                                    <p:anim calcmode="lin" valueType="num">
                                      <p:cBhvr>
                                        <p:cTn id="8" dur="1000" fill="hold"/>
                                        <p:tgtEl>
                                          <p:spTgt spid="1024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245">
                                            <p:txEl>
                                              <p:pRg st="1" end="1"/>
                                            </p:txEl>
                                          </p:spTgt>
                                        </p:tgtEl>
                                        <p:attrNameLst>
                                          <p:attrName>style.visibility</p:attrName>
                                        </p:attrNameLst>
                                      </p:cBhvr>
                                      <p:to>
                                        <p:strVal val="visible"/>
                                      </p:to>
                                    </p:set>
                                    <p:animEffect transition="in" filter="barn(inVertical)">
                                      <p:cBhvr>
                                        <p:cTn id="14" dur="500"/>
                                        <p:tgtEl>
                                          <p:spTgt spid="1024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245">
                                            <p:txEl>
                                              <p:pRg st="3" end="3"/>
                                            </p:txEl>
                                          </p:spTgt>
                                        </p:tgtEl>
                                        <p:attrNameLst>
                                          <p:attrName>style.visibility</p:attrName>
                                        </p:attrNameLst>
                                      </p:cBhvr>
                                      <p:to>
                                        <p:strVal val="visible"/>
                                      </p:to>
                                    </p:set>
                                    <p:animEffect transition="in" filter="barn(inVertical)">
                                      <p:cBhvr>
                                        <p:cTn id="19" dur="500"/>
                                        <p:tgtEl>
                                          <p:spTgt spid="1024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10245">
                                            <p:txEl>
                                              <p:pRg st="5" end="5"/>
                                            </p:txEl>
                                          </p:spTgt>
                                        </p:tgtEl>
                                        <p:attrNameLst>
                                          <p:attrName>style.visibility</p:attrName>
                                        </p:attrNameLst>
                                      </p:cBhvr>
                                      <p:to>
                                        <p:strVal val="visible"/>
                                      </p:to>
                                    </p:set>
                                    <p:animEffect transition="in" filter="wipe(down)">
                                      <p:cBhvr>
                                        <p:cTn id="24" dur="580">
                                          <p:stCondLst>
                                            <p:cond delay="0"/>
                                          </p:stCondLst>
                                        </p:cTn>
                                        <p:tgtEl>
                                          <p:spTgt spid="10245">
                                            <p:txEl>
                                              <p:pRg st="5" end="5"/>
                                            </p:txEl>
                                          </p:spTgt>
                                        </p:tgtEl>
                                      </p:cBhvr>
                                    </p:animEffect>
                                    <p:anim calcmode="lin" valueType="num">
                                      <p:cBhvr>
                                        <p:cTn id="25" dur="1822" tmFilter="0,0; 0.14,0.36; 0.43,0.73; 0.71,0.91; 1.0,1.0">
                                          <p:stCondLst>
                                            <p:cond delay="0"/>
                                          </p:stCondLst>
                                        </p:cTn>
                                        <p:tgtEl>
                                          <p:spTgt spid="10245">
                                            <p:txEl>
                                              <p:pRg st="5" end="5"/>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0245">
                                            <p:txEl>
                                              <p:pRg st="5" end="5"/>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0245">
                                            <p:txEl>
                                              <p:pRg st="5" end="5"/>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0245">
                                            <p:txEl>
                                              <p:pRg st="5" end="5"/>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0245">
                                            <p:txEl>
                                              <p:pRg st="5" end="5"/>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10245">
                                            <p:txEl>
                                              <p:pRg st="5" end="5"/>
                                            </p:txEl>
                                          </p:spTgt>
                                        </p:tgtEl>
                                      </p:cBhvr>
                                      <p:to x="100000" y="60000"/>
                                    </p:animScale>
                                    <p:animScale>
                                      <p:cBhvr>
                                        <p:cTn id="31" dur="166" decel="50000">
                                          <p:stCondLst>
                                            <p:cond delay="676"/>
                                          </p:stCondLst>
                                        </p:cTn>
                                        <p:tgtEl>
                                          <p:spTgt spid="10245">
                                            <p:txEl>
                                              <p:pRg st="5" end="5"/>
                                            </p:txEl>
                                          </p:spTgt>
                                        </p:tgtEl>
                                      </p:cBhvr>
                                      <p:to x="100000" y="100000"/>
                                    </p:animScale>
                                    <p:animScale>
                                      <p:cBhvr>
                                        <p:cTn id="32" dur="26">
                                          <p:stCondLst>
                                            <p:cond delay="1312"/>
                                          </p:stCondLst>
                                        </p:cTn>
                                        <p:tgtEl>
                                          <p:spTgt spid="10245">
                                            <p:txEl>
                                              <p:pRg st="5" end="5"/>
                                            </p:txEl>
                                          </p:spTgt>
                                        </p:tgtEl>
                                      </p:cBhvr>
                                      <p:to x="100000" y="80000"/>
                                    </p:animScale>
                                    <p:animScale>
                                      <p:cBhvr>
                                        <p:cTn id="33" dur="166" decel="50000">
                                          <p:stCondLst>
                                            <p:cond delay="1338"/>
                                          </p:stCondLst>
                                        </p:cTn>
                                        <p:tgtEl>
                                          <p:spTgt spid="10245">
                                            <p:txEl>
                                              <p:pRg st="5" end="5"/>
                                            </p:txEl>
                                          </p:spTgt>
                                        </p:tgtEl>
                                      </p:cBhvr>
                                      <p:to x="100000" y="100000"/>
                                    </p:animScale>
                                    <p:animScale>
                                      <p:cBhvr>
                                        <p:cTn id="34" dur="26">
                                          <p:stCondLst>
                                            <p:cond delay="1642"/>
                                          </p:stCondLst>
                                        </p:cTn>
                                        <p:tgtEl>
                                          <p:spTgt spid="10245">
                                            <p:txEl>
                                              <p:pRg st="5" end="5"/>
                                            </p:txEl>
                                          </p:spTgt>
                                        </p:tgtEl>
                                      </p:cBhvr>
                                      <p:to x="100000" y="90000"/>
                                    </p:animScale>
                                    <p:animScale>
                                      <p:cBhvr>
                                        <p:cTn id="35" dur="166" decel="50000">
                                          <p:stCondLst>
                                            <p:cond delay="1668"/>
                                          </p:stCondLst>
                                        </p:cTn>
                                        <p:tgtEl>
                                          <p:spTgt spid="10245">
                                            <p:txEl>
                                              <p:pRg st="5" end="5"/>
                                            </p:txEl>
                                          </p:spTgt>
                                        </p:tgtEl>
                                      </p:cBhvr>
                                      <p:to x="100000" y="100000"/>
                                    </p:animScale>
                                    <p:animScale>
                                      <p:cBhvr>
                                        <p:cTn id="36" dur="26">
                                          <p:stCondLst>
                                            <p:cond delay="1808"/>
                                          </p:stCondLst>
                                        </p:cTn>
                                        <p:tgtEl>
                                          <p:spTgt spid="10245">
                                            <p:txEl>
                                              <p:pRg st="5" end="5"/>
                                            </p:txEl>
                                          </p:spTgt>
                                        </p:tgtEl>
                                      </p:cBhvr>
                                      <p:to x="100000" y="95000"/>
                                    </p:animScale>
                                    <p:animScale>
                                      <p:cBhvr>
                                        <p:cTn id="37" dur="166" decel="50000">
                                          <p:stCondLst>
                                            <p:cond delay="1834"/>
                                          </p:stCondLst>
                                        </p:cTn>
                                        <p:tgtEl>
                                          <p:spTgt spid="10245">
                                            <p:txEl>
                                              <p:pRg st="5" end="5"/>
                                            </p:txEl>
                                          </p:spTgt>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nodeType="clickEffect">
                                  <p:stCondLst>
                                    <p:cond delay="0"/>
                                  </p:stCondLst>
                                  <p:childTnLst>
                                    <p:set>
                                      <p:cBhvr>
                                        <p:cTn id="41" dur="1" fill="hold">
                                          <p:stCondLst>
                                            <p:cond delay="0"/>
                                          </p:stCondLst>
                                        </p:cTn>
                                        <p:tgtEl>
                                          <p:spTgt spid="10245">
                                            <p:txEl>
                                              <p:pRg st="6" end="6"/>
                                            </p:txEl>
                                          </p:spTgt>
                                        </p:tgtEl>
                                        <p:attrNameLst>
                                          <p:attrName>style.visibility</p:attrName>
                                        </p:attrNameLst>
                                      </p:cBhvr>
                                      <p:to>
                                        <p:strVal val="visible"/>
                                      </p:to>
                                    </p:set>
                                    <p:anim calcmode="lin" valueType="num">
                                      <p:cBhvr>
                                        <p:cTn id="42" dur="1000" fill="hold"/>
                                        <p:tgtEl>
                                          <p:spTgt spid="10245">
                                            <p:txEl>
                                              <p:pRg st="6" end="6"/>
                                            </p:txEl>
                                          </p:spTgt>
                                        </p:tgtEl>
                                        <p:attrNameLst>
                                          <p:attrName>ppt_w</p:attrName>
                                        </p:attrNameLst>
                                      </p:cBhvr>
                                      <p:tavLst>
                                        <p:tav tm="0">
                                          <p:val>
                                            <p:fltVal val="0"/>
                                          </p:val>
                                        </p:tav>
                                        <p:tav tm="100000">
                                          <p:val>
                                            <p:strVal val="#ppt_w"/>
                                          </p:val>
                                        </p:tav>
                                      </p:tavLst>
                                    </p:anim>
                                    <p:anim calcmode="lin" valueType="num">
                                      <p:cBhvr>
                                        <p:cTn id="43" dur="1000" fill="hold"/>
                                        <p:tgtEl>
                                          <p:spTgt spid="10245">
                                            <p:txEl>
                                              <p:pRg st="6" end="6"/>
                                            </p:txEl>
                                          </p:spTgt>
                                        </p:tgtEl>
                                        <p:attrNameLst>
                                          <p:attrName>ppt_h</p:attrName>
                                        </p:attrNameLst>
                                      </p:cBhvr>
                                      <p:tavLst>
                                        <p:tav tm="0">
                                          <p:val>
                                            <p:fltVal val="0"/>
                                          </p:val>
                                        </p:tav>
                                        <p:tav tm="100000">
                                          <p:val>
                                            <p:strVal val="#ppt_h"/>
                                          </p:val>
                                        </p:tav>
                                      </p:tavLst>
                                    </p:anim>
                                    <p:anim calcmode="lin" valueType="num">
                                      <p:cBhvr>
                                        <p:cTn id="44" dur="1000" fill="hold"/>
                                        <p:tgtEl>
                                          <p:spTgt spid="10245">
                                            <p:txEl>
                                              <p:pRg st="6" end="6"/>
                                            </p:txEl>
                                          </p:spTgt>
                                        </p:tgtEl>
                                        <p:attrNameLst>
                                          <p:attrName>style.rotation</p:attrName>
                                        </p:attrNameLst>
                                      </p:cBhvr>
                                      <p:tavLst>
                                        <p:tav tm="0">
                                          <p:val>
                                            <p:fltVal val="90"/>
                                          </p:val>
                                        </p:tav>
                                        <p:tav tm="100000">
                                          <p:val>
                                            <p:fltVal val="0"/>
                                          </p:val>
                                        </p:tav>
                                      </p:tavLst>
                                    </p:anim>
                                    <p:animEffect transition="in" filter="fade">
                                      <p:cBhvr>
                                        <p:cTn id="45" dur="1000"/>
                                        <p:tgtEl>
                                          <p:spTgt spid="10245">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1" presetClass="entr" presetSubtype="0" fill="hold" nodeType="clickEffect">
                                  <p:stCondLst>
                                    <p:cond delay="0"/>
                                  </p:stCondLst>
                                  <p:childTnLst>
                                    <p:set>
                                      <p:cBhvr>
                                        <p:cTn id="49" dur="1" fill="hold">
                                          <p:stCondLst>
                                            <p:cond delay="0"/>
                                          </p:stCondLst>
                                        </p:cTn>
                                        <p:tgtEl>
                                          <p:spTgt spid="10245">
                                            <p:txEl>
                                              <p:pRg st="7" end="7"/>
                                            </p:txEl>
                                          </p:spTgt>
                                        </p:tgtEl>
                                        <p:attrNameLst>
                                          <p:attrName>style.visibility</p:attrName>
                                        </p:attrNameLst>
                                      </p:cBhvr>
                                      <p:to>
                                        <p:strVal val="visible"/>
                                      </p:to>
                                    </p:set>
                                    <p:anim calcmode="lin" valueType="num">
                                      <p:cBhvr>
                                        <p:cTn id="50" dur="1000" fill="hold"/>
                                        <p:tgtEl>
                                          <p:spTgt spid="10245">
                                            <p:txEl>
                                              <p:pRg st="7" end="7"/>
                                            </p:txEl>
                                          </p:spTgt>
                                        </p:tgtEl>
                                        <p:attrNameLst>
                                          <p:attrName>ppt_w</p:attrName>
                                        </p:attrNameLst>
                                      </p:cBhvr>
                                      <p:tavLst>
                                        <p:tav tm="0">
                                          <p:val>
                                            <p:fltVal val="0"/>
                                          </p:val>
                                        </p:tav>
                                        <p:tav tm="100000">
                                          <p:val>
                                            <p:strVal val="#ppt_w"/>
                                          </p:val>
                                        </p:tav>
                                      </p:tavLst>
                                    </p:anim>
                                    <p:anim calcmode="lin" valueType="num">
                                      <p:cBhvr>
                                        <p:cTn id="51" dur="1000" fill="hold"/>
                                        <p:tgtEl>
                                          <p:spTgt spid="10245">
                                            <p:txEl>
                                              <p:pRg st="7" end="7"/>
                                            </p:txEl>
                                          </p:spTgt>
                                        </p:tgtEl>
                                        <p:attrNameLst>
                                          <p:attrName>ppt_h</p:attrName>
                                        </p:attrNameLst>
                                      </p:cBhvr>
                                      <p:tavLst>
                                        <p:tav tm="0">
                                          <p:val>
                                            <p:fltVal val="0"/>
                                          </p:val>
                                        </p:tav>
                                        <p:tav tm="100000">
                                          <p:val>
                                            <p:strVal val="#ppt_h"/>
                                          </p:val>
                                        </p:tav>
                                      </p:tavLst>
                                    </p:anim>
                                    <p:anim calcmode="lin" valueType="num">
                                      <p:cBhvr>
                                        <p:cTn id="52" dur="1000" fill="hold"/>
                                        <p:tgtEl>
                                          <p:spTgt spid="10245">
                                            <p:txEl>
                                              <p:pRg st="7" end="7"/>
                                            </p:txEl>
                                          </p:spTgt>
                                        </p:tgtEl>
                                        <p:attrNameLst>
                                          <p:attrName>style.rotation</p:attrName>
                                        </p:attrNameLst>
                                      </p:cBhvr>
                                      <p:tavLst>
                                        <p:tav tm="0">
                                          <p:val>
                                            <p:fltVal val="90"/>
                                          </p:val>
                                        </p:tav>
                                        <p:tav tm="100000">
                                          <p:val>
                                            <p:fltVal val="0"/>
                                          </p:val>
                                        </p:tav>
                                      </p:tavLst>
                                    </p:anim>
                                    <p:animEffect transition="in" filter="fade">
                                      <p:cBhvr>
                                        <p:cTn id="53" dur="1000"/>
                                        <p:tgtEl>
                                          <p:spTgt spid="10245">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1" presetClass="entr" presetSubtype="0" fill="hold" nodeType="clickEffect">
                                  <p:stCondLst>
                                    <p:cond delay="0"/>
                                  </p:stCondLst>
                                  <p:childTnLst>
                                    <p:set>
                                      <p:cBhvr>
                                        <p:cTn id="57" dur="1" fill="hold">
                                          <p:stCondLst>
                                            <p:cond delay="0"/>
                                          </p:stCondLst>
                                        </p:cTn>
                                        <p:tgtEl>
                                          <p:spTgt spid="10245">
                                            <p:txEl>
                                              <p:pRg st="8" end="8"/>
                                            </p:txEl>
                                          </p:spTgt>
                                        </p:tgtEl>
                                        <p:attrNameLst>
                                          <p:attrName>style.visibility</p:attrName>
                                        </p:attrNameLst>
                                      </p:cBhvr>
                                      <p:to>
                                        <p:strVal val="visible"/>
                                      </p:to>
                                    </p:set>
                                    <p:anim calcmode="lin" valueType="num">
                                      <p:cBhvr>
                                        <p:cTn id="58" dur="1000" fill="hold"/>
                                        <p:tgtEl>
                                          <p:spTgt spid="10245">
                                            <p:txEl>
                                              <p:pRg st="8" end="8"/>
                                            </p:txEl>
                                          </p:spTgt>
                                        </p:tgtEl>
                                        <p:attrNameLst>
                                          <p:attrName>ppt_w</p:attrName>
                                        </p:attrNameLst>
                                      </p:cBhvr>
                                      <p:tavLst>
                                        <p:tav tm="0">
                                          <p:val>
                                            <p:fltVal val="0"/>
                                          </p:val>
                                        </p:tav>
                                        <p:tav tm="100000">
                                          <p:val>
                                            <p:strVal val="#ppt_w"/>
                                          </p:val>
                                        </p:tav>
                                      </p:tavLst>
                                    </p:anim>
                                    <p:anim calcmode="lin" valueType="num">
                                      <p:cBhvr>
                                        <p:cTn id="59" dur="1000" fill="hold"/>
                                        <p:tgtEl>
                                          <p:spTgt spid="10245">
                                            <p:txEl>
                                              <p:pRg st="8" end="8"/>
                                            </p:txEl>
                                          </p:spTgt>
                                        </p:tgtEl>
                                        <p:attrNameLst>
                                          <p:attrName>ppt_h</p:attrName>
                                        </p:attrNameLst>
                                      </p:cBhvr>
                                      <p:tavLst>
                                        <p:tav tm="0">
                                          <p:val>
                                            <p:fltVal val="0"/>
                                          </p:val>
                                        </p:tav>
                                        <p:tav tm="100000">
                                          <p:val>
                                            <p:strVal val="#ppt_h"/>
                                          </p:val>
                                        </p:tav>
                                      </p:tavLst>
                                    </p:anim>
                                    <p:anim calcmode="lin" valueType="num">
                                      <p:cBhvr>
                                        <p:cTn id="60" dur="1000" fill="hold"/>
                                        <p:tgtEl>
                                          <p:spTgt spid="10245">
                                            <p:txEl>
                                              <p:pRg st="8" end="8"/>
                                            </p:txEl>
                                          </p:spTgt>
                                        </p:tgtEl>
                                        <p:attrNameLst>
                                          <p:attrName>style.rotation</p:attrName>
                                        </p:attrNameLst>
                                      </p:cBhvr>
                                      <p:tavLst>
                                        <p:tav tm="0">
                                          <p:val>
                                            <p:fltVal val="90"/>
                                          </p:val>
                                        </p:tav>
                                        <p:tav tm="100000">
                                          <p:val>
                                            <p:fltVal val="0"/>
                                          </p:val>
                                        </p:tav>
                                      </p:tavLst>
                                    </p:anim>
                                    <p:animEffect transition="in" filter="fade">
                                      <p:cBhvr>
                                        <p:cTn id="61" dur="1000"/>
                                        <p:tgtEl>
                                          <p:spTgt spid="10245">
                                            <p:txEl>
                                              <p:pRg st="8"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1" presetClass="entr" presetSubtype="0" fill="hold" nodeType="clickEffect">
                                  <p:stCondLst>
                                    <p:cond delay="0"/>
                                  </p:stCondLst>
                                  <p:childTnLst>
                                    <p:set>
                                      <p:cBhvr>
                                        <p:cTn id="65" dur="1" fill="hold">
                                          <p:stCondLst>
                                            <p:cond delay="0"/>
                                          </p:stCondLst>
                                        </p:cTn>
                                        <p:tgtEl>
                                          <p:spTgt spid="10245">
                                            <p:txEl>
                                              <p:pRg st="9" end="9"/>
                                            </p:txEl>
                                          </p:spTgt>
                                        </p:tgtEl>
                                        <p:attrNameLst>
                                          <p:attrName>style.visibility</p:attrName>
                                        </p:attrNameLst>
                                      </p:cBhvr>
                                      <p:to>
                                        <p:strVal val="visible"/>
                                      </p:to>
                                    </p:set>
                                    <p:anim calcmode="lin" valueType="num">
                                      <p:cBhvr>
                                        <p:cTn id="66" dur="1000" fill="hold"/>
                                        <p:tgtEl>
                                          <p:spTgt spid="10245">
                                            <p:txEl>
                                              <p:pRg st="9" end="9"/>
                                            </p:txEl>
                                          </p:spTgt>
                                        </p:tgtEl>
                                        <p:attrNameLst>
                                          <p:attrName>ppt_w</p:attrName>
                                        </p:attrNameLst>
                                      </p:cBhvr>
                                      <p:tavLst>
                                        <p:tav tm="0">
                                          <p:val>
                                            <p:fltVal val="0"/>
                                          </p:val>
                                        </p:tav>
                                        <p:tav tm="100000">
                                          <p:val>
                                            <p:strVal val="#ppt_w"/>
                                          </p:val>
                                        </p:tav>
                                      </p:tavLst>
                                    </p:anim>
                                    <p:anim calcmode="lin" valueType="num">
                                      <p:cBhvr>
                                        <p:cTn id="67" dur="1000" fill="hold"/>
                                        <p:tgtEl>
                                          <p:spTgt spid="10245">
                                            <p:txEl>
                                              <p:pRg st="9" end="9"/>
                                            </p:txEl>
                                          </p:spTgt>
                                        </p:tgtEl>
                                        <p:attrNameLst>
                                          <p:attrName>ppt_h</p:attrName>
                                        </p:attrNameLst>
                                      </p:cBhvr>
                                      <p:tavLst>
                                        <p:tav tm="0">
                                          <p:val>
                                            <p:fltVal val="0"/>
                                          </p:val>
                                        </p:tav>
                                        <p:tav tm="100000">
                                          <p:val>
                                            <p:strVal val="#ppt_h"/>
                                          </p:val>
                                        </p:tav>
                                      </p:tavLst>
                                    </p:anim>
                                    <p:anim calcmode="lin" valueType="num">
                                      <p:cBhvr>
                                        <p:cTn id="68" dur="1000" fill="hold"/>
                                        <p:tgtEl>
                                          <p:spTgt spid="10245">
                                            <p:txEl>
                                              <p:pRg st="9" end="9"/>
                                            </p:txEl>
                                          </p:spTgt>
                                        </p:tgtEl>
                                        <p:attrNameLst>
                                          <p:attrName>style.rotation</p:attrName>
                                        </p:attrNameLst>
                                      </p:cBhvr>
                                      <p:tavLst>
                                        <p:tav tm="0">
                                          <p:val>
                                            <p:fltVal val="90"/>
                                          </p:val>
                                        </p:tav>
                                        <p:tav tm="100000">
                                          <p:val>
                                            <p:fltVal val="0"/>
                                          </p:val>
                                        </p:tav>
                                      </p:tavLst>
                                    </p:anim>
                                    <p:animEffect transition="in" filter="fade">
                                      <p:cBhvr>
                                        <p:cTn id="69" dur="1000"/>
                                        <p:tgtEl>
                                          <p:spTgt spid="10245">
                                            <p:txEl>
                                              <p:pRg st="9" end="9"/>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1" presetClass="entr" presetSubtype="0" fill="hold" nodeType="clickEffect">
                                  <p:stCondLst>
                                    <p:cond delay="0"/>
                                  </p:stCondLst>
                                  <p:childTnLst>
                                    <p:set>
                                      <p:cBhvr>
                                        <p:cTn id="73" dur="1" fill="hold">
                                          <p:stCondLst>
                                            <p:cond delay="0"/>
                                          </p:stCondLst>
                                        </p:cTn>
                                        <p:tgtEl>
                                          <p:spTgt spid="10245">
                                            <p:txEl>
                                              <p:pRg st="10" end="10"/>
                                            </p:txEl>
                                          </p:spTgt>
                                        </p:tgtEl>
                                        <p:attrNameLst>
                                          <p:attrName>style.visibility</p:attrName>
                                        </p:attrNameLst>
                                      </p:cBhvr>
                                      <p:to>
                                        <p:strVal val="visible"/>
                                      </p:to>
                                    </p:set>
                                    <p:anim calcmode="lin" valueType="num">
                                      <p:cBhvr>
                                        <p:cTn id="74" dur="1000" fill="hold"/>
                                        <p:tgtEl>
                                          <p:spTgt spid="10245">
                                            <p:txEl>
                                              <p:pRg st="10" end="10"/>
                                            </p:txEl>
                                          </p:spTgt>
                                        </p:tgtEl>
                                        <p:attrNameLst>
                                          <p:attrName>ppt_w</p:attrName>
                                        </p:attrNameLst>
                                      </p:cBhvr>
                                      <p:tavLst>
                                        <p:tav tm="0">
                                          <p:val>
                                            <p:fltVal val="0"/>
                                          </p:val>
                                        </p:tav>
                                        <p:tav tm="100000">
                                          <p:val>
                                            <p:strVal val="#ppt_w"/>
                                          </p:val>
                                        </p:tav>
                                      </p:tavLst>
                                    </p:anim>
                                    <p:anim calcmode="lin" valueType="num">
                                      <p:cBhvr>
                                        <p:cTn id="75" dur="1000" fill="hold"/>
                                        <p:tgtEl>
                                          <p:spTgt spid="10245">
                                            <p:txEl>
                                              <p:pRg st="10" end="10"/>
                                            </p:txEl>
                                          </p:spTgt>
                                        </p:tgtEl>
                                        <p:attrNameLst>
                                          <p:attrName>ppt_h</p:attrName>
                                        </p:attrNameLst>
                                      </p:cBhvr>
                                      <p:tavLst>
                                        <p:tav tm="0">
                                          <p:val>
                                            <p:fltVal val="0"/>
                                          </p:val>
                                        </p:tav>
                                        <p:tav tm="100000">
                                          <p:val>
                                            <p:strVal val="#ppt_h"/>
                                          </p:val>
                                        </p:tav>
                                      </p:tavLst>
                                    </p:anim>
                                    <p:anim calcmode="lin" valueType="num">
                                      <p:cBhvr>
                                        <p:cTn id="76" dur="1000" fill="hold"/>
                                        <p:tgtEl>
                                          <p:spTgt spid="10245">
                                            <p:txEl>
                                              <p:pRg st="10" end="10"/>
                                            </p:txEl>
                                          </p:spTgt>
                                        </p:tgtEl>
                                        <p:attrNameLst>
                                          <p:attrName>style.rotation</p:attrName>
                                        </p:attrNameLst>
                                      </p:cBhvr>
                                      <p:tavLst>
                                        <p:tav tm="0">
                                          <p:val>
                                            <p:fltVal val="90"/>
                                          </p:val>
                                        </p:tav>
                                        <p:tav tm="100000">
                                          <p:val>
                                            <p:fltVal val="0"/>
                                          </p:val>
                                        </p:tav>
                                      </p:tavLst>
                                    </p:anim>
                                    <p:animEffect transition="in" filter="fade">
                                      <p:cBhvr>
                                        <p:cTn id="77" dur="1000"/>
                                        <p:tgtEl>
                                          <p:spTgt spid="1024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552" y="260648"/>
            <a:ext cx="7556313" cy="743490"/>
          </a:xfrm>
        </p:spPr>
        <p:txBody>
          <a:bodyPr>
            <a:normAutofit/>
          </a:bodyPr>
          <a:lstStyle/>
          <a:p>
            <a:r>
              <a:rPr lang="en-GB" sz="4000" b="1" dirty="0">
                <a:effectLst>
                  <a:outerShdw blurRad="38100" dist="38100" dir="2700000" algn="tl">
                    <a:srgbClr val="000000">
                      <a:alpha val="43137"/>
                    </a:srgbClr>
                  </a:outerShdw>
                </a:effectLst>
              </a:rPr>
              <a:t>Design Issues</a:t>
            </a:r>
          </a:p>
        </p:txBody>
      </p:sp>
      <p:sp>
        <p:nvSpPr>
          <p:cNvPr id="15363" name="Rectangle 3"/>
          <p:cNvSpPr>
            <a:spLocks noGrp="1" noChangeArrowheads="1"/>
          </p:cNvSpPr>
          <p:nvPr>
            <p:ph idx="1"/>
          </p:nvPr>
        </p:nvSpPr>
        <p:spPr>
          <a:xfrm>
            <a:off x="457200" y="2438401"/>
            <a:ext cx="7556313" cy="4419600"/>
          </a:xfrm>
        </p:spPr>
        <p:txBody>
          <a:bodyPr/>
          <a:lstStyle/>
          <a:p>
            <a:r>
              <a:rPr lang="en-GB" dirty="0">
                <a:solidFill>
                  <a:srgbClr val="C00000"/>
                </a:solidFill>
              </a:rPr>
              <a:t>Instruction level parallelism</a:t>
            </a:r>
          </a:p>
          <a:p>
            <a:pPr lvl="1"/>
            <a:r>
              <a:rPr lang="en-GB" dirty="0"/>
              <a:t>Instructions in a sequence are independent</a:t>
            </a:r>
          </a:p>
          <a:p>
            <a:pPr lvl="1"/>
            <a:r>
              <a:rPr lang="en-GB" dirty="0"/>
              <a:t>Execution can be overlapped</a:t>
            </a:r>
          </a:p>
          <a:p>
            <a:pPr lvl="1"/>
            <a:r>
              <a:rPr lang="en-GB" dirty="0"/>
              <a:t>Governed by data and procedural dependency</a:t>
            </a:r>
          </a:p>
          <a:p>
            <a:pPr marL="393192" lvl="1" indent="0">
              <a:buNone/>
            </a:pPr>
            <a:endParaRPr lang="en-GB" dirty="0"/>
          </a:p>
          <a:p>
            <a:r>
              <a:rPr lang="en-GB" dirty="0">
                <a:solidFill>
                  <a:srgbClr val="C00000"/>
                </a:solidFill>
              </a:rPr>
              <a:t>Machine Parallelism</a:t>
            </a:r>
          </a:p>
          <a:p>
            <a:pPr lvl="1"/>
            <a:r>
              <a:rPr lang="en-GB" dirty="0"/>
              <a:t>Ability to take advantage of instruction level parallelism</a:t>
            </a:r>
          </a:p>
          <a:p>
            <a:pPr lvl="1"/>
            <a:r>
              <a:rPr lang="en-GB" dirty="0"/>
              <a:t>Governed by number of parallel pipelines</a:t>
            </a:r>
          </a:p>
        </p:txBody>
      </p:sp>
      <p:sp>
        <p:nvSpPr>
          <p:cNvPr id="2" name="Slide Number Placeholder 1"/>
          <p:cNvSpPr>
            <a:spLocks noGrp="1"/>
          </p:cNvSpPr>
          <p:nvPr>
            <p:ph type="sldNum" sz="quarter" idx="12"/>
          </p:nvPr>
        </p:nvSpPr>
        <p:spPr/>
        <p:txBody>
          <a:bodyPr/>
          <a:lstStyle/>
          <a:p>
            <a:fld id="{8AF02B71-8991-4516-A01E-F1A9ACD28BDC}" type="slidenum">
              <a:rPr lang="en-GB" smtClean="0"/>
              <a:pPr/>
              <a:t>39</a:t>
            </a:fld>
            <a:endParaRPr lang="en-GB"/>
          </a:p>
        </p:txBody>
      </p:sp>
      <p:sp>
        <p:nvSpPr>
          <p:cNvPr id="4" name="Text Placeholder 3"/>
          <p:cNvSpPr>
            <a:spLocks noGrp="1"/>
          </p:cNvSpPr>
          <p:nvPr>
            <p:ph type="body" sz="half" idx="2"/>
          </p:nvPr>
        </p:nvSpPr>
        <p:spPr>
          <a:xfrm>
            <a:off x="457200" y="1129552"/>
            <a:ext cx="7696200" cy="1080247"/>
          </a:xfrm>
        </p:spPr>
        <p:txBody>
          <a:bodyPr/>
          <a:lstStyle/>
          <a:p>
            <a:pPr>
              <a:spcBef>
                <a:spcPts val="0"/>
              </a:spcBef>
            </a:pPr>
            <a:r>
              <a:rPr lang="en-US" b="1" dirty="0">
                <a:solidFill>
                  <a:srgbClr val="0070C0"/>
                </a:solidFill>
              </a:rPr>
              <a:t>Instruction-Level Parallelism </a:t>
            </a:r>
            <a:endParaRPr lang="en-US" sz="1400" b="1" dirty="0">
              <a:solidFill>
                <a:srgbClr val="0070C0"/>
              </a:solidFill>
            </a:endParaRPr>
          </a:p>
          <a:p>
            <a:pPr>
              <a:spcBef>
                <a:spcPts val="0"/>
              </a:spcBef>
            </a:pPr>
            <a:r>
              <a:rPr lang="en-US" sz="1400" b="1" dirty="0">
                <a:solidFill>
                  <a:srgbClr val="0070C0"/>
                </a:solidFill>
              </a:rPr>
              <a:t>			</a:t>
            </a:r>
            <a:r>
              <a:rPr lang="en-US" b="1" dirty="0">
                <a:solidFill>
                  <a:srgbClr val="0070C0"/>
                </a:solidFill>
              </a:rPr>
              <a:t>and Machine Parallelism</a:t>
            </a:r>
          </a:p>
        </p:txBody>
      </p:sp>
      <p:pic>
        <p:nvPicPr>
          <p:cNvPr id="6" name="Picture 2" descr="C:\Users\ab0480\Desktop\CU_\New Session Prep - 2016-17\120CT\RedTraffic Ligh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5444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p:cTn id="15"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5363">
                                            <p:txEl>
                                              <p:pRg st="0" end="0"/>
                                            </p:txEl>
                                          </p:spTgt>
                                        </p:tgtEl>
                                        <p:attrNameLst>
                                          <p:attrName>style.visibility</p:attrName>
                                        </p:attrNameLst>
                                      </p:cBhvr>
                                      <p:to>
                                        <p:strVal val="visible"/>
                                      </p:to>
                                    </p:set>
                                    <p:animEffect transition="in" filter="fade">
                                      <p:cBhvr>
                                        <p:cTn id="23" dur="1000"/>
                                        <p:tgtEl>
                                          <p:spTgt spid="15363">
                                            <p:txEl>
                                              <p:pRg st="0" end="0"/>
                                            </p:txEl>
                                          </p:spTgt>
                                        </p:tgtEl>
                                      </p:cBhvr>
                                    </p:animEffect>
                                    <p:anim calcmode="lin" valueType="num">
                                      <p:cBhvr>
                                        <p:cTn id="24" dur="10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153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5363">
                                            <p:txEl>
                                              <p:pRg st="1" end="1"/>
                                            </p:txEl>
                                          </p:spTgt>
                                        </p:tgtEl>
                                        <p:attrNameLst>
                                          <p:attrName>style.visibility</p:attrName>
                                        </p:attrNameLst>
                                      </p:cBhvr>
                                      <p:to>
                                        <p:strVal val="visible"/>
                                      </p:to>
                                    </p:set>
                                    <p:animEffect transition="in" filter="fade">
                                      <p:cBhvr>
                                        <p:cTn id="30" dur="1000"/>
                                        <p:tgtEl>
                                          <p:spTgt spid="15363">
                                            <p:txEl>
                                              <p:pRg st="1" end="1"/>
                                            </p:txEl>
                                          </p:spTgt>
                                        </p:tgtEl>
                                      </p:cBhvr>
                                    </p:animEffect>
                                    <p:anim calcmode="lin" valueType="num">
                                      <p:cBhvr>
                                        <p:cTn id="31" dur="10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153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5363">
                                            <p:txEl>
                                              <p:pRg st="2" end="2"/>
                                            </p:txEl>
                                          </p:spTgt>
                                        </p:tgtEl>
                                        <p:attrNameLst>
                                          <p:attrName>style.visibility</p:attrName>
                                        </p:attrNameLst>
                                      </p:cBhvr>
                                      <p:to>
                                        <p:strVal val="visible"/>
                                      </p:to>
                                    </p:set>
                                    <p:animEffect transition="in" filter="fade">
                                      <p:cBhvr>
                                        <p:cTn id="37" dur="1000"/>
                                        <p:tgtEl>
                                          <p:spTgt spid="15363">
                                            <p:txEl>
                                              <p:pRg st="2" end="2"/>
                                            </p:txEl>
                                          </p:spTgt>
                                        </p:tgtEl>
                                      </p:cBhvr>
                                    </p:animEffect>
                                    <p:anim calcmode="lin" valueType="num">
                                      <p:cBhvr>
                                        <p:cTn id="38"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153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5363">
                                            <p:txEl>
                                              <p:pRg st="3" end="3"/>
                                            </p:txEl>
                                          </p:spTgt>
                                        </p:tgtEl>
                                        <p:attrNameLst>
                                          <p:attrName>style.visibility</p:attrName>
                                        </p:attrNameLst>
                                      </p:cBhvr>
                                      <p:to>
                                        <p:strVal val="visible"/>
                                      </p:to>
                                    </p:set>
                                    <p:animEffect transition="in" filter="fade">
                                      <p:cBhvr>
                                        <p:cTn id="44" dur="1000"/>
                                        <p:tgtEl>
                                          <p:spTgt spid="15363">
                                            <p:txEl>
                                              <p:pRg st="3" end="3"/>
                                            </p:txEl>
                                          </p:spTgt>
                                        </p:tgtEl>
                                      </p:cBhvr>
                                    </p:animEffect>
                                    <p:anim calcmode="lin" valueType="num">
                                      <p:cBhvr>
                                        <p:cTn id="45" dur="1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153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5363">
                                            <p:txEl>
                                              <p:pRg st="5" end="5"/>
                                            </p:txEl>
                                          </p:spTgt>
                                        </p:tgtEl>
                                        <p:attrNameLst>
                                          <p:attrName>style.visibility</p:attrName>
                                        </p:attrNameLst>
                                      </p:cBhvr>
                                      <p:to>
                                        <p:strVal val="visible"/>
                                      </p:to>
                                    </p:set>
                                    <p:animEffect transition="in" filter="fade">
                                      <p:cBhvr>
                                        <p:cTn id="51" dur="1000"/>
                                        <p:tgtEl>
                                          <p:spTgt spid="15363">
                                            <p:txEl>
                                              <p:pRg st="5" end="5"/>
                                            </p:txEl>
                                          </p:spTgt>
                                        </p:tgtEl>
                                      </p:cBhvr>
                                    </p:animEffect>
                                    <p:anim calcmode="lin" valueType="num">
                                      <p:cBhvr>
                                        <p:cTn id="52" dur="10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153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5363">
                                            <p:txEl>
                                              <p:pRg st="6" end="6"/>
                                            </p:txEl>
                                          </p:spTgt>
                                        </p:tgtEl>
                                        <p:attrNameLst>
                                          <p:attrName>style.visibility</p:attrName>
                                        </p:attrNameLst>
                                      </p:cBhvr>
                                      <p:to>
                                        <p:strVal val="visible"/>
                                      </p:to>
                                    </p:set>
                                    <p:animEffect transition="in" filter="fade">
                                      <p:cBhvr>
                                        <p:cTn id="58" dur="1000"/>
                                        <p:tgtEl>
                                          <p:spTgt spid="15363">
                                            <p:txEl>
                                              <p:pRg st="6" end="6"/>
                                            </p:txEl>
                                          </p:spTgt>
                                        </p:tgtEl>
                                      </p:cBhvr>
                                    </p:animEffect>
                                    <p:anim calcmode="lin" valueType="num">
                                      <p:cBhvr>
                                        <p:cTn id="59" dur="10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p:cTn id="60" dur="1000" fill="hold"/>
                                        <p:tgtEl>
                                          <p:spTgt spid="153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15363">
                                            <p:txEl>
                                              <p:pRg st="7" end="7"/>
                                            </p:txEl>
                                          </p:spTgt>
                                        </p:tgtEl>
                                        <p:attrNameLst>
                                          <p:attrName>style.visibility</p:attrName>
                                        </p:attrNameLst>
                                      </p:cBhvr>
                                      <p:to>
                                        <p:strVal val="visible"/>
                                      </p:to>
                                    </p:set>
                                    <p:animEffect transition="in" filter="fade">
                                      <p:cBhvr>
                                        <p:cTn id="65" dur="1000"/>
                                        <p:tgtEl>
                                          <p:spTgt spid="15363">
                                            <p:txEl>
                                              <p:pRg st="7" end="7"/>
                                            </p:txEl>
                                          </p:spTgt>
                                        </p:tgtEl>
                                      </p:cBhvr>
                                    </p:animEffect>
                                    <p:anim calcmode="lin" valueType="num">
                                      <p:cBhvr>
                                        <p:cTn id="66" dur="1000" fill="hold"/>
                                        <p:tgtEl>
                                          <p:spTgt spid="15363">
                                            <p:txEl>
                                              <p:pRg st="7" end="7"/>
                                            </p:txEl>
                                          </p:spTgt>
                                        </p:tgtEl>
                                        <p:attrNameLst>
                                          <p:attrName>ppt_x</p:attrName>
                                        </p:attrNameLst>
                                      </p:cBhvr>
                                      <p:tavLst>
                                        <p:tav tm="0">
                                          <p:val>
                                            <p:strVal val="#ppt_x"/>
                                          </p:val>
                                        </p:tav>
                                        <p:tav tm="100000">
                                          <p:val>
                                            <p:strVal val="#ppt_x"/>
                                          </p:val>
                                        </p:tav>
                                      </p:tavLst>
                                    </p:anim>
                                    <p:anim calcmode="lin" valueType="num">
                                      <p:cBhvr>
                                        <p:cTn id="67" dur="1000" fill="hold"/>
                                        <p:tgtEl>
                                          <p:spTgt spid="1536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GB" sz="4000" b="1" dirty="0">
                <a:solidFill>
                  <a:schemeClr val="accent1"/>
                </a:solidFill>
              </a:rPr>
              <a:t>Components</a:t>
            </a:r>
          </a:p>
        </p:txBody>
      </p:sp>
      <p:sp>
        <p:nvSpPr>
          <p:cNvPr id="7171" name="Rectangle 3"/>
          <p:cNvSpPr>
            <a:spLocks noGrp="1" noChangeArrowheads="1"/>
          </p:cNvSpPr>
          <p:nvPr>
            <p:ph idx="1"/>
          </p:nvPr>
        </p:nvSpPr>
        <p:spPr/>
        <p:txBody>
          <a:bodyPr/>
          <a:lstStyle/>
          <a:p>
            <a:r>
              <a:rPr lang="en-GB" dirty="0"/>
              <a:t>The </a:t>
            </a:r>
            <a:r>
              <a:rPr lang="en-GB" dirty="0">
                <a:solidFill>
                  <a:srgbClr val="C00000"/>
                </a:solidFill>
              </a:rPr>
              <a:t>Control Unit</a:t>
            </a:r>
            <a:r>
              <a:rPr lang="en-GB" dirty="0"/>
              <a:t> and the </a:t>
            </a:r>
            <a:r>
              <a:rPr lang="en-GB" dirty="0">
                <a:solidFill>
                  <a:srgbClr val="C00000"/>
                </a:solidFill>
              </a:rPr>
              <a:t>Arithmetic and Logic Unit</a:t>
            </a:r>
            <a:r>
              <a:rPr lang="en-GB" dirty="0"/>
              <a:t> constitute the </a:t>
            </a:r>
            <a:r>
              <a:rPr lang="en-GB" b="1" dirty="0">
                <a:solidFill>
                  <a:srgbClr val="C00000"/>
                </a:solidFill>
              </a:rPr>
              <a:t>Central Processing Unit</a:t>
            </a:r>
          </a:p>
          <a:p>
            <a:pPr marL="2057400" lvl="8" indent="0">
              <a:buNone/>
            </a:pPr>
            <a:endParaRPr lang="en-GB" dirty="0">
              <a:solidFill>
                <a:srgbClr val="C00000"/>
              </a:solidFill>
            </a:endParaRPr>
          </a:p>
          <a:p>
            <a:r>
              <a:rPr lang="en-GB" dirty="0"/>
              <a:t>Data and instructions need to get into the system and results need to get out</a:t>
            </a:r>
          </a:p>
          <a:p>
            <a:pPr lvl="1"/>
            <a:r>
              <a:rPr lang="en-GB" b="1" dirty="0">
                <a:solidFill>
                  <a:srgbClr val="C00000"/>
                </a:solidFill>
              </a:rPr>
              <a:t>Input/output</a:t>
            </a:r>
          </a:p>
          <a:p>
            <a:pPr marL="2057400" lvl="8" indent="0">
              <a:buNone/>
            </a:pPr>
            <a:endParaRPr lang="en-GB" dirty="0">
              <a:solidFill>
                <a:srgbClr val="C00000"/>
              </a:solidFill>
            </a:endParaRPr>
          </a:p>
          <a:p>
            <a:r>
              <a:rPr lang="en-GB" dirty="0"/>
              <a:t>Temporary storage of code and results is needed</a:t>
            </a:r>
          </a:p>
          <a:p>
            <a:pPr lvl="1"/>
            <a:r>
              <a:rPr lang="en-GB" b="1" dirty="0">
                <a:solidFill>
                  <a:srgbClr val="C00000"/>
                </a:solidFill>
              </a:rPr>
              <a:t>Main memory</a:t>
            </a:r>
          </a:p>
        </p:txBody>
      </p:sp>
      <p:sp>
        <p:nvSpPr>
          <p:cNvPr id="2" name="Slide Number Placeholder 1"/>
          <p:cNvSpPr>
            <a:spLocks noGrp="1"/>
          </p:cNvSpPr>
          <p:nvPr>
            <p:ph type="sldNum" sz="quarter" idx="12"/>
          </p:nvPr>
        </p:nvSpPr>
        <p:spPr/>
        <p:txBody>
          <a:bodyPr/>
          <a:lstStyle/>
          <a:p>
            <a:fld id="{04698E25-70A5-4DC8-888B-608AEC755B87}" type="slidenum">
              <a:rPr lang="en-GB" smtClean="0"/>
              <a:t>4</a:t>
            </a:fld>
            <a:endParaRPr lang="en-GB"/>
          </a:p>
        </p:txBody>
      </p:sp>
      <p:pic>
        <p:nvPicPr>
          <p:cNvPr id="5"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3879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1000"/>
                                        <p:tgtEl>
                                          <p:spTgt spid="7171">
                                            <p:txEl>
                                              <p:pRg st="0" end="0"/>
                                            </p:txEl>
                                          </p:spTgt>
                                        </p:tgtEl>
                                      </p:cBhvr>
                                    </p:animEffect>
                                    <p:anim calcmode="lin" valueType="num">
                                      <p:cBhvr>
                                        <p:cTn id="8" dur="1000" fill="hold"/>
                                        <p:tgtEl>
                                          <p:spTgt spid="71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1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1">
                                            <p:txEl>
                                              <p:pRg st="2" end="2"/>
                                            </p:txEl>
                                          </p:spTgt>
                                        </p:tgtEl>
                                        <p:attrNameLst>
                                          <p:attrName>style.visibility</p:attrName>
                                        </p:attrNameLst>
                                      </p:cBhvr>
                                      <p:to>
                                        <p:strVal val="visible"/>
                                      </p:to>
                                    </p:set>
                                    <p:animEffect transition="in" filter="fade">
                                      <p:cBhvr>
                                        <p:cTn id="14" dur="1000"/>
                                        <p:tgtEl>
                                          <p:spTgt spid="7171">
                                            <p:txEl>
                                              <p:pRg st="2" end="2"/>
                                            </p:txEl>
                                          </p:spTgt>
                                        </p:tgtEl>
                                      </p:cBhvr>
                                    </p:animEffect>
                                    <p:anim calcmode="lin" valueType="num">
                                      <p:cBhvr>
                                        <p:cTn id="15" dur="1000" fill="hold"/>
                                        <p:tgtEl>
                                          <p:spTgt spid="717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171">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Effect transition="in" filter="fade">
                                      <p:cBhvr>
                                        <p:cTn id="19" dur="1000"/>
                                        <p:tgtEl>
                                          <p:spTgt spid="7171">
                                            <p:txEl>
                                              <p:pRg st="3" end="3"/>
                                            </p:txEl>
                                          </p:spTgt>
                                        </p:tgtEl>
                                      </p:cBhvr>
                                    </p:animEffect>
                                    <p:anim calcmode="lin" valueType="num">
                                      <p:cBhvr>
                                        <p:cTn id="20" dur="1000" fill="hold"/>
                                        <p:tgtEl>
                                          <p:spTgt spid="717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1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171">
                                            <p:txEl>
                                              <p:pRg st="5" end="5"/>
                                            </p:txEl>
                                          </p:spTgt>
                                        </p:tgtEl>
                                        <p:attrNameLst>
                                          <p:attrName>style.visibility</p:attrName>
                                        </p:attrNameLst>
                                      </p:cBhvr>
                                      <p:to>
                                        <p:strVal val="visible"/>
                                      </p:to>
                                    </p:set>
                                    <p:animEffect transition="in" filter="fade">
                                      <p:cBhvr>
                                        <p:cTn id="26" dur="1000"/>
                                        <p:tgtEl>
                                          <p:spTgt spid="7171">
                                            <p:txEl>
                                              <p:pRg st="5" end="5"/>
                                            </p:txEl>
                                          </p:spTgt>
                                        </p:tgtEl>
                                      </p:cBhvr>
                                    </p:animEffect>
                                    <p:anim calcmode="lin" valueType="num">
                                      <p:cBhvr>
                                        <p:cTn id="27" dur="1000" fill="hold"/>
                                        <p:tgtEl>
                                          <p:spTgt spid="7171">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7171">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animEffect transition="in" filter="fade">
                                      <p:cBhvr>
                                        <p:cTn id="31" dur="1000"/>
                                        <p:tgtEl>
                                          <p:spTgt spid="7171">
                                            <p:txEl>
                                              <p:pRg st="6" end="6"/>
                                            </p:txEl>
                                          </p:spTgt>
                                        </p:tgtEl>
                                      </p:cBhvr>
                                    </p:animEffect>
                                    <p:anim calcmode="lin" valueType="num">
                                      <p:cBhvr>
                                        <p:cTn id="32" dur="1000" fill="hold"/>
                                        <p:tgtEl>
                                          <p:spTgt spid="7171">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17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4000" b="1" dirty="0"/>
              <a:t>Further Reading</a:t>
            </a:r>
          </a:p>
        </p:txBody>
      </p:sp>
      <p:sp>
        <p:nvSpPr>
          <p:cNvPr id="2" name="Content Placeholder 1"/>
          <p:cNvSpPr>
            <a:spLocks noGrp="1"/>
          </p:cNvSpPr>
          <p:nvPr>
            <p:ph idx="1"/>
          </p:nvPr>
        </p:nvSpPr>
        <p:spPr/>
        <p:txBody>
          <a:bodyPr>
            <a:normAutofit/>
          </a:bodyPr>
          <a:lstStyle/>
          <a:p>
            <a:r>
              <a:rPr lang="en-GB" sz="2400" dirty="0">
                <a:solidFill>
                  <a:srgbClr val="C00000"/>
                </a:solidFill>
              </a:rPr>
              <a:t>Computer Organization and Architecture – Designing for Performance (10</a:t>
            </a:r>
            <a:r>
              <a:rPr lang="en-GB" sz="2400" baseline="30000" dirty="0">
                <a:solidFill>
                  <a:srgbClr val="C00000"/>
                </a:solidFill>
              </a:rPr>
              <a:t>th</a:t>
            </a:r>
            <a:r>
              <a:rPr lang="en-GB" sz="2400" dirty="0">
                <a:solidFill>
                  <a:srgbClr val="C00000"/>
                </a:solidFill>
              </a:rPr>
              <a:t> Edition), William Stallings </a:t>
            </a:r>
            <a:r>
              <a:rPr lang="en-GB" sz="2400" dirty="0">
                <a:solidFill>
                  <a:srgbClr val="0070C0"/>
                </a:solidFill>
              </a:rPr>
              <a:t>[Chapters: 14, 16]</a:t>
            </a:r>
          </a:p>
          <a:p>
            <a:pPr marL="2057400" lvl="8" indent="0">
              <a:buNone/>
            </a:pPr>
            <a:endParaRPr lang="en-GB" sz="2400" dirty="0">
              <a:solidFill>
                <a:srgbClr val="C00000"/>
              </a:solidFill>
            </a:endParaRPr>
          </a:p>
          <a:p>
            <a:r>
              <a:rPr lang="en-GB" sz="2400" dirty="0">
                <a:solidFill>
                  <a:srgbClr val="C00000"/>
                </a:solidFill>
              </a:rPr>
              <a:t>Computer Organization and Design – The Hardware/Software Interface (5</a:t>
            </a:r>
            <a:r>
              <a:rPr lang="en-GB" sz="2400" baseline="30000" dirty="0">
                <a:solidFill>
                  <a:srgbClr val="C00000"/>
                </a:solidFill>
              </a:rPr>
              <a:t>th</a:t>
            </a:r>
            <a:r>
              <a:rPr lang="en-GB" sz="2400" dirty="0">
                <a:solidFill>
                  <a:srgbClr val="C00000"/>
                </a:solidFill>
              </a:rPr>
              <a:t> Edition), David A. Patterson &amp; John L. Hennessy </a:t>
            </a:r>
            <a:r>
              <a:rPr lang="en-GB" sz="2400" dirty="0">
                <a:solidFill>
                  <a:srgbClr val="0070C0"/>
                </a:solidFill>
              </a:rPr>
              <a:t>[Chapter: 4]</a:t>
            </a:r>
          </a:p>
          <a:p>
            <a:pPr marL="2057400" lvl="8" indent="0">
              <a:buNone/>
            </a:pPr>
            <a:endParaRPr lang="en-GB" sz="2400" dirty="0">
              <a:solidFill>
                <a:srgbClr val="C00000"/>
              </a:solidFill>
            </a:endParaRPr>
          </a:p>
          <a:p>
            <a:r>
              <a:rPr lang="en-GB" sz="2400" dirty="0">
                <a:solidFill>
                  <a:srgbClr val="C00000"/>
                </a:solidFill>
              </a:rPr>
              <a:t>Fundamentals of Computer Architecture, Mark Burrell </a:t>
            </a:r>
            <a:r>
              <a:rPr lang="en-GB" sz="2400" dirty="0">
                <a:solidFill>
                  <a:srgbClr val="0070C0"/>
                </a:solidFill>
              </a:rPr>
              <a:t>[Chapter: 13]</a:t>
            </a:r>
            <a:endParaRPr lang="en-GB" sz="2400" dirty="0">
              <a:solidFill>
                <a:srgbClr val="C00000"/>
              </a:solidFill>
            </a:endParaRPr>
          </a:p>
        </p:txBody>
      </p:sp>
    </p:spTree>
    <p:extLst>
      <p:ext uri="{BB962C8B-B14F-4D97-AF65-F5344CB8AC3E}">
        <p14:creationId xmlns:p14="http://schemas.microsoft.com/office/powerpoint/2010/main" val="300908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7544" y="24867"/>
            <a:ext cx="8229600" cy="1143000"/>
          </a:xfrm>
        </p:spPr>
        <p:txBody>
          <a:bodyPr>
            <a:normAutofit/>
          </a:bodyPr>
          <a:lstStyle/>
          <a:p>
            <a:r>
              <a:rPr lang="en-US" dirty="0"/>
              <a:t>Computer Components:</a:t>
            </a:r>
            <a:br>
              <a:rPr lang="en-US" dirty="0"/>
            </a:br>
            <a:r>
              <a:rPr lang="en-US" dirty="0"/>
              <a:t>Top Level View</a:t>
            </a:r>
          </a:p>
        </p:txBody>
      </p:sp>
      <p:sp>
        <p:nvSpPr>
          <p:cNvPr id="2" name="Slide Number Placeholder 1"/>
          <p:cNvSpPr>
            <a:spLocks noGrp="1"/>
          </p:cNvSpPr>
          <p:nvPr>
            <p:ph type="sldNum" sz="quarter" idx="12"/>
          </p:nvPr>
        </p:nvSpPr>
        <p:spPr/>
        <p:txBody>
          <a:bodyPr/>
          <a:lstStyle/>
          <a:p>
            <a:fld id="{04698E25-70A5-4DC8-888B-608AEC755B87}" type="slidenum">
              <a:rPr lang="en-GB" smtClean="0"/>
              <a:t>5</a:t>
            </a:fld>
            <a:endParaRPr lang="en-GB"/>
          </a:p>
        </p:txBody>
      </p:sp>
      <p:pic>
        <p:nvPicPr>
          <p:cNvPr id="8195" name="Picture 6"/>
          <p:cNvPicPr>
            <a:picLocks noChangeAspect="1" noChangeArrowheads="1"/>
          </p:cNvPicPr>
          <p:nvPr/>
        </p:nvPicPr>
        <p:blipFill>
          <a:blip r:embed="rId3">
            <a:extLst>
              <a:ext uri="{28A0092B-C50C-407E-A947-70E740481C1C}">
                <a14:useLocalDpi xmlns:a14="http://schemas.microsoft.com/office/drawing/2010/main" val="0"/>
              </a:ext>
            </a:extLst>
          </a:blip>
          <a:srcRect b="8975"/>
          <a:stretch>
            <a:fillRect/>
          </a:stretch>
        </p:blipFill>
        <p:spPr bwMode="auto">
          <a:xfrm>
            <a:off x="1752600" y="1143000"/>
            <a:ext cx="5922963"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79712" y="2810353"/>
            <a:ext cx="792088" cy="307777"/>
          </a:xfrm>
          <a:prstGeom prst="rect">
            <a:avLst/>
          </a:prstGeom>
          <a:solidFill>
            <a:schemeClr val="bg1"/>
          </a:solidFill>
        </p:spPr>
        <p:txBody>
          <a:bodyPr wrap="square" rtlCol="0">
            <a:spAutoFit/>
          </a:bodyPr>
          <a:lstStyle/>
          <a:p>
            <a:r>
              <a:rPr lang="en-GB" sz="1400" dirty="0"/>
              <a:t>CU</a:t>
            </a:r>
          </a:p>
        </p:txBody>
      </p:sp>
      <p:sp>
        <p:nvSpPr>
          <p:cNvPr id="6" name="TextBox 5"/>
          <p:cNvSpPr txBox="1"/>
          <p:nvPr/>
        </p:nvSpPr>
        <p:spPr>
          <a:xfrm>
            <a:off x="7559824" y="6634862"/>
            <a:ext cx="1584176" cy="223138"/>
          </a:xfrm>
          <a:prstGeom prst="rect">
            <a:avLst/>
          </a:prstGeom>
          <a:noFill/>
        </p:spPr>
        <p:txBody>
          <a:bodyPr wrap="square" rtlCol="0">
            <a:spAutoFit/>
          </a:bodyPr>
          <a:lstStyle/>
          <a:p>
            <a:r>
              <a:rPr lang="en-GB" sz="850" dirty="0"/>
              <a:t>Stallings, W., 2016</a:t>
            </a:r>
          </a:p>
        </p:txBody>
      </p:sp>
      <p:pic>
        <p:nvPicPr>
          <p:cNvPr id="7" name="Picture 2" descr="C:\Users\ab0480\Desktop\CU_\New Session Prep - 2016-17\120CT\trafficlight_green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053026"/>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a:xfrm>
            <a:off x="498474" y="134471"/>
            <a:ext cx="7556313" cy="761673"/>
          </a:xfrm>
        </p:spPr>
        <p:txBody>
          <a:bodyPr>
            <a:normAutofit/>
          </a:bodyPr>
          <a:lstStyle/>
          <a:p>
            <a:r>
              <a:rPr lang="en-US" sz="4000" b="1" dirty="0">
                <a:effectLst>
                  <a:outerShdw blurRad="38100" dist="38100" dir="2700000" algn="tl">
                    <a:srgbClr val="000000">
                      <a:alpha val="43137"/>
                    </a:srgbClr>
                  </a:outerShdw>
                </a:effectLst>
              </a:rPr>
              <a:t>Processor </a:t>
            </a:r>
            <a:r>
              <a:rPr lang="en-US" sz="4000" b="1" dirty="0" err="1">
                <a:effectLst>
                  <a:outerShdw blurRad="38100" dist="38100" dir="2700000" algn="tl">
                    <a:srgbClr val="000000">
                      <a:alpha val="43137"/>
                    </a:srgbClr>
                  </a:outerShdw>
                </a:effectLst>
              </a:rPr>
              <a:t>Organisation</a:t>
            </a:r>
            <a:endParaRPr lang="en-US" sz="4000" b="1"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533400" y="1772816"/>
            <a:ext cx="7855024" cy="4685134"/>
          </a:xfrm>
        </p:spPr>
        <p:txBody>
          <a:bodyPr>
            <a:normAutofit fontScale="92500" lnSpcReduction="20000"/>
          </a:bodyPr>
          <a:lstStyle/>
          <a:p>
            <a:r>
              <a:rPr lang="en-US" b="1" dirty="0">
                <a:solidFill>
                  <a:srgbClr val="C00000"/>
                </a:solidFill>
              </a:rPr>
              <a:t>Fetch instruction</a:t>
            </a:r>
          </a:p>
          <a:p>
            <a:pPr lvl="1"/>
            <a:r>
              <a:rPr lang="en-US" dirty="0"/>
              <a:t>The processor reads an instruction from memory (register, cache, main memory)</a:t>
            </a:r>
          </a:p>
          <a:p>
            <a:pPr marL="2057400" lvl="8" indent="0">
              <a:buNone/>
            </a:pPr>
            <a:endParaRPr lang="en-US" dirty="0"/>
          </a:p>
          <a:p>
            <a:r>
              <a:rPr lang="en-US" b="1" dirty="0">
                <a:solidFill>
                  <a:srgbClr val="C00000"/>
                </a:solidFill>
              </a:rPr>
              <a:t>Interpret instruction</a:t>
            </a:r>
          </a:p>
          <a:p>
            <a:pPr lvl="1"/>
            <a:r>
              <a:rPr lang="en-US" dirty="0"/>
              <a:t>The instruction is decoded to determine what action is required</a:t>
            </a:r>
          </a:p>
          <a:p>
            <a:pPr marL="2057400" lvl="8" indent="0">
              <a:buNone/>
            </a:pPr>
            <a:endParaRPr lang="en-US" dirty="0"/>
          </a:p>
          <a:p>
            <a:r>
              <a:rPr lang="en-US" b="1" dirty="0">
                <a:solidFill>
                  <a:srgbClr val="C00000"/>
                </a:solidFill>
              </a:rPr>
              <a:t>Fetch data</a:t>
            </a:r>
          </a:p>
          <a:p>
            <a:pPr lvl="1"/>
            <a:r>
              <a:rPr lang="en-US" dirty="0"/>
              <a:t>The execution of an instruction may require reading data from memory or an I/O module</a:t>
            </a:r>
          </a:p>
          <a:p>
            <a:pPr marL="2057400" lvl="8" indent="0">
              <a:buNone/>
            </a:pPr>
            <a:endParaRPr lang="en-US" dirty="0"/>
          </a:p>
          <a:p>
            <a:r>
              <a:rPr lang="en-US" b="1" dirty="0">
                <a:solidFill>
                  <a:srgbClr val="C00000"/>
                </a:solidFill>
              </a:rPr>
              <a:t>Process data</a:t>
            </a:r>
          </a:p>
          <a:p>
            <a:pPr lvl="1"/>
            <a:r>
              <a:rPr lang="en-US" dirty="0"/>
              <a:t>The execution of an instruction may require performing some arithmetic or logical operation on data</a:t>
            </a:r>
          </a:p>
          <a:p>
            <a:pPr marL="2057400" lvl="8" indent="0">
              <a:buNone/>
            </a:pPr>
            <a:endParaRPr lang="en-US" dirty="0"/>
          </a:p>
          <a:p>
            <a:r>
              <a:rPr lang="en-US" b="1" dirty="0">
                <a:solidFill>
                  <a:srgbClr val="C00000"/>
                </a:solidFill>
              </a:rPr>
              <a:t>Write data</a:t>
            </a:r>
          </a:p>
          <a:p>
            <a:pPr lvl="1"/>
            <a:r>
              <a:rPr lang="en-US" dirty="0"/>
              <a:t>The results of an execution may require writing data to memory or an I/O module</a:t>
            </a:r>
          </a:p>
          <a:p>
            <a:pPr lvl="8"/>
            <a:endParaRPr lang="en-US" dirty="0"/>
          </a:p>
          <a:p>
            <a:r>
              <a:rPr lang="en-US" dirty="0">
                <a:solidFill>
                  <a:srgbClr val="00B050"/>
                </a:solidFill>
              </a:rPr>
              <a:t>In order to do these things the processor needs to store some data temporarily and therefore needs a small internal memory (</a:t>
            </a:r>
            <a:r>
              <a:rPr lang="en-US" dirty="0">
                <a:solidFill>
                  <a:srgbClr val="FF0000"/>
                </a:solidFill>
              </a:rPr>
              <a:t>registers</a:t>
            </a:r>
            <a:r>
              <a:rPr lang="en-US" dirty="0">
                <a:solidFill>
                  <a:srgbClr val="00B050"/>
                </a:solidFill>
              </a:rPr>
              <a:t>)</a:t>
            </a:r>
          </a:p>
        </p:txBody>
      </p:sp>
      <p:sp>
        <p:nvSpPr>
          <p:cNvPr id="9" name="Text Placeholder 8"/>
          <p:cNvSpPr>
            <a:spLocks noGrp="1"/>
          </p:cNvSpPr>
          <p:nvPr>
            <p:ph type="body" sz="half" idx="2"/>
          </p:nvPr>
        </p:nvSpPr>
        <p:spPr>
          <a:xfrm>
            <a:off x="792520" y="1124744"/>
            <a:ext cx="7558960" cy="553616"/>
          </a:xfrm>
        </p:spPr>
        <p:txBody>
          <a:bodyPr/>
          <a:lstStyle/>
          <a:p>
            <a:r>
              <a:rPr lang="en-US" sz="2000" b="1" dirty="0">
                <a:solidFill>
                  <a:schemeClr val="accent1"/>
                </a:solidFill>
              </a:rPr>
              <a:t>The processor must be able to do the following</a:t>
            </a:r>
            <a:r>
              <a:rPr lang="en-US" sz="2800" b="1" dirty="0">
                <a:solidFill>
                  <a:schemeClr val="accent1"/>
                </a:solidFill>
              </a:rPr>
              <a:t>:</a:t>
            </a:r>
          </a:p>
        </p:txBody>
      </p:sp>
      <p:pic>
        <p:nvPicPr>
          <p:cNvPr id="7"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3012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80">
                                          <p:stCondLst>
                                            <p:cond delay="0"/>
                                          </p:stCondLst>
                                        </p:cTn>
                                        <p:tgtEl>
                                          <p:spTgt spid="9">
                                            <p:txEl>
                                              <p:pRg st="0" end="0"/>
                                            </p:txEl>
                                          </p:spTgt>
                                        </p:tgtEl>
                                      </p:cBhvr>
                                    </p:animEffect>
                                    <p:anim calcmode="lin" valueType="num">
                                      <p:cBhvr>
                                        <p:cTn id="8"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xEl>
                                              <p:pRg st="0" end="0"/>
                                            </p:txEl>
                                          </p:spTgt>
                                        </p:tgtEl>
                                      </p:cBhvr>
                                      <p:to x="100000" y="60000"/>
                                    </p:animScale>
                                    <p:animScale>
                                      <p:cBhvr>
                                        <p:cTn id="14" dur="166" decel="50000">
                                          <p:stCondLst>
                                            <p:cond delay="676"/>
                                          </p:stCondLst>
                                        </p:cTn>
                                        <p:tgtEl>
                                          <p:spTgt spid="9">
                                            <p:txEl>
                                              <p:pRg st="0" end="0"/>
                                            </p:txEl>
                                          </p:spTgt>
                                        </p:tgtEl>
                                      </p:cBhvr>
                                      <p:to x="100000" y="100000"/>
                                    </p:animScale>
                                    <p:animScale>
                                      <p:cBhvr>
                                        <p:cTn id="15" dur="26">
                                          <p:stCondLst>
                                            <p:cond delay="1312"/>
                                          </p:stCondLst>
                                        </p:cTn>
                                        <p:tgtEl>
                                          <p:spTgt spid="9">
                                            <p:txEl>
                                              <p:pRg st="0" end="0"/>
                                            </p:txEl>
                                          </p:spTgt>
                                        </p:tgtEl>
                                      </p:cBhvr>
                                      <p:to x="100000" y="80000"/>
                                    </p:animScale>
                                    <p:animScale>
                                      <p:cBhvr>
                                        <p:cTn id="16" dur="166" decel="50000">
                                          <p:stCondLst>
                                            <p:cond delay="1338"/>
                                          </p:stCondLst>
                                        </p:cTn>
                                        <p:tgtEl>
                                          <p:spTgt spid="9">
                                            <p:txEl>
                                              <p:pRg st="0" end="0"/>
                                            </p:txEl>
                                          </p:spTgt>
                                        </p:tgtEl>
                                      </p:cBhvr>
                                      <p:to x="100000" y="100000"/>
                                    </p:animScale>
                                    <p:animScale>
                                      <p:cBhvr>
                                        <p:cTn id="17" dur="26">
                                          <p:stCondLst>
                                            <p:cond delay="1642"/>
                                          </p:stCondLst>
                                        </p:cTn>
                                        <p:tgtEl>
                                          <p:spTgt spid="9">
                                            <p:txEl>
                                              <p:pRg st="0" end="0"/>
                                            </p:txEl>
                                          </p:spTgt>
                                        </p:tgtEl>
                                      </p:cBhvr>
                                      <p:to x="100000" y="90000"/>
                                    </p:animScale>
                                    <p:animScale>
                                      <p:cBhvr>
                                        <p:cTn id="18" dur="166" decel="50000">
                                          <p:stCondLst>
                                            <p:cond delay="1668"/>
                                          </p:stCondLst>
                                        </p:cTn>
                                        <p:tgtEl>
                                          <p:spTgt spid="9">
                                            <p:txEl>
                                              <p:pRg st="0" end="0"/>
                                            </p:txEl>
                                          </p:spTgt>
                                        </p:tgtEl>
                                      </p:cBhvr>
                                      <p:to x="100000" y="100000"/>
                                    </p:animScale>
                                    <p:animScale>
                                      <p:cBhvr>
                                        <p:cTn id="19" dur="26">
                                          <p:stCondLst>
                                            <p:cond delay="1808"/>
                                          </p:stCondLst>
                                        </p:cTn>
                                        <p:tgtEl>
                                          <p:spTgt spid="9">
                                            <p:txEl>
                                              <p:pRg st="0" end="0"/>
                                            </p:txEl>
                                          </p:spTgt>
                                        </p:tgtEl>
                                      </p:cBhvr>
                                      <p:to x="100000" y="95000"/>
                                    </p:animScale>
                                    <p:animScale>
                                      <p:cBhvr>
                                        <p:cTn id="20" dur="166" decel="50000">
                                          <p:stCondLst>
                                            <p:cond delay="1834"/>
                                          </p:stCondLst>
                                        </p:cTn>
                                        <p:tgtEl>
                                          <p:spTgt spid="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1000"/>
                                        <p:tgtEl>
                                          <p:spTgt spid="8">
                                            <p:txEl>
                                              <p:pRg st="0" end="0"/>
                                            </p:txEl>
                                          </p:spTgt>
                                        </p:tgtEl>
                                      </p:cBhvr>
                                    </p:animEffect>
                                    <p:anim calcmode="lin" valueType="num">
                                      <p:cBhvr>
                                        <p:cTn id="2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fade">
                                      <p:cBhvr>
                                        <p:cTn id="30" dur="1000"/>
                                        <p:tgtEl>
                                          <p:spTgt spid="8">
                                            <p:txEl>
                                              <p:pRg st="1" end="1"/>
                                            </p:txEl>
                                          </p:spTgt>
                                        </p:tgtEl>
                                      </p:cBhvr>
                                    </p:animEffect>
                                    <p:anim calcmode="lin" valueType="num">
                                      <p:cBhvr>
                                        <p:cTn id="3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Effect transition="in" filter="fade">
                                      <p:cBhvr>
                                        <p:cTn id="37" dur="1000"/>
                                        <p:tgtEl>
                                          <p:spTgt spid="8">
                                            <p:txEl>
                                              <p:pRg st="3" end="3"/>
                                            </p:txEl>
                                          </p:spTgt>
                                        </p:tgtEl>
                                      </p:cBhvr>
                                    </p:animEffect>
                                    <p:anim calcmode="lin" valueType="num">
                                      <p:cBhvr>
                                        <p:cTn id="3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3" end="3"/>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fade">
                                      <p:cBhvr>
                                        <p:cTn id="42" dur="1000"/>
                                        <p:tgtEl>
                                          <p:spTgt spid="8">
                                            <p:txEl>
                                              <p:pRg st="4" end="4"/>
                                            </p:txEl>
                                          </p:spTgt>
                                        </p:tgtEl>
                                      </p:cBhvr>
                                    </p:animEffect>
                                    <p:anim calcmode="lin" valueType="num">
                                      <p:cBhvr>
                                        <p:cTn id="4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Effect transition="in" filter="fade">
                                      <p:cBhvr>
                                        <p:cTn id="49" dur="1000"/>
                                        <p:tgtEl>
                                          <p:spTgt spid="8">
                                            <p:txEl>
                                              <p:pRg st="6" end="6"/>
                                            </p:txEl>
                                          </p:spTgt>
                                        </p:tgtEl>
                                      </p:cBhvr>
                                    </p:animEffect>
                                    <p:anim calcmode="lin" valueType="num">
                                      <p:cBhvr>
                                        <p:cTn id="50"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
                                            <p:txEl>
                                              <p:pRg st="7" end="7"/>
                                            </p:txEl>
                                          </p:spTgt>
                                        </p:tgtEl>
                                        <p:attrNameLst>
                                          <p:attrName>style.visibility</p:attrName>
                                        </p:attrNameLst>
                                      </p:cBhvr>
                                      <p:to>
                                        <p:strVal val="visible"/>
                                      </p:to>
                                    </p:set>
                                    <p:animEffect transition="in" filter="fade">
                                      <p:cBhvr>
                                        <p:cTn id="54" dur="1000"/>
                                        <p:tgtEl>
                                          <p:spTgt spid="8">
                                            <p:txEl>
                                              <p:pRg st="7" end="7"/>
                                            </p:txEl>
                                          </p:spTgt>
                                        </p:tgtEl>
                                      </p:cBhvr>
                                    </p:animEffect>
                                    <p:anim calcmode="lin" valueType="num">
                                      <p:cBhvr>
                                        <p:cTn id="55"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8">
                                            <p:txEl>
                                              <p:pRg st="9" end="9"/>
                                            </p:txEl>
                                          </p:spTgt>
                                        </p:tgtEl>
                                        <p:attrNameLst>
                                          <p:attrName>style.visibility</p:attrName>
                                        </p:attrNameLst>
                                      </p:cBhvr>
                                      <p:to>
                                        <p:strVal val="visible"/>
                                      </p:to>
                                    </p:set>
                                    <p:animEffect transition="in" filter="fade">
                                      <p:cBhvr>
                                        <p:cTn id="61" dur="1000"/>
                                        <p:tgtEl>
                                          <p:spTgt spid="8">
                                            <p:txEl>
                                              <p:pRg st="9" end="9"/>
                                            </p:txEl>
                                          </p:spTgt>
                                        </p:tgtEl>
                                      </p:cBhvr>
                                    </p:animEffect>
                                    <p:anim calcmode="lin" valueType="num">
                                      <p:cBhvr>
                                        <p:cTn id="62"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8">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8">
                                            <p:txEl>
                                              <p:pRg st="10" end="10"/>
                                            </p:txEl>
                                          </p:spTgt>
                                        </p:tgtEl>
                                        <p:attrNameLst>
                                          <p:attrName>style.visibility</p:attrName>
                                        </p:attrNameLst>
                                      </p:cBhvr>
                                      <p:to>
                                        <p:strVal val="visible"/>
                                      </p:to>
                                    </p:set>
                                    <p:animEffect transition="in" filter="fade">
                                      <p:cBhvr>
                                        <p:cTn id="66" dur="1000"/>
                                        <p:tgtEl>
                                          <p:spTgt spid="8">
                                            <p:txEl>
                                              <p:pRg st="10" end="10"/>
                                            </p:txEl>
                                          </p:spTgt>
                                        </p:tgtEl>
                                      </p:cBhvr>
                                    </p:animEffect>
                                    <p:anim calcmode="lin" valueType="num">
                                      <p:cBhvr>
                                        <p:cTn id="67"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8">
                                            <p:txEl>
                                              <p:pRg st="12" end="12"/>
                                            </p:txEl>
                                          </p:spTgt>
                                        </p:tgtEl>
                                        <p:attrNameLst>
                                          <p:attrName>style.visibility</p:attrName>
                                        </p:attrNameLst>
                                      </p:cBhvr>
                                      <p:to>
                                        <p:strVal val="visible"/>
                                      </p:to>
                                    </p:set>
                                    <p:animEffect transition="in" filter="fade">
                                      <p:cBhvr>
                                        <p:cTn id="73" dur="1000"/>
                                        <p:tgtEl>
                                          <p:spTgt spid="8">
                                            <p:txEl>
                                              <p:pRg st="12" end="12"/>
                                            </p:txEl>
                                          </p:spTgt>
                                        </p:tgtEl>
                                      </p:cBhvr>
                                    </p:animEffect>
                                    <p:anim calcmode="lin" valueType="num">
                                      <p:cBhvr>
                                        <p:cTn id="74"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8">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8">
                                            <p:txEl>
                                              <p:pRg st="13" end="13"/>
                                            </p:txEl>
                                          </p:spTgt>
                                        </p:tgtEl>
                                        <p:attrNameLst>
                                          <p:attrName>style.visibility</p:attrName>
                                        </p:attrNameLst>
                                      </p:cBhvr>
                                      <p:to>
                                        <p:strVal val="visible"/>
                                      </p:to>
                                    </p:set>
                                    <p:animEffect transition="in" filter="fade">
                                      <p:cBhvr>
                                        <p:cTn id="78" dur="1000"/>
                                        <p:tgtEl>
                                          <p:spTgt spid="8">
                                            <p:txEl>
                                              <p:pRg st="13" end="13"/>
                                            </p:txEl>
                                          </p:spTgt>
                                        </p:tgtEl>
                                      </p:cBhvr>
                                    </p:animEffect>
                                    <p:anim calcmode="lin" valueType="num">
                                      <p:cBhvr>
                                        <p:cTn id="79"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8">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8">
                                            <p:txEl>
                                              <p:pRg st="15" end="15"/>
                                            </p:txEl>
                                          </p:spTgt>
                                        </p:tgtEl>
                                        <p:attrNameLst>
                                          <p:attrName>style.visibility</p:attrName>
                                        </p:attrNameLst>
                                      </p:cBhvr>
                                      <p:to>
                                        <p:strVal val="visible"/>
                                      </p:to>
                                    </p:set>
                                    <p:animEffect transition="in" filter="fade">
                                      <p:cBhvr>
                                        <p:cTn id="85" dur="1000"/>
                                        <p:tgtEl>
                                          <p:spTgt spid="8">
                                            <p:txEl>
                                              <p:pRg st="15" end="15"/>
                                            </p:txEl>
                                          </p:spTgt>
                                        </p:tgtEl>
                                      </p:cBhvr>
                                    </p:animEffect>
                                    <p:anim calcmode="lin" valueType="num">
                                      <p:cBhvr>
                                        <p:cTn id="86" dur="1000" fill="hold"/>
                                        <p:tgtEl>
                                          <p:spTgt spid="8">
                                            <p:txEl>
                                              <p:pRg st="15" end="15"/>
                                            </p:txEl>
                                          </p:spTgt>
                                        </p:tgtEl>
                                        <p:attrNameLst>
                                          <p:attrName>ppt_x</p:attrName>
                                        </p:attrNameLst>
                                      </p:cBhvr>
                                      <p:tavLst>
                                        <p:tav tm="0">
                                          <p:val>
                                            <p:strVal val="#ppt_x"/>
                                          </p:val>
                                        </p:tav>
                                        <p:tav tm="100000">
                                          <p:val>
                                            <p:strVal val="#ppt_x"/>
                                          </p:val>
                                        </p:tav>
                                      </p:tavLst>
                                    </p:anim>
                                    <p:anim calcmode="lin" valueType="num">
                                      <p:cBhvr>
                                        <p:cTn id="87" dur="1000" fill="hold"/>
                                        <p:tgtEl>
                                          <p:spTgt spid="8">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0" y="228600"/>
            <a:ext cx="7556500" cy="1116013"/>
          </a:xfrm>
        </p:spPr>
        <p:txBody>
          <a:bodyPr/>
          <a:lstStyle/>
          <a:p>
            <a:r>
              <a:rPr lang="en-GB" dirty="0">
                <a:effectLst>
                  <a:outerShdw blurRad="38100" dist="38100" dir="2700000" algn="tl">
                    <a:srgbClr val="000000">
                      <a:alpha val="43137"/>
                    </a:srgbClr>
                  </a:outerShdw>
                </a:effectLst>
              </a:rPr>
              <a:t>CPU With the System Bus</a:t>
            </a:r>
          </a:p>
        </p:txBody>
      </p:sp>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0909" r="8235" b="13636"/>
              <a:stretch>
                <a:fillRect/>
              </a:stretch>
            </p:blipFill>
          </mc:Choice>
          <mc:Fallback>
            <p:blipFill>
              <a:blip r:embed="rId4"/>
              <a:srcRect l="8235" t="20909" r="8235" b="13636"/>
              <a:stretch>
                <a:fillRect/>
              </a:stretch>
            </p:blipFill>
          </mc:Fallback>
        </mc:AlternateContent>
        <p:spPr>
          <a:xfrm>
            <a:off x="611560" y="1124744"/>
            <a:ext cx="5850792" cy="5933287"/>
          </a:xfrm>
          <a:prstGeom prst="rect">
            <a:avLst/>
          </a:prstGeom>
        </p:spPr>
      </p:pic>
      <p:sp>
        <p:nvSpPr>
          <p:cNvPr id="5" name="TextBox 4"/>
          <p:cNvSpPr txBox="1"/>
          <p:nvPr/>
        </p:nvSpPr>
        <p:spPr>
          <a:xfrm>
            <a:off x="6948264" y="6296876"/>
            <a:ext cx="1584176" cy="246221"/>
          </a:xfrm>
          <a:prstGeom prst="rect">
            <a:avLst/>
          </a:prstGeom>
          <a:noFill/>
        </p:spPr>
        <p:txBody>
          <a:bodyPr wrap="square" rtlCol="0">
            <a:spAutoFit/>
          </a:bodyPr>
          <a:lstStyle/>
          <a:p>
            <a:r>
              <a:rPr lang="en-GB" sz="1000" dirty="0"/>
              <a:t>(W. Stallings, 2016)</a:t>
            </a:r>
          </a:p>
        </p:txBody>
      </p:sp>
      <p:pic>
        <p:nvPicPr>
          <p:cNvPr id="6" name="Picture 2" descr="C:\Users\ab0480\Desktop\CU_\New Session Prep - 2016-17\120CT\trafficlight_green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96183"/>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0" y="152400"/>
            <a:ext cx="7556500" cy="1116013"/>
          </a:xfrm>
        </p:spPr>
        <p:txBody>
          <a:bodyPr/>
          <a:lstStyle/>
          <a:p>
            <a:r>
              <a:rPr lang="en-GB" dirty="0">
                <a:effectLst>
                  <a:outerShdw blurRad="38100" dist="38100" dir="2700000" algn="tl">
                    <a:srgbClr val="000000">
                      <a:alpha val="43137"/>
                    </a:srgbClr>
                  </a:outerShdw>
                </a:effectLst>
              </a:rPr>
              <a:t>CPU Internal Structure</a:t>
            </a:r>
          </a:p>
        </p:txBody>
      </p:sp>
      <p:pic>
        <p:nvPicPr>
          <p:cNvPr id="4" name="Picture 3"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0000" t="4706" r="8182" b="3529"/>
              <a:stretch>
                <a:fillRect/>
              </a:stretch>
            </p:blipFill>
          </mc:Choice>
          <mc:Fallback>
            <p:blipFill>
              <a:blip r:embed="rId4"/>
              <a:srcRect l="10000" t="4706" r="8182" b="3529"/>
              <a:stretch>
                <a:fillRect/>
              </a:stretch>
            </p:blipFill>
          </mc:Fallback>
        </mc:AlternateContent>
        <p:spPr>
          <a:xfrm>
            <a:off x="899592" y="834801"/>
            <a:ext cx="7109003" cy="6161054"/>
          </a:xfrm>
          <a:prstGeom prst="rect">
            <a:avLst/>
          </a:prstGeom>
        </p:spPr>
      </p:pic>
      <p:sp>
        <p:nvSpPr>
          <p:cNvPr id="5" name="TextBox 4"/>
          <p:cNvSpPr txBox="1"/>
          <p:nvPr/>
        </p:nvSpPr>
        <p:spPr>
          <a:xfrm>
            <a:off x="6660232" y="6481822"/>
            <a:ext cx="2016224" cy="246221"/>
          </a:xfrm>
          <a:prstGeom prst="rect">
            <a:avLst/>
          </a:prstGeom>
          <a:noFill/>
        </p:spPr>
        <p:txBody>
          <a:bodyPr wrap="square" rtlCol="0">
            <a:spAutoFit/>
          </a:bodyPr>
          <a:lstStyle/>
          <a:p>
            <a:r>
              <a:rPr lang="en-GB" sz="1000" dirty="0"/>
              <a:t>(W. Stallings, 2016)</a:t>
            </a:r>
          </a:p>
        </p:txBody>
      </p:sp>
      <p:pic>
        <p:nvPicPr>
          <p:cNvPr id="6" name="Picture 2" descr="C:\Users\ab0480\Desktop\CU_\New Session Prep - 2016-17\120CT\Amber Traffic Ligh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932982"/>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28650" y="365127"/>
            <a:ext cx="7886700" cy="1047650"/>
          </a:xfrm>
        </p:spPr>
        <p:txBody>
          <a:bodyPr/>
          <a:lstStyle/>
          <a:p>
            <a:r>
              <a:rPr lang="en-GB" b="1" dirty="0">
                <a:solidFill>
                  <a:schemeClr val="accent1"/>
                </a:solidFill>
              </a:rPr>
              <a:t>Basic Instruction Cycle</a:t>
            </a:r>
          </a:p>
        </p:txBody>
      </p:sp>
      <p:sp>
        <p:nvSpPr>
          <p:cNvPr id="9219" name="Rectangle 3"/>
          <p:cNvSpPr>
            <a:spLocks noGrp="1" noChangeArrowheads="1"/>
          </p:cNvSpPr>
          <p:nvPr>
            <p:ph idx="1"/>
          </p:nvPr>
        </p:nvSpPr>
        <p:spPr/>
        <p:txBody>
          <a:bodyPr/>
          <a:lstStyle/>
          <a:p>
            <a:r>
              <a:rPr lang="en-GB" dirty="0"/>
              <a:t>Two steps:</a:t>
            </a:r>
          </a:p>
          <a:p>
            <a:pPr lvl="1"/>
            <a:r>
              <a:rPr lang="en-GB" dirty="0"/>
              <a:t>Fetch</a:t>
            </a:r>
          </a:p>
          <a:p>
            <a:pPr lvl="1"/>
            <a:r>
              <a:rPr lang="en-GB" dirty="0"/>
              <a:t>Execute</a:t>
            </a:r>
          </a:p>
        </p:txBody>
      </p:sp>
      <p:sp>
        <p:nvSpPr>
          <p:cNvPr id="2" name="Slide Number Placeholder 1"/>
          <p:cNvSpPr>
            <a:spLocks noGrp="1"/>
          </p:cNvSpPr>
          <p:nvPr>
            <p:ph type="sldNum" sz="quarter" idx="12"/>
          </p:nvPr>
        </p:nvSpPr>
        <p:spPr/>
        <p:txBody>
          <a:bodyPr/>
          <a:lstStyle/>
          <a:p>
            <a:fld id="{04698E25-70A5-4DC8-888B-608AEC755B87}" type="slidenum">
              <a:rPr lang="en-GB" smtClean="0"/>
              <a:t>9</a:t>
            </a:fld>
            <a:endParaRPr lang="en-GB"/>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b="40727"/>
          <a:stretch>
            <a:fillRect/>
          </a:stretch>
        </p:blipFill>
        <p:spPr bwMode="auto">
          <a:xfrm>
            <a:off x="228600" y="3212976"/>
            <a:ext cx="8763000"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C:\Users\ab0480\Desktop\CU_\New Session Prep - 2016-17\120CT\trafficlight_green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3396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1000"/>
                                        <p:tgtEl>
                                          <p:spTgt spid="9219">
                                            <p:txEl>
                                              <p:pRg st="0" end="0"/>
                                            </p:txEl>
                                          </p:spTgt>
                                        </p:tgtEl>
                                      </p:cBhvr>
                                    </p:animEffect>
                                    <p:anim calcmode="lin" valueType="num">
                                      <p:cBhvr>
                                        <p:cTn id="8"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219">
                                            <p:txEl>
                                              <p:pRg st="1" end="1"/>
                                            </p:txEl>
                                          </p:spTgt>
                                        </p:tgtEl>
                                        <p:attrNameLst>
                                          <p:attrName>style.visibility</p:attrName>
                                        </p:attrNameLst>
                                      </p:cBhvr>
                                      <p:to>
                                        <p:strVal val="visible"/>
                                      </p:to>
                                    </p:set>
                                    <p:animEffect transition="in" filter="fade">
                                      <p:cBhvr>
                                        <p:cTn id="14" dur="1000"/>
                                        <p:tgtEl>
                                          <p:spTgt spid="9219">
                                            <p:txEl>
                                              <p:pRg st="1" end="1"/>
                                            </p:txEl>
                                          </p:spTgt>
                                        </p:tgtEl>
                                      </p:cBhvr>
                                    </p:animEffect>
                                    <p:anim calcmode="lin" valueType="num">
                                      <p:cBhvr>
                                        <p:cTn id="15"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219">
                                            <p:txEl>
                                              <p:pRg st="2" end="2"/>
                                            </p:txEl>
                                          </p:spTgt>
                                        </p:tgtEl>
                                        <p:attrNameLst>
                                          <p:attrName>style.visibility</p:attrName>
                                        </p:attrNameLst>
                                      </p:cBhvr>
                                      <p:to>
                                        <p:strVal val="visible"/>
                                      </p:to>
                                    </p:set>
                                    <p:animEffect transition="in" filter="fade">
                                      <p:cBhvr>
                                        <p:cTn id="21" dur="1000"/>
                                        <p:tgtEl>
                                          <p:spTgt spid="9219">
                                            <p:txEl>
                                              <p:pRg st="2" end="2"/>
                                            </p:txEl>
                                          </p:spTgt>
                                        </p:tgtEl>
                                      </p:cBhvr>
                                    </p:animEffect>
                                    <p:anim calcmode="lin" valueType="num">
                                      <p:cBhvr>
                                        <p:cTn id="22"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220"/>
                                        </p:tgtEl>
                                        <p:attrNameLst>
                                          <p:attrName>style.visibility</p:attrName>
                                        </p:attrNameLst>
                                      </p:cBhvr>
                                      <p:to>
                                        <p:strVal val="visible"/>
                                      </p:to>
                                    </p:set>
                                    <p:animEffect transition="in" filter="fade">
                                      <p:cBhvr>
                                        <p:cTn id="28" dur="1000"/>
                                        <p:tgtEl>
                                          <p:spTgt spid="9220"/>
                                        </p:tgtEl>
                                      </p:cBhvr>
                                    </p:animEffect>
                                    <p:anim calcmode="lin" valueType="num">
                                      <p:cBhvr>
                                        <p:cTn id="29" dur="1000" fill="hold"/>
                                        <p:tgtEl>
                                          <p:spTgt spid="9220"/>
                                        </p:tgtEl>
                                        <p:attrNameLst>
                                          <p:attrName>ppt_x</p:attrName>
                                        </p:attrNameLst>
                                      </p:cBhvr>
                                      <p:tavLst>
                                        <p:tav tm="0">
                                          <p:val>
                                            <p:strVal val="#ppt_x"/>
                                          </p:val>
                                        </p:tav>
                                        <p:tav tm="100000">
                                          <p:val>
                                            <p:strVal val="#ppt_x"/>
                                          </p:val>
                                        </p:tav>
                                      </p:tavLst>
                                    </p:anim>
                                    <p:anim calcmode="lin" valueType="num">
                                      <p:cBhvr>
                                        <p:cTn id="30"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30245</TotalTime>
  <Words>8120</Words>
  <Application>Microsoft Office PowerPoint</Application>
  <PresentationFormat>On-screen Show (4:3)</PresentationFormat>
  <Paragraphs>681</Paragraphs>
  <Slides>40</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ＭＳ Ｐゴシック</vt:lpstr>
      <vt:lpstr>Arial</vt:lpstr>
      <vt:lpstr>Calibri</vt:lpstr>
      <vt:lpstr>Calibri Light</vt:lpstr>
      <vt:lpstr>Times New Roman</vt:lpstr>
      <vt:lpstr>Wingdings</vt:lpstr>
      <vt:lpstr>Office Theme</vt:lpstr>
      <vt:lpstr>Processors Instruction Pipelining</vt:lpstr>
      <vt:lpstr>Today……….</vt:lpstr>
      <vt:lpstr>Computer Components</vt:lpstr>
      <vt:lpstr>Components</vt:lpstr>
      <vt:lpstr>Computer Components: Top Level View</vt:lpstr>
      <vt:lpstr>Processor Organisation</vt:lpstr>
      <vt:lpstr>CPU With the System Bus</vt:lpstr>
      <vt:lpstr>CPU Internal Structure</vt:lpstr>
      <vt:lpstr>Basic Instruction Cycle</vt:lpstr>
      <vt:lpstr>Fetch Cycle</vt:lpstr>
      <vt:lpstr>Execute Cycle</vt:lpstr>
      <vt:lpstr>Interrupts</vt:lpstr>
      <vt:lpstr>Interrupt Cycle</vt:lpstr>
      <vt:lpstr>Instruction Cycle with Interrupts</vt:lpstr>
      <vt:lpstr>Instruction Cycle</vt:lpstr>
      <vt:lpstr>Multiple Interrupts</vt:lpstr>
      <vt:lpstr>Register Organisation</vt:lpstr>
      <vt:lpstr>User-Visible Registers</vt:lpstr>
      <vt:lpstr>Control and Status Registers</vt:lpstr>
      <vt:lpstr>Program Status Word (PSW)</vt:lpstr>
      <vt:lpstr>Example</vt:lpstr>
      <vt:lpstr>Solution</vt:lpstr>
      <vt:lpstr>Pipelining Strategy</vt:lpstr>
      <vt:lpstr>Two-Stage Instruction Pipeline</vt:lpstr>
      <vt:lpstr>Additional Stages (Instruction Cycle)</vt:lpstr>
      <vt:lpstr>Timing Diagram for Instruction Pipeline Operation</vt:lpstr>
      <vt:lpstr>Pipeline Hazards</vt:lpstr>
      <vt:lpstr>Resource  Hazards</vt:lpstr>
      <vt:lpstr>Data Hazards</vt:lpstr>
      <vt:lpstr>Data Hazards</vt:lpstr>
      <vt:lpstr>Types of Data Hazard</vt:lpstr>
      <vt:lpstr>Control Hazard</vt:lpstr>
      <vt:lpstr>Multiple Streams</vt:lpstr>
      <vt:lpstr>Prefetch Branch Target</vt:lpstr>
      <vt:lpstr>Loop Buffer</vt:lpstr>
      <vt:lpstr>Branch Prediction</vt:lpstr>
      <vt:lpstr>Superscalar Processors</vt:lpstr>
      <vt:lpstr>Instruction-level Parallelism and Superscalar Processors</vt:lpstr>
      <vt:lpstr>Design Issues</vt:lpstr>
      <vt:lpstr>Further Reading</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340CT Software Quality and Process Management</dc:title>
  <dc:creator>Windows User</dc:creator>
  <cp:lastModifiedBy>Dianabasi Nkantah</cp:lastModifiedBy>
  <cp:revision>265</cp:revision>
  <dcterms:created xsi:type="dcterms:W3CDTF">2012-09-30T21:28:26Z</dcterms:created>
  <dcterms:modified xsi:type="dcterms:W3CDTF">2017-10-19T15:37:22Z</dcterms:modified>
</cp:coreProperties>
</file>