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42"/>
  </p:notesMasterIdLst>
  <p:sldIdLst>
    <p:sldId id="256" r:id="rId2"/>
    <p:sldId id="351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6" r:id="rId13"/>
    <p:sldId id="367" r:id="rId14"/>
    <p:sldId id="361" r:id="rId15"/>
    <p:sldId id="362" r:id="rId16"/>
    <p:sldId id="363" r:id="rId17"/>
    <p:sldId id="364" r:id="rId18"/>
    <p:sldId id="365" r:id="rId19"/>
    <p:sldId id="368" r:id="rId20"/>
    <p:sldId id="369" r:id="rId21"/>
    <p:sldId id="370" r:id="rId22"/>
    <p:sldId id="386" r:id="rId23"/>
    <p:sldId id="388" r:id="rId24"/>
    <p:sldId id="387" r:id="rId25"/>
    <p:sldId id="371" r:id="rId26"/>
    <p:sldId id="372" r:id="rId27"/>
    <p:sldId id="374" r:id="rId28"/>
    <p:sldId id="373" r:id="rId29"/>
    <p:sldId id="375" r:id="rId30"/>
    <p:sldId id="376" r:id="rId31"/>
    <p:sldId id="377" r:id="rId32"/>
    <p:sldId id="378" r:id="rId33"/>
    <p:sldId id="379" r:id="rId34"/>
    <p:sldId id="380" r:id="rId35"/>
    <p:sldId id="381" r:id="rId36"/>
    <p:sldId id="382" r:id="rId37"/>
    <p:sldId id="383" r:id="rId38"/>
    <p:sldId id="384" r:id="rId39"/>
    <p:sldId id="385" r:id="rId40"/>
    <p:sldId id="389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82060" autoAdjust="0"/>
  </p:normalViewPr>
  <p:slideViewPr>
    <p:cSldViewPr>
      <p:cViewPr varScale="1">
        <p:scale>
          <a:sx n="88" d="100"/>
          <a:sy n="88" d="100"/>
        </p:scale>
        <p:origin x="8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119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2.xml"/><Relationship Id="rId13" Type="http://schemas.openxmlformats.org/officeDocument/2006/relationships/slide" Target="slides/slide20.xml"/><Relationship Id="rId18" Type="http://schemas.openxmlformats.org/officeDocument/2006/relationships/slide" Target="slides/slide31.xml"/><Relationship Id="rId3" Type="http://schemas.openxmlformats.org/officeDocument/2006/relationships/slide" Target="slides/slide7.xml"/><Relationship Id="rId21" Type="http://schemas.openxmlformats.org/officeDocument/2006/relationships/slide" Target="slides/slide35.xml"/><Relationship Id="rId7" Type="http://schemas.openxmlformats.org/officeDocument/2006/relationships/slide" Target="slides/slide11.xml"/><Relationship Id="rId12" Type="http://schemas.openxmlformats.org/officeDocument/2006/relationships/slide" Target="slides/slide16.xml"/><Relationship Id="rId17" Type="http://schemas.openxmlformats.org/officeDocument/2006/relationships/slide" Target="slides/slide30.xml"/><Relationship Id="rId2" Type="http://schemas.openxmlformats.org/officeDocument/2006/relationships/slide" Target="slides/slide4.xml"/><Relationship Id="rId16" Type="http://schemas.openxmlformats.org/officeDocument/2006/relationships/slide" Target="slides/slide29.xml"/><Relationship Id="rId20" Type="http://schemas.openxmlformats.org/officeDocument/2006/relationships/slide" Target="slides/slide34.xml"/><Relationship Id="rId1" Type="http://schemas.openxmlformats.org/officeDocument/2006/relationships/slide" Target="slides/slide3.xml"/><Relationship Id="rId6" Type="http://schemas.openxmlformats.org/officeDocument/2006/relationships/slide" Target="slides/slide10.xml"/><Relationship Id="rId11" Type="http://schemas.openxmlformats.org/officeDocument/2006/relationships/slide" Target="slides/slide15.xml"/><Relationship Id="rId5" Type="http://schemas.openxmlformats.org/officeDocument/2006/relationships/slide" Target="slides/slide9.xml"/><Relationship Id="rId15" Type="http://schemas.openxmlformats.org/officeDocument/2006/relationships/slide" Target="slides/slide27.xml"/><Relationship Id="rId23" Type="http://schemas.openxmlformats.org/officeDocument/2006/relationships/slide" Target="slides/slide37.xml"/><Relationship Id="rId10" Type="http://schemas.openxmlformats.org/officeDocument/2006/relationships/slide" Target="slides/slide14.xml"/><Relationship Id="rId19" Type="http://schemas.openxmlformats.org/officeDocument/2006/relationships/slide" Target="slides/slide32.xml"/><Relationship Id="rId4" Type="http://schemas.openxmlformats.org/officeDocument/2006/relationships/slide" Target="slides/slide8.xml"/><Relationship Id="rId9" Type="http://schemas.openxmlformats.org/officeDocument/2006/relationships/slide" Target="slides/slide13.xml"/><Relationship Id="rId14" Type="http://schemas.openxmlformats.org/officeDocument/2006/relationships/slide" Target="slides/slide25.xml"/><Relationship Id="rId22" Type="http://schemas.openxmlformats.org/officeDocument/2006/relationships/slide" Target="slides/slide3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345D47-8D5E-EF4F-9ED8-936890EC94B5}" type="doc">
      <dgm:prSet loTypeId="urn:microsoft.com/office/officeart/2005/8/layout/target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1D35A3-B306-0247-9C90-FE2FD338F566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b="1" i="1" dirty="0">
              <a:solidFill>
                <a:srgbClr val="FFFF00"/>
              </a:solidFill>
            </a:rPr>
            <a:t>The two most important characteristics of memory</a:t>
          </a:r>
        </a:p>
      </dgm:t>
    </dgm:pt>
    <dgm:pt modelId="{D1BE60B8-0963-4F46-B025-69563C2B04F0}" type="parTrans" cxnId="{67D9566B-B9BA-8649-AB7A-40E6060CBA2C}">
      <dgm:prSet/>
      <dgm:spPr/>
      <dgm:t>
        <a:bodyPr/>
        <a:lstStyle/>
        <a:p>
          <a:endParaRPr lang="en-US"/>
        </a:p>
      </dgm:t>
    </dgm:pt>
    <dgm:pt modelId="{4D21CA9D-B342-C145-9903-36C13BD31C9E}" type="sibTrans" cxnId="{67D9566B-B9BA-8649-AB7A-40E6060CBA2C}">
      <dgm:prSet/>
      <dgm:spPr/>
      <dgm:t>
        <a:bodyPr/>
        <a:lstStyle/>
        <a:p>
          <a:endParaRPr lang="en-US"/>
        </a:p>
      </dgm:t>
    </dgm:pt>
    <dgm:pt modelId="{86657987-5D7D-9145-9B7A-F752208AD897}">
      <dgm:prSet custT="1"/>
      <dgm:spPr/>
      <dgm:t>
        <a:bodyPr/>
        <a:lstStyle/>
        <a:p>
          <a:pPr rtl="0"/>
          <a:endParaRPr lang="en-US" sz="2000" dirty="0"/>
        </a:p>
        <a:p>
          <a:pPr rtl="0"/>
          <a:r>
            <a:rPr lang="en-US" sz="3000" dirty="0"/>
            <a:t>Three performance parameters are used:</a:t>
          </a:r>
        </a:p>
      </dgm:t>
    </dgm:pt>
    <dgm:pt modelId="{602B3695-5FF0-9C4A-B946-F15B2FB28D16}" type="parTrans" cxnId="{EFE69842-B030-B54C-A174-D400E1F6B7B1}">
      <dgm:prSet/>
      <dgm:spPr/>
      <dgm:t>
        <a:bodyPr/>
        <a:lstStyle/>
        <a:p>
          <a:endParaRPr lang="en-US"/>
        </a:p>
      </dgm:t>
    </dgm:pt>
    <dgm:pt modelId="{5ED105F6-1A94-EE4F-911E-E0F216E124A5}" type="sibTrans" cxnId="{EFE69842-B030-B54C-A174-D400E1F6B7B1}">
      <dgm:prSet/>
      <dgm:spPr/>
      <dgm:t>
        <a:bodyPr/>
        <a:lstStyle/>
        <a:p>
          <a:endParaRPr lang="en-US"/>
        </a:p>
      </dgm:t>
    </dgm:pt>
    <dgm:pt modelId="{CF384916-2EBE-C047-B176-DAD9E34690A4}">
      <dgm:prSet/>
      <dgm:spPr/>
      <dgm:t>
        <a:bodyPr/>
        <a:lstStyle/>
        <a:p>
          <a:pPr rtl="0"/>
          <a:r>
            <a:rPr lang="en-GB" b="1" dirty="0"/>
            <a:t>Access time (latency)</a:t>
          </a:r>
        </a:p>
      </dgm:t>
    </dgm:pt>
    <dgm:pt modelId="{4691FD66-CC92-AF49-9FA8-89E7ADDE426E}" type="parTrans" cxnId="{1EFD4954-79F2-5A41-ABFB-49CAF963DDCF}">
      <dgm:prSet/>
      <dgm:spPr/>
      <dgm:t>
        <a:bodyPr/>
        <a:lstStyle/>
        <a:p>
          <a:endParaRPr lang="en-US"/>
        </a:p>
      </dgm:t>
    </dgm:pt>
    <dgm:pt modelId="{6C69B0F2-86D0-BE49-B377-295A6A39A971}" type="sibTrans" cxnId="{1EFD4954-79F2-5A41-ABFB-49CAF963DDCF}">
      <dgm:prSet/>
      <dgm:spPr/>
      <dgm:t>
        <a:bodyPr/>
        <a:lstStyle/>
        <a:p>
          <a:endParaRPr lang="en-US"/>
        </a:p>
      </dgm:t>
    </dgm:pt>
    <dgm:pt modelId="{317CB85F-1C30-8E43-8C90-8E62399E8176}">
      <dgm:prSet/>
      <dgm:spPr/>
      <dgm:t>
        <a:bodyPr/>
        <a:lstStyle/>
        <a:p>
          <a:pPr rtl="0"/>
          <a:r>
            <a:rPr lang="en-US" dirty="0"/>
            <a:t>For random-access memory it is the time it takes to perform a read or write operation</a:t>
          </a:r>
        </a:p>
      </dgm:t>
    </dgm:pt>
    <dgm:pt modelId="{EE8EDB02-BC91-964C-A351-6CEF0F3A0FB9}" type="parTrans" cxnId="{E624E411-7403-6F4A-8733-5F67BF7E579E}">
      <dgm:prSet/>
      <dgm:spPr/>
      <dgm:t>
        <a:bodyPr/>
        <a:lstStyle/>
        <a:p>
          <a:endParaRPr lang="en-US"/>
        </a:p>
      </dgm:t>
    </dgm:pt>
    <dgm:pt modelId="{7841D5F3-1D0E-3249-9335-D18CCF73B93D}" type="sibTrans" cxnId="{E624E411-7403-6F4A-8733-5F67BF7E579E}">
      <dgm:prSet/>
      <dgm:spPr/>
      <dgm:t>
        <a:bodyPr/>
        <a:lstStyle/>
        <a:p>
          <a:endParaRPr lang="en-US"/>
        </a:p>
      </dgm:t>
    </dgm:pt>
    <dgm:pt modelId="{7408E672-E96F-5941-8BBA-E8B5E346BAA1}">
      <dgm:prSet/>
      <dgm:spPr/>
      <dgm:t>
        <a:bodyPr/>
        <a:lstStyle/>
        <a:p>
          <a:pPr rtl="0"/>
          <a:r>
            <a:rPr lang="en-US" dirty="0"/>
            <a:t>For non-random-access memory it is the time it takes to position the read-write mechanism at the desired location</a:t>
          </a:r>
        </a:p>
      </dgm:t>
    </dgm:pt>
    <dgm:pt modelId="{B89F4393-BF34-0040-A33A-9871583F5B3F}" type="parTrans" cxnId="{C0830C1F-53BF-0342-82F9-6DF09C874BF1}">
      <dgm:prSet/>
      <dgm:spPr/>
      <dgm:t>
        <a:bodyPr/>
        <a:lstStyle/>
        <a:p>
          <a:endParaRPr lang="en-US"/>
        </a:p>
      </dgm:t>
    </dgm:pt>
    <dgm:pt modelId="{A797B638-1219-7E40-B797-3853F4F7CF99}" type="sibTrans" cxnId="{C0830C1F-53BF-0342-82F9-6DF09C874BF1}">
      <dgm:prSet/>
      <dgm:spPr/>
      <dgm:t>
        <a:bodyPr/>
        <a:lstStyle/>
        <a:p>
          <a:endParaRPr lang="en-US"/>
        </a:p>
      </dgm:t>
    </dgm:pt>
    <dgm:pt modelId="{4BB96DB0-F8CB-0D43-B5F2-EE804536328D}">
      <dgm:prSet custT="1"/>
      <dgm:spPr/>
      <dgm:t>
        <a:bodyPr/>
        <a:lstStyle/>
        <a:p>
          <a:pPr rtl="0"/>
          <a:r>
            <a:rPr lang="en-US" sz="1400" b="1" dirty="0"/>
            <a:t>Memory cycle time</a:t>
          </a:r>
        </a:p>
      </dgm:t>
    </dgm:pt>
    <dgm:pt modelId="{DA145010-1BC5-4A47-8C0F-5A2A26315F5D}" type="parTrans" cxnId="{F7FB9BBA-CCBB-DF45-9564-D777DFD59F03}">
      <dgm:prSet/>
      <dgm:spPr/>
      <dgm:t>
        <a:bodyPr/>
        <a:lstStyle/>
        <a:p>
          <a:endParaRPr lang="en-US"/>
        </a:p>
      </dgm:t>
    </dgm:pt>
    <dgm:pt modelId="{A6CFE9F4-7A7B-2C44-8271-BE68A2567E01}" type="sibTrans" cxnId="{F7FB9BBA-CCBB-DF45-9564-D777DFD59F03}">
      <dgm:prSet/>
      <dgm:spPr/>
      <dgm:t>
        <a:bodyPr/>
        <a:lstStyle/>
        <a:p>
          <a:endParaRPr lang="en-US"/>
        </a:p>
      </dgm:t>
    </dgm:pt>
    <dgm:pt modelId="{D60B39AF-5EB9-C047-98BC-FC39BA3364E4}">
      <dgm:prSet custT="1"/>
      <dgm:spPr/>
      <dgm:t>
        <a:bodyPr/>
        <a:lstStyle/>
        <a:p>
          <a:pPr rtl="0"/>
          <a:r>
            <a:rPr lang="en-US" sz="1100" dirty="0"/>
            <a:t>Access time plus any additional time required before second access can commence</a:t>
          </a:r>
        </a:p>
      </dgm:t>
    </dgm:pt>
    <dgm:pt modelId="{5E97EA38-D1A0-1B43-8B27-53638AEBE5C5}" type="parTrans" cxnId="{024C89BA-7E9F-174A-BBC7-3186A108E4E6}">
      <dgm:prSet/>
      <dgm:spPr/>
      <dgm:t>
        <a:bodyPr/>
        <a:lstStyle/>
        <a:p>
          <a:endParaRPr lang="en-US"/>
        </a:p>
      </dgm:t>
    </dgm:pt>
    <dgm:pt modelId="{3E176711-D759-2242-93D1-C0B062B3A17C}" type="sibTrans" cxnId="{024C89BA-7E9F-174A-BBC7-3186A108E4E6}">
      <dgm:prSet/>
      <dgm:spPr/>
      <dgm:t>
        <a:bodyPr/>
        <a:lstStyle/>
        <a:p>
          <a:endParaRPr lang="en-US"/>
        </a:p>
      </dgm:t>
    </dgm:pt>
    <dgm:pt modelId="{9498714A-5D09-AE4D-81B2-F8F2997E0A84}">
      <dgm:prSet custT="1"/>
      <dgm:spPr/>
      <dgm:t>
        <a:bodyPr/>
        <a:lstStyle/>
        <a:p>
          <a:pPr rtl="0"/>
          <a:r>
            <a:rPr lang="en-US" sz="1100" dirty="0"/>
            <a:t>Additional time may be required for transients to die out on signal lines or to regenerate data if they are read destructively</a:t>
          </a:r>
        </a:p>
      </dgm:t>
    </dgm:pt>
    <dgm:pt modelId="{51AEF564-2A4F-774E-A6BF-9C5BB7C7BA51}" type="parTrans" cxnId="{582BB5E4-E826-2E4C-8F7E-3AF94691565F}">
      <dgm:prSet/>
      <dgm:spPr/>
      <dgm:t>
        <a:bodyPr/>
        <a:lstStyle/>
        <a:p>
          <a:endParaRPr lang="en-US"/>
        </a:p>
      </dgm:t>
    </dgm:pt>
    <dgm:pt modelId="{647066E6-D48E-7540-80CC-0AC22D7E35BC}" type="sibTrans" cxnId="{582BB5E4-E826-2E4C-8F7E-3AF94691565F}">
      <dgm:prSet/>
      <dgm:spPr/>
      <dgm:t>
        <a:bodyPr/>
        <a:lstStyle/>
        <a:p>
          <a:endParaRPr lang="en-US"/>
        </a:p>
      </dgm:t>
    </dgm:pt>
    <dgm:pt modelId="{17DFE561-8622-9F49-AD32-92661BDD5157}">
      <dgm:prSet custT="1"/>
      <dgm:spPr/>
      <dgm:t>
        <a:bodyPr/>
        <a:lstStyle/>
        <a:p>
          <a:pPr rtl="0"/>
          <a:r>
            <a:rPr lang="en-US" sz="1100" dirty="0"/>
            <a:t>Concerned with the system bus, not the processor</a:t>
          </a:r>
        </a:p>
      </dgm:t>
    </dgm:pt>
    <dgm:pt modelId="{2917BF63-F96B-4646-A238-694B5CE16ADB}" type="parTrans" cxnId="{19FBFDAF-CE6E-0E4D-A368-CE236325F355}">
      <dgm:prSet/>
      <dgm:spPr/>
      <dgm:t>
        <a:bodyPr/>
        <a:lstStyle/>
        <a:p>
          <a:endParaRPr lang="en-US"/>
        </a:p>
      </dgm:t>
    </dgm:pt>
    <dgm:pt modelId="{00068B92-6255-9847-84BD-929767462738}" type="sibTrans" cxnId="{19FBFDAF-CE6E-0E4D-A368-CE236325F355}">
      <dgm:prSet/>
      <dgm:spPr/>
      <dgm:t>
        <a:bodyPr/>
        <a:lstStyle/>
        <a:p>
          <a:endParaRPr lang="en-US"/>
        </a:p>
      </dgm:t>
    </dgm:pt>
    <dgm:pt modelId="{6F299D02-4724-A74A-AA67-D410C5ECB300}">
      <dgm:prSet/>
      <dgm:spPr/>
      <dgm:t>
        <a:bodyPr/>
        <a:lstStyle/>
        <a:p>
          <a:pPr rtl="0"/>
          <a:r>
            <a:rPr lang="en-US" b="1" dirty="0"/>
            <a:t>Transfer rate</a:t>
          </a:r>
        </a:p>
      </dgm:t>
    </dgm:pt>
    <dgm:pt modelId="{126EB937-125C-3645-A822-00222F561300}" type="parTrans" cxnId="{0190996B-7D1A-0642-9595-9C104F6DAD68}">
      <dgm:prSet/>
      <dgm:spPr/>
      <dgm:t>
        <a:bodyPr/>
        <a:lstStyle/>
        <a:p>
          <a:endParaRPr lang="en-US"/>
        </a:p>
      </dgm:t>
    </dgm:pt>
    <dgm:pt modelId="{0CB6D00F-8917-7D41-93CF-8AB361ABE8CC}" type="sibTrans" cxnId="{0190996B-7D1A-0642-9595-9C104F6DAD68}">
      <dgm:prSet/>
      <dgm:spPr/>
      <dgm:t>
        <a:bodyPr/>
        <a:lstStyle/>
        <a:p>
          <a:endParaRPr lang="en-US"/>
        </a:p>
      </dgm:t>
    </dgm:pt>
    <dgm:pt modelId="{E762937F-2561-A44B-8C95-94BA8C9C4617}">
      <dgm:prSet/>
      <dgm:spPr/>
      <dgm:t>
        <a:bodyPr/>
        <a:lstStyle/>
        <a:p>
          <a:pPr rtl="0"/>
          <a:r>
            <a:rPr lang="en-US" dirty="0"/>
            <a:t>The rate at which data can be transferred into or out of a memory unit</a:t>
          </a:r>
        </a:p>
      </dgm:t>
    </dgm:pt>
    <dgm:pt modelId="{341C858B-B1A1-9C4F-A648-D1C7100925DC}" type="parTrans" cxnId="{249E08D8-A514-CD4F-B569-5825518BE2CA}">
      <dgm:prSet/>
      <dgm:spPr/>
      <dgm:t>
        <a:bodyPr/>
        <a:lstStyle/>
        <a:p>
          <a:endParaRPr lang="en-US"/>
        </a:p>
      </dgm:t>
    </dgm:pt>
    <dgm:pt modelId="{89B4B04F-DAD4-9747-908B-925408933E39}" type="sibTrans" cxnId="{249E08D8-A514-CD4F-B569-5825518BE2CA}">
      <dgm:prSet/>
      <dgm:spPr/>
      <dgm:t>
        <a:bodyPr/>
        <a:lstStyle/>
        <a:p>
          <a:endParaRPr lang="en-US"/>
        </a:p>
      </dgm:t>
    </dgm:pt>
    <dgm:pt modelId="{A6F1DB38-E56A-BA4B-B780-FA6EDBD930C8}">
      <dgm:prSet/>
      <dgm:spPr/>
      <dgm:t>
        <a:bodyPr/>
        <a:lstStyle/>
        <a:p>
          <a:pPr rtl="0"/>
          <a:r>
            <a:rPr lang="en-US" dirty="0"/>
            <a:t>For random-access memory it is equal to 1/(cycle time)</a:t>
          </a:r>
        </a:p>
      </dgm:t>
    </dgm:pt>
    <dgm:pt modelId="{B09454DD-B16C-EA4E-98F7-131AA262A6FB}" type="parTrans" cxnId="{B26D4589-7F37-3648-A3E1-183DF5637DB3}">
      <dgm:prSet/>
      <dgm:spPr/>
      <dgm:t>
        <a:bodyPr/>
        <a:lstStyle/>
        <a:p>
          <a:endParaRPr lang="en-US"/>
        </a:p>
      </dgm:t>
    </dgm:pt>
    <dgm:pt modelId="{C04873EF-9610-C44F-BC9D-6C3FAB7D6212}" type="sibTrans" cxnId="{B26D4589-7F37-3648-A3E1-183DF5637DB3}">
      <dgm:prSet/>
      <dgm:spPr/>
      <dgm:t>
        <a:bodyPr/>
        <a:lstStyle/>
        <a:p>
          <a:endParaRPr lang="en-US"/>
        </a:p>
      </dgm:t>
    </dgm:pt>
    <dgm:pt modelId="{8DC7E3E3-3F49-9048-9468-3382299E881D}" type="pres">
      <dgm:prSet presAssocID="{63345D47-8D5E-EF4F-9ED8-936890EC94B5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C1C62E5A-EAEF-CE4A-8117-2DB3BEFFE3F4}" type="pres">
      <dgm:prSet presAssocID="{63345D47-8D5E-EF4F-9ED8-936890EC94B5}" presName="outerBox" presStyleCnt="0"/>
      <dgm:spPr/>
    </dgm:pt>
    <dgm:pt modelId="{13077C67-B24F-6A49-8EF8-E21AE295BA78}" type="pres">
      <dgm:prSet presAssocID="{63345D47-8D5E-EF4F-9ED8-936890EC94B5}" presName="outerBoxParent" presStyleLbl="node1" presStyleIdx="0" presStyleCnt="2"/>
      <dgm:spPr/>
    </dgm:pt>
    <dgm:pt modelId="{B733473D-D397-8C49-8CDA-15216272C145}" type="pres">
      <dgm:prSet presAssocID="{63345D47-8D5E-EF4F-9ED8-936890EC94B5}" presName="outerBoxChildren" presStyleCnt="0"/>
      <dgm:spPr/>
    </dgm:pt>
    <dgm:pt modelId="{D95F7024-0289-E042-84D4-642341566593}" type="pres">
      <dgm:prSet presAssocID="{63345D47-8D5E-EF4F-9ED8-936890EC94B5}" presName="middleBox" presStyleCnt="0"/>
      <dgm:spPr/>
    </dgm:pt>
    <dgm:pt modelId="{8A95A152-734B-A745-AAE7-3D32D8C60BCF}" type="pres">
      <dgm:prSet presAssocID="{63345D47-8D5E-EF4F-9ED8-936890EC94B5}" presName="middleBoxParent" presStyleLbl="node1" presStyleIdx="1" presStyleCnt="2"/>
      <dgm:spPr/>
    </dgm:pt>
    <dgm:pt modelId="{1F5364B3-A8EB-4B44-A950-38E11751855D}" type="pres">
      <dgm:prSet presAssocID="{63345D47-8D5E-EF4F-9ED8-936890EC94B5}" presName="middleBoxChildren" presStyleCnt="0"/>
      <dgm:spPr/>
    </dgm:pt>
    <dgm:pt modelId="{4DC5D986-59BC-1740-AC0E-735CF97CB45C}" type="pres">
      <dgm:prSet presAssocID="{CF384916-2EBE-C047-B176-DAD9E34690A4}" presName="mChild" presStyleLbl="fgAcc1" presStyleIdx="0" presStyleCnt="3">
        <dgm:presLayoutVars>
          <dgm:bulletEnabled val="1"/>
        </dgm:presLayoutVars>
      </dgm:prSet>
      <dgm:spPr/>
    </dgm:pt>
    <dgm:pt modelId="{37B0377C-E376-2541-BAA2-7EE7D8DF01DB}" type="pres">
      <dgm:prSet presAssocID="{6C69B0F2-86D0-BE49-B377-295A6A39A971}" presName="middleSibTrans" presStyleCnt="0"/>
      <dgm:spPr/>
    </dgm:pt>
    <dgm:pt modelId="{DCA2CBFE-8F07-BB4E-8414-CF97B200D168}" type="pres">
      <dgm:prSet presAssocID="{4BB96DB0-F8CB-0D43-B5F2-EE804536328D}" presName="mChild" presStyleLbl="fgAcc1" presStyleIdx="1" presStyleCnt="3" custScaleY="147482">
        <dgm:presLayoutVars>
          <dgm:bulletEnabled val="1"/>
        </dgm:presLayoutVars>
      </dgm:prSet>
      <dgm:spPr/>
    </dgm:pt>
    <dgm:pt modelId="{C8A02842-43F0-EE40-BD4B-3A0DC53468D2}" type="pres">
      <dgm:prSet presAssocID="{A6CFE9F4-7A7B-2C44-8271-BE68A2567E01}" presName="middleSibTrans" presStyleCnt="0"/>
      <dgm:spPr/>
    </dgm:pt>
    <dgm:pt modelId="{8D7CAF80-BCAD-AF40-83EC-CA9E025213FC}" type="pres">
      <dgm:prSet presAssocID="{6F299D02-4724-A74A-AA67-D410C5ECB300}" presName="mChild" presStyleLbl="fgAcc1" presStyleIdx="2" presStyleCnt="3">
        <dgm:presLayoutVars>
          <dgm:bulletEnabled val="1"/>
        </dgm:presLayoutVars>
      </dgm:prSet>
      <dgm:spPr/>
    </dgm:pt>
  </dgm:ptLst>
  <dgm:cxnLst>
    <dgm:cxn modelId="{C476A00A-C47A-43CF-B176-478D29BD1EDB}" type="presOf" srcId="{17DFE561-8622-9F49-AD32-92661BDD5157}" destId="{DCA2CBFE-8F07-BB4E-8414-CF97B200D168}" srcOrd="0" destOrd="3" presId="urn:microsoft.com/office/officeart/2005/8/layout/target2"/>
    <dgm:cxn modelId="{E624E411-7403-6F4A-8733-5F67BF7E579E}" srcId="{CF384916-2EBE-C047-B176-DAD9E34690A4}" destId="{317CB85F-1C30-8E43-8C90-8E62399E8176}" srcOrd="0" destOrd="0" parTransId="{EE8EDB02-BC91-964C-A351-6CEF0F3A0FB9}" sibTransId="{7841D5F3-1D0E-3249-9335-D18CCF73B93D}"/>
    <dgm:cxn modelId="{C0830C1F-53BF-0342-82F9-6DF09C874BF1}" srcId="{CF384916-2EBE-C047-B176-DAD9E34690A4}" destId="{7408E672-E96F-5941-8BBA-E8B5E346BAA1}" srcOrd="1" destOrd="0" parTransId="{B89F4393-BF34-0040-A33A-9871583F5B3F}" sibTransId="{A797B638-1219-7E40-B797-3853F4F7CF99}"/>
    <dgm:cxn modelId="{3E1A2835-78C5-4A9B-B409-DFF9E71A3EFD}" type="presOf" srcId="{63345D47-8D5E-EF4F-9ED8-936890EC94B5}" destId="{8DC7E3E3-3F49-9048-9468-3382299E881D}" srcOrd="0" destOrd="0" presId="urn:microsoft.com/office/officeart/2005/8/layout/target2"/>
    <dgm:cxn modelId="{EFE69842-B030-B54C-A174-D400E1F6B7B1}" srcId="{63345D47-8D5E-EF4F-9ED8-936890EC94B5}" destId="{86657987-5D7D-9145-9B7A-F752208AD897}" srcOrd="1" destOrd="0" parTransId="{602B3695-5FF0-9C4A-B946-F15B2FB28D16}" sibTransId="{5ED105F6-1A94-EE4F-911E-E0F216E124A5}"/>
    <dgm:cxn modelId="{2181326A-A693-4530-8C19-BB103CF7E1CA}" type="presOf" srcId="{7408E672-E96F-5941-8BBA-E8B5E346BAA1}" destId="{4DC5D986-59BC-1740-AC0E-735CF97CB45C}" srcOrd="0" destOrd="2" presId="urn:microsoft.com/office/officeart/2005/8/layout/target2"/>
    <dgm:cxn modelId="{67D9566B-B9BA-8649-AB7A-40E6060CBA2C}" srcId="{63345D47-8D5E-EF4F-9ED8-936890EC94B5}" destId="{A41D35A3-B306-0247-9C90-FE2FD338F566}" srcOrd="0" destOrd="0" parTransId="{D1BE60B8-0963-4F46-B025-69563C2B04F0}" sibTransId="{4D21CA9D-B342-C145-9903-36C13BD31C9E}"/>
    <dgm:cxn modelId="{0190996B-7D1A-0642-9595-9C104F6DAD68}" srcId="{86657987-5D7D-9145-9B7A-F752208AD897}" destId="{6F299D02-4724-A74A-AA67-D410C5ECB300}" srcOrd="2" destOrd="0" parTransId="{126EB937-125C-3645-A822-00222F561300}" sibTransId="{0CB6D00F-8917-7D41-93CF-8AB361ABE8CC}"/>
    <dgm:cxn modelId="{1EFD4954-79F2-5A41-ABFB-49CAF963DDCF}" srcId="{86657987-5D7D-9145-9B7A-F752208AD897}" destId="{CF384916-2EBE-C047-B176-DAD9E34690A4}" srcOrd="0" destOrd="0" parTransId="{4691FD66-CC92-AF49-9FA8-89E7ADDE426E}" sibTransId="{6C69B0F2-86D0-BE49-B377-295A6A39A971}"/>
    <dgm:cxn modelId="{28484E80-795D-474C-BFD6-3B5B13338794}" type="presOf" srcId="{A41D35A3-B306-0247-9C90-FE2FD338F566}" destId="{13077C67-B24F-6A49-8EF8-E21AE295BA78}" srcOrd="0" destOrd="0" presId="urn:microsoft.com/office/officeart/2005/8/layout/target2"/>
    <dgm:cxn modelId="{B26D4589-7F37-3648-A3E1-183DF5637DB3}" srcId="{6F299D02-4724-A74A-AA67-D410C5ECB300}" destId="{A6F1DB38-E56A-BA4B-B780-FA6EDBD930C8}" srcOrd="1" destOrd="0" parTransId="{B09454DD-B16C-EA4E-98F7-131AA262A6FB}" sibTransId="{C04873EF-9610-C44F-BC9D-6C3FAB7D6212}"/>
    <dgm:cxn modelId="{B2AF51A4-BD2A-4596-8948-2A160241C4A7}" type="presOf" srcId="{86657987-5D7D-9145-9B7A-F752208AD897}" destId="{8A95A152-734B-A745-AAE7-3D32D8C60BCF}" srcOrd="0" destOrd="0" presId="urn:microsoft.com/office/officeart/2005/8/layout/target2"/>
    <dgm:cxn modelId="{19FBFDAF-CE6E-0E4D-A368-CE236325F355}" srcId="{4BB96DB0-F8CB-0D43-B5F2-EE804536328D}" destId="{17DFE561-8622-9F49-AD32-92661BDD5157}" srcOrd="2" destOrd="0" parTransId="{2917BF63-F96B-4646-A238-694B5CE16ADB}" sibTransId="{00068B92-6255-9847-84BD-929767462738}"/>
    <dgm:cxn modelId="{F30628B0-E42A-4606-91EC-22A6330CCB5D}" type="presOf" srcId="{A6F1DB38-E56A-BA4B-B780-FA6EDBD930C8}" destId="{8D7CAF80-BCAD-AF40-83EC-CA9E025213FC}" srcOrd="0" destOrd="2" presId="urn:microsoft.com/office/officeart/2005/8/layout/target2"/>
    <dgm:cxn modelId="{403079B3-DAE9-4A04-ADCF-B7DF37AB7EAD}" type="presOf" srcId="{4BB96DB0-F8CB-0D43-B5F2-EE804536328D}" destId="{DCA2CBFE-8F07-BB4E-8414-CF97B200D168}" srcOrd="0" destOrd="0" presId="urn:microsoft.com/office/officeart/2005/8/layout/target2"/>
    <dgm:cxn modelId="{643B08BA-EB6C-46D2-9CB8-BE9430984B21}" type="presOf" srcId="{CF384916-2EBE-C047-B176-DAD9E34690A4}" destId="{4DC5D986-59BC-1740-AC0E-735CF97CB45C}" srcOrd="0" destOrd="0" presId="urn:microsoft.com/office/officeart/2005/8/layout/target2"/>
    <dgm:cxn modelId="{024C89BA-7E9F-174A-BBC7-3186A108E4E6}" srcId="{4BB96DB0-F8CB-0D43-B5F2-EE804536328D}" destId="{D60B39AF-5EB9-C047-98BC-FC39BA3364E4}" srcOrd="0" destOrd="0" parTransId="{5E97EA38-D1A0-1B43-8B27-53638AEBE5C5}" sibTransId="{3E176711-D759-2242-93D1-C0B062B3A17C}"/>
    <dgm:cxn modelId="{F7FB9BBA-CCBB-DF45-9564-D777DFD59F03}" srcId="{86657987-5D7D-9145-9B7A-F752208AD897}" destId="{4BB96DB0-F8CB-0D43-B5F2-EE804536328D}" srcOrd="1" destOrd="0" parTransId="{DA145010-1BC5-4A47-8C0F-5A2A26315F5D}" sibTransId="{A6CFE9F4-7A7B-2C44-8271-BE68A2567E01}"/>
    <dgm:cxn modelId="{DDE752C9-88C8-4E4F-BF2A-4B6D5EDA2587}" type="presOf" srcId="{6F299D02-4724-A74A-AA67-D410C5ECB300}" destId="{8D7CAF80-BCAD-AF40-83EC-CA9E025213FC}" srcOrd="0" destOrd="0" presId="urn:microsoft.com/office/officeart/2005/8/layout/target2"/>
    <dgm:cxn modelId="{85B06AD0-6BCF-4A55-9E24-37531DE8E9D9}" type="presOf" srcId="{E762937F-2561-A44B-8C95-94BA8C9C4617}" destId="{8D7CAF80-BCAD-AF40-83EC-CA9E025213FC}" srcOrd="0" destOrd="1" presId="urn:microsoft.com/office/officeart/2005/8/layout/target2"/>
    <dgm:cxn modelId="{78FAD7D0-201A-4FB2-A705-ECC90FCC523C}" type="presOf" srcId="{317CB85F-1C30-8E43-8C90-8E62399E8176}" destId="{4DC5D986-59BC-1740-AC0E-735CF97CB45C}" srcOrd="0" destOrd="1" presId="urn:microsoft.com/office/officeart/2005/8/layout/target2"/>
    <dgm:cxn modelId="{249E08D8-A514-CD4F-B569-5825518BE2CA}" srcId="{6F299D02-4724-A74A-AA67-D410C5ECB300}" destId="{E762937F-2561-A44B-8C95-94BA8C9C4617}" srcOrd="0" destOrd="0" parTransId="{341C858B-B1A1-9C4F-A648-D1C7100925DC}" sibTransId="{89B4B04F-DAD4-9747-908B-925408933E39}"/>
    <dgm:cxn modelId="{36704AD8-4DA1-484D-A1CD-925549C5BB1F}" type="presOf" srcId="{9498714A-5D09-AE4D-81B2-F8F2997E0A84}" destId="{DCA2CBFE-8F07-BB4E-8414-CF97B200D168}" srcOrd="0" destOrd="2" presId="urn:microsoft.com/office/officeart/2005/8/layout/target2"/>
    <dgm:cxn modelId="{9508BDE1-44E8-4B66-9507-78C7D1777951}" type="presOf" srcId="{D60B39AF-5EB9-C047-98BC-FC39BA3364E4}" destId="{DCA2CBFE-8F07-BB4E-8414-CF97B200D168}" srcOrd="0" destOrd="1" presId="urn:microsoft.com/office/officeart/2005/8/layout/target2"/>
    <dgm:cxn modelId="{582BB5E4-E826-2E4C-8F7E-3AF94691565F}" srcId="{4BB96DB0-F8CB-0D43-B5F2-EE804536328D}" destId="{9498714A-5D09-AE4D-81B2-F8F2997E0A84}" srcOrd="1" destOrd="0" parTransId="{51AEF564-2A4F-774E-A6BF-9C5BB7C7BA51}" sibTransId="{647066E6-D48E-7540-80CC-0AC22D7E35BC}"/>
    <dgm:cxn modelId="{A294A430-AFD1-4CC7-9BD6-3521A26408AF}" type="presParOf" srcId="{8DC7E3E3-3F49-9048-9468-3382299E881D}" destId="{C1C62E5A-EAEF-CE4A-8117-2DB3BEFFE3F4}" srcOrd="0" destOrd="0" presId="urn:microsoft.com/office/officeart/2005/8/layout/target2"/>
    <dgm:cxn modelId="{178AAF5F-1DF7-4448-B2D1-5C3E4BB44B3A}" type="presParOf" srcId="{C1C62E5A-EAEF-CE4A-8117-2DB3BEFFE3F4}" destId="{13077C67-B24F-6A49-8EF8-E21AE295BA78}" srcOrd="0" destOrd="0" presId="urn:microsoft.com/office/officeart/2005/8/layout/target2"/>
    <dgm:cxn modelId="{23F9397C-92A1-4024-B10A-2CAE83A1CFBB}" type="presParOf" srcId="{C1C62E5A-EAEF-CE4A-8117-2DB3BEFFE3F4}" destId="{B733473D-D397-8C49-8CDA-15216272C145}" srcOrd="1" destOrd="0" presId="urn:microsoft.com/office/officeart/2005/8/layout/target2"/>
    <dgm:cxn modelId="{A39455A1-246E-4027-99BF-1BF60A6E5411}" type="presParOf" srcId="{8DC7E3E3-3F49-9048-9468-3382299E881D}" destId="{D95F7024-0289-E042-84D4-642341566593}" srcOrd="1" destOrd="0" presId="urn:microsoft.com/office/officeart/2005/8/layout/target2"/>
    <dgm:cxn modelId="{DAFE2C94-6F9A-4085-BA97-F3A07FB089AD}" type="presParOf" srcId="{D95F7024-0289-E042-84D4-642341566593}" destId="{8A95A152-734B-A745-AAE7-3D32D8C60BCF}" srcOrd="0" destOrd="0" presId="urn:microsoft.com/office/officeart/2005/8/layout/target2"/>
    <dgm:cxn modelId="{75120671-3388-4424-959A-EC8986164ECB}" type="presParOf" srcId="{D95F7024-0289-E042-84D4-642341566593}" destId="{1F5364B3-A8EB-4B44-A950-38E11751855D}" srcOrd="1" destOrd="0" presId="urn:microsoft.com/office/officeart/2005/8/layout/target2"/>
    <dgm:cxn modelId="{EB45076E-79F5-4526-B5D3-43AE17B01105}" type="presParOf" srcId="{1F5364B3-A8EB-4B44-A950-38E11751855D}" destId="{4DC5D986-59BC-1740-AC0E-735CF97CB45C}" srcOrd="0" destOrd="0" presId="urn:microsoft.com/office/officeart/2005/8/layout/target2"/>
    <dgm:cxn modelId="{69327E13-7D1D-4CE4-9E95-E123B4A482CB}" type="presParOf" srcId="{1F5364B3-A8EB-4B44-A950-38E11751855D}" destId="{37B0377C-E376-2541-BAA2-7EE7D8DF01DB}" srcOrd="1" destOrd="0" presId="urn:microsoft.com/office/officeart/2005/8/layout/target2"/>
    <dgm:cxn modelId="{A9D3AFB8-87AD-411A-B6CE-6DF5821A64E3}" type="presParOf" srcId="{1F5364B3-A8EB-4B44-A950-38E11751855D}" destId="{DCA2CBFE-8F07-BB4E-8414-CF97B200D168}" srcOrd="2" destOrd="0" presId="urn:microsoft.com/office/officeart/2005/8/layout/target2"/>
    <dgm:cxn modelId="{8C7E23C8-9DCB-44BA-A248-83EC43B405AD}" type="presParOf" srcId="{1F5364B3-A8EB-4B44-A950-38E11751855D}" destId="{C8A02842-43F0-EE40-BD4B-3A0DC53468D2}" srcOrd="3" destOrd="0" presId="urn:microsoft.com/office/officeart/2005/8/layout/target2"/>
    <dgm:cxn modelId="{22F6CBE4-0499-4EA2-ABBC-BBE66859982D}" type="presParOf" srcId="{1F5364B3-A8EB-4B44-A950-38E11751855D}" destId="{8D7CAF80-BCAD-AF40-83EC-CA9E025213FC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32C988-9138-D048-89E7-59624BB9E088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113182-605D-264A-A2F3-4717C57AE887}">
      <dgm:prSet custT="1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algn="ctr" rtl="0"/>
          <a:r>
            <a:rPr lang="en-US" sz="1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One of the most widely used forms of DRAM</a:t>
          </a:r>
        </a:p>
      </dgm:t>
    </dgm:pt>
    <dgm:pt modelId="{74571524-0DF1-4E4A-BF6D-B9CC0F235781}" type="parTrans" cxnId="{88D6CC72-7986-7F42-8B5A-69B7DA0D09CE}">
      <dgm:prSet/>
      <dgm:spPr/>
      <dgm:t>
        <a:bodyPr/>
        <a:lstStyle/>
        <a:p>
          <a:endParaRPr lang="en-US"/>
        </a:p>
      </dgm:t>
    </dgm:pt>
    <dgm:pt modelId="{21D05D6F-F0C3-E348-BA9B-285F8AB3C47E}" type="sibTrans" cxnId="{88D6CC72-7986-7F42-8B5A-69B7DA0D09CE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6E2A755A-27A7-9A43-ABE8-C7B1C9F1B514}">
      <dgm:prSet custT="1"/>
      <dgm:spPr/>
      <dgm:t>
        <a:bodyPr/>
        <a:lstStyle/>
        <a:p>
          <a:pPr algn="ctr" rtl="0"/>
          <a:r>
            <a:rPr lang="en-US" sz="1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Exchanges data with the processor </a:t>
          </a:r>
          <a:r>
            <a:rPr lang="en-US" sz="1800" dirty="0" err="1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synchronised</a:t>
          </a:r>
          <a:r>
            <a:rPr lang="en-US" sz="1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to an external clock signal and running at the full speed of the processor/memory bus without imposing wait states</a:t>
          </a:r>
        </a:p>
      </dgm:t>
    </dgm:pt>
    <dgm:pt modelId="{136F3C1B-ECD0-454F-95A9-38A6F926E0B1}" type="parTrans" cxnId="{39A1A262-7960-D744-95D5-46FC79C296FF}">
      <dgm:prSet/>
      <dgm:spPr/>
      <dgm:t>
        <a:bodyPr/>
        <a:lstStyle/>
        <a:p>
          <a:endParaRPr lang="en-US"/>
        </a:p>
      </dgm:t>
    </dgm:pt>
    <dgm:pt modelId="{7BBCE3BF-63F8-9D4D-ADFE-BA449CEC380C}" type="sibTrans" cxnId="{39A1A262-7960-D744-95D5-46FC79C296FF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E7EF0B17-15B4-B04D-82EB-5410FE7584B0}">
      <dgm:prSet custT="1"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pPr rtl="0"/>
          <a:r>
            <a:rPr lang="en-US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With synchronous access the DRAM moves data in and out under control of the system clock</a:t>
          </a:r>
        </a:p>
      </dgm:t>
    </dgm:pt>
    <dgm:pt modelId="{C344F373-FEE5-364E-A59E-E642F40DDD92}" type="parTrans" cxnId="{418CAE86-4420-6843-B04D-A5C3D73F4CBF}">
      <dgm:prSet/>
      <dgm:spPr/>
      <dgm:t>
        <a:bodyPr/>
        <a:lstStyle/>
        <a:p>
          <a:endParaRPr lang="en-US"/>
        </a:p>
      </dgm:t>
    </dgm:pt>
    <dgm:pt modelId="{8456D296-674C-CD46-85ED-F3DBF71240CA}" type="sibTrans" cxnId="{418CAE86-4420-6843-B04D-A5C3D73F4CBF}">
      <dgm:prSet/>
      <dgm:spPr/>
      <dgm:t>
        <a:bodyPr/>
        <a:lstStyle/>
        <a:p>
          <a:endParaRPr lang="en-US"/>
        </a:p>
      </dgm:t>
    </dgm:pt>
    <dgm:pt modelId="{493F2ACD-DEEB-B544-B22B-EEE8C659AEA2}">
      <dgm:prSet custT="1"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pPr rtl="0"/>
          <a:r>
            <a:rPr lang="en-US" sz="1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processor or other master issues the instruction and address information which is latched by the DRAM</a:t>
          </a:r>
        </a:p>
      </dgm:t>
    </dgm:pt>
    <dgm:pt modelId="{D643B0B2-6CBA-184B-8A4D-0A5119048FE8}" type="parTrans" cxnId="{F0EC800F-5A44-3740-880A-D0E4C9472C67}">
      <dgm:prSet/>
      <dgm:spPr/>
      <dgm:t>
        <a:bodyPr/>
        <a:lstStyle/>
        <a:p>
          <a:endParaRPr lang="en-US"/>
        </a:p>
      </dgm:t>
    </dgm:pt>
    <dgm:pt modelId="{E0C3EFFB-D95E-7C4D-82CC-97976A317D41}" type="sibTrans" cxnId="{F0EC800F-5A44-3740-880A-D0E4C9472C67}">
      <dgm:prSet/>
      <dgm:spPr/>
      <dgm:t>
        <a:bodyPr/>
        <a:lstStyle/>
        <a:p>
          <a:endParaRPr lang="en-US"/>
        </a:p>
      </dgm:t>
    </dgm:pt>
    <dgm:pt modelId="{A204CA6E-5364-894E-A74A-57FED05720C3}">
      <dgm:prSet custT="1"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pPr rtl="0"/>
          <a:r>
            <a:rPr lang="en-US" sz="1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DRAM then responds after a set number of clock cycles</a:t>
          </a:r>
        </a:p>
      </dgm:t>
    </dgm:pt>
    <dgm:pt modelId="{2771E78B-E482-FA46-BC31-F62C31BC3859}" type="parTrans" cxnId="{FD9214CB-FD0B-1A4E-AC0E-20DB4792BA6D}">
      <dgm:prSet/>
      <dgm:spPr/>
      <dgm:t>
        <a:bodyPr/>
        <a:lstStyle/>
        <a:p>
          <a:endParaRPr lang="en-US"/>
        </a:p>
      </dgm:t>
    </dgm:pt>
    <dgm:pt modelId="{5D86C4AB-723C-DF4A-96A1-69D601914BC4}" type="sibTrans" cxnId="{FD9214CB-FD0B-1A4E-AC0E-20DB4792BA6D}">
      <dgm:prSet/>
      <dgm:spPr/>
      <dgm:t>
        <a:bodyPr/>
        <a:lstStyle/>
        <a:p>
          <a:endParaRPr lang="en-US"/>
        </a:p>
      </dgm:t>
    </dgm:pt>
    <dgm:pt modelId="{12F3A4AA-2124-7941-86E3-41B406A0C454}">
      <dgm:prSet custT="1"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pPr rtl="0"/>
          <a:r>
            <a:rPr lang="en-US" sz="1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Meanwhile the master can safely do other tasks while the SDRAM is processing</a:t>
          </a:r>
        </a:p>
      </dgm:t>
    </dgm:pt>
    <dgm:pt modelId="{9605741C-A990-2642-BC2E-59E32D5EA6EE}" type="parTrans" cxnId="{C620BD23-14CB-464A-A8C3-863E248964BD}">
      <dgm:prSet/>
      <dgm:spPr/>
      <dgm:t>
        <a:bodyPr/>
        <a:lstStyle/>
        <a:p>
          <a:endParaRPr lang="en-US"/>
        </a:p>
      </dgm:t>
    </dgm:pt>
    <dgm:pt modelId="{D3A86C7D-AB35-4947-ADFA-A5BA47ADDD6B}" type="sibTrans" cxnId="{C620BD23-14CB-464A-A8C3-863E248964BD}">
      <dgm:prSet/>
      <dgm:spPr/>
      <dgm:t>
        <a:bodyPr/>
        <a:lstStyle/>
        <a:p>
          <a:endParaRPr lang="en-US"/>
        </a:p>
      </dgm:t>
    </dgm:pt>
    <dgm:pt modelId="{AF07D91A-0C82-BF41-8C87-1F50207193A9}" type="pres">
      <dgm:prSet presAssocID="{1832C988-9138-D048-89E7-59624BB9E088}" presName="outerComposite" presStyleCnt="0">
        <dgm:presLayoutVars>
          <dgm:chMax val="5"/>
          <dgm:dir/>
          <dgm:resizeHandles val="exact"/>
        </dgm:presLayoutVars>
      </dgm:prSet>
      <dgm:spPr/>
    </dgm:pt>
    <dgm:pt modelId="{7570FB3E-C250-0541-A7C9-E9D2A04BE4EA}" type="pres">
      <dgm:prSet presAssocID="{1832C988-9138-D048-89E7-59624BB9E088}" presName="dummyMaxCanvas" presStyleCnt="0">
        <dgm:presLayoutVars/>
      </dgm:prSet>
      <dgm:spPr/>
    </dgm:pt>
    <dgm:pt modelId="{149FECDC-F79B-B344-8AF2-2E06E96ADAA6}" type="pres">
      <dgm:prSet presAssocID="{1832C988-9138-D048-89E7-59624BB9E088}" presName="ThreeNodes_1" presStyleLbl="node1" presStyleIdx="0" presStyleCnt="3" custScaleY="54226" custLinFactNeighborX="-993" custLinFactNeighborY="-10260">
        <dgm:presLayoutVars>
          <dgm:bulletEnabled val="1"/>
        </dgm:presLayoutVars>
      </dgm:prSet>
      <dgm:spPr/>
    </dgm:pt>
    <dgm:pt modelId="{29FC9BE3-5D17-D947-B223-5867698AAC28}" type="pres">
      <dgm:prSet presAssocID="{1832C988-9138-D048-89E7-59624BB9E088}" presName="ThreeNodes_2" presStyleLbl="node1" presStyleIdx="1" presStyleCnt="3" custLinFactNeighborX="1103" custLinFactNeighborY="-33054">
        <dgm:presLayoutVars>
          <dgm:bulletEnabled val="1"/>
        </dgm:presLayoutVars>
      </dgm:prSet>
      <dgm:spPr/>
    </dgm:pt>
    <dgm:pt modelId="{6DC128DD-9643-414F-B8E2-C8FCDA5CA536}" type="pres">
      <dgm:prSet presAssocID="{1832C988-9138-D048-89E7-59624BB9E088}" presName="ThreeNodes_3" presStyleLbl="node1" presStyleIdx="2" presStyleCnt="3" custScaleY="186002" custLinFactNeighborX="-1765" custLinFactNeighborY="15578">
        <dgm:presLayoutVars>
          <dgm:bulletEnabled val="1"/>
        </dgm:presLayoutVars>
      </dgm:prSet>
      <dgm:spPr/>
    </dgm:pt>
    <dgm:pt modelId="{4F5143D0-0BD0-9745-9E26-67D55601F120}" type="pres">
      <dgm:prSet presAssocID="{1832C988-9138-D048-89E7-59624BB9E088}" presName="ThreeConn_1-2" presStyleLbl="fgAccFollowNode1" presStyleIdx="0" presStyleCnt="2" custLinFactNeighborX="-622" custLinFactNeighborY="-28985">
        <dgm:presLayoutVars>
          <dgm:bulletEnabled val="1"/>
        </dgm:presLayoutVars>
      </dgm:prSet>
      <dgm:spPr/>
    </dgm:pt>
    <dgm:pt modelId="{2D96FBAB-511F-A549-B207-756395476BB0}" type="pres">
      <dgm:prSet presAssocID="{1832C988-9138-D048-89E7-59624BB9E088}" presName="ThreeConn_2-3" presStyleLbl="fgAccFollowNode1" presStyleIdx="1" presStyleCnt="2" custLinFactNeighborX="135" custLinFactNeighborY="-36810">
        <dgm:presLayoutVars>
          <dgm:bulletEnabled val="1"/>
        </dgm:presLayoutVars>
      </dgm:prSet>
      <dgm:spPr/>
    </dgm:pt>
    <dgm:pt modelId="{C6A6067D-FAE5-3C42-A284-AAC8AAF954FC}" type="pres">
      <dgm:prSet presAssocID="{1832C988-9138-D048-89E7-59624BB9E088}" presName="ThreeNodes_1_text" presStyleLbl="node1" presStyleIdx="2" presStyleCnt="3">
        <dgm:presLayoutVars>
          <dgm:bulletEnabled val="1"/>
        </dgm:presLayoutVars>
      </dgm:prSet>
      <dgm:spPr/>
    </dgm:pt>
    <dgm:pt modelId="{CD832A54-5AE9-BE4D-8FB0-9E636850F4B4}" type="pres">
      <dgm:prSet presAssocID="{1832C988-9138-D048-89E7-59624BB9E088}" presName="ThreeNodes_2_text" presStyleLbl="node1" presStyleIdx="2" presStyleCnt="3">
        <dgm:presLayoutVars>
          <dgm:bulletEnabled val="1"/>
        </dgm:presLayoutVars>
      </dgm:prSet>
      <dgm:spPr/>
    </dgm:pt>
    <dgm:pt modelId="{D052A974-963D-F74C-9FC9-4CDBE1D45F7A}" type="pres">
      <dgm:prSet presAssocID="{1832C988-9138-D048-89E7-59624BB9E08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F49D030F-6CE6-426C-A479-2C38E7942CDA}" type="presOf" srcId="{6E2A755A-27A7-9A43-ABE8-C7B1C9F1B514}" destId="{29FC9BE3-5D17-D947-B223-5867698AAC28}" srcOrd="0" destOrd="0" presId="urn:microsoft.com/office/officeart/2005/8/layout/vProcess5"/>
    <dgm:cxn modelId="{F0EC800F-5A44-3740-880A-D0E4C9472C67}" srcId="{E7EF0B17-15B4-B04D-82EB-5410FE7584B0}" destId="{493F2ACD-DEEB-B544-B22B-EEE8C659AEA2}" srcOrd="0" destOrd="0" parTransId="{D643B0B2-6CBA-184B-8A4D-0A5119048FE8}" sibTransId="{E0C3EFFB-D95E-7C4D-82CC-97976A317D41}"/>
    <dgm:cxn modelId="{142D3718-4CCB-45B1-A469-175DCC94CD84}" type="presOf" srcId="{E7EF0B17-15B4-B04D-82EB-5410FE7584B0}" destId="{D052A974-963D-F74C-9FC9-4CDBE1D45F7A}" srcOrd="1" destOrd="0" presId="urn:microsoft.com/office/officeart/2005/8/layout/vProcess5"/>
    <dgm:cxn modelId="{B32C3022-BC3B-4E4B-B4A5-9577365E7DD1}" type="presOf" srcId="{21D05D6F-F0C3-E348-BA9B-285F8AB3C47E}" destId="{4F5143D0-0BD0-9745-9E26-67D55601F120}" srcOrd="0" destOrd="0" presId="urn:microsoft.com/office/officeart/2005/8/layout/vProcess5"/>
    <dgm:cxn modelId="{C620BD23-14CB-464A-A8C3-863E248964BD}" srcId="{E7EF0B17-15B4-B04D-82EB-5410FE7584B0}" destId="{12F3A4AA-2124-7941-86E3-41B406A0C454}" srcOrd="2" destOrd="0" parTransId="{9605741C-A990-2642-BC2E-59E32D5EA6EE}" sibTransId="{D3A86C7D-AB35-4947-ADFA-A5BA47ADDD6B}"/>
    <dgm:cxn modelId="{DB4CDE32-4E3D-42BE-B4FE-A23B91801B96}" type="presOf" srcId="{493F2ACD-DEEB-B544-B22B-EEE8C659AEA2}" destId="{D052A974-963D-F74C-9FC9-4CDBE1D45F7A}" srcOrd="1" destOrd="1" presId="urn:microsoft.com/office/officeart/2005/8/layout/vProcess5"/>
    <dgm:cxn modelId="{F8762F37-22F3-46EA-AF92-C9FFE233BBC4}" type="presOf" srcId="{E7EF0B17-15B4-B04D-82EB-5410FE7584B0}" destId="{6DC128DD-9643-414F-B8E2-C8FCDA5CA536}" srcOrd="0" destOrd="0" presId="urn:microsoft.com/office/officeart/2005/8/layout/vProcess5"/>
    <dgm:cxn modelId="{39A1A262-7960-D744-95D5-46FC79C296FF}" srcId="{1832C988-9138-D048-89E7-59624BB9E088}" destId="{6E2A755A-27A7-9A43-ABE8-C7B1C9F1B514}" srcOrd="1" destOrd="0" parTransId="{136F3C1B-ECD0-454F-95A9-38A6F926E0B1}" sibTransId="{7BBCE3BF-63F8-9D4D-ADFE-BA449CEC380C}"/>
    <dgm:cxn modelId="{456B7852-9504-4687-893D-7B0C09266249}" type="presOf" srcId="{63113182-605D-264A-A2F3-4717C57AE887}" destId="{149FECDC-F79B-B344-8AF2-2E06E96ADAA6}" srcOrd="0" destOrd="0" presId="urn:microsoft.com/office/officeart/2005/8/layout/vProcess5"/>
    <dgm:cxn modelId="{88D6CC72-7986-7F42-8B5A-69B7DA0D09CE}" srcId="{1832C988-9138-D048-89E7-59624BB9E088}" destId="{63113182-605D-264A-A2F3-4717C57AE887}" srcOrd="0" destOrd="0" parTransId="{74571524-0DF1-4E4A-BF6D-B9CC0F235781}" sibTransId="{21D05D6F-F0C3-E348-BA9B-285F8AB3C47E}"/>
    <dgm:cxn modelId="{F101EA72-5388-4497-9AFF-55B8B30E272C}" type="presOf" srcId="{493F2ACD-DEEB-B544-B22B-EEE8C659AEA2}" destId="{6DC128DD-9643-414F-B8E2-C8FCDA5CA536}" srcOrd="0" destOrd="1" presId="urn:microsoft.com/office/officeart/2005/8/layout/vProcess5"/>
    <dgm:cxn modelId="{47B9F578-EE3B-42A1-B080-976C7DC8FFB8}" type="presOf" srcId="{7BBCE3BF-63F8-9D4D-ADFE-BA449CEC380C}" destId="{2D96FBAB-511F-A549-B207-756395476BB0}" srcOrd="0" destOrd="0" presId="urn:microsoft.com/office/officeart/2005/8/layout/vProcess5"/>
    <dgm:cxn modelId="{346A4159-C222-41B0-9EED-7AC5CE6EFEF6}" type="presOf" srcId="{1832C988-9138-D048-89E7-59624BB9E088}" destId="{AF07D91A-0C82-BF41-8C87-1F50207193A9}" srcOrd="0" destOrd="0" presId="urn:microsoft.com/office/officeart/2005/8/layout/vProcess5"/>
    <dgm:cxn modelId="{C538237D-5FA3-4A5D-893C-DA25C586BCB5}" type="presOf" srcId="{A204CA6E-5364-894E-A74A-57FED05720C3}" destId="{D052A974-963D-F74C-9FC9-4CDBE1D45F7A}" srcOrd="1" destOrd="2" presId="urn:microsoft.com/office/officeart/2005/8/layout/vProcess5"/>
    <dgm:cxn modelId="{C469C382-4E06-4305-B146-920CC4F6AEE8}" type="presOf" srcId="{A204CA6E-5364-894E-A74A-57FED05720C3}" destId="{6DC128DD-9643-414F-B8E2-C8FCDA5CA536}" srcOrd="0" destOrd="2" presId="urn:microsoft.com/office/officeart/2005/8/layout/vProcess5"/>
    <dgm:cxn modelId="{418CAE86-4420-6843-B04D-A5C3D73F4CBF}" srcId="{1832C988-9138-D048-89E7-59624BB9E088}" destId="{E7EF0B17-15B4-B04D-82EB-5410FE7584B0}" srcOrd="2" destOrd="0" parTransId="{C344F373-FEE5-364E-A59E-E642F40DDD92}" sibTransId="{8456D296-674C-CD46-85ED-F3DBF71240CA}"/>
    <dgm:cxn modelId="{4BFBE897-C99B-462C-A967-3113BBD5F445}" type="presOf" srcId="{6E2A755A-27A7-9A43-ABE8-C7B1C9F1B514}" destId="{CD832A54-5AE9-BE4D-8FB0-9E636850F4B4}" srcOrd="1" destOrd="0" presId="urn:microsoft.com/office/officeart/2005/8/layout/vProcess5"/>
    <dgm:cxn modelId="{D4D2D7B4-3A7A-456C-842F-857B69D2E973}" type="presOf" srcId="{63113182-605D-264A-A2F3-4717C57AE887}" destId="{C6A6067D-FAE5-3C42-A284-AAC8AAF954FC}" srcOrd="1" destOrd="0" presId="urn:microsoft.com/office/officeart/2005/8/layout/vProcess5"/>
    <dgm:cxn modelId="{FD9214CB-FD0B-1A4E-AC0E-20DB4792BA6D}" srcId="{E7EF0B17-15B4-B04D-82EB-5410FE7584B0}" destId="{A204CA6E-5364-894E-A74A-57FED05720C3}" srcOrd="1" destOrd="0" parTransId="{2771E78B-E482-FA46-BC31-F62C31BC3859}" sibTransId="{5D86C4AB-723C-DF4A-96A1-69D601914BC4}"/>
    <dgm:cxn modelId="{8FF75BE8-03EF-4142-9DCC-6EE5CAC6E809}" type="presOf" srcId="{12F3A4AA-2124-7941-86E3-41B406A0C454}" destId="{D052A974-963D-F74C-9FC9-4CDBE1D45F7A}" srcOrd="1" destOrd="3" presId="urn:microsoft.com/office/officeart/2005/8/layout/vProcess5"/>
    <dgm:cxn modelId="{E35EB5F3-9FE4-45DB-ABDE-3DCA628FCC04}" type="presOf" srcId="{12F3A4AA-2124-7941-86E3-41B406A0C454}" destId="{6DC128DD-9643-414F-B8E2-C8FCDA5CA536}" srcOrd="0" destOrd="3" presId="urn:microsoft.com/office/officeart/2005/8/layout/vProcess5"/>
    <dgm:cxn modelId="{D8AEC6CD-4593-46DE-8114-B130FFC8B5D4}" type="presParOf" srcId="{AF07D91A-0C82-BF41-8C87-1F50207193A9}" destId="{7570FB3E-C250-0541-A7C9-E9D2A04BE4EA}" srcOrd="0" destOrd="0" presId="urn:microsoft.com/office/officeart/2005/8/layout/vProcess5"/>
    <dgm:cxn modelId="{85DD801D-6D85-493E-93EE-C8D41F232D43}" type="presParOf" srcId="{AF07D91A-0C82-BF41-8C87-1F50207193A9}" destId="{149FECDC-F79B-B344-8AF2-2E06E96ADAA6}" srcOrd="1" destOrd="0" presId="urn:microsoft.com/office/officeart/2005/8/layout/vProcess5"/>
    <dgm:cxn modelId="{39D1B52C-34AF-469B-8B7C-C7718A10DC80}" type="presParOf" srcId="{AF07D91A-0C82-BF41-8C87-1F50207193A9}" destId="{29FC9BE3-5D17-D947-B223-5867698AAC28}" srcOrd="2" destOrd="0" presId="urn:microsoft.com/office/officeart/2005/8/layout/vProcess5"/>
    <dgm:cxn modelId="{C4F2A428-7541-43AA-97DE-FD94E00EFC46}" type="presParOf" srcId="{AF07D91A-0C82-BF41-8C87-1F50207193A9}" destId="{6DC128DD-9643-414F-B8E2-C8FCDA5CA536}" srcOrd="3" destOrd="0" presId="urn:microsoft.com/office/officeart/2005/8/layout/vProcess5"/>
    <dgm:cxn modelId="{E8EC652E-23FC-4B65-9986-7519AA02D403}" type="presParOf" srcId="{AF07D91A-0C82-BF41-8C87-1F50207193A9}" destId="{4F5143D0-0BD0-9745-9E26-67D55601F120}" srcOrd="4" destOrd="0" presId="urn:microsoft.com/office/officeart/2005/8/layout/vProcess5"/>
    <dgm:cxn modelId="{5A0FDE35-45DD-42EA-B900-B68B11192A5D}" type="presParOf" srcId="{AF07D91A-0C82-BF41-8C87-1F50207193A9}" destId="{2D96FBAB-511F-A549-B207-756395476BB0}" srcOrd="5" destOrd="0" presId="urn:microsoft.com/office/officeart/2005/8/layout/vProcess5"/>
    <dgm:cxn modelId="{90F2F6AB-F6A2-44D7-A711-989F8A28E41A}" type="presParOf" srcId="{AF07D91A-0C82-BF41-8C87-1F50207193A9}" destId="{C6A6067D-FAE5-3C42-A284-AAC8AAF954FC}" srcOrd="6" destOrd="0" presId="urn:microsoft.com/office/officeart/2005/8/layout/vProcess5"/>
    <dgm:cxn modelId="{74973D99-D16B-48E7-818B-C73B24E850C4}" type="presParOf" srcId="{AF07D91A-0C82-BF41-8C87-1F50207193A9}" destId="{CD832A54-5AE9-BE4D-8FB0-9E636850F4B4}" srcOrd="7" destOrd="0" presId="urn:microsoft.com/office/officeart/2005/8/layout/vProcess5"/>
    <dgm:cxn modelId="{02C6D7AB-76F4-42DF-831A-D280CA6EDD94}" type="presParOf" srcId="{AF07D91A-0C82-BF41-8C87-1F50207193A9}" destId="{D052A974-963D-F74C-9FC9-4CDBE1D45F7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3BE324-DA86-ED4B-A593-27E2A934B691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404423-6AB9-EB4A-85D9-76B337FDB174}">
      <dgm:prSet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EPROM</a:t>
          </a:r>
        </a:p>
      </dgm:t>
    </dgm:pt>
    <dgm:pt modelId="{87E0A1A0-3D6C-E44A-A686-A38CE1113DBF}" type="parTrans" cxnId="{387B7D78-C7C4-444B-B9AC-A3B1F7827C2E}">
      <dgm:prSet/>
      <dgm:spPr/>
      <dgm:t>
        <a:bodyPr/>
        <a:lstStyle/>
        <a:p>
          <a:endParaRPr lang="en-US"/>
        </a:p>
      </dgm:t>
    </dgm:pt>
    <dgm:pt modelId="{FE595A42-11C2-5545-9CAC-BEFD7802AE55}" type="sibTrans" cxnId="{387B7D78-C7C4-444B-B9AC-A3B1F7827C2E}">
      <dgm:prSet/>
      <dgm:spPr/>
      <dgm:t>
        <a:bodyPr/>
        <a:lstStyle/>
        <a:p>
          <a:endParaRPr lang="en-US"/>
        </a:p>
      </dgm:t>
    </dgm:pt>
    <dgm:pt modelId="{49316F22-BDD9-D344-8DF7-6042A787739E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Erasable programmable read-only memory</a:t>
          </a:r>
        </a:p>
      </dgm:t>
    </dgm:pt>
    <dgm:pt modelId="{B0AB3EC3-0FBB-3B4A-B331-5C9FEEF4572D}" type="parTrans" cxnId="{EBD9BF48-6EF2-FC4F-9767-F5F9F3682BE3}">
      <dgm:prSet/>
      <dgm:spPr/>
      <dgm:t>
        <a:bodyPr/>
        <a:lstStyle/>
        <a:p>
          <a:endParaRPr lang="en-US"/>
        </a:p>
      </dgm:t>
    </dgm:pt>
    <dgm:pt modelId="{A1F0993D-402E-E94A-83D8-125058334C98}" type="sibTrans" cxnId="{EBD9BF48-6EF2-FC4F-9767-F5F9F3682BE3}">
      <dgm:prSet/>
      <dgm:spPr/>
      <dgm:t>
        <a:bodyPr/>
        <a:lstStyle/>
        <a:p>
          <a:endParaRPr lang="en-US"/>
        </a:p>
      </dgm:t>
    </dgm:pt>
    <dgm:pt modelId="{A4CBAA80-C409-2A44-AF1F-158DEAC61387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Erasure process can be performed repeatedly</a:t>
          </a:r>
        </a:p>
      </dgm:t>
    </dgm:pt>
    <dgm:pt modelId="{3B600059-A870-FC48-B37A-5F576F53E857}" type="parTrans" cxnId="{C28F1EA8-43F5-A844-BF09-5E2D8CFA211A}">
      <dgm:prSet/>
      <dgm:spPr/>
      <dgm:t>
        <a:bodyPr/>
        <a:lstStyle/>
        <a:p>
          <a:endParaRPr lang="en-US"/>
        </a:p>
      </dgm:t>
    </dgm:pt>
    <dgm:pt modelId="{7715F170-5F76-1B4A-8FDA-E988BD0AFEC0}" type="sibTrans" cxnId="{C28F1EA8-43F5-A844-BF09-5E2D8CFA211A}">
      <dgm:prSet/>
      <dgm:spPr/>
      <dgm:t>
        <a:bodyPr/>
        <a:lstStyle/>
        <a:p>
          <a:endParaRPr lang="en-US"/>
        </a:p>
      </dgm:t>
    </dgm:pt>
    <dgm:pt modelId="{9D8833F6-FFF2-0043-8E19-662F3ECC0C69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More expensive than PROM but it has the advantage of the multiple update capability </a:t>
          </a:r>
        </a:p>
      </dgm:t>
    </dgm:pt>
    <dgm:pt modelId="{3B768F97-B4E7-2F4E-9C97-87DEA25921EC}" type="parTrans" cxnId="{7CF9623A-666F-6647-802A-A95493F8EBAC}">
      <dgm:prSet/>
      <dgm:spPr/>
      <dgm:t>
        <a:bodyPr/>
        <a:lstStyle/>
        <a:p>
          <a:endParaRPr lang="en-US"/>
        </a:p>
      </dgm:t>
    </dgm:pt>
    <dgm:pt modelId="{94D34039-8F97-4244-BD50-B01B3B91FF83}" type="sibTrans" cxnId="{7CF9623A-666F-6647-802A-A95493F8EBAC}">
      <dgm:prSet/>
      <dgm:spPr/>
      <dgm:t>
        <a:bodyPr/>
        <a:lstStyle/>
        <a:p>
          <a:endParaRPr lang="en-US"/>
        </a:p>
      </dgm:t>
    </dgm:pt>
    <dgm:pt modelId="{DF8EF88C-8D84-8C43-B810-AFB4651BAA39}">
      <dgm:prSet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EEPROM</a:t>
          </a:r>
        </a:p>
      </dgm:t>
    </dgm:pt>
    <dgm:pt modelId="{DEF28F56-1015-8A41-A6BA-78C83248F303}" type="parTrans" cxnId="{EF616C56-3C8C-964B-9057-3E238C0F0AAC}">
      <dgm:prSet/>
      <dgm:spPr/>
      <dgm:t>
        <a:bodyPr/>
        <a:lstStyle/>
        <a:p>
          <a:endParaRPr lang="en-US"/>
        </a:p>
      </dgm:t>
    </dgm:pt>
    <dgm:pt modelId="{78B9242F-3EF8-2747-B1F7-03FF22C29C4C}" type="sibTrans" cxnId="{EF616C56-3C8C-964B-9057-3E238C0F0AAC}">
      <dgm:prSet/>
      <dgm:spPr/>
      <dgm:t>
        <a:bodyPr/>
        <a:lstStyle/>
        <a:p>
          <a:endParaRPr lang="en-US"/>
        </a:p>
      </dgm:t>
    </dgm:pt>
    <dgm:pt modelId="{90B5EB81-C31A-0E4D-847F-0FF7DA55B788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Electrically erasable programmable read-only memory</a:t>
          </a:r>
        </a:p>
      </dgm:t>
    </dgm:pt>
    <dgm:pt modelId="{73B3EB71-008F-4542-BCD6-0C44942298C8}" type="parTrans" cxnId="{DC9A8752-C01B-5A47-B511-EA531B99815E}">
      <dgm:prSet/>
      <dgm:spPr/>
      <dgm:t>
        <a:bodyPr/>
        <a:lstStyle/>
        <a:p>
          <a:endParaRPr lang="en-US"/>
        </a:p>
      </dgm:t>
    </dgm:pt>
    <dgm:pt modelId="{D7E515D4-956F-D843-9334-9C7B173CAC8C}" type="sibTrans" cxnId="{DC9A8752-C01B-5A47-B511-EA531B99815E}">
      <dgm:prSet/>
      <dgm:spPr/>
      <dgm:t>
        <a:bodyPr/>
        <a:lstStyle/>
        <a:p>
          <a:endParaRPr lang="en-US"/>
        </a:p>
      </dgm:t>
    </dgm:pt>
    <dgm:pt modelId="{0C2DECDD-0A85-9C48-9279-DE771DF08233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Can be written into at any time without erasing prior contents</a:t>
          </a:r>
        </a:p>
      </dgm:t>
    </dgm:pt>
    <dgm:pt modelId="{7764EC7D-F093-5B49-9AF0-7FACFB74B2BE}" type="parTrans" cxnId="{829B5222-6AED-A54A-AE19-EB32E3669E38}">
      <dgm:prSet/>
      <dgm:spPr/>
      <dgm:t>
        <a:bodyPr/>
        <a:lstStyle/>
        <a:p>
          <a:endParaRPr lang="en-US"/>
        </a:p>
      </dgm:t>
    </dgm:pt>
    <dgm:pt modelId="{4343323C-71F6-BB4A-B543-569B7D0B8E56}" type="sibTrans" cxnId="{829B5222-6AED-A54A-AE19-EB32E3669E38}">
      <dgm:prSet/>
      <dgm:spPr/>
      <dgm:t>
        <a:bodyPr/>
        <a:lstStyle/>
        <a:p>
          <a:endParaRPr lang="en-US"/>
        </a:p>
      </dgm:t>
    </dgm:pt>
    <dgm:pt modelId="{5CC91DBC-94A1-3243-BEC9-77629274AACC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Combines the advantage of non-volatility with the flexibility of being updatable in place</a:t>
          </a:r>
        </a:p>
      </dgm:t>
    </dgm:pt>
    <dgm:pt modelId="{9A103E3D-8B8B-C740-A2C5-157681EBE064}" type="parTrans" cxnId="{29AEF786-463E-A14E-A0A0-C5390116F01B}">
      <dgm:prSet/>
      <dgm:spPr/>
      <dgm:t>
        <a:bodyPr/>
        <a:lstStyle/>
        <a:p>
          <a:endParaRPr lang="en-US"/>
        </a:p>
      </dgm:t>
    </dgm:pt>
    <dgm:pt modelId="{0176042C-95E5-A140-AA3A-0A69EA4BB932}" type="sibTrans" cxnId="{29AEF786-463E-A14E-A0A0-C5390116F01B}">
      <dgm:prSet/>
      <dgm:spPr/>
      <dgm:t>
        <a:bodyPr/>
        <a:lstStyle/>
        <a:p>
          <a:endParaRPr lang="en-US"/>
        </a:p>
      </dgm:t>
    </dgm:pt>
    <dgm:pt modelId="{6CF8E079-9113-B341-949B-0C8FE1D54943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More expensive than EPROM </a:t>
          </a:r>
        </a:p>
      </dgm:t>
    </dgm:pt>
    <dgm:pt modelId="{812DAFDD-DC6D-0B46-9650-4CDE2DDDB542}" type="parTrans" cxnId="{107BD4BB-EE41-8846-BB28-31BC5309E10B}">
      <dgm:prSet/>
      <dgm:spPr/>
      <dgm:t>
        <a:bodyPr/>
        <a:lstStyle/>
        <a:p>
          <a:endParaRPr lang="en-US"/>
        </a:p>
      </dgm:t>
    </dgm:pt>
    <dgm:pt modelId="{05CA5228-BB03-DB49-AF01-BB0808759185}" type="sibTrans" cxnId="{107BD4BB-EE41-8846-BB28-31BC5309E10B}">
      <dgm:prSet/>
      <dgm:spPr/>
      <dgm:t>
        <a:bodyPr/>
        <a:lstStyle/>
        <a:p>
          <a:endParaRPr lang="en-US"/>
        </a:p>
      </dgm:t>
    </dgm:pt>
    <dgm:pt modelId="{770FE41B-0D6A-BE46-8DE9-86FE2A665892}">
      <dgm:prSet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Flash Memory</a:t>
          </a:r>
        </a:p>
      </dgm:t>
    </dgm:pt>
    <dgm:pt modelId="{6355C11E-EB04-F340-BF3E-8BF03EE0722F}" type="parTrans" cxnId="{480F4E87-8507-814B-A575-458F5CE9CAFD}">
      <dgm:prSet/>
      <dgm:spPr/>
      <dgm:t>
        <a:bodyPr/>
        <a:lstStyle/>
        <a:p>
          <a:endParaRPr lang="en-US"/>
        </a:p>
      </dgm:t>
    </dgm:pt>
    <dgm:pt modelId="{3CDBA012-2FB2-4447-813E-6E60F77BCDA8}" type="sibTrans" cxnId="{480F4E87-8507-814B-A575-458F5CE9CAFD}">
      <dgm:prSet/>
      <dgm:spPr/>
      <dgm:t>
        <a:bodyPr/>
        <a:lstStyle/>
        <a:p>
          <a:endParaRPr lang="en-US"/>
        </a:p>
      </dgm:t>
    </dgm:pt>
    <dgm:pt modelId="{300B7704-EB88-0641-811A-C749A83EA426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Intermediate between EPROM and EEPROM in both cost and functionality</a:t>
          </a:r>
        </a:p>
      </dgm:t>
    </dgm:pt>
    <dgm:pt modelId="{AABC2E9F-7452-C24F-B639-5D50CBED447C}" type="parTrans" cxnId="{8F3D9F74-F63D-C64B-A465-F7575AB5F59C}">
      <dgm:prSet/>
      <dgm:spPr/>
      <dgm:t>
        <a:bodyPr/>
        <a:lstStyle/>
        <a:p>
          <a:endParaRPr lang="en-US"/>
        </a:p>
      </dgm:t>
    </dgm:pt>
    <dgm:pt modelId="{0E6A06E8-568A-2C48-A7AD-2FDA807B86E2}" type="sibTrans" cxnId="{8F3D9F74-F63D-C64B-A465-F7575AB5F59C}">
      <dgm:prSet/>
      <dgm:spPr/>
      <dgm:t>
        <a:bodyPr/>
        <a:lstStyle/>
        <a:p>
          <a:endParaRPr lang="en-US"/>
        </a:p>
      </dgm:t>
    </dgm:pt>
    <dgm:pt modelId="{F1E0DF61-5B75-6A44-B10A-18FC603A31B1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Uses an electrical erasing technology, does not provide byte-level erasure</a:t>
          </a:r>
        </a:p>
      </dgm:t>
    </dgm:pt>
    <dgm:pt modelId="{A70A8BE2-DCCA-CC41-A04A-99DC6522C741}" type="parTrans" cxnId="{1410B755-6ED9-E748-8BFB-77A5A3935B42}">
      <dgm:prSet/>
      <dgm:spPr/>
      <dgm:t>
        <a:bodyPr/>
        <a:lstStyle/>
        <a:p>
          <a:endParaRPr lang="en-US"/>
        </a:p>
      </dgm:t>
    </dgm:pt>
    <dgm:pt modelId="{58DE4856-0A2D-5C4B-A519-E9C0BCD26CDD}" type="sibTrans" cxnId="{1410B755-6ED9-E748-8BFB-77A5A3935B42}">
      <dgm:prSet/>
      <dgm:spPr/>
      <dgm:t>
        <a:bodyPr/>
        <a:lstStyle/>
        <a:p>
          <a:endParaRPr lang="en-US"/>
        </a:p>
      </dgm:t>
    </dgm:pt>
    <dgm:pt modelId="{58F3BE6D-D555-5045-A6D7-6E7040258DBA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Microchip is organised so that a section of memory cells are erased in a single action or “flash”</a:t>
          </a:r>
        </a:p>
      </dgm:t>
    </dgm:pt>
    <dgm:pt modelId="{819336ED-ACC3-744E-ADDB-9033BDDCF9AB}" type="parTrans" cxnId="{C338AD96-B6B3-2847-8FC3-E0A1DC3B58F8}">
      <dgm:prSet/>
      <dgm:spPr/>
      <dgm:t>
        <a:bodyPr/>
        <a:lstStyle/>
        <a:p>
          <a:endParaRPr lang="en-US"/>
        </a:p>
      </dgm:t>
    </dgm:pt>
    <dgm:pt modelId="{BC224F86-9FC0-ED46-8347-22166A83EB87}" type="sibTrans" cxnId="{C338AD96-B6B3-2847-8FC3-E0A1DC3B58F8}">
      <dgm:prSet/>
      <dgm:spPr/>
      <dgm:t>
        <a:bodyPr/>
        <a:lstStyle/>
        <a:p>
          <a:endParaRPr lang="en-US"/>
        </a:p>
      </dgm:t>
    </dgm:pt>
    <dgm:pt modelId="{CD367AB6-D8AE-B349-B7FD-90FB0C3AD718}" type="pres">
      <dgm:prSet presAssocID="{D23BE324-DA86-ED4B-A593-27E2A934B691}" presName="theList" presStyleCnt="0">
        <dgm:presLayoutVars>
          <dgm:dir/>
          <dgm:animLvl val="lvl"/>
          <dgm:resizeHandles val="exact"/>
        </dgm:presLayoutVars>
      </dgm:prSet>
      <dgm:spPr/>
    </dgm:pt>
    <dgm:pt modelId="{BD3E26C3-DE7F-B549-B7CE-FF3E6FF5938C}" type="pres">
      <dgm:prSet presAssocID="{CA404423-6AB9-EB4A-85D9-76B337FDB174}" presName="compNode" presStyleCnt="0"/>
      <dgm:spPr/>
    </dgm:pt>
    <dgm:pt modelId="{761E5B8F-DCD7-AF41-837F-D9BECF9DFF49}" type="pres">
      <dgm:prSet presAssocID="{CA404423-6AB9-EB4A-85D9-76B337FDB174}" presName="aNode" presStyleLbl="bgShp" presStyleIdx="0" presStyleCnt="3"/>
      <dgm:spPr/>
    </dgm:pt>
    <dgm:pt modelId="{FF0D77B0-D959-1948-A50C-07160BB098BA}" type="pres">
      <dgm:prSet presAssocID="{CA404423-6AB9-EB4A-85D9-76B337FDB174}" presName="textNode" presStyleLbl="bgShp" presStyleIdx="0" presStyleCnt="3"/>
      <dgm:spPr/>
    </dgm:pt>
    <dgm:pt modelId="{3B14CCCB-3000-B04C-B43A-6A8AB9A54764}" type="pres">
      <dgm:prSet presAssocID="{CA404423-6AB9-EB4A-85D9-76B337FDB174}" presName="compChildNode" presStyleCnt="0"/>
      <dgm:spPr/>
    </dgm:pt>
    <dgm:pt modelId="{38674BA3-1D56-8947-AEC4-F807DD5E0F43}" type="pres">
      <dgm:prSet presAssocID="{CA404423-6AB9-EB4A-85D9-76B337FDB174}" presName="theInnerList" presStyleCnt="0"/>
      <dgm:spPr/>
    </dgm:pt>
    <dgm:pt modelId="{9A46DF24-6254-7645-B937-0A6718251E0E}" type="pres">
      <dgm:prSet presAssocID="{49316F22-BDD9-D344-8DF7-6042A787739E}" presName="childNode" presStyleLbl="node1" presStyleIdx="0" presStyleCnt="10">
        <dgm:presLayoutVars>
          <dgm:bulletEnabled val="1"/>
        </dgm:presLayoutVars>
      </dgm:prSet>
      <dgm:spPr/>
    </dgm:pt>
    <dgm:pt modelId="{0A2C7B95-B658-8449-B000-610F7B48CC45}" type="pres">
      <dgm:prSet presAssocID="{49316F22-BDD9-D344-8DF7-6042A787739E}" presName="aSpace2" presStyleCnt="0"/>
      <dgm:spPr/>
    </dgm:pt>
    <dgm:pt modelId="{2E09FDE4-D0D4-534C-925E-72DB36DC377B}" type="pres">
      <dgm:prSet presAssocID="{A4CBAA80-C409-2A44-AF1F-158DEAC61387}" presName="childNode" presStyleLbl="node1" presStyleIdx="1" presStyleCnt="10">
        <dgm:presLayoutVars>
          <dgm:bulletEnabled val="1"/>
        </dgm:presLayoutVars>
      </dgm:prSet>
      <dgm:spPr/>
    </dgm:pt>
    <dgm:pt modelId="{A70A6D78-2E7B-1142-8055-D888E3005FE8}" type="pres">
      <dgm:prSet presAssocID="{A4CBAA80-C409-2A44-AF1F-158DEAC61387}" presName="aSpace2" presStyleCnt="0"/>
      <dgm:spPr/>
    </dgm:pt>
    <dgm:pt modelId="{6EA9746E-83BF-C141-962A-D5914E659DB9}" type="pres">
      <dgm:prSet presAssocID="{9D8833F6-FFF2-0043-8E19-662F3ECC0C69}" presName="childNode" presStyleLbl="node1" presStyleIdx="2" presStyleCnt="10">
        <dgm:presLayoutVars>
          <dgm:bulletEnabled val="1"/>
        </dgm:presLayoutVars>
      </dgm:prSet>
      <dgm:spPr/>
    </dgm:pt>
    <dgm:pt modelId="{BD492923-C8C8-4748-8994-9407284111D9}" type="pres">
      <dgm:prSet presAssocID="{CA404423-6AB9-EB4A-85D9-76B337FDB174}" presName="aSpace" presStyleCnt="0"/>
      <dgm:spPr/>
    </dgm:pt>
    <dgm:pt modelId="{AC98779B-2D02-8F4A-B3EC-2298B6FCBCD5}" type="pres">
      <dgm:prSet presAssocID="{DF8EF88C-8D84-8C43-B810-AFB4651BAA39}" presName="compNode" presStyleCnt="0"/>
      <dgm:spPr/>
    </dgm:pt>
    <dgm:pt modelId="{06A8ABCA-51AB-7C44-A93E-8766E44BBFCB}" type="pres">
      <dgm:prSet presAssocID="{DF8EF88C-8D84-8C43-B810-AFB4651BAA39}" presName="aNode" presStyleLbl="bgShp" presStyleIdx="1" presStyleCnt="3"/>
      <dgm:spPr/>
    </dgm:pt>
    <dgm:pt modelId="{A29DDF9C-1AED-6F47-B745-E0CED4A18B8F}" type="pres">
      <dgm:prSet presAssocID="{DF8EF88C-8D84-8C43-B810-AFB4651BAA39}" presName="textNode" presStyleLbl="bgShp" presStyleIdx="1" presStyleCnt="3"/>
      <dgm:spPr/>
    </dgm:pt>
    <dgm:pt modelId="{AEC2EFDA-9B6B-EE41-85B9-2126240993F9}" type="pres">
      <dgm:prSet presAssocID="{DF8EF88C-8D84-8C43-B810-AFB4651BAA39}" presName="compChildNode" presStyleCnt="0"/>
      <dgm:spPr/>
    </dgm:pt>
    <dgm:pt modelId="{E5FF24A8-D124-0844-8DEF-4163689BE9C6}" type="pres">
      <dgm:prSet presAssocID="{DF8EF88C-8D84-8C43-B810-AFB4651BAA39}" presName="theInnerList" presStyleCnt="0"/>
      <dgm:spPr/>
    </dgm:pt>
    <dgm:pt modelId="{BD02C517-69F7-5D4E-A179-BA93C73CFD2C}" type="pres">
      <dgm:prSet presAssocID="{90B5EB81-C31A-0E4D-847F-0FF7DA55B788}" presName="childNode" presStyleLbl="node1" presStyleIdx="3" presStyleCnt="10">
        <dgm:presLayoutVars>
          <dgm:bulletEnabled val="1"/>
        </dgm:presLayoutVars>
      </dgm:prSet>
      <dgm:spPr/>
    </dgm:pt>
    <dgm:pt modelId="{CE5857B1-214F-544E-8E9C-5F1AEBF2AF65}" type="pres">
      <dgm:prSet presAssocID="{90B5EB81-C31A-0E4D-847F-0FF7DA55B788}" presName="aSpace2" presStyleCnt="0"/>
      <dgm:spPr/>
    </dgm:pt>
    <dgm:pt modelId="{1E8C0409-4787-3248-94C2-AEB8C99A4F95}" type="pres">
      <dgm:prSet presAssocID="{0C2DECDD-0A85-9C48-9279-DE771DF08233}" presName="childNode" presStyleLbl="node1" presStyleIdx="4" presStyleCnt="10">
        <dgm:presLayoutVars>
          <dgm:bulletEnabled val="1"/>
        </dgm:presLayoutVars>
      </dgm:prSet>
      <dgm:spPr/>
    </dgm:pt>
    <dgm:pt modelId="{A2487613-1EB7-FC4A-8FC1-5377F378A13E}" type="pres">
      <dgm:prSet presAssocID="{0C2DECDD-0A85-9C48-9279-DE771DF08233}" presName="aSpace2" presStyleCnt="0"/>
      <dgm:spPr/>
    </dgm:pt>
    <dgm:pt modelId="{482E95BE-A6F3-634C-BDD0-F34D94BB52CE}" type="pres">
      <dgm:prSet presAssocID="{5CC91DBC-94A1-3243-BEC9-77629274AACC}" presName="childNode" presStyleLbl="node1" presStyleIdx="5" presStyleCnt="10">
        <dgm:presLayoutVars>
          <dgm:bulletEnabled val="1"/>
        </dgm:presLayoutVars>
      </dgm:prSet>
      <dgm:spPr/>
    </dgm:pt>
    <dgm:pt modelId="{D8F3325B-3618-C341-9CD0-441B3AD31487}" type="pres">
      <dgm:prSet presAssocID="{5CC91DBC-94A1-3243-BEC9-77629274AACC}" presName="aSpace2" presStyleCnt="0"/>
      <dgm:spPr/>
    </dgm:pt>
    <dgm:pt modelId="{408F0A18-5EE1-CE4C-9645-EA7FCA285619}" type="pres">
      <dgm:prSet presAssocID="{6CF8E079-9113-B341-949B-0C8FE1D54943}" presName="childNode" presStyleLbl="node1" presStyleIdx="6" presStyleCnt="10">
        <dgm:presLayoutVars>
          <dgm:bulletEnabled val="1"/>
        </dgm:presLayoutVars>
      </dgm:prSet>
      <dgm:spPr/>
    </dgm:pt>
    <dgm:pt modelId="{EA6F8F03-DA78-2A45-B90C-F2D064919D06}" type="pres">
      <dgm:prSet presAssocID="{DF8EF88C-8D84-8C43-B810-AFB4651BAA39}" presName="aSpace" presStyleCnt="0"/>
      <dgm:spPr/>
    </dgm:pt>
    <dgm:pt modelId="{FAC54BA9-4FEE-5F45-BF58-4B89D7621CEB}" type="pres">
      <dgm:prSet presAssocID="{770FE41B-0D6A-BE46-8DE9-86FE2A665892}" presName="compNode" presStyleCnt="0"/>
      <dgm:spPr/>
    </dgm:pt>
    <dgm:pt modelId="{48677A78-52B6-7B45-9BF1-CBA2C4872099}" type="pres">
      <dgm:prSet presAssocID="{770FE41B-0D6A-BE46-8DE9-86FE2A665892}" presName="aNode" presStyleLbl="bgShp" presStyleIdx="2" presStyleCnt="3"/>
      <dgm:spPr/>
    </dgm:pt>
    <dgm:pt modelId="{0414F7A4-1CC0-F143-82FF-D58C6494D706}" type="pres">
      <dgm:prSet presAssocID="{770FE41B-0D6A-BE46-8DE9-86FE2A665892}" presName="textNode" presStyleLbl="bgShp" presStyleIdx="2" presStyleCnt="3"/>
      <dgm:spPr/>
    </dgm:pt>
    <dgm:pt modelId="{929A2FF6-088D-E24B-80BE-10ABB2677823}" type="pres">
      <dgm:prSet presAssocID="{770FE41B-0D6A-BE46-8DE9-86FE2A665892}" presName="compChildNode" presStyleCnt="0"/>
      <dgm:spPr/>
    </dgm:pt>
    <dgm:pt modelId="{F9374679-3789-F14B-B149-3664B9ACB328}" type="pres">
      <dgm:prSet presAssocID="{770FE41B-0D6A-BE46-8DE9-86FE2A665892}" presName="theInnerList" presStyleCnt="0"/>
      <dgm:spPr/>
    </dgm:pt>
    <dgm:pt modelId="{BF72B8B5-A8A6-834B-A98F-81FAF85D1BED}" type="pres">
      <dgm:prSet presAssocID="{300B7704-EB88-0641-811A-C749A83EA426}" presName="childNode" presStyleLbl="node1" presStyleIdx="7" presStyleCnt="10">
        <dgm:presLayoutVars>
          <dgm:bulletEnabled val="1"/>
        </dgm:presLayoutVars>
      </dgm:prSet>
      <dgm:spPr/>
    </dgm:pt>
    <dgm:pt modelId="{8566CE8D-1FB3-6D40-BCBD-55B6B7BF7EBD}" type="pres">
      <dgm:prSet presAssocID="{300B7704-EB88-0641-811A-C749A83EA426}" presName="aSpace2" presStyleCnt="0"/>
      <dgm:spPr/>
    </dgm:pt>
    <dgm:pt modelId="{0A9157C7-4363-1844-9081-88D1FC6FF148}" type="pres">
      <dgm:prSet presAssocID="{F1E0DF61-5B75-6A44-B10A-18FC603A31B1}" presName="childNode" presStyleLbl="node1" presStyleIdx="8" presStyleCnt="10">
        <dgm:presLayoutVars>
          <dgm:bulletEnabled val="1"/>
        </dgm:presLayoutVars>
      </dgm:prSet>
      <dgm:spPr/>
    </dgm:pt>
    <dgm:pt modelId="{75759C3E-795C-9646-98C5-802E7AFE7940}" type="pres">
      <dgm:prSet presAssocID="{F1E0DF61-5B75-6A44-B10A-18FC603A31B1}" presName="aSpace2" presStyleCnt="0"/>
      <dgm:spPr/>
    </dgm:pt>
    <dgm:pt modelId="{73C35733-9ED5-034E-91F6-DD776EDA2725}" type="pres">
      <dgm:prSet presAssocID="{58F3BE6D-D555-5045-A6D7-6E7040258DBA}" presName="childNode" presStyleLbl="node1" presStyleIdx="9" presStyleCnt="10">
        <dgm:presLayoutVars>
          <dgm:bulletEnabled val="1"/>
        </dgm:presLayoutVars>
      </dgm:prSet>
      <dgm:spPr/>
    </dgm:pt>
  </dgm:ptLst>
  <dgm:cxnLst>
    <dgm:cxn modelId="{A01F9B0E-67A2-458C-B286-B8492317FAD2}" type="presOf" srcId="{0C2DECDD-0A85-9C48-9279-DE771DF08233}" destId="{1E8C0409-4787-3248-94C2-AEB8C99A4F95}" srcOrd="0" destOrd="0" presId="urn:microsoft.com/office/officeart/2005/8/layout/lProcess2"/>
    <dgm:cxn modelId="{C028A91D-A50D-4A2D-B93E-278204864E5B}" type="presOf" srcId="{770FE41B-0D6A-BE46-8DE9-86FE2A665892}" destId="{0414F7A4-1CC0-F143-82FF-D58C6494D706}" srcOrd="1" destOrd="0" presId="urn:microsoft.com/office/officeart/2005/8/layout/lProcess2"/>
    <dgm:cxn modelId="{829B5222-6AED-A54A-AE19-EB32E3669E38}" srcId="{DF8EF88C-8D84-8C43-B810-AFB4651BAA39}" destId="{0C2DECDD-0A85-9C48-9279-DE771DF08233}" srcOrd="1" destOrd="0" parTransId="{7764EC7D-F093-5B49-9AF0-7FACFB74B2BE}" sibTransId="{4343323C-71F6-BB4A-B543-569B7D0B8E56}"/>
    <dgm:cxn modelId="{7CF9623A-666F-6647-802A-A95493F8EBAC}" srcId="{CA404423-6AB9-EB4A-85D9-76B337FDB174}" destId="{9D8833F6-FFF2-0043-8E19-662F3ECC0C69}" srcOrd="2" destOrd="0" parTransId="{3B768F97-B4E7-2F4E-9C97-87DEA25921EC}" sibTransId="{94D34039-8F97-4244-BD50-B01B3B91FF83}"/>
    <dgm:cxn modelId="{9CB16263-D4F4-449E-B636-3FF828D92A73}" type="presOf" srcId="{9D8833F6-FFF2-0043-8E19-662F3ECC0C69}" destId="{6EA9746E-83BF-C141-962A-D5914E659DB9}" srcOrd="0" destOrd="0" presId="urn:microsoft.com/office/officeart/2005/8/layout/lProcess2"/>
    <dgm:cxn modelId="{B0576748-C2EE-46BC-B7FD-08C6DF03F729}" type="presOf" srcId="{CA404423-6AB9-EB4A-85D9-76B337FDB174}" destId="{FF0D77B0-D959-1948-A50C-07160BB098BA}" srcOrd="1" destOrd="0" presId="urn:microsoft.com/office/officeart/2005/8/layout/lProcess2"/>
    <dgm:cxn modelId="{EBD9BF48-6EF2-FC4F-9767-F5F9F3682BE3}" srcId="{CA404423-6AB9-EB4A-85D9-76B337FDB174}" destId="{49316F22-BDD9-D344-8DF7-6042A787739E}" srcOrd="0" destOrd="0" parTransId="{B0AB3EC3-0FBB-3B4A-B331-5C9FEEF4572D}" sibTransId="{A1F0993D-402E-E94A-83D8-125058334C98}"/>
    <dgm:cxn modelId="{FA2DE571-7875-44FF-BF1F-B5854CE48BE6}" type="presOf" srcId="{F1E0DF61-5B75-6A44-B10A-18FC603A31B1}" destId="{0A9157C7-4363-1844-9081-88D1FC6FF148}" srcOrd="0" destOrd="0" presId="urn:microsoft.com/office/officeart/2005/8/layout/lProcess2"/>
    <dgm:cxn modelId="{DC9A8752-C01B-5A47-B511-EA531B99815E}" srcId="{DF8EF88C-8D84-8C43-B810-AFB4651BAA39}" destId="{90B5EB81-C31A-0E4D-847F-0FF7DA55B788}" srcOrd="0" destOrd="0" parTransId="{73B3EB71-008F-4542-BCD6-0C44942298C8}" sibTransId="{D7E515D4-956F-D843-9334-9C7B173CAC8C}"/>
    <dgm:cxn modelId="{5930A673-3230-4AA5-A8D5-E2AC0D38DAEA}" type="presOf" srcId="{D23BE324-DA86-ED4B-A593-27E2A934B691}" destId="{CD367AB6-D8AE-B349-B7FD-90FB0C3AD718}" srcOrd="0" destOrd="0" presId="urn:microsoft.com/office/officeart/2005/8/layout/lProcess2"/>
    <dgm:cxn modelId="{8F3D9F74-F63D-C64B-A465-F7575AB5F59C}" srcId="{770FE41B-0D6A-BE46-8DE9-86FE2A665892}" destId="{300B7704-EB88-0641-811A-C749A83EA426}" srcOrd="0" destOrd="0" parTransId="{AABC2E9F-7452-C24F-B639-5D50CBED447C}" sibTransId="{0E6A06E8-568A-2C48-A7AD-2FDA807B86E2}"/>
    <dgm:cxn modelId="{1410B755-6ED9-E748-8BFB-77A5A3935B42}" srcId="{770FE41B-0D6A-BE46-8DE9-86FE2A665892}" destId="{F1E0DF61-5B75-6A44-B10A-18FC603A31B1}" srcOrd="1" destOrd="0" parTransId="{A70A8BE2-DCCA-CC41-A04A-99DC6522C741}" sibTransId="{58DE4856-0A2D-5C4B-A519-E9C0BCD26CDD}"/>
    <dgm:cxn modelId="{EF616C56-3C8C-964B-9057-3E238C0F0AAC}" srcId="{D23BE324-DA86-ED4B-A593-27E2A934B691}" destId="{DF8EF88C-8D84-8C43-B810-AFB4651BAA39}" srcOrd="1" destOrd="0" parTransId="{DEF28F56-1015-8A41-A6BA-78C83248F303}" sibTransId="{78B9242F-3EF8-2747-B1F7-03FF22C29C4C}"/>
    <dgm:cxn modelId="{387B7D78-C7C4-444B-B9AC-A3B1F7827C2E}" srcId="{D23BE324-DA86-ED4B-A593-27E2A934B691}" destId="{CA404423-6AB9-EB4A-85D9-76B337FDB174}" srcOrd="0" destOrd="0" parTransId="{87E0A1A0-3D6C-E44A-A686-A38CE1113DBF}" sibTransId="{FE595A42-11C2-5545-9CAC-BEFD7802AE55}"/>
    <dgm:cxn modelId="{39596D81-F76F-4532-B6C1-FDDDEE94566E}" type="presOf" srcId="{300B7704-EB88-0641-811A-C749A83EA426}" destId="{BF72B8B5-A8A6-834B-A98F-81FAF85D1BED}" srcOrd="0" destOrd="0" presId="urn:microsoft.com/office/officeart/2005/8/layout/lProcess2"/>
    <dgm:cxn modelId="{29AEF786-463E-A14E-A0A0-C5390116F01B}" srcId="{DF8EF88C-8D84-8C43-B810-AFB4651BAA39}" destId="{5CC91DBC-94A1-3243-BEC9-77629274AACC}" srcOrd="2" destOrd="0" parTransId="{9A103E3D-8B8B-C740-A2C5-157681EBE064}" sibTransId="{0176042C-95E5-A140-AA3A-0A69EA4BB932}"/>
    <dgm:cxn modelId="{480F4E87-8507-814B-A575-458F5CE9CAFD}" srcId="{D23BE324-DA86-ED4B-A593-27E2A934B691}" destId="{770FE41B-0D6A-BE46-8DE9-86FE2A665892}" srcOrd="2" destOrd="0" parTransId="{6355C11E-EB04-F340-BF3E-8BF03EE0722F}" sibTransId="{3CDBA012-2FB2-4447-813E-6E60F77BCDA8}"/>
    <dgm:cxn modelId="{9C200F8C-EBFE-4F9B-89AE-F2B94B4284C5}" type="presOf" srcId="{5CC91DBC-94A1-3243-BEC9-77629274AACC}" destId="{482E95BE-A6F3-634C-BDD0-F34D94BB52CE}" srcOrd="0" destOrd="0" presId="urn:microsoft.com/office/officeart/2005/8/layout/lProcess2"/>
    <dgm:cxn modelId="{DBF1188C-8BA1-4173-B8BE-8061E31DDB7C}" type="presOf" srcId="{58F3BE6D-D555-5045-A6D7-6E7040258DBA}" destId="{73C35733-9ED5-034E-91F6-DD776EDA2725}" srcOrd="0" destOrd="0" presId="urn:microsoft.com/office/officeart/2005/8/layout/lProcess2"/>
    <dgm:cxn modelId="{C338AD96-B6B3-2847-8FC3-E0A1DC3B58F8}" srcId="{770FE41B-0D6A-BE46-8DE9-86FE2A665892}" destId="{58F3BE6D-D555-5045-A6D7-6E7040258DBA}" srcOrd="2" destOrd="0" parTransId="{819336ED-ACC3-744E-ADDB-9033BDDCF9AB}" sibTransId="{BC224F86-9FC0-ED46-8347-22166A83EB87}"/>
    <dgm:cxn modelId="{B4C2D0A1-5E60-450A-B2DF-A11B4E33395E}" type="presOf" srcId="{770FE41B-0D6A-BE46-8DE9-86FE2A665892}" destId="{48677A78-52B6-7B45-9BF1-CBA2C4872099}" srcOrd="0" destOrd="0" presId="urn:microsoft.com/office/officeart/2005/8/layout/lProcess2"/>
    <dgm:cxn modelId="{C28F1EA8-43F5-A844-BF09-5E2D8CFA211A}" srcId="{CA404423-6AB9-EB4A-85D9-76B337FDB174}" destId="{A4CBAA80-C409-2A44-AF1F-158DEAC61387}" srcOrd="1" destOrd="0" parTransId="{3B600059-A870-FC48-B37A-5F576F53E857}" sibTransId="{7715F170-5F76-1B4A-8FDA-E988BD0AFEC0}"/>
    <dgm:cxn modelId="{F9C440AC-B109-41C5-B2CC-522FADA20752}" type="presOf" srcId="{49316F22-BDD9-D344-8DF7-6042A787739E}" destId="{9A46DF24-6254-7645-B937-0A6718251E0E}" srcOrd="0" destOrd="0" presId="urn:microsoft.com/office/officeart/2005/8/layout/lProcess2"/>
    <dgm:cxn modelId="{F9B6C0B8-FEC3-430E-8FF4-47010E647A0E}" type="presOf" srcId="{90B5EB81-C31A-0E4D-847F-0FF7DA55B788}" destId="{BD02C517-69F7-5D4E-A179-BA93C73CFD2C}" srcOrd="0" destOrd="0" presId="urn:microsoft.com/office/officeart/2005/8/layout/lProcess2"/>
    <dgm:cxn modelId="{107BD4BB-EE41-8846-BB28-31BC5309E10B}" srcId="{DF8EF88C-8D84-8C43-B810-AFB4651BAA39}" destId="{6CF8E079-9113-B341-949B-0C8FE1D54943}" srcOrd="3" destOrd="0" parTransId="{812DAFDD-DC6D-0B46-9650-4CDE2DDDB542}" sibTransId="{05CA5228-BB03-DB49-AF01-BB0808759185}"/>
    <dgm:cxn modelId="{CBA95AD4-A246-46A6-9895-65921D5769C6}" type="presOf" srcId="{A4CBAA80-C409-2A44-AF1F-158DEAC61387}" destId="{2E09FDE4-D0D4-534C-925E-72DB36DC377B}" srcOrd="0" destOrd="0" presId="urn:microsoft.com/office/officeart/2005/8/layout/lProcess2"/>
    <dgm:cxn modelId="{E1C413D5-8FB0-42F9-98FA-1618F8D512D8}" type="presOf" srcId="{CA404423-6AB9-EB4A-85D9-76B337FDB174}" destId="{761E5B8F-DCD7-AF41-837F-D9BECF9DFF49}" srcOrd="0" destOrd="0" presId="urn:microsoft.com/office/officeart/2005/8/layout/lProcess2"/>
    <dgm:cxn modelId="{68EE96DA-4A3E-421B-A9C1-FE33A9BA6175}" type="presOf" srcId="{6CF8E079-9113-B341-949B-0C8FE1D54943}" destId="{408F0A18-5EE1-CE4C-9645-EA7FCA285619}" srcOrd="0" destOrd="0" presId="urn:microsoft.com/office/officeart/2005/8/layout/lProcess2"/>
    <dgm:cxn modelId="{C77F7FE8-502D-4151-AA7E-AD0236B75F3A}" type="presOf" srcId="{DF8EF88C-8D84-8C43-B810-AFB4651BAA39}" destId="{A29DDF9C-1AED-6F47-B745-E0CED4A18B8F}" srcOrd="1" destOrd="0" presId="urn:microsoft.com/office/officeart/2005/8/layout/lProcess2"/>
    <dgm:cxn modelId="{91196FFD-C212-498D-AC3E-249CDAB64898}" type="presOf" srcId="{DF8EF88C-8D84-8C43-B810-AFB4651BAA39}" destId="{06A8ABCA-51AB-7C44-A93E-8766E44BBFCB}" srcOrd="0" destOrd="0" presId="urn:microsoft.com/office/officeart/2005/8/layout/lProcess2"/>
    <dgm:cxn modelId="{E4F254B8-3E49-4767-BC06-ABB7CE479F30}" type="presParOf" srcId="{CD367AB6-D8AE-B349-B7FD-90FB0C3AD718}" destId="{BD3E26C3-DE7F-B549-B7CE-FF3E6FF5938C}" srcOrd="0" destOrd="0" presId="urn:microsoft.com/office/officeart/2005/8/layout/lProcess2"/>
    <dgm:cxn modelId="{2E8506CC-947B-4AFE-AF01-2A6FE1B5FAA5}" type="presParOf" srcId="{BD3E26C3-DE7F-B549-B7CE-FF3E6FF5938C}" destId="{761E5B8F-DCD7-AF41-837F-D9BECF9DFF49}" srcOrd="0" destOrd="0" presId="urn:microsoft.com/office/officeart/2005/8/layout/lProcess2"/>
    <dgm:cxn modelId="{A50C91D3-DEBF-4AF7-AF9D-89CD37E09BA9}" type="presParOf" srcId="{BD3E26C3-DE7F-B549-B7CE-FF3E6FF5938C}" destId="{FF0D77B0-D959-1948-A50C-07160BB098BA}" srcOrd="1" destOrd="0" presId="urn:microsoft.com/office/officeart/2005/8/layout/lProcess2"/>
    <dgm:cxn modelId="{94BF9D10-D6AC-40C5-9FD0-55E7BAC09AC2}" type="presParOf" srcId="{BD3E26C3-DE7F-B549-B7CE-FF3E6FF5938C}" destId="{3B14CCCB-3000-B04C-B43A-6A8AB9A54764}" srcOrd="2" destOrd="0" presId="urn:microsoft.com/office/officeart/2005/8/layout/lProcess2"/>
    <dgm:cxn modelId="{E2CE57DA-95B9-49F8-8AE5-72A47285A061}" type="presParOf" srcId="{3B14CCCB-3000-B04C-B43A-6A8AB9A54764}" destId="{38674BA3-1D56-8947-AEC4-F807DD5E0F43}" srcOrd="0" destOrd="0" presId="urn:microsoft.com/office/officeart/2005/8/layout/lProcess2"/>
    <dgm:cxn modelId="{A867FDB9-F7D5-4B85-AE34-31E5AA512DBB}" type="presParOf" srcId="{38674BA3-1D56-8947-AEC4-F807DD5E0F43}" destId="{9A46DF24-6254-7645-B937-0A6718251E0E}" srcOrd="0" destOrd="0" presId="urn:microsoft.com/office/officeart/2005/8/layout/lProcess2"/>
    <dgm:cxn modelId="{84A3B727-2C18-4E4F-ACE4-ABC253AC2B54}" type="presParOf" srcId="{38674BA3-1D56-8947-AEC4-F807DD5E0F43}" destId="{0A2C7B95-B658-8449-B000-610F7B48CC45}" srcOrd="1" destOrd="0" presId="urn:microsoft.com/office/officeart/2005/8/layout/lProcess2"/>
    <dgm:cxn modelId="{772F55BF-91B8-4472-A027-E75302BF7533}" type="presParOf" srcId="{38674BA3-1D56-8947-AEC4-F807DD5E0F43}" destId="{2E09FDE4-D0D4-534C-925E-72DB36DC377B}" srcOrd="2" destOrd="0" presId="urn:microsoft.com/office/officeart/2005/8/layout/lProcess2"/>
    <dgm:cxn modelId="{DFAE72DF-8771-497F-956C-3ACDFB9C4CD1}" type="presParOf" srcId="{38674BA3-1D56-8947-AEC4-F807DD5E0F43}" destId="{A70A6D78-2E7B-1142-8055-D888E3005FE8}" srcOrd="3" destOrd="0" presId="urn:microsoft.com/office/officeart/2005/8/layout/lProcess2"/>
    <dgm:cxn modelId="{C4D455F1-753E-411E-B656-9B48F691FF15}" type="presParOf" srcId="{38674BA3-1D56-8947-AEC4-F807DD5E0F43}" destId="{6EA9746E-83BF-C141-962A-D5914E659DB9}" srcOrd="4" destOrd="0" presId="urn:microsoft.com/office/officeart/2005/8/layout/lProcess2"/>
    <dgm:cxn modelId="{5E84D1D0-5F6F-475C-A1E1-94943C7A2D8B}" type="presParOf" srcId="{CD367AB6-D8AE-B349-B7FD-90FB0C3AD718}" destId="{BD492923-C8C8-4748-8994-9407284111D9}" srcOrd="1" destOrd="0" presId="urn:microsoft.com/office/officeart/2005/8/layout/lProcess2"/>
    <dgm:cxn modelId="{7E3AF1B8-65B4-4C18-997A-BA94B5B07EF4}" type="presParOf" srcId="{CD367AB6-D8AE-B349-B7FD-90FB0C3AD718}" destId="{AC98779B-2D02-8F4A-B3EC-2298B6FCBCD5}" srcOrd="2" destOrd="0" presId="urn:microsoft.com/office/officeart/2005/8/layout/lProcess2"/>
    <dgm:cxn modelId="{1EE3D8E3-391E-4722-BC13-42F924F84A93}" type="presParOf" srcId="{AC98779B-2D02-8F4A-B3EC-2298B6FCBCD5}" destId="{06A8ABCA-51AB-7C44-A93E-8766E44BBFCB}" srcOrd="0" destOrd="0" presId="urn:microsoft.com/office/officeart/2005/8/layout/lProcess2"/>
    <dgm:cxn modelId="{A1FC07BA-7C8B-419C-A6EA-06DB8267D3CE}" type="presParOf" srcId="{AC98779B-2D02-8F4A-B3EC-2298B6FCBCD5}" destId="{A29DDF9C-1AED-6F47-B745-E0CED4A18B8F}" srcOrd="1" destOrd="0" presId="urn:microsoft.com/office/officeart/2005/8/layout/lProcess2"/>
    <dgm:cxn modelId="{5816C3DA-9EF5-48AD-B8E1-688DFE54AD37}" type="presParOf" srcId="{AC98779B-2D02-8F4A-B3EC-2298B6FCBCD5}" destId="{AEC2EFDA-9B6B-EE41-85B9-2126240993F9}" srcOrd="2" destOrd="0" presId="urn:microsoft.com/office/officeart/2005/8/layout/lProcess2"/>
    <dgm:cxn modelId="{9DC1FA40-8D91-47ED-8224-F20EFCDFAF10}" type="presParOf" srcId="{AEC2EFDA-9B6B-EE41-85B9-2126240993F9}" destId="{E5FF24A8-D124-0844-8DEF-4163689BE9C6}" srcOrd="0" destOrd="0" presId="urn:microsoft.com/office/officeart/2005/8/layout/lProcess2"/>
    <dgm:cxn modelId="{327C2CA0-C55D-48E2-8065-4D1B7DB8D84A}" type="presParOf" srcId="{E5FF24A8-D124-0844-8DEF-4163689BE9C6}" destId="{BD02C517-69F7-5D4E-A179-BA93C73CFD2C}" srcOrd="0" destOrd="0" presId="urn:microsoft.com/office/officeart/2005/8/layout/lProcess2"/>
    <dgm:cxn modelId="{41739F4F-74D1-470B-9390-8598F66ED458}" type="presParOf" srcId="{E5FF24A8-D124-0844-8DEF-4163689BE9C6}" destId="{CE5857B1-214F-544E-8E9C-5F1AEBF2AF65}" srcOrd="1" destOrd="0" presId="urn:microsoft.com/office/officeart/2005/8/layout/lProcess2"/>
    <dgm:cxn modelId="{FE3DABF5-174C-4FFB-B9B1-86AC9BE2A7A0}" type="presParOf" srcId="{E5FF24A8-D124-0844-8DEF-4163689BE9C6}" destId="{1E8C0409-4787-3248-94C2-AEB8C99A4F95}" srcOrd="2" destOrd="0" presId="urn:microsoft.com/office/officeart/2005/8/layout/lProcess2"/>
    <dgm:cxn modelId="{AD6CF212-255B-42C5-A9E4-99E4B597B3AA}" type="presParOf" srcId="{E5FF24A8-D124-0844-8DEF-4163689BE9C6}" destId="{A2487613-1EB7-FC4A-8FC1-5377F378A13E}" srcOrd="3" destOrd="0" presId="urn:microsoft.com/office/officeart/2005/8/layout/lProcess2"/>
    <dgm:cxn modelId="{E37A4080-A8C8-4300-A710-CF0F4EC86DF6}" type="presParOf" srcId="{E5FF24A8-D124-0844-8DEF-4163689BE9C6}" destId="{482E95BE-A6F3-634C-BDD0-F34D94BB52CE}" srcOrd="4" destOrd="0" presId="urn:microsoft.com/office/officeart/2005/8/layout/lProcess2"/>
    <dgm:cxn modelId="{4FA70AAC-4AEE-44F1-89E4-993F3BFF2C86}" type="presParOf" srcId="{E5FF24A8-D124-0844-8DEF-4163689BE9C6}" destId="{D8F3325B-3618-C341-9CD0-441B3AD31487}" srcOrd="5" destOrd="0" presId="urn:microsoft.com/office/officeart/2005/8/layout/lProcess2"/>
    <dgm:cxn modelId="{69DEB563-3033-4382-BC8A-C29389A9A4D5}" type="presParOf" srcId="{E5FF24A8-D124-0844-8DEF-4163689BE9C6}" destId="{408F0A18-5EE1-CE4C-9645-EA7FCA285619}" srcOrd="6" destOrd="0" presId="urn:microsoft.com/office/officeart/2005/8/layout/lProcess2"/>
    <dgm:cxn modelId="{C6FDE5F6-570D-4AA3-945E-2B291D8780F3}" type="presParOf" srcId="{CD367AB6-D8AE-B349-B7FD-90FB0C3AD718}" destId="{EA6F8F03-DA78-2A45-B90C-F2D064919D06}" srcOrd="3" destOrd="0" presId="urn:microsoft.com/office/officeart/2005/8/layout/lProcess2"/>
    <dgm:cxn modelId="{57A34BBE-7C81-4BC7-9392-A16C3A6D7152}" type="presParOf" srcId="{CD367AB6-D8AE-B349-B7FD-90FB0C3AD718}" destId="{FAC54BA9-4FEE-5F45-BF58-4B89D7621CEB}" srcOrd="4" destOrd="0" presId="urn:microsoft.com/office/officeart/2005/8/layout/lProcess2"/>
    <dgm:cxn modelId="{C79B9465-80D9-4B28-BC77-3A3EFC64AED5}" type="presParOf" srcId="{FAC54BA9-4FEE-5F45-BF58-4B89D7621CEB}" destId="{48677A78-52B6-7B45-9BF1-CBA2C4872099}" srcOrd="0" destOrd="0" presId="urn:microsoft.com/office/officeart/2005/8/layout/lProcess2"/>
    <dgm:cxn modelId="{5B8A100C-268F-48C1-A626-978C8A1A62E9}" type="presParOf" srcId="{FAC54BA9-4FEE-5F45-BF58-4B89D7621CEB}" destId="{0414F7A4-1CC0-F143-82FF-D58C6494D706}" srcOrd="1" destOrd="0" presId="urn:microsoft.com/office/officeart/2005/8/layout/lProcess2"/>
    <dgm:cxn modelId="{71F6E248-882D-4A67-99AE-23A829533284}" type="presParOf" srcId="{FAC54BA9-4FEE-5F45-BF58-4B89D7621CEB}" destId="{929A2FF6-088D-E24B-80BE-10ABB2677823}" srcOrd="2" destOrd="0" presId="urn:microsoft.com/office/officeart/2005/8/layout/lProcess2"/>
    <dgm:cxn modelId="{1FD4367E-8416-4B22-ABA9-33E451B78794}" type="presParOf" srcId="{929A2FF6-088D-E24B-80BE-10ABB2677823}" destId="{F9374679-3789-F14B-B149-3664B9ACB328}" srcOrd="0" destOrd="0" presId="urn:microsoft.com/office/officeart/2005/8/layout/lProcess2"/>
    <dgm:cxn modelId="{8C5BFE91-F5E0-480D-A665-716D62FC6831}" type="presParOf" srcId="{F9374679-3789-F14B-B149-3664B9ACB328}" destId="{BF72B8B5-A8A6-834B-A98F-81FAF85D1BED}" srcOrd="0" destOrd="0" presId="urn:microsoft.com/office/officeart/2005/8/layout/lProcess2"/>
    <dgm:cxn modelId="{877D942A-3930-4940-BDB9-D9B38E3DAB0F}" type="presParOf" srcId="{F9374679-3789-F14B-B149-3664B9ACB328}" destId="{8566CE8D-1FB3-6D40-BCBD-55B6B7BF7EBD}" srcOrd="1" destOrd="0" presId="urn:microsoft.com/office/officeart/2005/8/layout/lProcess2"/>
    <dgm:cxn modelId="{8B51BDE0-8B35-47FA-BABB-97B9475973C1}" type="presParOf" srcId="{F9374679-3789-F14B-B149-3664B9ACB328}" destId="{0A9157C7-4363-1844-9081-88D1FC6FF148}" srcOrd="2" destOrd="0" presId="urn:microsoft.com/office/officeart/2005/8/layout/lProcess2"/>
    <dgm:cxn modelId="{812E51CA-A388-4193-86A8-548A4D677517}" type="presParOf" srcId="{F9374679-3789-F14B-B149-3664B9ACB328}" destId="{75759C3E-795C-9646-98C5-802E7AFE7940}" srcOrd="3" destOrd="0" presId="urn:microsoft.com/office/officeart/2005/8/layout/lProcess2"/>
    <dgm:cxn modelId="{79048DF9-4B6D-43D7-A65C-C59805F14A22}" type="presParOf" srcId="{F9374679-3789-F14B-B149-3664B9ACB328}" destId="{73C35733-9ED5-034E-91F6-DD776EDA2725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077C67-B24F-6A49-8EF8-E21AE295BA78}">
      <dsp:nvSpPr>
        <dsp:cNvPr id="0" name=""/>
        <dsp:cNvSpPr/>
      </dsp:nvSpPr>
      <dsp:spPr>
        <a:xfrm>
          <a:off x="0" y="0"/>
          <a:ext cx="8686800" cy="5486400"/>
        </a:xfrm>
        <a:prstGeom prst="roundRect">
          <a:avLst>
            <a:gd name="adj" fmla="val 8500"/>
          </a:avLst>
        </a:prstGeom>
        <a:solidFill>
          <a:schemeClr val="accent3"/>
        </a:solidFill>
        <a:ln>
          <a:solidFill>
            <a:schemeClr val="accent3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4258056" numCol="1" spcCol="1270" anchor="t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i="1" kern="1200" dirty="0">
              <a:solidFill>
                <a:srgbClr val="FFFF00"/>
              </a:solidFill>
            </a:rPr>
            <a:t>The two most important characteristics of memory</a:t>
          </a:r>
        </a:p>
      </dsp:txBody>
      <dsp:txXfrm>
        <a:off x="136587" y="136587"/>
        <a:ext cx="8413626" cy="5213226"/>
      </dsp:txXfrm>
    </dsp:sp>
    <dsp:sp modelId="{8A95A152-734B-A745-AAE7-3D32D8C60BCF}">
      <dsp:nvSpPr>
        <dsp:cNvPr id="0" name=""/>
        <dsp:cNvSpPr/>
      </dsp:nvSpPr>
      <dsp:spPr>
        <a:xfrm>
          <a:off x="217170" y="1371600"/>
          <a:ext cx="8252460" cy="3840480"/>
        </a:xfrm>
        <a:prstGeom prst="roundRect">
          <a:avLst>
            <a:gd name="adj" fmla="val 10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2438705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Three performance parameters are used:</a:t>
          </a:r>
        </a:p>
      </dsp:txBody>
      <dsp:txXfrm>
        <a:off x="335278" y="1489708"/>
        <a:ext cx="8016244" cy="3604264"/>
      </dsp:txXfrm>
    </dsp:sp>
    <dsp:sp modelId="{4DC5D986-59BC-1740-AC0E-735CF97CB45C}">
      <dsp:nvSpPr>
        <dsp:cNvPr id="0" name=""/>
        <dsp:cNvSpPr/>
      </dsp:nvSpPr>
      <dsp:spPr>
        <a:xfrm>
          <a:off x="423481" y="3099816"/>
          <a:ext cx="2583930" cy="172821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/>
            <a:t>Access time (latency)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For random-access memory it is the time it takes to perform a read or write operation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For non-random-access memory it is the time it takes to position the read-write mechanism at the desired location</a:t>
          </a:r>
        </a:p>
      </dsp:txBody>
      <dsp:txXfrm>
        <a:off x="476630" y="3152965"/>
        <a:ext cx="2477632" cy="1621918"/>
      </dsp:txXfrm>
    </dsp:sp>
    <dsp:sp modelId="{DCA2CBFE-8F07-BB4E-8414-CF97B200D168}">
      <dsp:nvSpPr>
        <dsp:cNvPr id="0" name=""/>
        <dsp:cNvSpPr/>
      </dsp:nvSpPr>
      <dsp:spPr>
        <a:xfrm>
          <a:off x="3050358" y="2689520"/>
          <a:ext cx="2583930" cy="2548807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Memory cycle time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Access time plus any additional time required before second access can commence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Additional time may be required for transients to die out on signal lines or to regenerate data if they are read destructively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Concerned with the system bus, not the processor</a:t>
          </a:r>
        </a:p>
      </dsp:txBody>
      <dsp:txXfrm>
        <a:off x="3128743" y="2767905"/>
        <a:ext cx="2427160" cy="2392037"/>
      </dsp:txXfrm>
    </dsp:sp>
    <dsp:sp modelId="{8D7CAF80-BCAD-AF40-83EC-CA9E025213FC}">
      <dsp:nvSpPr>
        <dsp:cNvPr id="0" name=""/>
        <dsp:cNvSpPr/>
      </dsp:nvSpPr>
      <dsp:spPr>
        <a:xfrm>
          <a:off x="5677235" y="3099816"/>
          <a:ext cx="2583930" cy="172821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Transfer rate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The rate at which data can be transferred into or out of a memory unit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For random-access memory it is equal to 1/(cycle time)</a:t>
          </a:r>
        </a:p>
      </dsp:txBody>
      <dsp:txXfrm>
        <a:off x="5730384" y="3152965"/>
        <a:ext cx="2477632" cy="16219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FECDC-F79B-B344-8AF2-2E06E96ADAA6}">
      <dsp:nvSpPr>
        <dsp:cNvPr id="0" name=""/>
        <dsp:cNvSpPr/>
      </dsp:nvSpPr>
      <dsp:spPr>
        <a:xfrm>
          <a:off x="0" y="0"/>
          <a:ext cx="7254240" cy="880120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accent3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One of the most widely used forms of DRAM</a:t>
          </a:r>
        </a:p>
      </dsp:txBody>
      <dsp:txXfrm>
        <a:off x="25778" y="25778"/>
        <a:ext cx="5546351" cy="828564"/>
      </dsp:txXfrm>
    </dsp:sp>
    <dsp:sp modelId="{29FC9BE3-5D17-D947-B223-5867698AAC28}">
      <dsp:nvSpPr>
        <dsp:cNvPr id="0" name=""/>
        <dsp:cNvSpPr/>
      </dsp:nvSpPr>
      <dsp:spPr>
        <a:xfrm>
          <a:off x="720094" y="1008117"/>
          <a:ext cx="7254240" cy="16230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Exchanges data with the processor </a:t>
          </a:r>
          <a:r>
            <a:rPr lang="en-US" sz="1800" kern="1200" dirty="0" err="1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synchronised</a:t>
          </a:r>
          <a:r>
            <a:rPr lang="en-US" sz="1800" kern="1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to an external clock signal and running at the full speed of the processor/memory bus without imposing wait states</a:t>
          </a:r>
        </a:p>
      </dsp:txBody>
      <dsp:txXfrm>
        <a:off x="767632" y="1055655"/>
        <a:ext cx="5464095" cy="1527984"/>
      </dsp:txXfrm>
    </dsp:sp>
    <dsp:sp modelId="{6DC128DD-9643-414F-B8E2-C8FCDA5CA536}">
      <dsp:nvSpPr>
        <dsp:cNvPr id="0" name=""/>
        <dsp:cNvSpPr/>
      </dsp:nvSpPr>
      <dsp:spPr>
        <a:xfrm>
          <a:off x="1152122" y="2740241"/>
          <a:ext cx="7254240" cy="3018924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solidFill>
            <a:schemeClr val="accent4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With synchronous access the DRAM moves data in and out under control of the system clock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processor or other master issues the instruction and address information which is latched by the DRAM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DRAM then responds after a set number of clock cycles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Meanwhile the master can safely do other tasks while the SDRAM is processing</a:t>
          </a:r>
        </a:p>
      </dsp:txBody>
      <dsp:txXfrm>
        <a:off x="1240543" y="2828662"/>
        <a:ext cx="5382329" cy="2842082"/>
      </dsp:txXfrm>
    </dsp:sp>
    <dsp:sp modelId="{4F5143D0-0BD0-9745-9E26-67D55601F120}">
      <dsp:nvSpPr>
        <dsp:cNvPr id="0" name=""/>
        <dsp:cNvSpPr/>
      </dsp:nvSpPr>
      <dsp:spPr>
        <a:xfrm>
          <a:off x="6192688" y="576065"/>
          <a:ext cx="1054989" cy="105498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430061" y="576065"/>
        <a:ext cx="580243" cy="793879"/>
      </dsp:txXfrm>
    </dsp:sp>
    <dsp:sp modelId="{2D96FBAB-511F-A549-B207-756395476BB0}">
      <dsp:nvSpPr>
        <dsp:cNvPr id="0" name=""/>
        <dsp:cNvSpPr/>
      </dsp:nvSpPr>
      <dsp:spPr>
        <a:xfrm>
          <a:off x="6840755" y="2376262"/>
          <a:ext cx="1054989" cy="105498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078128" y="2376262"/>
        <a:ext cx="580243" cy="7938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1E5B8F-DCD7-AF41-837F-D9BECF9DFF49}">
      <dsp:nvSpPr>
        <dsp:cNvPr id="0" name=""/>
        <dsp:cNvSpPr/>
      </dsp:nvSpPr>
      <dsp:spPr>
        <a:xfrm>
          <a:off x="1041" y="0"/>
          <a:ext cx="2708671" cy="53927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3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EPROM</a:t>
          </a:r>
        </a:p>
      </dsp:txBody>
      <dsp:txXfrm>
        <a:off x="1041" y="0"/>
        <a:ext cx="2708671" cy="1617821"/>
      </dsp:txXfrm>
    </dsp:sp>
    <dsp:sp modelId="{9A46DF24-6254-7645-B937-0A6718251E0E}">
      <dsp:nvSpPr>
        <dsp:cNvPr id="0" name=""/>
        <dsp:cNvSpPr/>
      </dsp:nvSpPr>
      <dsp:spPr>
        <a:xfrm>
          <a:off x="271908" y="1618282"/>
          <a:ext cx="2166937" cy="10594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Erasable programmable read-only memory</a:t>
          </a:r>
        </a:p>
      </dsp:txBody>
      <dsp:txXfrm>
        <a:off x="302938" y="1649312"/>
        <a:ext cx="2104877" cy="997397"/>
      </dsp:txXfrm>
    </dsp:sp>
    <dsp:sp modelId="{2E09FDE4-D0D4-534C-925E-72DB36DC377B}">
      <dsp:nvSpPr>
        <dsp:cNvPr id="0" name=""/>
        <dsp:cNvSpPr/>
      </dsp:nvSpPr>
      <dsp:spPr>
        <a:xfrm>
          <a:off x="271908" y="2840732"/>
          <a:ext cx="2166937" cy="10594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Erasure process can be performed repeatedly</a:t>
          </a:r>
        </a:p>
      </dsp:txBody>
      <dsp:txXfrm>
        <a:off x="302938" y="2871762"/>
        <a:ext cx="2104877" cy="997397"/>
      </dsp:txXfrm>
    </dsp:sp>
    <dsp:sp modelId="{6EA9746E-83BF-C141-962A-D5914E659DB9}">
      <dsp:nvSpPr>
        <dsp:cNvPr id="0" name=""/>
        <dsp:cNvSpPr/>
      </dsp:nvSpPr>
      <dsp:spPr>
        <a:xfrm>
          <a:off x="271908" y="4063183"/>
          <a:ext cx="2166937" cy="10594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More expensive than PROM but it has the advantage of the multiple update capability </a:t>
          </a:r>
        </a:p>
      </dsp:txBody>
      <dsp:txXfrm>
        <a:off x="302938" y="4094213"/>
        <a:ext cx="2104877" cy="997397"/>
      </dsp:txXfrm>
    </dsp:sp>
    <dsp:sp modelId="{06A8ABCA-51AB-7C44-A93E-8766E44BBFCB}">
      <dsp:nvSpPr>
        <dsp:cNvPr id="0" name=""/>
        <dsp:cNvSpPr/>
      </dsp:nvSpPr>
      <dsp:spPr>
        <a:xfrm>
          <a:off x="2912864" y="0"/>
          <a:ext cx="2708671" cy="53927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3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EEPROM</a:t>
          </a:r>
        </a:p>
      </dsp:txBody>
      <dsp:txXfrm>
        <a:off x="2912864" y="0"/>
        <a:ext cx="2708671" cy="1617821"/>
      </dsp:txXfrm>
    </dsp:sp>
    <dsp:sp modelId="{BD02C517-69F7-5D4E-A179-BA93C73CFD2C}">
      <dsp:nvSpPr>
        <dsp:cNvPr id="0" name=""/>
        <dsp:cNvSpPr/>
      </dsp:nvSpPr>
      <dsp:spPr>
        <a:xfrm>
          <a:off x="3183731" y="1617953"/>
          <a:ext cx="2166937" cy="7856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Electrically erasable programmable read-only memory</a:t>
          </a:r>
        </a:p>
      </dsp:txBody>
      <dsp:txXfrm>
        <a:off x="3206741" y="1640963"/>
        <a:ext cx="2120917" cy="739587"/>
      </dsp:txXfrm>
    </dsp:sp>
    <dsp:sp modelId="{1E8C0409-4787-3248-94C2-AEB8C99A4F95}">
      <dsp:nvSpPr>
        <dsp:cNvPr id="0" name=""/>
        <dsp:cNvSpPr/>
      </dsp:nvSpPr>
      <dsp:spPr>
        <a:xfrm>
          <a:off x="3183731" y="2524422"/>
          <a:ext cx="2166937" cy="7856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Can be written into at any time without erasing prior contents</a:t>
          </a:r>
        </a:p>
      </dsp:txBody>
      <dsp:txXfrm>
        <a:off x="3206741" y="2547432"/>
        <a:ext cx="2120917" cy="739587"/>
      </dsp:txXfrm>
    </dsp:sp>
    <dsp:sp modelId="{482E95BE-A6F3-634C-BDD0-F34D94BB52CE}">
      <dsp:nvSpPr>
        <dsp:cNvPr id="0" name=""/>
        <dsp:cNvSpPr/>
      </dsp:nvSpPr>
      <dsp:spPr>
        <a:xfrm>
          <a:off x="3183731" y="3430892"/>
          <a:ext cx="2166937" cy="7856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Combines the advantage of non-volatility with the flexibility of being updatable in place</a:t>
          </a:r>
        </a:p>
      </dsp:txBody>
      <dsp:txXfrm>
        <a:off x="3206741" y="3453902"/>
        <a:ext cx="2120917" cy="739587"/>
      </dsp:txXfrm>
    </dsp:sp>
    <dsp:sp modelId="{408F0A18-5EE1-CE4C-9645-EA7FCA285619}">
      <dsp:nvSpPr>
        <dsp:cNvPr id="0" name=""/>
        <dsp:cNvSpPr/>
      </dsp:nvSpPr>
      <dsp:spPr>
        <a:xfrm>
          <a:off x="3183731" y="4337362"/>
          <a:ext cx="2166937" cy="7856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More expensive than EPROM </a:t>
          </a:r>
        </a:p>
      </dsp:txBody>
      <dsp:txXfrm>
        <a:off x="3206741" y="4360372"/>
        <a:ext cx="2120917" cy="739587"/>
      </dsp:txXfrm>
    </dsp:sp>
    <dsp:sp modelId="{48677A78-52B6-7B45-9BF1-CBA2C4872099}">
      <dsp:nvSpPr>
        <dsp:cNvPr id="0" name=""/>
        <dsp:cNvSpPr/>
      </dsp:nvSpPr>
      <dsp:spPr>
        <a:xfrm>
          <a:off x="5824686" y="0"/>
          <a:ext cx="2708671" cy="53927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3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Flash Memory</a:t>
          </a:r>
        </a:p>
      </dsp:txBody>
      <dsp:txXfrm>
        <a:off x="5824686" y="0"/>
        <a:ext cx="2708671" cy="1617821"/>
      </dsp:txXfrm>
    </dsp:sp>
    <dsp:sp modelId="{BF72B8B5-A8A6-834B-A98F-81FAF85D1BED}">
      <dsp:nvSpPr>
        <dsp:cNvPr id="0" name=""/>
        <dsp:cNvSpPr/>
      </dsp:nvSpPr>
      <dsp:spPr>
        <a:xfrm>
          <a:off x="6095553" y="1618282"/>
          <a:ext cx="2166937" cy="10594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Intermediate between EPROM and EEPROM in both cost and functionality</a:t>
          </a:r>
        </a:p>
      </dsp:txBody>
      <dsp:txXfrm>
        <a:off x="6126583" y="1649312"/>
        <a:ext cx="2104877" cy="997397"/>
      </dsp:txXfrm>
    </dsp:sp>
    <dsp:sp modelId="{0A9157C7-4363-1844-9081-88D1FC6FF148}">
      <dsp:nvSpPr>
        <dsp:cNvPr id="0" name=""/>
        <dsp:cNvSpPr/>
      </dsp:nvSpPr>
      <dsp:spPr>
        <a:xfrm>
          <a:off x="6095553" y="2840732"/>
          <a:ext cx="2166937" cy="10594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Uses an electrical erasing technology, does not provide byte-level erasure</a:t>
          </a:r>
        </a:p>
      </dsp:txBody>
      <dsp:txXfrm>
        <a:off x="6126583" y="2871762"/>
        <a:ext cx="2104877" cy="997397"/>
      </dsp:txXfrm>
    </dsp:sp>
    <dsp:sp modelId="{73C35733-9ED5-034E-91F6-DD776EDA2725}">
      <dsp:nvSpPr>
        <dsp:cNvPr id="0" name=""/>
        <dsp:cNvSpPr/>
      </dsp:nvSpPr>
      <dsp:spPr>
        <a:xfrm>
          <a:off x="6095553" y="4063183"/>
          <a:ext cx="2166937" cy="10594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Microchip is organised so that a section of memory cells are erased in a single action or “flash”</a:t>
          </a:r>
        </a:p>
      </dsp:txBody>
      <dsp:txXfrm>
        <a:off x="6126583" y="4094213"/>
        <a:ext cx="2104877" cy="9973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86597-BFA4-4CC6-B537-9AEB45720D1A}" type="datetimeFigureOut">
              <a:rPr lang="en-GB" smtClean="0"/>
              <a:t>04/11/2017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88F65-4010-4CA3-8A0D-519390CD4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068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88F65-4010-4CA3-8A0D-519390CD4C9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978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Both static and dynamic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RAMs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are volatile; that is,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power must be continuously supplied to the memory to preserve the bit values.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dynamic memory cell is simpler and smaller than a static memory cell. Thus,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DRAM is more dense (smaller cells = more cells per unit area) and less expensive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than a corresponding SRAM. On the other hand, a DRAM requires the supporting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refresh circuitry. For larger memories, the fixed cost of the refresh circuitry is more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than compensated for by the smaller variable cost of DRAM cells. Thus,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DRAMs</a:t>
            </a:r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tend to be favored for large memory requirements. A final point is that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SRAMs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are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somewhat faster than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DRAMs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. Because of these relative characteristics, SRAM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used for cache memory (both on and off chip), and DRAM is used for main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100D4-BB46-6748-84D4-F681254872A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03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008C96-8EFC-B24C-8368-E796C58D0EFE}" type="slidenum">
              <a:rPr lang="en-US"/>
              <a:pPr/>
              <a:t>12</a:t>
            </a:fld>
            <a:endParaRPr lang="en-U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One of the most widely used forms of DRAM is the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synchronous DRAM</a:t>
            </a: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(SDRAM)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. Unlike the traditional DRAM, which is asynchronous,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SDRAM exchanges data with the processor synchronized to an external clock signal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running at the full speed of the processor/memory bus without imposing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wait states.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a typical DRAM, the processor presents addresses and control levels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memory, indicating that a set of data at a particular location in memory should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either read from or written into the DRAM. After a delay, the access time,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DRAM either writes or reads the data. During the access-time delay, the DRAM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performs various internal functions, such as activating the high capacitance of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row and column lines, sensing the data, and routing the data out through the output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buffers. The processor must simply wait through this delay, slowing system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performance.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synchronous access, the DRAM moves data in and out under control 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system clock. The processor or other master issues the instruction and address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information, which is latched by the DRAM. The DRAM then responds after a set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number of clock cycles. Meanwhile, the master can safely do other tasks while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SDRAM is processing the request.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036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SDRAM is limited by the fact that it can only send data to the processor once per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clock cycle. A new version of SDRAM, referred to as double-data-rate SDRAM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can send data twice per clock cycle, once on the rising edge of the clock pulse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once on the falling edge.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DDR DRAM was developed by the JEDEC Solid State Technology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Association, the Electronic Industries Alliance’s semiconductor-engineering-standardization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body. Numerous companies make DDR chips, which are widely used in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desktop computers and servers.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100D4-BB46-6748-84D4-F681254872A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48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488C55-A478-E147-A620-DAE8B070FDAB}" type="slidenum">
              <a:rPr lang="en-US"/>
              <a:pPr/>
              <a:t>14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the name suggests, a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read-only memory (ROM)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contains a permanent pattern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data that cannot be changed. A ROM is nonvolatile; that is, no power source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required to maintain the bit values in memory. While it is possible to read a ROM,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 is not possible to write new data into it. An important application of ROMs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microprogramming. Other potential applications include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Library subroutines for frequently wanted functions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System programs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Function tables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a modest-sized requirement, the advantage of ROM is that the data or program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permanently in main memory and need never be loaded from a secondary storage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device.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ROM is created like any other integrated circuit chip, with the data actually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wired into the chip as part of the fabrication process. This presents two problems: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The data insertion step includes a relatively large fixed cost, whether one 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thousands of copies of a particular ROM are fabricated.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There is no room for error. If one bit is wrong, the whole batch of ROMs must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thrown out.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17616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86DA2B-6AC2-43DD-AE27-1CFFB39B22C2}" type="slidenum">
              <a:rPr lang="en-US" sz="1200"/>
              <a:pPr/>
              <a:t>15</a:t>
            </a:fld>
            <a:endParaRPr lang="en-U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076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DB57DB6-3D32-4003-B9F9-4B3529CD5249}" type="slidenum">
              <a:rPr lang="en-US" sz="1200"/>
              <a:pPr/>
              <a:t>16</a:t>
            </a:fld>
            <a:endParaRPr 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5207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When only a small number of ROMs with a particular memory content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needed, a less expensive alternative is the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programmable ROM (PROM).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Like the</a:t>
            </a: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ROM, the PROM is nonvolatile and may be written into only once. For the PROM,</a:t>
            </a: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writing process is performed electrically and may be performed by a supplier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or customer at a time later than the original chip fabrication. Special equipment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required for the writing or “programming” process.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PROMs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provide flexibility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convenience. The ROM remains attractive for high-volume production runs.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100D4-BB46-6748-84D4-F681254872A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370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Another variation on read-only memory is the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read-mostly memory,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which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useful for applications in which read operations are far more frequent than write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operations but for which nonvolatile storage is required. There are three common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forms of read-mostly memory: EPROM, EEPROM, and flash memory.</a:t>
            </a:r>
          </a:p>
          <a:p>
            <a:endParaRPr lang="en-US" dirty="0"/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optically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erasable programmable read-only memory (EPROM)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read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written electrically, as with PROM. However, before a write operation, all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storage cells must be erased to the same initial state by exposure of the packaged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chip to ultraviolet radiation. Erasure is performed by shining an intense ultraviolet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light through a window that is designed into the memory chip. This erasure process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can be performed repeatedly; each erasure can take as much as 20 minutes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perform. Thus, the EPROM can be altered multiple times and, like the ROM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PROM, holds its data virtually indefinitely. For comparable amounts of storage,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EPROM is more expensive than PROM, but it has the advantage of the multiple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update capability.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more attractive form of read-mostly memory is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electrically erasable programmable</a:t>
            </a: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read-only memory (EEPROM).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is a read-mostly memory that can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written into at any time without erasing prior contents; only the byte or bytes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addressed are updated. The write operation takes considerably longer than the read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operation, on the order of several hundred microseconds per byte. The EEPROM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combines the advantage of non-volatility with the flexibility of being updatable in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place, using ordinary bus control, address, and data lines. EEPROM is more expensive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than EPROM and also is less dense, supporting fewer bits per chip.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Another form of semiconductor memory is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flash memory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(so named because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the speed with which it can be reprogrammed). First introduced in the mid-1980s,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flash memory is intermediate between EPROM and EEPROM in both cost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functionality. Like EEPROM, flash memory uses an electrical erasing technology.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entire flash memory can be erased in one or a few seconds, which is much faster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than EPROM. In addition, it is possible to erase just blocks of memory rather than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entire chip. Flash memory gets its name because the microchip is organized so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a section of memory cells are erased in a single action or “flash.” However,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flash memory does not provide byte-level erasure. Like EPROM, flash memory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uses only one transistor per bit, and so achieves the high density (compared with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EEPROM) of EPROM.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100D4-BB46-6748-84D4-F681254872A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641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design constraints on a computer’s memory can be summed up by three questions: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How much? How fast? How expensive?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question of how much is somewhat open ended. If the capacity is there,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applications will likely be developed to use it. The question of how fast is, in a sense,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easier to answer. To achieve greatest performance, the memory must be able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keep up with the processor. That is, as the processor is executing instructions, we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would not want it to have to pause waiting for instructions or operands. The final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question must also be considered. For a practical system, the cost of memory must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reasonable in relationship to other components.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might be expected, there is a trade-off among the three key characteristics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memory: capacity, access time, and cost. A variety of technologies are used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implement memory systems, and across this spectrum of technologies, the following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relationships hold: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Faster access time, greater cost per bit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Greater capacity, smaller cost per bit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Greater capacity, slower access time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dilemma facing the designer is clear. The designer would like to use memory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technologies that provide for large-capacity memory, both because the capacity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needed and because the cost per bit is low. However, to meet performance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requirements, the designer needs to use expensive, relatively lower-capacity memories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short access times.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way out of this dilemma is not to rely on a single memory component 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technology, but to employ a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hierarchy.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40E98-D33D-704E-929D-27FB84CF563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92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B53EA19-2AF4-4154-89B6-EBC63C48FC10}" type="slidenum">
              <a:rPr lang="en-US" sz="1200"/>
              <a:pPr/>
              <a:t>20</a:t>
            </a:fld>
            <a:endParaRPr 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064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75EE1B-C934-B74D-A270-01132EE6DE65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complex subject of computer memory is made more manageable if we classify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systems according to their key characteristics. The most important of these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are listed in Table here.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term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location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 the table refers to whether memory is internal and external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the computer. Internal memory is often equated with main memory. But there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are other forms of internal memory. The processor requires its own local memory, in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form of registers. Further, as we shall see, the control unit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portion of the processor may also require its own internal memory. Cache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another form of internal memory. External memory consists of peripheral storage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devices, such as disk and tape, that are accessible to the processor via I/O controllers.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obvious characteristic of memory is its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capacity.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internal memory, this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typically expressed in terms of bytes (1 byte = 8 bits) or words. Common word lengths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are 8, 16, 32 and 64 bits. External memory capacity is typically expressed in terms of bytes.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related concept is the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unit of transfer.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internal memory, the unit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transfer is equal to the number of electrical lines into and out of the memory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module. This may be equal to the word length, but is often larger, such as 64, 128, 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256 bits. To clarify this point, consider three related concepts for internal memory: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Word: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“natural” unit of </a:t>
            </a:r>
            <a:r>
              <a:rPr kumimoji="1" lang="en-US" sz="1200" b="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organisation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of memory. The size of a word is typically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equal to the number of bits used to represent an integer and to the instruction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length. Unfortunately, there are many exceptions. For example, the CRAY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C90 (an older model CRAY supercomputer) has a 64-bit word length but uses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46-bit integer representation. The Intel x86 architecture has a wide variety 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lengths, expressed as multiples of bytes, and a word size of 32 bits.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Addressable units: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some systems, the addressable unit is the word. However,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many systems allow addressing at the byte level. In any case, the relationship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between the length in bits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of an address and the number N of addressable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units is 2</a:t>
            </a:r>
            <a:r>
              <a:rPr kumimoji="1" lang="en-US" sz="1200" i="1" kern="1200" baseline="3000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= N.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Unit of transfer: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main memory, this is the number of bits read out of 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written into memory at a time. The unit of transfer need not equal a word 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addressable unit. For external memory, data are often transferred in much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larger units than a word, and these are referred to as blocks.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variety of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physical types of memory have been employed. The most common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today are semiconductor memory, magnetic surface memory (used for disk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Tape) and optical and magneto-optical.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Several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physical characteristics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data storage are important. In a volatile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memory, information decays naturally or is lost when electrical power is switched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off. In a nonvolatile memory, information once recorded remains without deterioration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until deliberately changed; no electrical power is needed to retain information.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Magnetic-surface memories are nonvolatile. Semiconductor memory (memory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integrated circuits) may be either volatile or nonvolatile. Nonerasable memory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cannot be altered, except by destroying the storage unit. Semiconductor memory 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type is known as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read-only memory (ROM).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necessity, a practical nonerasable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must also be nonvolatile.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random-access memory, the </a:t>
            </a:r>
            <a:r>
              <a:rPr kumimoji="1" lang="en-US" sz="1200" b="1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organisation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a key design issue. In this context,</a:t>
            </a:r>
          </a:p>
          <a:p>
            <a:r>
              <a:rPr kumimoji="1" lang="en-US" sz="1200" b="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organization refers to the physical arrangement of bits to form words.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25553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typical hierarchy is illustrated in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here. As one goes down the hierarchy, the following occur: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a. Decreasing cost per bit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b. Increasing capacity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c. Increasing access time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d. Decreasing frequency of access of the memory by the processor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Thus, smaller, more expensive, faster memories are supplemented by larger,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cheaper, slower memories. The key to the success of this organization is item (d)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:decreasing frequency of access. We examine this concept in greater detail when we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discuss the cache, later in this chapter, and virtual memory in Chapter 8. A brief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explanation is provided at this point.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use of two levels of memory to reduce average access time works in principle,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but only if conditions (a) through (d) apply. By employing a variety of technologies,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spectrum of memory systems exists that satisfies conditions (a) through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(c). Fortunately, condition (d) is also generally valid.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basis for the validity of condition (d) is a principle known as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locality of</a:t>
            </a: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reference [DENN68].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During the course of execution of a program, memory references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by the processor, for both instructions and data, tend to cluster. Programs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typically contain a number of iterative loops and subroutines. Once a loop or subroutine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entered, there are repeated references to a small set of instructions.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Similarly, operations on tables and arrays involve access to a clustered set of data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words. Over a long period of time, the clusters in use change, but over a short period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time, the processor is primarily working with fixed clusters of memory references.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Accordingly, it is possible to organize data across the hierarchy such that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percentage of accesses to each successively lower level is substantially less than that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the level above. Consider the two-level example already presented. Let level 2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contains all program instructions and data. The current clusters can be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temporarily placed in level 1. From time to time, one of the clusters in level 1 will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have to be swapped back to level 2 to make room for a new cluster coming in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level 1. On average, however, most references will be to instructions and data contained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level 1.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principle can be applied across more than two levels of memory, as suggested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by the hierarchy shown in Figure 4.1. The fastest, smallest, and most expensive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type of memory consists of the registers internal to the processor. Typically,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will contain a few dozen such registers, although some machines contain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hundreds of registers. Main memory is the principal internal memory system 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computer. Each location in main memory has a unique address. Main memory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usually extended with a higher-speed, smaller cache. The cache is not usually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visible to the programmer or, indeed, to the processor. It is a device for staging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movement of data between main memory and processor registers to improve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performance.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40E98-D33D-704E-929D-27FB84CF563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164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1BC3D3E-F645-4FA2-8720-8EDB5DC6E2FA}" type="slidenum">
              <a:rPr lang="en-US" sz="1200"/>
              <a:pPr/>
              <a:t>25</a:t>
            </a:fld>
            <a:endParaRPr 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9622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Cache memory is designed to combine the memory access time of expensive, high-speed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combined with the large memory size of less expensive, lower-speed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concept is illustrated in the Figure here. There is a relatively large and slow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main memory together with a smaller, faster cache memory. The cache contains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copy of portions of main memory. When the processor attempts to read a word 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memory, a check is made to determine if the word is in the cache. If so, the word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delivered to the processor. If not, a block of main memory, consisting of some fixed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number of words, is read into the cache and then the word is delivered to the processor.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of the phenomenon of locality of reference, when a block of data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fetched into the cache to satisfy a single memory reference, it is likely that there will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future references to that same memory location or to other words in the block.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second Figure depicts the use of multiple levels of cache. The L2 cache is slower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typically larger than the L1 cache, and the L3 cache is slower and typically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larger than the L2 cache.</a:t>
            </a:r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88F65-4010-4CA3-8A0D-519390CD4C9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5575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5997229-BC20-4989-A9B7-8DDB927617BB}" type="slidenum">
              <a:rPr lang="en-US" sz="1200"/>
              <a:pPr/>
              <a:t>27</a:t>
            </a:fld>
            <a:endParaRPr 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439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on slide depicts the structure of a cache/main-memory system.</a:t>
            </a:r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88F65-4010-4CA3-8A0D-519390CD4C9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577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827DC89-5389-455B-8BD0-678E23B894D6}" type="slidenum">
              <a:rPr lang="en-US" sz="1200"/>
              <a:pPr/>
              <a:t>29</a:t>
            </a:fld>
            <a:endParaRPr 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0524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2987C8F-9D93-4EEB-8F37-6A78C6DE072B}" type="slidenum">
              <a:rPr lang="en-US" sz="1200"/>
              <a:pPr/>
              <a:t>30</a:t>
            </a:fld>
            <a:endParaRPr lang="en-US" sz="1200"/>
          </a:p>
        </p:txBody>
      </p:sp>
      <p:sp>
        <p:nvSpPr>
          <p:cNvPr id="993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3502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E4D675-E42F-1B45-959F-76B27AD9D7E7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12185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mapping is expressed as</a:t>
            </a:r>
          </a:p>
          <a:p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 = j modulo 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where</a:t>
            </a:r>
          </a:p>
          <a:p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 = cache line number</a:t>
            </a:r>
          </a:p>
          <a:p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j = main memory block number</a:t>
            </a:r>
          </a:p>
          <a:p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 = number of lines in the cache</a:t>
            </a:r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4.8a shows the mapping for the first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 blocks of main memory. Each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block of main memory maps into one unique line of the cache. The next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 blocks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main memory map into the cache in the same fashion; that is, block B</a:t>
            </a:r>
            <a:r>
              <a:rPr kumimoji="1" lang="en-US" sz="1200" i="1" kern="1200" baseline="-2500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of main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maps into line L</a:t>
            </a:r>
            <a:r>
              <a:rPr kumimoji="1" lang="en-US" sz="1200" i="1" kern="1200" baseline="-2500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0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of cache, block </a:t>
            </a:r>
            <a:r>
              <a:rPr kumimoji="1" lang="en-US" sz="1200" i="1" kern="1200" baseline="-2500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Bm+1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maps into line L</a:t>
            </a:r>
            <a:r>
              <a:rPr kumimoji="1" lang="en-US" sz="1200" i="1" kern="1200" baseline="-2500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, and so 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18459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48DCB6D-B948-46B4-A3BD-8E1B13DA0249}" type="slidenum">
              <a:rPr lang="en-US" sz="1200"/>
              <a:pPr/>
              <a:t>32</a:t>
            </a:fld>
            <a:endParaRPr lang="en-US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6543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One approach to lower the miss penalty is to remember what was discarded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case it is needed again. Since the discarded data has already been fetched, it can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used again at a small cost. Such recycling is possible using a victim cache. Victim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cache was originally proposed as an approach to reduce the conflict misses of direct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mapped caches without affecting its fast access time. Victim cache is a fully associative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cache, whose size is typically 4 to 16 cache lines, residing between a direct mapped L1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cache and the next level of memory.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88F65-4010-4CA3-8A0D-519390CD4C9C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955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D2345-2FE8-BC48-BCBC-7B19F47E03F2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a user’s point of view, the two most important characteristics of memory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are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capacity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and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performance.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Three performance parameters are used: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Access time (latency):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random-access memory, this is the time it takes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perform a read or write operation, that is, the time from the instant that an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is presented to the memory to the instant that data have been stored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or made available for use. For non-random-access memory, access time is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time it takes to position the read–write mechanism at the desired location.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cycle time: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concept is primarily applied to random-access memory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consists of the access time plus any additional time required before a second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access can commence. This additional time may be required for transients to die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out on signal lines or to regenerate data if they are read destructively. Note that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cycle time is concerned with the system bus, not the processor.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Transfer rate: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is the rate at which data can be transferred into or out of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unit. For random-access memory, it is equal to 1/(cycle time).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18993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D283ED6-8C12-4D07-83F1-F1F65C9C4BCF}" type="slidenum">
              <a:rPr lang="en-US" sz="1200"/>
              <a:pPr/>
              <a:t>34</a:t>
            </a:fld>
            <a:endParaRPr lang="en-US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5759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D273DB1-2D10-4A8A-B331-9B13678DB8A7}" type="slidenum">
              <a:rPr lang="en-US" sz="1200"/>
              <a:pPr/>
              <a:t>35</a:t>
            </a:fld>
            <a:endParaRPr lang="en-US" sz="12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Set-associative mapping is a compromise that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exhibits the strengths of both the direct and associative approaches while reducing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their disadvantages.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4774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AE512C-BC48-1B4B-9FAC-44397A96517A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Once the cache has been filled, when a new block is brought into the cache, one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the existing blocks must be replaced. For direct mapping, there is only one possible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line for any particular block, and no choice is possible. For the associative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set-associative techniques, a replacement algorithm is needed. To achieve high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speed, such an algorithm must be implemented in hardware.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98775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76915C-4E85-6F4A-A796-981EBB0906D6}" type="slidenum">
              <a:rPr lang="en-US"/>
              <a:pPr/>
              <a:t>37</a:t>
            </a:fld>
            <a:endParaRPr lang="en-US" dirty="0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number of algorithms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have been tried. We mention four of the most common. Probably the most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effective is least recently used (LRU): Replace that block in the set that has been in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cache longest with no reference to it. For two-way set associative, this is easily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implemented. Each line includes a USE bit. When a line is referenced, its USE bit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set to 1 and the USE bit of the other line in that set is set to 0. When a block is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read into the set, the line whose USE bit is 0 is used. Because we are assuming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more recently used memory locations are more likely to be referenced, LRU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should give the best hit ratio. LRU is also relatively easy to implement for a fully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associative cache. The cache mechanism maintains a separate list of indexes to all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lines in the cache. When a line is referenced, it moves to the front of the list.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replacement, the line at the back of the list is used. Because of its simplicity 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implementation, LRU is the most popular replacement algorithm.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Another possibility is first-in-first-out (FIFO): Replace that block in the set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has been in the cache longest. FIFO is easily implemented as a round-robin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or circular buffer technique. Still another possibility is least frequently used (LFU):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Replace that block in the set that has experienced the fewest references. LFU could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implemented by associating a counter with each line. A technique not based 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usage (i.e., not LRU, LFU, FIFO, or some variant) is to pick a line at random from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among the candidate lines. Simulation studies have shown that random replacement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provides only slightly inferior performance to an algorithm based on usage (Smith A, 1982).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91340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When the on-chip cache first made an appearance,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many of the designs consisted of a single cache used to store references to both data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instructions. More recently, it has become common to split the cache into two: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one dedicated to instructions and one dedicated to data. These two caches both exist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at the same level, typically as two L1 caches. When the processor attempts to fetch an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from main memory, it first consults the instruction L1 cache, and when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attempts to fetch data from main memory, it first consults the data L1 cache.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There are two potential advantages of a unified cache: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For a given cache size, a unified cache has a higher hit rate than split caches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it balances the load between instruction and data fetches automatically.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is, if an execution pattern involves many more instruction fetches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than data fetches, then the cache will tend to fill up with instructions, and if an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execution pattern involves relatively more data fetches, the opposite will occur.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Only one cache needs to be designed and implemented.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trend is toward split caches at the L1 and unified caches for higher levels,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particularly for superscalar machines, which emphasize parallel instruction execution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the prefetching of predicted future instructions. The key advantage of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split cache design is that it eliminates contention for the cache between the instruction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fetch/decode unit and the execution unit. This is important in any design that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relies on the pipelining of instructions. Typically, the processor will fetch instructions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ahead of time and fill a buffer, or pipeline, with instructions to be executed. Suppose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now that we have a unified instruction/data cache. When the execution unit performs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memory access to load and store data, the request is submitted to the unified cache.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If, at the same time, the instruction prefetcher issues a read request to the cache for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instruction, that request will be temporarily blocked so that the cache can service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execution unit first, enabling it to complete the currently executing instruction.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cache contention can degrade performance by interfering with efficient use 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instruction pipeline. The split cache structure overcomes this difficulty.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40E98-D33D-704E-929D-27FB84CF5632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865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88F65-4010-4CA3-8A0D-519390CD4C9C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97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earlier computers, the most common form of random-access storage for computer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main memory employed an array of doughnut-shaped ferromagnetic loops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referred to as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cores.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Hence, main memory was often referred to as core, a term that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persists to this day. The advent of, and advantages of, microelectronics has long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since vanquished the magnetic core memory. Today, the use of semiconductor chips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main memory is almost universal. Key aspects of this technology are explored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this section.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basic element of a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semiconductor memory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the memory cell. Although a variety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electronic technologies are used, all semiconductor memory cells share certain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properties: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They exhibit two stable (or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semistable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) states, which can be used to represent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binary 1 and 0.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They are capable of being written into (at least once), to set the state.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They are capable of being read to sense the state.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figure here depicts the operation of a memory cell. Most commonly, the cell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has three functional terminals capable of carrying an electrical signal. The select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terminal, as the name suggests, selects a memory cell for a read or write operation.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control terminal indicates read or write. For writing, the other terminal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provides an electrical signal that sets the state of the cell to 1 or 0. For reading, that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terminal is used for output of the cell’s state. The details of the internal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organisation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functioning, and timing of the memory cell depend on the specific integrated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circuit technology used and are beyond the scope of this book, except for a brief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summary. For our purposes, we will take it as given that individual cells can be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selected for reading and writing operations.</a:t>
            </a:r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88F65-4010-4CA3-8A0D-519390CD4C9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578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All of the memory types that we will explore in this lecture are random access. That is,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individual words of memory are directly accessed through wired-in addressing logic.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table here lists the major types of semiconductor memory. The most common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referred to as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random-access memory (RAM).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is, in fact, a misuse of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term, because all of the types listed in the table are random access. One distinguishing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characteristic of memory that is designated as RAM is that it is possible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both to read data from the memory and to write new data into the memory easily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rapidly. Both the reading and writing are accomplished through the use 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electrical signals.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other distinguishing characteristic of RAM is that it is volatile. A RAM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must be provided with a constant power supply. If the power is interrupted, then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data are lost. Thus, RAM can be used only as temporary storage. The two traditional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forms of RAM used in computers are DRAM and SRAM.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88F65-4010-4CA3-8A0D-519390CD4C9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795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87EF3BB-6ADA-4FFD-80CE-341929F034BC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336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B46E6C-3927-A64A-B47C-D19DF1F3234B}" type="slidenum">
              <a:rPr lang="en-US"/>
              <a:pPr/>
              <a:t>8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RAM technology is divided into two technologies: dynamic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static. A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dynamic RAM (DRAM)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made with cells that store data as charge 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capacitors. The presence or absence of charge in a capacitor is interpreted as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binary 1 or 0. Because capacitors have a natural tendency to discharge, dynamic</a:t>
            </a:r>
          </a:p>
          <a:p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RAMs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require periodic charge refreshing to maintain data storage. The term</a:t>
            </a:r>
          </a:p>
          <a:p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dynamic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refers to this tendency of the stored charge to leak away, even with power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continuously applied.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4269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B46E6C-3927-A64A-B47C-D19DF1F3234B}" type="slidenum">
              <a:rPr lang="en-US"/>
              <a:pPr/>
              <a:t>9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contrast, a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static RAM (SRAM)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a digital device that uses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same logic elements used in the processor. In a SRAM, binary values are stored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using traditional flip-flop logic-gate configurations. A static RAM will hold its data as long as power is supplied to it.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5103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06ADAB4-9626-4554-840C-24C15204EC14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1003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8B37D-A337-4A66-A0A6-3FB56B99D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238D2-211D-4099-8F2D-B654E749A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89C5C-159D-4567-BE16-BA7A39AED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04BC-6BF8-42EC-9343-65C5F523DB7F}" type="datetimeFigureOut">
              <a:rPr lang="en-GB" smtClean="0"/>
              <a:t>04/11/2017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1974A-6686-4E48-A944-FD439F2E5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F5EA7-0E5B-4BB6-A25C-6F0D9B8A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16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6F805-F7B5-4E0A-AAE5-2AAD1CFEA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8828B-5F4F-4FFF-B835-DF2716A14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2B6C5-71AD-4B0F-8D56-9F8B871E9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04BC-6BF8-42EC-9343-65C5F523DB7F}" type="datetimeFigureOut">
              <a:rPr lang="en-GB" smtClean="0"/>
              <a:t>04/11/2017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0C508-129B-450B-B629-69B0ACA64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FB3AF-C756-43B6-92DE-D789F4B9A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61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A73B0B-630D-4929-997C-6B7702BE7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337255-4B92-4AA9-AD20-0C23DFCB7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194F8-135D-4390-AFD7-38CEA5E0E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04BC-6BF8-42EC-9343-65C5F523DB7F}" type="datetimeFigureOut">
              <a:rPr lang="en-GB" smtClean="0"/>
              <a:t>04/11/2017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7CB60-4EB9-4A18-90D9-BE5FE9E3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CE5BA-7E2F-42A0-B988-FE4838A85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663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7EC70A-640E-4821-B643-A6CE8A774889}" type="datetime1">
              <a:rPr lang="en-GB" smtClean="0"/>
              <a:t>04/11/2017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17308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EE41-048A-47B9-B843-4EF3CCCBE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D3957-C5AA-40E9-9460-07BC4D2B3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E6969-F482-4BD0-AC26-9DF4DE90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04BC-6BF8-42EC-9343-65C5F523DB7F}" type="datetimeFigureOut">
              <a:rPr lang="en-GB" smtClean="0"/>
              <a:t>04/11/2017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3833E-E225-49B6-97FF-041874E35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76378-EE62-406E-BF4E-B8AAD887A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42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D5F85-7183-4773-8947-2F10E8E63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100A0-C0B0-4C27-879A-C00873ADF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738D3-BC1A-43B2-B661-461BE37BD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04BC-6BF8-42EC-9343-65C5F523DB7F}" type="datetimeFigureOut">
              <a:rPr lang="en-GB" smtClean="0"/>
              <a:t>04/11/2017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AB3F2-C380-4385-AC43-5F0934446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9F698-A252-4447-B419-38F562E32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20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C661-C8D2-4A97-8151-43A537DE9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A80C3-03EA-403B-BC9B-0057C22FF6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EA12A-3C8C-4F89-A380-AD596A38E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A8FC0-58AA-4A6D-B2A2-C5B3FAE1E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04BC-6BF8-42EC-9343-65C5F523DB7F}" type="datetimeFigureOut">
              <a:rPr lang="en-GB" smtClean="0"/>
              <a:t>04/11/2017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7261E-F236-45F0-B423-017B0654D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886CE-16E7-4129-8248-AF35E882C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431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8CB6E-999F-4BA0-81F2-B309B1357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5A882-A305-4AB3-BF1E-668CC259B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9B305-C0F6-4ED9-A242-9C53D5194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7F0D08-62EE-41F9-8C4B-E840B2D810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789BB3-C1AA-4CEA-B3AD-D48AB614C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F34224-0937-4A2E-9142-4D2860781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04BC-6BF8-42EC-9343-65C5F523DB7F}" type="datetimeFigureOut">
              <a:rPr lang="en-GB" smtClean="0"/>
              <a:t>04/11/2017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686928-1E3B-4F53-83DC-DE16DAA02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7C1227-A0AF-4E60-9DCD-AE79E1EDF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27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D0FA5-BABE-4E0F-B02D-DF92E45F2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E0B7B-0F4D-4FE4-A2E7-060DE0820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04BC-6BF8-42EC-9343-65C5F523DB7F}" type="datetimeFigureOut">
              <a:rPr lang="en-GB" smtClean="0"/>
              <a:t>04/11/2017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0A08B8-38D4-45F3-810E-2342E3D5A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89307-8D2F-4A8D-BD26-FE35A2140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34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88CBD2-B190-448A-BA69-DF7B200CF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04BC-6BF8-42EC-9343-65C5F523DB7F}" type="datetimeFigureOut">
              <a:rPr lang="en-GB" smtClean="0"/>
              <a:t>04/11/2017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BFFEE2-2E88-42E7-A7F4-297B19F00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8CE70-9DA2-4733-B35E-DBD433A69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855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3326F-726A-4A58-A003-7C3B0797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0CE8D-B235-432D-A9B5-BA226A0C4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F5901-2F93-4679-B8F1-9B89A1118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138B0-7622-487C-B44D-81EA8A85D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04BC-6BF8-42EC-9343-65C5F523DB7F}" type="datetimeFigureOut">
              <a:rPr lang="en-GB" smtClean="0"/>
              <a:t>04/11/2017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1B7F1-D1D4-4BE9-A023-58E722AC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DCBD8-5E3F-48B7-A6C6-6EC17F1E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9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B672C-150A-4F7C-B762-A36B0D12F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B955F4-BBAB-475E-A370-8CA406585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FA53D-2B19-4ACD-AB1C-41C2A2E52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04B3B-07AF-41A0-B20F-63CC35121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04BC-6BF8-42EC-9343-65C5F523DB7F}" type="datetimeFigureOut">
              <a:rPr lang="en-GB" smtClean="0"/>
              <a:t>04/11/2017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71E9A-E36A-4A94-BD67-206339E3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25D54-CF3F-4E40-8B83-67426C8E7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919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B4A22A-9D78-4E24-BF40-67F4F332D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6B180-1AAB-4F01-9D7C-F8D0E2E64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C7A7F-3420-4ED0-9705-0D196B034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D04BC-6BF8-42EC-9343-65C5F523DB7F}" type="datetimeFigureOut">
              <a:rPr lang="en-GB" smtClean="0"/>
              <a:t>04/11/2017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E486F-62BB-41CD-B96B-9289E93EA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2D2E6-D520-4C98-BB52-7AD422C41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96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b0480@coventry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d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d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d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052736"/>
            <a:ext cx="7772400" cy="1397713"/>
          </a:xfrm>
        </p:spPr>
        <p:txBody>
          <a:bodyPr>
            <a:normAutofit/>
          </a:bodyPr>
          <a:lstStyle/>
          <a:p>
            <a:r>
              <a:rPr lang="en-GB" b="1" dirty="0"/>
              <a:t>Memory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3573016"/>
            <a:ext cx="7772400" cy="1343720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7030A0"/>
                </a:solidFill>
              </a:rPr>
              <a:t>120CT Computer Architecture and Networks</a:t>
            </a:r>
          </a:p>
          <a:p>
            <a:endParaRPr lang="en-GB" dirty="0">
              <a:solidFill>
                <a:srgbClr val="7030A0"/>
              </a:solidFill>
            </a:endParaRPr>
          </a:p>
          <a:p>
            <a:r>
              <a:rPr lang="en-GB" b="1" dirty="0"/>
              <a:t>Dr Dianabasi Nkantah</a:t>
            </a:r>
          </a:p>
          <a:p>
            <a:r>
              <a:rPr lang="en-GB" dirty="0">
                <a:hlinkClick r:id="rId2"/>
              </a:rPr>
              <a:t>ab0480@coventry.ac.uk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530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32656"/>
            <a:ext cx="5527526" cy="889073"/>
          </a:xfrm>
        </p:spPr>
        <p:txBody>
          <a:bodyPr>
            <a:normAutofit/>
          </a:bodyPr>
          <a:lstStyle/>
          <a:p>
            <a:r>
              <a:rPr lang="en-GB" sz="4000" b="1" dirty="0"/>
              <a:t>Static RAM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29600" cy="4896544"/>
          </a:xfrm>
        </p:spPr>
        <p:txBody>
          <a:bodyPr>
            <a:normAutofit fontScale="85000" lnSpcReduction="20000"/>
          </a:bodyPr>
          <a:lstStyle/>
          <a:p>
            <a:r>
              <a:rPr lang="en-GB" dirty="0">
                <a:solidFill>
                  <a:srgbClr val="C00000"/>
                </a:solidFill>
              </a:rPr>
              <a:t>Bits stored as on/off switches</a:t>
            </a:r>
          </a:p>
          <a:p>
            <a:pPr marL="2057400" lvl="8" indent="0">
              <a:buNone/>
            </a:pPr>
            <a:endParaRPr lang="en-GB" dirty="0">
              <a:solidFill>
                <a:srgbClr val="C00000"/>
              </a:solidFill>
            </a:endParaRPr>
          </a:p>
          <a:p>
            <a:r>
              <a:rPr lang="en-GB" dirty="0">
                <a:solidFill>
                  <a:schemeClr val="accent5"/>
                </a:solidFill>
              </a:rPr>
              <a:t>No charges to leak</a:t>
            </a:r>
          </a:p>
          <a:p>
            <a:pPr marL="2057400" lvl="8" indent="0">
              <a:buNone/>
            </a:pPr>
            <a:endParaRPr lang="en-GB" dirty="0">
              <a:solidFill>
                <a:schemeClr val="accent5"/>
              </a:solidFill>
            </a:endParaRPr>
          </a:p>
          <a:p>
            <a:r>
              <a:rPr lang="en-GB" dirty="0">
                <a:solidFill>
                  <a:srgbClr val="C00000"/>
                </a:solidFill>
              </a:rPr>
              <a:t>No refreshing needed when powered</a:t>
            </a:r>
          </a:p>
          <a:p>
            <a:pPr marL="2057400" lvl="8" indent="0">
              <a:buNone/>
            </a:pPr>
            <a:endParaRPr lang="en-GB" dirty="0">
              <a:solidFill>
                <a:srgbClr val="C00000"/>
              </a:solidFill>
            </a:endParaRPr>
          </a:p>
          <a:p>
            <a:r>
              <a:rPr lang="en-GB" dirty="0">
                <a:solidFill>
                  <a:schemeClr val="accent5"/>
                </a:solidFill>
              </a:rPr>
              <a:t>More complex construction</a:t>
            </a:r>
          </a:p>
          <a:p>
            <a:pPr marL="2057400" lvl="8" indent="0">
              <a:buNone/>
            </a:pPr>
            <a:endParaRPr lang="en-GB" dirty="0">
              <a:solidFill>
                <a:schemeClr val="accent5"/>
              </a:solidFill>
            </a:endParaRPr>
          </a:p>
          <a:p>
            <a:r>
              <a:rPr lang="en-GB" dirty="0">
                <a:solidFill>
                  <a:srgbClr val="C00000"/>
                </a:solidFill>
              </a:rPr>
              <a:t>Larger per bit</a:t>
            </a:r>
          </a:p>
          <a:p>
            <a:pPr marL="2057400" lvl="8" indent="0">
              <a:buNone/>
            </a:pPr>
            <a:endParaRPr lang="en-GB" dirty="0">
              <a:solidFill>
                <a:srgbClr val="C00000"/>
              </a:solidFill>
            </a:endParaRPr>
          </a:p>
          <a:p>
            <a:r>
              <a:rPr lang="en-GB" dirty="0">
                <a:solidFill>
                  <a:schemeClr val="accent5"/>
                </a:solidFill>
              </a:rPr>
              <a:t>More expensive</a:t>
            </a:r>
          </a:p>
          <a:p>
            <a:pPr marL="2057400" lvl="8" indent="0">
              <a:buNone/>
            </a:pPr>
            <a:endParaRPr lang="en-GB" dirty="0">
              <a:solidFill>
                <a:schemeClr val="accent5"/>
              </a:solidFill>
            </a:endParaRPr>
          </a:p>
          <a:p>
            <a:r>
              <a:rPr lang="en-GB" dirty="0">
                <a:solidFill>
                  <a:srgbClr val="C00000"/>
                </a:solidFill>
              </a:rPr>
              <a:t>Does not need refresh circuits</a:t>
            </a:r>
          </a:p>
          <a:p>
            <a:pPr marL="2057400" lvl="8" indent="0">
              <a:buNone/>
            </a:pPr>
            <a:endParaRPr lang="en-GB" dirty="0">
              <a:solidFill>
                <a:srgbClr val="C00000"/>
              </a:solidFill>
            </a:endParaRPr>
          </a:p>
          <a:p>
            <a:r>
              <a:rPr lang="en-GB" dirty="0">
                <a:solidFill>
                  <a:schemeClr val="accent5"/>
                </a:solidFill>
              </a:rPr>
              <a:t>Faster</a:t>
            </a:r>
          </a:p>
          <a:p>
            <a:pPr marL="2057400" lvl="8" indent="0">
              <a:buNone/>
            </a:pPr>
            <a:endParaRPr lang="en-GB" dirty="0">
              <a:solidFill>
                <a:schemeClr val="accent5"/>
              </a:solidFill>
            </a:endParaRPr>
          </a:p>
          <a:p>
            <a:r>
              <a:rPr lang="en-GB" dirty="0">
                <a:solidFill>
                  <a:srgbClr val="C00000"/>
                </a:solidFill>
              </a:rPr>
              <a:t>Used for Cache</a:t>
            </a:r>
          </a:p>
          <a:p>
            <a:pPr marL="2057400" lvl="8" indent="0">
              <a:buNone/>
            </a:pPr>
            <a:endParaRPr lang="en-GB" dirty="0">
              <a:solidFill>
                <a:srgbClr val="C00000"/>
              </a:solidFill>
            </a:endParaRPr>
          </a:p>
          <a:p>
            <a:r>
              <a:rPr lang="en-GB" dirty="0">
                <a:solidFill>
                  <a:schemeClr val="accent5"/>
                </a:solidFill>
              </a:rPr>
              <a:t>Digital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Uses flip-flops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10</a:t>
            </a:fld>
            <a:endParaRPr lang="en-GB"/>
          </a:p>
        </p:txBody>
      </p:sp>
      <p:pic>
        <p:nvPicPr>
          <p:cNvPr id="5" name="Picture 2" descr="C:\Users\ab0480\Desktop\CU_\New Session Prep - 2016-17\120CT\trafficlight_green_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57" y="33265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10646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188640"/>
            <a:ext cx="5886357" cy="792088"/>
          </a:xfrm>
        </p:spPr>
        <p:txBody>
          <a:bodyPr>
            <a:normAutofit/>
          </a:bodyPr>
          <a:lstStyle/>
          <a:p>
            <a: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SRAM </a:t>
            </a:r>
            <a:r>
              <a:rPr lang="en-GB" sz="40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versus</a:t>
            </a:r>
            <a: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DRAM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17610" y="1319200"/>
            <a:ext cx="5970495" cy="5037151"/>
          </a:xfrm>
        </p:spPr>
        <p:txBody>
          <a:bodyPr>
            <a:normAutofit/>
          </a:bodyPr>
          <a:lstStyle/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 b="1" dirty="0">
                <a:solidFill>
                  <a:srgbClr val="0070C0"/>
                </a:solidFill>
              </a:rPr>
              <a:t>Both volatile</a:t>
            </a:r>
          </a:p>
          <a:p>
            <a:pPr lvl="1" indent="-228600">
              <a:buFont typeface="Wingdings" pitchFamily="2" charset="2"/>
              <a:buChar char="n"/>
            </a:pPr>
            <a:r>
              <a:rPr lang="en-GB" sz="1800" dirty="0"/>
              <a:t>Power must be continuously supplied to the memory to preserve the bit values</a:t>
            </a: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 b="1" dirty="0">
                <a:solidFill>
                  <a:srgbClr val="0070C0"/>
                </a:solidFill>
              </a:rPr>
              <a:t>Dynamic cell </a:t>
            </a:r>
          </a:p>
          <a:p>
            <a:pPr lvl="1" indent="-228600">
              <a:buFont typeface="Wingdings" pitchFamily="2" charset="2"/>
              <a:buChar char="n"/>
            </a:pPr>
            <a:r>
              <a:rPr lang="en-GB" sz="1800" dirty="0"/>
              <a:t>Simpler to build, smaller</a:t>
            </a:r>
          </a:p>
          <a:p>
            <a:pPr lvl="1" indent="-228600">
              <a:buFont typeface="Wingdings" pitchFamily="2" charset="2"/>
              <a:buChar char="n"/>
            </a:pPr>
            <a:r>
              <a:rPr lang="en-GB" sz="1800" dirty="0"/>
              <a:t>More dense (smaller cells = more cells per unit area)</a:t>
            </a:r>
          </a:p>
          <a:p>
            <a:pPr lvl="1" indent="-228600">
              <a:buFont typeface="Wingdings" pitchFamily="2" charset="2"/>
              <a:buChar char="n"/>
            </a:pPr>
            <a:r>
              <a:rPr lang="en-GB" sz="1800" dirty="0"/>
              <a:t>Less expensive</a:t>
            </a:r>
          </a:p>
          <a:p>
            <a:pPr lvl="1" indent="-228600">
              <a:buFont typeface="Wingdings" pitchFamily="2" charset="2"/>
              <a:buChar char="n"/>
            </a:pPr>
            <a:r>
              <a:rPr lang="en-GB" sz="1800" dirty="0"/>
              <a:t>Requires the supporting refresh circuitry</a:t>
            </a:r>
          </a:p>
          <a:p>
            <a:pPr lvl="1" indent="-228600">
              <a:buFont typeface="Wingdings" pitchFamily="2" charset="2"/>
              <a:buChar char="n"/>
            </a:pPr>
            <a:r>
              <a:rPr lang="en-GB" sz="1800" dirty="0"/>
              <a:t>Tend to be favored for large memory requirements</a:t>
            </a:r>
          </a:p>
          <a:p>
            <a:pPr lvl="1" indent="-228600">
              <a:buFont typeface="Wingdings" pitchFamily="2" charset="2"/>
              <a:buChar char="n"/>
            </a:pPr>
            <a:r>
              <a:rPr lang="en-GB" sz="1800" dirty="0"/>
              <a:t>Used for main memory</a:t>
            </a: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 b="1" dirty="0">
                <a:solidFill>
                  <a:srgbClr val="0070C0"/>
                </a:solidFill>
              </a:rPr>
              <a:t>Static</a:t>
            </a:r>
          </a:p>
          <a:p>
            <a:pPr lvl="1" indent="-228600">
              <a:buFont typeface="Wingdings" pitchFamily="2" charset="2"/>
              <a:buChar char="n"/>
            </a:pPr>
            <a:r>
              <a:rPr lang="en-GB" sz="1800" dirty="0"/>
              <a:t>Faster</a:t>
            </a:r>
          </a:p>
          <a:p>
            <a:pPr lvl="1" indent="-228600">
              <a:buFont typeface="Wingdings" pitchFamily="2" charset="2"/>
              <a:buChar char="n"/>
            </a:pPr>
            <a:r>
              <a:rPr lang="en-GB" sz="1800" dirty="0"/>
              <a:t>Used for cache memory (both on and off chip)</a:t>
            </a:r>
          </a:p>
          <a:p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11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158404" y="4818707"/>
            <a:ext cx="13885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SRAM</a:t>
            </a:r>
            <a:endParaRPr 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82147" y="2573177"/>
            <a:ext cx="1489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DRAM</a:t>
            </a:r>
            <a:endParaRPr 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 useBgFill="1">
        <p:nvSpPr>
          <p:cNvPr id="10" name="TextBox 9"/>
          <p:cNvSpPr txBox="1"/>
          <p:nvPr/>
        </p:nvSpPr>
        <p:spPr>
          <a:xfrm>
            <a:off x="222250" y="4587875"/>
            <a:ext cx="38735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2" descr="C:\Users\ab0480\Desktop\CU_\New Session Prep - 2016-17\120CT\trafficlight_green_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57" y="33265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19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12</a:t>
            </a:fld>
            <a:endParaRPr lang="en-GB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5888"/>
            <a:ext cx="7556500" cy="720725"/>
          </a:xfrm>
        </p:spPr>
        <p:txBody>
          <a:bodyPr/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Synchronous DRAM (SDRAM)</a:t>
            </a: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23869666"/>
              </p:ext>
            </p:extLst>
          </p:nvPr>
        </p:nvGraphicFramePr>
        <p:xfrm>
          <a:off x="609600" y="836613"/>
          <a:ext cx="85344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2" descr="C:\Users\ab0480\Desktop\CU_\New Session Prep - 2016-17\120CT\RedTraffic Light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60648"/>
            <a:ext cx="487383" cy="43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55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6" name="Rectangle 4"/>
          <p:cNvSpPr>
            <a:spLocks noGrp="1" noChangeArrowheads="1"/>
          </p:cNvSpPr>
          <p:nvPr>
            <p:ph type="title"/>
          </p:nvPr>
        </p:nvSpPr>
        <p:spPr>
          <a:xfrm>
            <a:off x="611560" y="404664"/>
            <a:ext cx="7556313" cy="864096"/>
          </a:xfrm>
        </p:spPr>
        <p:txBody>
          <a:bodyPr>
            <a:noAutofit/>
          </a:bodyPr>
          <a:lstStyle/>
          <a:p>
            <a: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 Data Rate SDRAM </a:t>
            </a:r>
            <a:b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(DDR SDRAM)</a:t>
            </a:r>
          </a:p>
        </p:txBody>
      </p:sp>
      <p:sp>
        <p:nvSpPr>
          <p:cNvPr id="166917" name="Rectangle 5"/>
          <p:cNvSpPr>
            <a:spLocks noGrp="1" noChangeArrowheads="1"/>
          </p:cNvSpPr>
          <p:nvPr>
            <p:ph idx="1"/>
          </p:nvPr>
        </p:nvSpPr>
        <p:spPr>
          <a:xfrm>
            <a:off x="467544" y="2492896"/>
            <a:ext cx="8064896" cy="36004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SDRAM can only send data once per bus clock cycle</a:t>
            </a:r>
          </a:p>
          <a:p>
            <a:pPr marL="2057400" lvl="8" indent="0">
              <a:buNone/>
            </a:pPr>
            <a:endParaRPr lang="en-GB" dirty="0">
              <a:solidFill>
                <a:srgbClr val="C00000"/>
              </a:solidFill>
            </a:endParaRPr>
          </a:p>
          <a:p>
            <a:r>
              <a:rPr lang="en-GB" dirty="0">
                <a:solidFill>
                  <a:schemeClr val="accent5"/>
                </a:solidFill>
              </a:rPr>
              <a:t>Double-data-rate SDRAM can send data twice per clock cycle, once on the rising edge of the clock pulse and once on the falling edge</a:t>
            </a:r>
          </a:p>
          <a:p>
            <a:pPr marL="2057400" lvl="8" indent="0">
              <a:buNone/>
            </a:pPr>
            <a:endParaRPr lang="en-GB" dirty="0">
              <a:solidFill>
                <a:schemeClr val="accent5"/>
              </a:solidFill>
            </a:endParaRPr>
          </a:p>
          <a:p>
            <a:r>
              <a:rPr lang="en-GB" dirty="0">
                <a:solidFill>
                  <a:srgbClr val="C00000"/>
                </a:solidFill>
              </a:rPr>
              <a:t>Developed by the JEDEC Solid State Technology Association (Electronic Industries Alliance’s semiconductor-engineering-standardisation body)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13</a:t>
            </a:fld>
            <a:endParaRPr lang="en-GB"/>
          </a:p>
        </p:txBody>
      </p:sp>
      <p:pic>
        <p:nvPicPr>
          <p:cNvPr id="5" name="Picture 2" descr="C:\Users\ab0480\Desktop\CU_\New Session Prep - 2016-17\120CT\RedTraffic Ligh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60648"/>
            <a:ext cx="487383" cy="43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16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xfrm>
            <a:off x="683568" y="332656"/>
            <a:ext cx="7556313" cy="875184"/>
          </a:xfrm>
        </p:spPr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Only Memory (ROM)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idx="1"/>
          </p:nvPr>
        </p:nvSpPr>
        <p:spPr>
          <a:xfrm>
            <a:off x="498474" y="1340768"/>
            <a:ext cx="7556313" cy="51362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Contains a permanent pattern of data that cannot be  changed or added to</a:t>
            </a:r>
          </a:p>
          <a:p>
            <a:pPr marL="2057400" lvl="8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No power source is required to maintain the bit values in memory</a:t>
            </a:r>
          </a:p>
          <a:p>
            <a:pPr marL="2057400" lvl="8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Data or program is permanently in main memory and never needs to be loaded from a secondary storage device</a:t>
            </a:r>
          </a:p>
          <a:p>
            <a:pPr marL="2057400" lvl="8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Data is actually wired into the chip as part of the fabrication process</a:t>
            </a:r>
          </a:p>
          <a:p>
            <a:pPr lvl="1"/>
            <a:r>
              <a:rPr lang="en-US" u="sng" dirty="0">
                <a:solidFill>
                  <a:srgbClr val="FF0000"/>
                </a:solidFill>
              </a:rPr>
              <a:t>Disadvantages of this: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No room for error, if one bit is wrong the whole batch of ROMs must be thrown out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Data insertion step includes a relatively large fixed cost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14</a:t>
            </a:fld>
            <a:endParaRPr lang="en-GB"/>
          </a:p>
        </p:txBody>
      </p:sp>
      <p:pic>
        <p:nvPicPr>
          <p:cNvPr id="5" name="Picture 2" descr="C:\Users\ab0480\Desktop\CU_\New Session Prep - 2016-17\120CT\trafficlight_green_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57" y="33265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18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81719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Read Only Memory (ROM) – Potential Applications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795365"/>
            <a:ext cx="8229600" cy="42153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Permanent storage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Nonvolatile</a:t>
            </a:r>
          </a:p>
          <a:p>
            <a:endParaRPr lang="en-US" dirty="0">
              <a:solidFill>
                <a:schemeClr val="accent4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Microprogramming</a:t>
            </a:r>
          </a:p>
          <a:p>
            <a:pPr marL="109728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Library subroutines</a:t>
            </a:r>
          </a:p>
          <a:p>
            <a:pPr marL="109728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Systems programs (e.g. BIOS)</a:t>
            </a:r>
          </a:p>
          <a:p>
            <a:pPr marL="109728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Function tables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15</a:t>
            </a:fld>
            <a:endParaRPr lang="en-GB"/>
          </a:p>
        </p:txBody>
      </p:sp>
      <p:pic>
        <p:nvPicPr>
          <p:cNvPr id="5" name="Picture 2" descr="C:\Users\ab0480\Desktop\CU_\New Session Prep - 2016-17\120CT\trafficlight_green_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57" y="33265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52101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759618"/>
          </a:xfrm>
        </p:spPr>
        <p:txBody>
          <a:bodyPr>
            <a:normAutofit/>
          </a:bodyPr>
          <a:lstStyle/>
          <a:p>
            <a:r>
              <a:rPr lang="en-US" sz="4000" b="1" dirty="0"/>
              <a:t>Types of ROM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29600" cy="49685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Written during manufacture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Very expensive for small runs</a:t>
            </a:r>
          </a:p>
          <a:p>
            <a:pPr marL="2057400" lvl="8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chemeClr val="accent5"/>
                </a:solidFill>
              </a:rPr>
              <a:t>Programmable (once)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PROM</a:t>
            </a:r>
          </a:p>
          <a:p>
            <a:pPr lvl="2"/>
            <a:r>
              <a:rPr lang="en-US" dirty="0"/>
              <a:t>Needs special equipment to program</a:t>
            </a:r>
          </a:p>
          <a:p>
            <a:pPr marL="2057400" lvl="8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chemeClr val="accent5"/>
                </a:solidFill>
              </a:rPr>
              <a:t>Read “mostly”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Erasable Programmable (EPROM)</a:t>
            </a:r>
          </a:p>
          <a:p>
            <a:pPr lvl="2"/>
            <a:r>
              <a:rPr lang="en-US" dirty="0"/>
              <a:t>Erased by UV</a:t>
            </a:r>
          </a:p>
          <a:p>
            <a:pPr marL="2057400" lvl="8" indent="0">
              <a:buNone/>
            </a:pPr>
            <a:endParaRPr lang="en-US" dirty="0"/>
          </a:p>
          <a:p>
            <a:pPr lvl="1"/>
            <a:r>
              <a:rPr lang="en-US" dirty="0">
                <a:solidFill>
                  <a:srgbClr val="C00000"/>
                </a:solidFill>
              </a:rPr>
              <a:t>Electrically Erasable (EEPROM)</a:t>
            </a:r>
          </a:p>
          <a:p>
            <a:pPr lvl="2"/>
            <a:r>
              <a:rPr lang="en-US" dirty="0"/>
              <a:t>Takes much longer to write than read</a:t>
            </a:r>
          </a:p>
          <a:p>
            <a:pPr marL="2057400" lvl="8" indent="0">
              <a:buNone/>
            </a:pPr>
            <a:endParaRPr lang="en-US" dirty="0"/>
          </a:p>
          <a:p>
            <a:pPr lvl="1"/>
            <a:r>
              <a:rPr lang="en-US" dirty="0">
                <a:solidFill>
                  <a:srgbClr val="C00000"/>
                </a:solidFill>
              </a:rPr>
              <a:t>Flash memory</a:t>
            </a:r>
          </a:p>
          <a:p>
            <a:pPr lvl="2"/>
            <a:r>
              <a:rPr lang="en-US" dirty="0"/>
              <a:t>Erase whole memory electrically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16</a:t>
            </a:fld>
            <a:endParaRPr lang="en-GB"/>
          </a:p>
        </p:txBody>
      </p:sp>
      <p:pic>
        <p:nvPicPr>
          <p:cNvPr id="5" name="Picture 2" descr="C:\Users\ab0480\Desktop\CU_\New Session Prep - 2016-17\120CT\trafficlight_green_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57" y="33265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63947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86862"/>
            <a:ext cx="7556313" cy="879376"/>
          </a:xfrm>
        </p:spPr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Programmable ROM (PROM)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66652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Less expensive alternative</a:t>
            </a:r>
          </a:p>
          <a:p>
            <a:pPr marL="2057400" lvl="8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chemeClr val="accent5"/>
                </a:solidFill>
              </a:rPr>
              <a:t>Nonvolatile and may be written into only once</a:t>
            </a:r>
          </a:p>
          <a:p>
            <a:pPr marL="2057400" lvl="8" indent="0">
              <a:buNone/>
            </a:pPr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Writing process is performed electrically and may be performed by supplier or customer at a time later than the original chip fabrication</a:t>
            </a:r>
          </a:p>
          <a:p>
            <a:pPr marL="2057400" lvl="8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chemeClr val="accent5"/>
                </a:solidFill>
              </a:rPr>
              <a:t>Special equipment is required for the writing process</a:t>
            </a:r>
          </a:p>
          <a:p>
            <a:pPr marL="2057400" lvl="8" indent="0">
              <a:buNone/>
            </a:pPr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Provides flexibility and convenience</a:t>
            </a:r>
          </a:p>
          <a:p>
            <a:pPr marL="2057400" lvl="8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chemeClr val="accent5"/>
                </a:solidFill>
              </a:rPr>
              <a:t>Attractive for high volume production runs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17</a:t>
            </a:fld>
            <a:endParaRPr lang="en-GB"/>
          </a:p>
        </p:txBody>
      </p:sp>
      <p:pic>
        <p:nvPicPr>
          <p:cNvPr id="5" name="Picture 2" descr="C:\Users\ab0480\Desktop\CU_\New Session Prep - 2016-17\120CT\trafficlight_green_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57" y="33265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69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18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88913"/>
            <a:ext cx="9144000" cy="863600"/>
          </a:xfrm>
        </p:spPr>
        <p:txBody>
          <a:bodyPr/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Read-Mostly Memory</a:t>
            </a:r>
          </a:p>
        </p:txBody>
      </p:sp>
      <p:graphicFrame>
        <p:nvGraphicFramePr>
          <p:cNvPr id="30" name="Content Placeholder 2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948257402"/>
              </p:ext>
            </p:extLst>
          </p:nvPr>
        </p:nvGraphicFramePr>
        <p:xfrm>
          <a:off x="609600" y="1196975"/>
          <a:ext cx="8534400" cy="5392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2" descr="C:\Users\ab0480\Desktop\CU_\New Session Prep - 2016-17\120CT\Amber Traffic Ligh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665" y="204707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08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59618"/>
          </a:xfrm>
        </p:spPr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12776"/>
            <a:ext cx="7556313" cy="48965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Design constraints on a computer’s memory can be summed up by three questions: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How much, how fast, how expensive</a:t>
            </a:r>
          </a:p>
          <a:p>
            <a:pPr marL="2057400" lvl="8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chemeClr val="accent5"/>
                </a:solidFill>
              </a:rPr>
              <a:t>There is a trade-off among capacity, access time, and cost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Faster access time, greater cost per bit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Greater capacity, smaller cost per bit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Greater capacity, slower access time</a:t>
            </a:r>
          </a:p>
          <a:p>
            <a:pPr marL="2057400" lvl="8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chemeClr val="accent5"/>
                </a:solidFill>
              </a:rPr>
              <a:t>The way out of the memory dilemma is not to rely on a single memory component or technology, but to employ a memory hierarchy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19</a:t>
            </a:fld>
            <a:endParaRPr lang="en-GB"/>
          </a:p>
        </p:txBody>
      </p:sp>
      <p:pic>
        <p:nvPicPr>
          <p:cNvPr id="5" name="Picture 2" descr="C:\Users\ab0480\Desktop\CU_\New Session Prep - 2016-17\120CT\trafficlight_green_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57" y="33265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48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78098"/>
          </a:xfrm>
        </p:spPr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Today……………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392488"/>
          </a:xfrm>
        </p:spPr>
        <p:txBody>
          <a:bodyPr>
            <a:normAutofit/>
          </a:bodyPr>
          <a:lstStyle/>
          <a:p>
            <a:r>
              <a:rPr lang="en-GB" dirty="0"/>
              <a:t>Computer Memory</a:t>
            </a:r>
          </a:p>
          <a:p>
            <a:pPr lvl="1"/>
            <a:r>
              <a:rPr lang="en-GB" dirty="0"/>
              <a:t>RAM</a:t>
            </a:r>
          </a:p>
          <a:p>
            <a:pPr lvl="1"/>
            <a:r>
              <a:rPr lang="en-GB" dirty="0"/>
              <a:t>ROM</a:t>
            </a:r>
          </a:p>
          <a:p>
            <a:pPr lvl="1"/>
            <a:r>
              <a:rPr lang="en-GB" dirty="0"/>
              <a:t>Memory Hierarchy</a:t>
            </a:r>
          </a:p>
          <a:p>
            <a:pPr lvl="1"/>
            <a:r>
              <a:rPr lang="en-GB" dirty="0"/>
              <a:t>Cache</a:t>
            </a:r>
          </a:p>
          <a:p>
            <a:pPr marL="2057400" lvl="8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753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047650"/>
          </a:xfrm>
        </p:spPr>
        <p:txBody>
          <a:bodyPr>
            <a:normAutofit/>
          </a:bodyPr>
          <a:lstStyle/>
          <a:p>
            <a:r>
              <a:rPr lang="en-GB" sz="4000" b="1" dirty="0"/>
              <a:t>Memory Hierarchy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5"/>
                </a:solidFill>
              </a:rPr>
              <a:t>Registers</a:t>
            </a:r>
          </a:p>
          <a:p>
            <a:pPr lvl="1"/>
            <a:r>
              <a:rPr lang="en-GB" dirty="0">
                <a:solidFill>
                  <a:srgbClr val="C00000"/>
                </a:solidFill>
              </a:rPr>
              <a:t>In CPU</a:t>
            </a:r>
          </a:p>
          <a:p>
            <a:pPr marL="2057400" lvl="8" indent="0">
              <a:buNone/>
            </a:pPr>
            <a:endParaRPr lang="en-GB" dirty="0">
              <a:solidFill>
                <a:srgbClr val="C00000"/>
              </a:solidFill>
            </a:endParaRPr>
          </a:p>
          <a:p>
            <a:r>
              <a:rPr lang="en-GB" dirty="0">
                <a:solidFill>
                  <a:schemeClr val="accent5"/>
                </a:solidFill>
              </a:rPr>
              <a:t>Internal or Main memory</a:t>
            </a:r>
          </a:p>
          <a:p>
            <a:pPr lvl="1"/>
            <a:r>
              <a:rPr lang="en-GB" dirty="0">
                <a:solidFill>
                  <a:srgbClr val="C00000"/>
                </a:solidFill>
              </a:rPr>
              <a:t>May include one or more levels of cache</a:t>
            </a:r>
          </a:p>
          <a:p>
            <a:pPr lvl="1"/>
            <a:r>
              <a:rPr lang="en-GB" dirty="0">
                <a:solidFill>
                  <a:srgbClr val="C00000"/>
                </a:solidFill>
              </a:rPr>
              <a:t>“RAM”</a:t>
            </a:r>
          </a:p>
          <a:p>
            <a:pPr marL="2057400" lvl="8" indent="0">
              <a:buNone/>
            </a:pPr>
            <a:endParaRPr lang="en-GB" dirty="0">
              <a:solidFill>
                <a:srgbClr val="C00000"/>
              </a:solidFill>
            </a:endParaRPr>
          </a:p>
          <a:p>
            <a:r>
              <a:rPr lang="en-GB" dirty="0">
                <a:solidFill>
                  <a:schemeClr val="accent5"/>
                </a:solidFill>
              </a:rPr>
              <a:t>External memory</a:t>
            </a:r>
          </a:p>
          <a:p>
            <a:pPr lvl="1"/>
            <a:r>
              <a:rPr lang="en-GB" dirty="0">
                <a:solidFill>
                  <a:srgbClr val="C00000"/>
                </a:solidFill>
              </a:rPr>
              <a:t>Backing store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20</a:t>
            </a:fld>
            <a:endParaRPr lang="en-GB"/>
          </a:p>
        </p:txBody>
      </p:sp>
      <p:pic>
        <p:nvPicPr>
          <p:cNvPr id="5" name="Picture 2" descr="C:\Users\ab0480\Desktop\CU_\New Session Prep - 2016-17\120CT\trafficlight_green_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57" y="33265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1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87687" y="188640"/>
            <a:ext cx="7556313" cy="1116106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Hierarchy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21</a:t>
            </a:fld>
            <a:endParaRPr lang="en-GB"/>
          </a:p>
        </p:txBody>
      </p:sp>
      <p:pic>
        <p:nvPicPr>
          <p:cNvPr id="4" name="Picture 3" descr="f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3529" t="13636" r="4706" b="9091"/>
              <a:stretch>
                <a:fillRect/>
              </a:stretch>
            </p:blipFill>
          </mc:Choice>
          <mc:Fallback>
            <p:blipFill>
              <a:blip r:embed="rId4"/>
              <a:srcRect l="3529" t="13636" r="4706" b="9091"/>
              <a:stretch>
                <a:fillRect/>
              </a:stretch>
            </p:blipFill>
          </mc:Fallback>
        </mc:AlternateContent>
        <p:spPr>
          <a:xfrm>
            <a:off x="1689582" y="935206"/>
            <a:ext cx="5434988" cy="592279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590721" y="6460450"/>
            <a:ext cx="1584176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50" dirty="0"/>
              <a:t>(Stallings, W., 2016)</a:t>
            </a:r>
          </a:p>
        </p:txBody>
      </p:sp>
      <p:pic>
        <p:nvPicPr>
          <p:cNvPr id="6" name="Picture 2" descr="C:\Users\ab0480\Desktop\CU_\New Session Prep - 2016-17\120CT\trafficlight_green_25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57" y="33265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13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/>
              <a:t>Principle of Locality of Reference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This principle states that memory references tend to cluster</a:t>
            </a:r>
          </a:p>
          <a:p>
            <a:pPr marL="2057400" lvl="8" indent="0">
              <a:buNone/>
            </a:pPr>
            <a:endParaRPr lang="en-GB" dirty="0"/>
          </a:p>
          <a:p>
            <a:pPr lvl="1"/>
            <a:r>
              <a:rPr lang="en-GB" dirty="0">
                <a:solidFill>
                  <a:srgbClr val="0070C0"/>
                </a:solidFill>
              </a:rPr>
              <a:t>Over a long period of time, the clusters in use change</a:t>
            </a:r>
          </a:p>
          <a:p>
            <a:pPr marL="2057400" lvl="8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lvl="1"/>
            <a:r>
              <a:rPr lang="en-GB" dirty="0">
                <a:solidFill>
                  <a:srgbClr val="0070C0"/>
                </a:solidFill>
              </a:rPr>
              <a:t>However, over a short period of time, the processor is primarily working with fixed clusters of memory references</a:t>
            </a:r>
          </a:p>
        </p:txBody>
      </p:sp>
      <p:pic>
        <p:nvPicPr>
          <p:cNvPr id="4" name="Picture 2" descr="C:\Users\ab0480\Desktop\CU_\New Session Prep - 2016-17\120CT\Amber Traffic Ligh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665" y="204707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171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204708"/>
            <a:ext cx="7886700" cy="1485982"/>
          </a:xfrm>
        </p:spPr>
        <p:txBody>
          <a:bodyPr>
            <a:normAutofit/>
          </a:bodyPr>
          <a:lstStyle/>
          <a:p>
            <a:r>
              <a:rPr lang="en-GB" sz="4000" b="1" dirty="0"/>
              <a:t>Principle of Locality of Reference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690691"/>
            <a:ext cx="8229600" cy="418658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GB" sz="3200" dirty="0">
                <a:solidFill>
                  <a:srgbClr val="00B050"/>
                </a:solidFill>
              </a:rPr>
              <a:t>Two types of locality:</a:t>
            </a:r>
          </a:p>
          <a:p>
            <a:pPr marL="109728" indent="0">
              <a:buNone/>
            </a:pPr>
            <a:endParaRPr lang="en-GB" sz="1100" dirty="0"/>
          </a:p>
          <a:p>
            <a:r>
              <a:rPr lang="en-GB" b="1" dirty="0">
                <a:solidFill>
                  <a:srgbClr val="FF0000"/>
                </a:solidFill>
              </a:rPr>
              <a:t>Spatial Locality</a:t>
            </a:r>
          </a:p>
          <a:p>
            <a:pPr lvl="1"/>
            <a:r>
              <a:rPr lang="en-GB" dirty="0">
                <a:solidFill>
                  <a:srgbClr val="0070C0"/>
                </a:solidFill>
              </a:rPr>
              <a:t>This refers to the tendency of execution to involve a number of memory locations that are clustered</a:t>
            </a:r>
          </a:p>
          <a:p>
            <a:pPr lvl="2"/>
            <a:r>
              <a:rPr lang="en-GB" dirty="0">
                <a:solidFill>
                  <a:srgbClr val="C00000"/>
                </a:solidFill>
              </a:rPr>
              <a:t>It reflects the tendency of a processor to handle instructions sequentially</a:t>
            </a:r>
          </a:p>
          <a:p>
            <a:pPr lvl="2"/>
            <a:r>
              <a:rPr lang="en-GB" dirty="0">
                <a:solidFill>
                  <a:srgbClr val="C00000"/>
                </a:solidFill>
              </a:rPr>
              <a:t>Also reflects the tendency of a program to access data locations sequentially</a:t>
            </a:r>
          </a:p>
          <a:p>
            <a:pPr marL="2057400" lvl="8" indent="0">
              <a:buNone/>
            </a:pP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Temporal Locality</a:t>
            </a:r>
          </a:p>
          <a:p>
            <a:pPr lvl="1"/>
            <a:r>
              <a:rPr lang="en-GB" dirty="0">
                <a:solidFill>
                  <a:srgbClr val="0070C0"/>
                </a:solidFill>
              </a:rPr>
              <a:t>This refers to the tendency for a processor to access memory locations that have been used recently</a:t>
            </a:r>
          </a:p>
        </p:txBody>
      </p:sp>
      <p:pic>
        <p:nvPicPr>
          <p:cNvPr id="4" name="Picture 2" descr="C:\Users\ab0480\Desktop\CU_\New Session Prep - 2016-17\120CT\Amber Traffic Ligh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665" y="204707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732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GB" sz="4000" b="1" dirty="0"/>
              <a:t>Principle of Locality of Reference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556792"/>
            <a:ext cx="7886700" cy="4620171"/>
          </a:xfrm>
        </p:spPr>
        <p:txBody>
          <a:bodyPr/>
          <a:lstStyle/>
          <a:p>
            <a:pPr marL="109728" indent="0">
              <a:buNone/>
            </a:pPr>
            <a:r>
              <a:rPr lang="en-GB" sz="3200" dirty="0">
                <a:solidFill>
                  <a:srgbClr val="00B050"/>
                </a:solidFill>
              </a:rPr>
              <a:t>Example:</a:t>
            </a:r>
          </a:p>
          <a:p>
            <a:endParaRPr lang="en-GB" dirty="0"/>
          </a:p>
          <a:p>
            <a:pPr marL="109728" indent="0">
              <a:buNone/>
            </a:pPr>
            <a:r>
              <a:rPr lang="en-GB" dirty="0"/>
              <a:t>for 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= 0; </a:t>
            </a:r>
            <a:r>
              <a:rPr lang="en-GB" dirty="0" err="1"/>
              <a:t>i</a:t>
            </a:r>
            <a:r>
              <a:rPr lang="en-GB" dirty="0"/>
              <a:t> &lt; 1000; </a:t>
            </a:r>
            <a:r>
              <a:rPr lang="en-GB" dirty="0" err="1"/>
              <a:t>i</a:t>
            </a:r>
            <a:r>
              <a:rPr lang="en-GB" dirty="0"/>
              <a:t>++)</a:t>
            </a:r>
          </a:p>
          <a:p>
            <a:pPr marL="109728" indent="0">
              <a:buNone/>
            </a:pPr>
            <a:r>
              <a:rPr lang="en-GB" dirty="0"/>
              <a:t>	</a:t>
            </a:r>
            <a:r>
              <a:rPr lang="en-GB" dirty="0" err="1"/>
              <a:t>myArray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 = 2*</a:t>
            </a:r>
            <a:r>
              <a:rPr lang="en-GB" dirty="0" err="1"/>
              <a:t>i</a:t>
            </a:r>
            <a:r>
              <a:rPr lang="en-GB" dirty="0"/>
              <a:t>;</a:t>
            </a:r>
          </a:p>
        </p:txBody>
      </p:sp>
      <p:sp>
        <p:nvSpPr>
          <p:cNvPr id="5" name="Left Arrow Callout 4"/>
          <p:cNvSpPr/>
          <p:nvPr/>
        </p:nvSpPr>
        <p:spPr>
          <a:xfrm>
            <a:off x="4572000" y="2492896"/>
            <a:ext cx="3888432" cy="1224136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The repetition of this line of code is an example of temporal locality; references to the variable, </a:t>
            </a:r>
            <a:r>
              <a:rPr lang="en-GB" sz="1200" b="1" dirty="0" err="1">
                <a:solidFill>
                  <a:srgbClr val="FFFF00"/>
                </a:solidFill>
              </a:rPr>
              <a:t>i</a:t>
            </a:r>
            <a:r>
              <a:rPr lang="en-GB" sz="1200" dirty="0"/>
              <a:t> exhibit temporal locality</a:t>
            </a:r>
          </a:p>
        </p:txBody>
      </p:sp>
      <p:sp>
        <p:nvSpPr>
          <p:cNvPr id="6" name="Up Arrow Callout 5"/>
          <p:cNvSpPr/>
          <p:nvPr/>
        </p:nvSpPr>
        <p:spPr>
          <a:xfrm>
            <a:off x="1001901" y="3397966"/>
            <a:ext cx="2016224" cy="216024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References to the variable, </a:t>
            </a:r>
            <a:r>
              <a:rPr lang="en-GB" sz="1200" b="1" dirty="0" err="1">
                <a:solidFill>
                  <a:srgbClr val="FFFF00"/>
                </a:solidFill>
              </a:rPr>
              <a:t>myArray</a:t>
            </a:r>
            <a:r>
              <a:rPr lang="en-GB" sz="1200" b="1" dirty="0">
                <a:solidFill>
                  <a:srgbClr val="FFFF00"/>
                </a:solidFill>
              </a:rPr>
              <a:t>[</a:t>
            </a:r>
            <a:r>
              <a:rPr lang="en-GB" sz="1200" b="1" dirty="0" err="1">
                <a:solidFill>
                  <a:srgbClr val="FFFF00"/>
                </a:solidFill>
              </a:rPr>
              <a:t>i</a:t>
            </a:r>
            <a:r>
              <a:rPr lang="en-GB" sz="1200" b="1" dirty="0">
                <a:solidFill>
                  <a:srgbClr val="FFFF00"/>
                </a:solidFill>
              </a:rPr>
              <a:t>]</a:t>
            </a:r>
            <a:r>
              <a:rPr lang="en-GB" sz="1200" dirty="0"/>
              <a:t> exhibit spatial locality</a:t>
            </a:r>
          </a:p>
        </p:txBody>
      </p:sp>
      <p:pic>
        <p:nvPicPr>
          <p:cNvPr id="7" name="Picture 2" descr="C:\Users\ab0480\Desktop\CU_\New Session Prep - 2016-17\120CT\Amber Traffic Ligh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665" y="204707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115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047650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C00000"/>
                </a:solidFill>
              </a:rPr>
              <a:t>Cache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700809"/>
            <a:ext cx="8229600" cy="3888432"/>
          </a:xfrm>
        </p:spPr>
        <p:txBody>
          <a:bodyPr/>
          <a:lstStyle/>
          <a:p>
            <a:r>
              <a:rPr lang="en-GB" dirty="0">
                <a:solidFill>
                  <a:schemeClr val="accent5"/>
                </a:solidFill>
              </a:rPr>
              <a:t>Small amount of fast memory</a:t>
            </a:r>
          </a:p>
          <a:p>
            <a:pPr marL="2057400" lvl="8" indent="0">
              <a:buNone/>
            </a:pPr>
            <a:endParaRPr lang="en-GB" dirty="0">
              <a:solidFill>
                <a:schemeClr val="accent5"/>
              </a:solidFill>
            </a:endParaRPr>
          </a:p>
          <a:p>
            <a:r>
              <a:rPr lang="en-GB" dirty="0">
                <a:solidFill>
                  <a:schemeClr val="accent5"/>
                </a:solidFill>
              </a:rPr>
              <a:t>Sits between normal main memory and CPU</a:t>
            </a:r>
          </a:p>
          <a:p>
            <a:pPr marL="2057400" lvl="8" indent="0">
              <a:buNone/>
            </a:pPr>
            <a:endParaRPr lang="en-GB" dirty="0">
              <a:solidFill>
                <a:schemeClr val="accent5"/>
              </a:solidFill>
            </a:endParaRPr>
          </a:p>
          <a:p>
            <a:r>
              <a:rPr lang="en-GB" dirty="0">
                <a:solidFill>
                  <a:schemeClr val="accent5"/>
                </a:solidFill>
              </a:rPr>
              <a:t>May be located on CPU chip or module</a:t>
            </a:r>
          </a:p>
          <a:p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25</a:t>
            </a:fld>
            <a:endParaRPr lang="en-GB"/>
          </a:p>
        </p:txBody>
      </p:sp>
      <p:pic>
        <p:nvPicPr>
          <p:cNvPr id="5" name="Picture 2" descr="C:\Users\ab0480\Desktop\CU_\New Session Prep - 2016-17\120CT\trafficlight_green_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57" y="33265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07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32656"/>
            <a:ext cx="7886700" cy="674476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C00000"/>
                </a:solidFill>
              </a:rPr>
              <a:t>Cache and Main Memory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26</a:t>
            </a:fld>
            <a:endParaRPr lang="en-GB"/>
          </a:p>
        </p:txBody>
      </p:sp>
      <p:pic>
        <p:nvPicPr>
          <p:cNvPr id="2150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32"/>
          <a:stretch>
            <a:fillRect/>
          </a:stretch>
        </p:blipFill>
        <p:spPr bwMode="auto">
          <a:xfrm>
            <a:off x="1116013" y="1069975"/>
            <a:ext cx="6624637" cy="578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52320" y="6572019"/>
            <a:ext cx="1368152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50" dirty="0"/>
              <a:t>(Stallings, W., 2016)</a:t>
            </a:r>
          </a:p>
        </p:txBody>
      </p:sp>
      <p:pic>
        <p:nvPicPr>
          <p:cNvPr id="6" name="Picture 2" descr="C:\Users\ab0480\Desktop\CU_\New Session Prep - 2016-17\120CT\trafficlight_green_25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57" y="33265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35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776054"/>
          </a:xfrm>
        </p:spPr>
        <p:txBody>
          <a:bodyPr>
            <a:normAutofit/>
          </a:bodyPr>
          <a:lstStyle/>
          <a:p>
            <a:r>
              <a:rPr lang="en-GB" sz="4000" b="1" dirty="0"/>
              <a:t>Cache operation – overview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8229600" cy="49000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5"/>
                </a:solidFill>
              </a:rPr>
              <a:t>CPU requests contents of memory location</a:t>
            </a:r>
          </a:p>
          <a:p>
            <a:pPr marL="2057400" lvl="8" indent="0">
              <a:buNone/>
            </a:pPr>
            <a:endParaRPr lang="en-GB" dirty="0">
              <a:solidFill>
                <a:schemeClr val="accent5"/>
              </a:solidFill>
            </a:endParaRPr>
          </a:p>
          <a:p>
            <a:r>
              <a:rPr lang="en-GB" dirty="0">
                <a:solidFill>
                  <a:srgbClr val="C00000"/>
                </a:solidFill>
              </a:rPr>
              <a:t>Check cache for this data</a:t>
            </a:r>
          </a:p>
          <a:p>
            <a:pPr marL="2057400" lvl="8" indent="0">
              <a:buNone/>
            </a:pPr>
            <a:endParaRPr lang="en-GB" dirty="0">
              <a:solidFill>
                <a:srgbClr val="C00000"/>
              </a:solidFill>
            </a:endParaRPr>
          </a:p>
          <a:p>
            <a:r>
              <a:rPr lang="en-GB" dirty="0">
                <a:solidFill>
                  <a:schemeClr val="accent5"/>
                </a:solidFill>
              </a:rPr>
              <a:t>If present, get from cache (fast)</a:t>
            </a:r>
          </a:p>
          <a:p>
            <a:pPr marL="2057400" lvl="8" indent="0">
              <a:buNone/>
            </a:pPr>
            <a:endParaRPr lang="en-GB" dirty="0">
              <a:solidFill>
                <a:schemeClr val="accent5"/>
              </a:solidFill>
            </a:endParaRPr>
          </a:p>
          <a:p>
            <a:r>
              <a:rPr lang="en-GB" dirty="0">
                <a:solidFill>
                  <a:srgbClr val="C00000"/>
                </a:solidFill>
              </a:rPr>
              <a:t>If not present, read required block from main memory to cache</a:t>
            </a:r>
          </a:p>
          <a:p>
            <a:pPr marL="2057400" lvl="8" indent="0">
              <a:buNone/>
            </a:pPr>
            <a:endParaRPr lang="en-GB" dirty="0">
              <a:solidFill>
                <a:srgbClr val="C00000"/>
              </a:solidFill>
            </a:endParaRPr>
          </a:p>
          <a:p>
            <a:r>
              <a:rPr lang="en-GB" dirty="0">
                <a:solidFill>
                  <a:schemeClr val="accent5"/>
                </a:solidFill>
              </a:rPr>
              <a:t>Then deliver from cache to CPU</a:t>
            </a:r>
          </a:p>
          <a:p>
            <a:pPr marL="2057400" lvl="8" indent="0">
              <a:buNone/>
            </a:pPr>
            <a:endParaRPr lang="en-GB" dirty="0">
              <a:solidFill>
                <a:schemeClr val="accent5"/>
              </a:solidFill>
            </a:endParaRPr>
          </a:p>
          <a:p>
            <a:r>
              <a:rPr lang="en-GB" dirty="0">
                <a:solidFill>
                  <a:srgbClr val="C00000"/>
                </a:solidFill>
              </a:rPr>
              <a:t>Cache includes tags to identify which block of main memory is in each cache slot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27</a:t>
            </a:fld>
            <a:endParaRPr lang="en-GB"/>
          </a:p>
        </p:txBody>
      </p:sp>
      <p:pic>
        <p:nvPicPr>
          <p:cNvPr id="5" name="Picture 2" descr="C:\Users\ab0480\Desktop\CU_\New Session Prep - 2016-17\120CT\trafficlight_green_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57" y="33265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93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Cache/Main Memory Structure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28</a:t>
            </a:fld>
            <a:endParaRPr lang="en-GB"/>
          </a:p>
        </p:txBody>
      </p:sp>
      <p:pic>
        <p:nvPicPr>
          <p:cNvPr id="2253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196975"/>
            <a:ext cx="7488237" cy="551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:\Users\ab0480\Desktop\CU_\New Session Prep - 2016-17\120CT\Amber Traffic Ligh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665" y="204707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46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975642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C00000"/>
                </a:solidFill>
              </a:rPr>
              <a:t>Mapping Function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772816"/>
            <a:ext cx="8229600" cy="3891888"/>
          </a:xfrm>
        </p:spPr>
        <p:txBody>
          <a:bodyPr/>
          <a:lstStyle/>
          <a:p>
            <a:r>
              <a:rPr lang="en-GB" dirty="0">
                <a:solidFill>
                  <a:schemeClr val="accent5"/>
                </a:solidFill>
              </a:rPr>
              <a:t>Direct Mapping</a:t>
            </a:r>
          </a:p>
          <a:p>
            <a:pPr marL="2057400" lvl="8" indent="0">
              <a:buNone/>
            </a:pPr>
            <a:endParaRPr lang="en-GB" dirty="0">
              <a:solidFill>
                <a:schemeClr val="accent5"/>
              </a:solidFill>
            </a:endParaRPr>
          </a:p>
          <a:p>
            <a:r>
              <a:rPr lang="en-GB" dirty="0">
                <a:solidFill>
                  <a:schemeClr val="accent5"/>
                </a:solidFill>
              </a:rPr>
              <a:t>Associative Mapping</a:t>
            </a:r>
          </a:p>
          <a:p>
            <a:pPr marL="2057400" lvl="8" indent="0">
              <a:buNone/>
            </a:pPr>
            <a:endParaRPr lang="en-GB" dirty="0">
              <a:solidFill>
                <a:schemeClr val="accent5"/>
              </a:solidFill>
            </a:endParaRPr>
          </a:p>
          <a:p>
            <a:r>
              <a:rPr lang="en-GB" dirty="0">
                <a:solidFill>
                  <a:schemeClr val="accent5"/>
                </a:solidFill>
              </a:rPr>
              <a:t>Set Associative mapping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29</a:t>
            </a:fld>
            <a:endParaRPr lang="en-GB"/>
          </a:p>
        </p:txBody>
      </p:sp>
      <p:pic>
        <p:nvPicPr>
          <p:cNvPr id="5" name="Picture 2" descr="C:\Users\ab0480\Desktop\CU_\New Session Prep - 2016-17\120CT\trafficlight_green_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57" y="33265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63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3</a:t>
            </a:fld>
            <a:endParaRPr lang="en-GB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261018"/>
            <a:ext cx="8812917" cy="1388765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Memory: Key Characteristics of Computer Memory Systems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381000" y="1905000"/>
            <a:ext cx="8431917" cy="4171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27784" y="6248400"/>
            <a:ext cx="5208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Key Characteristics of Computer Memory Systems </a:t>
            </a:r>
          </a:p>
        </p:txBody>
      </p:sp>
    </p:spTree>
    <p:extLst>
      <p:ext uri="{BB962C8B-B14F-4D97-AF65-F5344CB8AC3E}">
        <p14:creationId xmlns:p14="http://schemas.microsoft.com/office/powerpoint/2010/main" val="81058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solidFill>
                  <a:srgbClr val="C00000"/>
                </a:solidFill>
              </a:rPr>
              <a:t>Direct Mapping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988840"/>
            <a:ext cx="8229600" cy="3603856"/>
          </a:xfrm>
        </p:spPr>
        <p:txBody>
          <a:bodyPr/>
          <a:lstStyle/>
          <a:p>
            <a:r>
              <a:rPr lang="en-GB" dirty="0">
                <a:solidFill>
                  <a:schemeClr val="accent5"/>
                </a:solidFill>
              </a:rPr>
              <a:t>Each block of main memory maps to only one cache line</a:t>
            </a:r>
          </a:p>
          <a:p>
            <a:pPr lvl="1"/>
            <a:r>
              <a:rPr lang="en-GB" dirty="0">
                <a:solidFill>
                  <a:srgbClr val="C00000"/>
                </a:solidFill>
              </a:rPr>
              <a:t>i.e. if a block is in cache, it must be in one specific place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30</a:t>
            </a:fld>
            <a:endParaRPr lang="en-GB"/>
          </a:p>
        </p:txBody>
      </p:sp>
      <p:pic>
        <p:nvPicPr>
          <p:cNvPr id="5" name="Picture 2" descr="C:\Users\ab0480\Desktop\CU_\New Session Prep - 2016-17\120CT\Amber Traffic Ligh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665" y="204707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02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45315" y="235065"/>
            <a:ext cx="3255264" cy="1794039"/>
          </a:xfrm>
        </p:spPr>
        <p:txBody>
          <a:bodyPr>
            <a:noAutofit/>
          </a:bodyPr>
          <a:lstStyle/>
          <a:p>
            <a:pPr algn="ctr"/>
            <a:r>
              <a:rPr lang="en-GB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 </a:t>
            </a:r>
            <a:br>
              <a:rPr lang="en-GB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31</a:t>
            </a:fld>
            <a:endParaRPr lang="en-GB"/>
          </a:p>
        </p:txBody>
      </p:sp>
      <p:pic>
        <p:nvPicPr>
          <p:cNvPr id="5" name="Picture 4" descr="f8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4706" t="1818" r="2353" b="9091"/>
              <a:stretch>
                <a:fillRect/>
              </a:stretch>
            </p:blipFill>
          </mc:Choice>
          <mc:Fallback>
            <p:blipFill>
              <a:blip r:embed="rId4"/>
              <a:srcRect l="4706" t="1818" r="2353" b="9091"/>
              <a:stretch>
                <a:fillRect/>
              </a:stretch>
            </p:blipFill>
          </mc:Fallback>
        </mc:AlternateContent>
        <p:spPr>
          <a:xfrm>
            <a:off x="3700579" y="25992"/>
            <a:ext cx="5443421" cy="68320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82809" y="6567123"/>
            <a:ext cx="1584176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50" dirty="0"/>
              <a:t>(Stallings, W., 2016)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11560" y="4005064"/>
            <a:ext cx="3255264" cy="2209800"/>
          </a:xfrm>
          <a:prstGeom prst="rect">
            <a:avLst/>
          </a:prstGeom>
        </p:spPr>
        <p:txBody>
          <a:bodyPr vert="horz" anchor="t">
            <a:noAutofit/>
            <a:scene3d>
              <a:camera prst="orthographicFront"/>
              <a:lightRig rig="soft" dir="t"/>
            </a:scene3d>
            <a:sp3d prstMaterial="softEdge">
              <a:bevelT w="0" h="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2500" b="0" kern="120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GB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Associative</a:t>
            </a:r>
            <a:br>
              <a:rPr lang="en-GB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</a:t>
            </a:r>
          </a:p>
        </p:txBody>
      </p:sp>
      <p:pic>
        <p:nvPicPr>
          <p:cNvPr id="7" name="Picture 2" descr="C:\Users\ab0480\Desktop\CU_\New Session Prep - 2016-17\120CT\Amber Traffic Ligh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665" y="204707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5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903634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C00000"/>
                </a:solidFill>
              </a:rPr>
              <a:t>Direct Mapping pros &amp; cons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491628"/>
            <a:ext cx="8229600" cy="4306483"/>
          </a:xfrm>
        </p:spPr>
        <p:txBody>
          <a:bodyPr/>
          <a:lstStyle/>
          <a:p>
            <a:r>
              <a:rPr lang="en-GB" dirty="0">
                <a:solidFill>
                  <a:schemeClr val="accent5"/>
                </a:solidFill>
              </a:rPr>
              <a:t>Simple</a:t>
            </a:r>
          </a:p>
          <a:p>
            <a:r>
              <a:rPr lang="en-GB" dirty="0">
                <a:solidFill>
                  <a:schemeClr val="accent5"/>
                </a:solidFill>
              </a:rPr>
              <a:t>Inexpensive</a:t>
            </a:r>
          </a:p>
          <a:p>
            <a:endParaRPr lang="en-GB" dirty="0"/>
          </a:p>
          <a:p>
            <a:pPr marL="109728" indent="0">
              <a:buNone/>
            </a:pPr>
            <a:endParaRPr lang="en-GB" dirty="0"/>
          </a:p>
          <a:p>
            <a:r>
              <a:rPr lang="en-GB" dirty="0">
                <a:solidFill>
                  <a:schemeClr val="accent5"/>
                </a:solidFill>
              </a:rPr>
              <a:t>Fixed location for given block</a:t>
            </a:r>
          </a:p>
          <a:p>
            <a:pPr lvl="1"/>
            <a:r>
              <a:rPr lang="en-GB" dirty="0">
                <a:solidFill>
                  <a:srgbClr val="C00000"/>
                </a:solidFill>
              </a:rPr>
              <a:t>If a program accesses 2 blocks that map to the same line repeatedly, cache misses are very high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32</a:t>
            </a:fld>
            <a:endParaRPr lang="en-GB"/>
          </a:p>
        </p:txBody>
      </p:sp>
      <p:pic>
        <p:nvPicPr>
          <p:cNvPr id="5" name="Picture 2" descr="C:\Users\ab0480\Desktop\CU_\New Session Prep - 2016-17\120CT\Amber Traffic Ligh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665" y="204707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62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404663"/>
            <a:ext cx="6535638" cy="864097"/>
          </a:xfrm>
        </p:spPr>
        <p:txBody>
          <a:bodyPr>
            <a:normAutofit/>
          </a:bodyPr>
          <a:lstStyle/>
          <a:p>
            <a:r>
              <a:rPr lang="en-GB" sz="4000" b="1" dirty="0"/>
              <a:t>Victim Cache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649543" y="1628800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accent5"/>
                </a:solidFill>
              </a:rPr>
              <a:t>Lower miss penalty</a:t>
            </a:r>
          </a:p>
          <a:p>
            <a:pPr lvl="1"/>
            <a:r>
              <a:rPr lang="en-GB" sz="2400" dirty="0">
                <a:solidFill>
                  <a:srgbClr val="C00000"/>
                </a:solidFill>
              </a:rPr>
              <a:t>Originally proposed as an approach to reduce the conflict misses of direct mapped caches without affecting its fast access time</a:t>
            </a:r>
          </a:p>
          <a:p>
            <a:pPr marL="2057400" lvl="8" indent="0">
              <a:buNone/>
            </a:pPr>
            <a:endParaRPr lang="en-GB" dirty="0">
              <a:solidFill>
                <a:srgbClr val="C00000"/>
              </a:solidFill>
            </a:endParaRPr>
          </a:p>
          <a:p>
            <a:r>
              <a:rPr lang="en-GB" dirty="0">
                <a:solidFill>
                  <a:schemeClr val="accent5"/>
                </a:solidFill>
              </a:rPr>
              <a:t>Remember what was discarded</a:t>
            </a:r>
          </a:p>
          <a:p>
            <a:pPr lvl="1"/>
            <a:r>
              <a:rPr lang="en-GB" dirty="0">
                <a:solidFill>
                  <a:srgbClr val="C00000"/>
                </a:solidFill>
              </a:rPr>
              <a:t>Already fetched</a:t>
            </a:r>
          </a:p>
          <a:p>
            <a:pPr lvl="1"/>
            <a:r>
              <a:rPr lang="en-GB" dirty="0">
                <a:solidFill>
                  <a:srgbClr val="C00000"/>
                </a:solidFill>
              </a:rPr>
              <a:t>Use again with little penalty</a:t>
            </a:r>
          </a:p>
          <a:p>
            <a:pPr marL="2057400" lvl="8" indent="0">
              <a:buNone/>
            </a:pPr>
            <a:endParaRPr lang="en-GB" dirty="0">
              <a:solidFill>
                <a:srgbClr val="C00000"/>
              </a:solidFill>
            </a:endParaRPr>
          </a:p>
          <a:p>
            <a:r>
              <a:rPr lang="en-GB" dirty="0">
                <a:solidFill>
                  <a:schemeClr val="accent5"/>
                </a:solidFill>
              </a:rPr>
              <a:t>Fully associative</a:t>
            </a:r>
          </a:p>
          <a:p>
            <a:pPr marL="2057400" lvl="8" indent="0">
              <a:buNone/>
            </a:pPr>
            <a:endParaRPr lang="en-GB" dirty="0">
              <a:solidFill>
                <a:schemeClr val="accent5"/>
              </a:solidFill>
            </a:endParaRPr>
          </a:p>
          <a:p>
            <a:r>
              <a:rPr lang="en-GB" dirty="0">
                <a:solidFill>
                  <a:schemeClr val="accent5"/>
                </a:solidFill>
              </a:rPr>
              <a:t>4 to 16 cache lines</a:t>
            </a:r>
          </a:p>
          <a:p>
            <a:pPr marL="2057400" lvl="8" indent="0">
              <a:buNone/>
            </a:pPr>
            <a:endParaRPr lang="en-GB" dirty="0">
              <a:solidFill>
                <a:schemeClr val="accent5"/>
              </a:solidFill>
            </a:endParaRPr>
          </a:p>
          <a:p>
            <a:r>
              <a:rPr lang="en-GB" dirty="0">
                <a:solidFill>
                  <a:schemeClr val="accent5"/>
                </a:solidFill>
              </a:rPr>
              <a:t>Between direct mapped L1 cache and next memory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33</a:t>
            </a:fld>
            <a:endParaRPr lang="en-GB"/>
          </a:p>
        </p:txBody>
      </p:sp>
      <p:pic>
        <p:nvPicPr>
          <p:cNvPr id="5" name="Picture 2" descr="C:\Users\ab0480\Desktop\CU_\New Session Prep - 2016-17\120CT\Amber Traffic Ligh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665" y="204707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81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047650"/>
          </a:xfrm>
        </p:spPr>
        <p:txBody>
          <a:bodyPr>
            <a:normAutofit/>
          </a:bodyPr>
          <a:lstStyle/>
          <a:p>
            <a:r>
              <a:rPr lang="en-GB" sz="4000" b="1" dirty="0"/>
              <a:t>Associative Mapping</a:t>
            </a:r>
          </a:p>
        </p:txBody>
      </p:sp>
      <p:sp>
        <p:nvSpPr>
          <p:cNvPr id="4096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5"/>
                </a:solidFill>
              </a:rPr>
              <a:t>A main memory block can load into any line of cache</a:t>
            </a:r>
          </a:p>
          <a:p>
            <a:pPr marL="2057400" lvl="8" indent="0">
              <a:buNone/>
            </a:pPr>
            <a:endParaRPr lang="en-GB" dirty="0">
              <a:solidFill>
                <a:schemeClr val="accent5"/>
              </a:solidFill>
            </a:endParaRPr>
          </a:p>
          <a:p>
            <a:r>
              <a:rPr lang="en-GB" dirty="0">
                <a:solidFill>
                  <a:srgbClr val="C00000"/>
                </a:solidFill>
              </a:rPr>
              <a:t>Memory address is interpreted as tag and word</a:t>
            </a:r>
          </a:p>
          <a:p>
            <a:pPr lvl="8"/>
            <a:endParaRPr lang="en-GB" dirty="0">
              <a:solidFill>
                <a:schemeClr val="accent5"/>
              </a:solidFill>
            </a:endParaRPr>
          </a:p>
          <a:p>
            <a:r>
              <a:rPr lang="en-GB" dirty="0">
                <a:solidFill>
                  <a:schemeClr val="accent5"/>
                </a:solidFill>
              </a:rPr>
              <a:t>Tag uniquely identifies block of memory</a:t>
            </a:r>
          </a:p>
          <a:p>
            <a:pPr marL="2057400" lvl="8" indent="0">
              <a:buNone/>
            </a:pPr>
            <a:endParaRPr lang="en-GB" dirty="0">
              <a:solidFill>
                <a:schemeClr val="accent5"/>
              </a:solidFill>
            </a:endParaRPr>
          </a:p>
          <a:p>
            <a:r>
              <a:rPr lang="en-GB" dirty="0">
                <a:solidFill>
                  <a:srgbClr val="C00000"/>
                </a:solidFill>
              </a:rPr>
              <a:t>Every line’s tag is examined for a match</a:t>
            </a:r>
          </a:p>
          <a:p>
            <a:pPr marL="2057400" lvl="8" indent="0">
              <a:buNone/>
            </a:pPr>
            <a:endParaRPr lang="en-GB" dirty="0">
              <a:solidFill>
                <a:schemeClr val="accent5"/>
              </a:solidFill>
            </a:endParaRPr>
          </a:p>
          <a:p>
            <a:r>
              <a:rPr lang="en-GB" dirty="0">
                <a:solidFill>
                  <a:schemeClr val="accent5"/>
                </a:solidFill>
              </a:rPr>
              <a:t>Cache searching gets expensive</a:t>
            </a:r>
          </a:p>
          <a:p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34</a:t>
            </a:fld>
            <a:endParaRPr lang="en-GB"/>
          </a:p>
        </p:txBody>
      </p:sp>
      <p:pic>
        <p:nvPicPr>
          <p:cNvPr id="5" name="Picture 2" descr="C:\Users\ab0480\Desktop\CU_\New Session Prep - 2016-17\120CT\Amber Traffic Ligh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665" y="204707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31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975642"/>
          </a:xfrm>
        </p:spPr>
        <p:txBody>
          <a:bodyPr>
            <a:normAutofit/>
          </a:bodyPr>
          <a:lstStyle/>
          <a:p>
            <a:r>
              <a:rPr lang="en-US" sz="4000" b="1" dirty="0"/>
              <a:t>Set Associative Mapping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Compromise that exhibits the strengths of both the direct and associative approaches while reducing their disadvantages</a:t>
            </a:r>
          </a:p>
          <a:p>
            <a:pPr marL="2057400" lvl="8" indent="0">
              <a:buNone/>
            </a:pPr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chemeClr val="accent5"/>
                </a:solidFill>
              </a:rPr>
              <a:t>Cache is divided into a number of sets</a:t>
            </a:r>
          </a:p>
          <a:p>
            <a:pPr marL="2057400" lvl="8" indent="0">
              <a:buNone/>
            </a:pPr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chemeClr val="accent5"/>
                </a:solidFill>
              </a:rPr>
              <a:t>Each set contains a number of lines</a:t>
            </a:r>
          </a:p>
          <a:p>
            <a:pPr marL="2057400" lvl="8" indent="0">
              <a:buNone/>
            </a:pPr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chemeClr val="accent5"/>
                </a:solidFill>
              </a:rPr>
              <a:t>A given block maps to any line in a given set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e.g. Block B can be in any line of set I</a:t>
            </a:r>
          </a:p>
          <a:p>
            <a:pPr marL="2057400" lvl="8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chemeClr val="accent5"/>
                </a:solidFill>
              </a:rPr>
              <a:t>E.g. 2 lines per set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2 way associative mapping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 given block can be in one of 2 lines in only one set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35</a:t>
            </a:fld>
            <a:endParaRPr lang="en-GB"/>
          </a:p>
        </p:txBody>
      </p:sp>
      <p:pic>
        <p:nvPicPr>
          <p:cNvPr id="5" name="Picture 2" descr="C:\Users\ab0480\Desktop\CU_\New Session Prep - 2016-17\120CT\Amber Traffic Ligh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665" y="204707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26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556313" cy="735360"/>
          </a:xfrm>
        </p:spPr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Replacement Algorithms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700808"/>
            <a:ext cx="7556313" cy="4536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Once the cache has been filled, when a new block is brought into the cache, one of the existing blocks must be replaced</a:t>
            </a:r>
          </a:p>
          <a:p>
            <a:pPr marL="2057400" lvl="8" indent="0">
              <a:buNone/>
            </a:pPr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For direct mapping there is only one possible line for any particular block and no choice is possible</a:t>
            </a:r>
          </a:p>
          <a:p>
            <a:pPr marL="2057400" lvl="8" indent="0">
              <a:buNone/>
            </a:pPr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chemeClr val="accent5"/>
                </a:solidFill>
              </a:rPr>
              <a:t>For the associative and set-associative techniques a replacement algorithm is needed</a:t>
            </a:r>
          </a:p>
          <a:p>
            <a:pPr marL="2057400" lvl="8" indent="0">
              <a:buNone/>
            </a:pPr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To achieve high speed, an algorithm must be implemented in hardware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36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559" y="0"/>
            <a:ext cx="1739900" cy="1714500"/>
          </a:xfrm>
          <a:prstGeom prst="rect">
            <a:avLst/>
          </a:prstGeom>
        </p:spPr>
      </p:pic>
      <p:pic>
        <p:nvPicPr>
          <p:cNvPr id="6" name="Picture 2" descr="C:\Users\ab0480\Desktop\CU_\New Session Prep - 2016-17\120CT\Amber Traffic Ligh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665" y="204707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85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>
          <a:xfrm>
            <a:off x="551793" y="201596"/>
            <a:ext cx="7556313" cy="111610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666699"/>
                </a:solidFill>
              </a:rPr>
              <a:t>The four most common replacement algorithms are:</a:t>
            </a:r>
          </a:p>
        </p:txBody>
      </p:sp>
      <p:sp>
        <p:nvSpPr>
          <p:cNvPr id="54277" name="Rectangle 5"/>
          <p:cNvSpPr>
            <a:spLocks noGrp="1" noChangeArrowheads="1"/>
          </p:cNvSpPr>
          <p:nvPr>
            <p:ph idx="1"/>
          </p:nvPr>
        </p:nvSpPr>
        <p:spPr>
          <a:xfrm>
            <a:off x="551793" y="1844824"/>
            <a:ext cx="8352928" cy="451152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Least recently used (LRU)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Most effective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Replace that block in the set that has been in the cache longest with no reference to it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Because of its simplicity of implementation, LRU is the most popular replacement algorithm</a:t>
            </a:r>
          </a:p>
          <a:p>
            <a:r>
              <a:rPr lang="en-US" b="1" dirty="0">
                <a:solidFill>
                  <a:srgbClr val="C00000"/>
                </a:solidFill>
              </a:rPr>
              <a:t>First-in-first-out (FIFO)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Replace that block in the set that has been in the cache longest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Easily implemented as a round-robin or circular buffer technique</a:t>
            </a:r>
          </a:p>
          <a:p>
            <a:r>
              <a:rPr lang="en-US" b="1" dirty="0">
                <a:solidFill>
                  <a:srgbClr val="C00000"/>
                </a:solidFill>
              </a:rPr>
              <a:t>Least frequently used (LFU)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Replace that block in the set that has experienced the fewest references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Could be implemented by associating a counter with each line</a:t>
            </a:r>
          </a:p>
          <a:p>
            <a:r>
              <a:rPr lang="en-US" b="1" dirty="0">
                <a:solidFill>
                  <a:srgbClr val="C00000"/>
                </a:solidFill>
              </a:rPr>
              <a:t>Random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37</a:t>
            </a:fld>
            <a:endParaRPr lang="en-GB"/>
          </a:p>
        </p:txBody>
      </p:sp>
      <p:pic>
        <p:nvPicPr>
          <p:cNvPr id="5" name="Picture 2" descr="C:\Users\ab0480\Desktop\CU_\New Session Prep - 2016-17\120CT\Amber Traffic Ligh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665" y="204707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35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831626"/>
          </a:xfrm>
        </p:spPr>
        <p:txBody>
          <a:bodyPr>
            <a:normAutofit/>
          </a:bodyPr>
          <a:lstStyle/>
          <a:p>
            <a: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Unified Versus Split Caches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412776"/>
            <a:ext cx="8136904" cy="496855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It has become common to split cache:</a:t>
            </a:r>
          </a:p>
          <a:p>
            <a:pPr lvl="1"/>
            <a:r>
              <a:rPr lang="en-GB" dirty="0">
                <a:solidFill>
                  <a:srgbClr val="C00000"/>
                </a:solidFill>
              </a:rPr>
              <a:t>One dedicated to instructions</a:t>
            </a:r>
          </a:p>
          <a:p>
            <a:pPr lvl="1"/>
            <a:r>
              <a:rPr lang="en-GB" dirty="0">
                <a:solidFill>
                  <a:srgbClr val="C00000"/>
                </a:solidFill>
              </a:rPr>
              <a:t>One dedicated to data</a:t>
            </a:r>
          </a:p>
          <a:p>
            <a:pPr lvl="1"/>
            <a:r>
              <a:rPr lang="en-GB" dirty="0">
                <a:solidFill>
                  <a:srgbClr val="C00000"/>
                </a:solidFill>
              </a:rPr>
              <a:t>Both exist at the same level, typically as two L1 caches</a:t>
            </a:r>
          </a:p>
          <a:p>
            <a:pPr marL="2057400" lvl="8" indent="0">
              <a:buNone/>
            </a:pPr>
            <a:endParaRPr lang="en-GB" dirty="0">
              <a:solidFill>
                <a:srgbClr val="C00000"/>
              </a:solidFill>
            </a:endParaRPr>
          </a:p>
          <a:p>
            <a:r>
              <a:rPr lang="en-GB" dirty="0"/>
              <a:t>Advantages of unified cache:</a:t>
            </a:r>
          </a:p>
          <a:p>
            <a:pPr lvl="1"/>
            <a:r>
              <a:rPr lang="en-GB" dirty="0">
                <a:solidFill>
                  <a:srgbClr val="C00000"/>
                </a:solidFill>
              </a:rPr>
              <a:t>Higher hit rate</a:t>
            </a:r>
          </a:p>
          <a:p>
            <a:pPr lvl="2"/>
            <a:r>
              <a:rPr lang="en-GB" dirty="0">
                <a:solidFill>
                  <a:schemeClr val="accent5"/>
                </a:solidFill>
              </a:rPr>
              <a:t>Balances load of instruction and data fetches automatically</a:t>
            </a:r>
          </a:p>
          <a:p>
            <a:pPr lvl="2"/>
            <a:r>
              <a:rPr lang="en-GB" dirty="0">
                <a:solidFill>
                  <a:schemeClr val="accent5"/>
                </a:solidFill>
              </a:rPr>
              <a:t>Only one cache needs to be designed and implemented</a:t>
            </a:r>
          </a:p>
          <a:p>
            <a:pPr marL="2057400" lvl="8" indent="0">
              <a:buNone/>
            </a:pPr>
            <a:endParaRPr lang="en-GB" dirty="0">
              <a:solidFill>
                <a:schemeClr val="accent5"/>
              </a:solidFill>
            </a:endParaRPr>
          </a:p>
          <a:p>
            <a:r>
              <a:rPr lang="en-GB" dirty="0"/>
              <a:t>Trend is toward split caches at the L1 and unified caches for higher levels</a:t>
            </a:r>
          </a:p>
          <a:p>
            <a:pPr marL="2057400" lvl="8" indent="0">
              <a:buNone/>
            </a:pPr>
            <a:endParaRPr lang="en-GB" dirty="0"/>
          </a:p>
          <a:p>
            <a:r>
              <a:rPr lang="en-GB" dirty="0"/>
              <a:t>Advantages of split cache:</a:t>
            </a:r>
          </a:p>
          <a:p>
            <a:pPr lvl="1"/>
            <a:r>
              <a:rPr lang="en-GB" dirty="0">
                <a:solidFill>
                  <a:srgbClr val="C00000"/>
                </a:solidFill>
              </a:rPr>
              <a:t>Eliminates cache contention between instruction fetch/decode unit and execution unit</a:t>
            </a:r>
          </a:p>
          <a:p>
            <a:pPr lvl="2"/>
            <a:r>
              <a:rPr lang="en-GB" dirty="0">
                <a:solidFill>
                  <a:schemeClr val="accent5"/>
                </a:solidFill>
              </a:rPr>
              <a:t>Important in pipelining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38</a:t>
            </a:fld>
            <a:endParaRPr lang="en-GB"/>
          </a:p>
        </p:txBody>
      </p:sp>
      <p:pic>
        <p:nvPicPr>
          <p:cNvPr id="5" name="Picture 2" descr="C:\Users\ab0480\Desktop\CU_\New Session Prep - 2016-17\120CT\Amber Traffic Ligh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665" y="204707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04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1143000"/>
          </a:xfrm>
        </p:spPr>
        <p:txBody>
          <a:bodyPr/>
          <a:lstStyle/>
          <a:p>
            <a:r>
              <a:rPr lang="en-GB" dirty="0"/>
              <a:t>External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38531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5"/>
                </a:solidFill>
              </a:rPr>
              <a:t>Magnetic Disk</a:t>
            </a:r>
          </a:p>
          <a:p>
            <a:pPr lvl="2"/>
            <a:r>
              <a:rPr lang="en-GB" dirty="0">
                <a:solidFill>
                  <a:srgbClr val="C00000"/>
                </a:solidFill>
              </a:rPr>
              <a:t>Circular platter constructed of nonmagnetic material, called substrate, coated with a magnetizable material.</a:t>
            </a:r>
          </a:p>
          <a:p>
            <a:pPr marL="630936" lvl="2" indent="0">
              <a:buNone/>
            </a:pPr>
            <a:endParaRPr lang="en-GB" dirty="0">
              <a:solidFill>
                <a:schemeClr val="accent5"/>
              </a:solidFill>
            </a:endParaRPr>
          </a:p>
          <a:p>
            <a:r>
              <a:rPr lang="en-GB" dirty="0">
                <a:solidFill>
                  <a:schemeClr val="accent5"/>
                </a:solidFill>
              </a:rPr>
              <a:t>Solid State Devices</a:t>
            </a:r>
          </a:p>
          <a:p>
            <a:pPr lvl="2"/>
            <a:r>
              <a:rPr lang="en-GB" dirty="0">
                <a:solidFill>
                  <a:srgbClr val="C00000"/>
                </a:solidFill>
              </a:rPr>
              <a:t>Memory device made with solid state components that can be </a:t>
            </a:r>
            <a:r>
              <a:rPr lang="en-GB">
                <a:solidFill>
                  <a:srgbClr val="C00000"/>
                </a:solidFill>
              </a:rPr>
              <a:t>used as </a:t>
            </a:r>
            <a:r>
              <a:rPr lang="en-GB" dirty="0">
                <a:solidFill>
                  <a:srgbClr val="C00000"/>
                </a:solidFill>
              </a:rPr>
              <a:t>replacement to hard disk drive (HDD)</a:t>
            </a:r>
          </a:p>
          <a:p>
            <a:endParaRPr lang="en-GB" dirty="0">
              <a:solidFill>
                <a:schemeClr val="accent5"/>
              </a:solidFill>
            </a:endParaRPr>
          </a:p>
          <a:p>
            <a:r>
              <a:rPr lang="en-GB" dirty="0">
                <a:solidFill>
                  <a:schemeClr val="accent5"/>
                </a:solidFill>
              </a:rPr>
              <a:t>Optical Memory</a:t>
            </a:r>
          </a:p>
          <a:p>
            <a:endParaRPr lang="en-GB" dirty="0">
              <a:solidFill>
                <a:schemeClr val="accent5"/>
              </a:solidFill>
            </a:endParaRPr>
          </a:p>
          <a:p>
            <a:r>
              <a:rPr lang="en-GB" dirty="0">
                <a:solidFill>
                  <a:schemeClr val="accent5"/>
                </a:solidFill>
              </a:rPr>
              <a:t>Magnetic tape</a:t>
            </a:r>
          </a:p>
          <a:p>
            <a:pPr lvl="2"/>
            <a:r>
              <a:rPr lang="en-GB" dirty="0">
                <a:solidFill>
                  <a:srgbClr val="C00000"/>
                </a:solidFill>
              </a:rPr>
              <a:t>Use the same reading and recording techniques as disk systems</a:t>
            </a:r>
          </a:p>
          <a:p>
            <a:pPr lvl="2"/>
            <a:r>
              <a:rPr lang="en-GB" dirty="0">
                <a:solidFill>
                  <a:srgbClr val="C00000"/>
                </a:solidFill>
              </a:rPr>
              <a:t>Medium is flexible polyester tape coated with magnetizable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39</a:t>
            </a:fld>
            <a:endParaRPr lang="en-GB"/>
          </a:p>
        </p:txBody>
      </p:sp>
      <p:pic>
        <p:nvPicPr>
          <p:cNvPr id="5" name="Picture 2" descr="C:\Users\ab0480\Desktop\CU_\New Session Prep - 2016-17\120CT\RedTraffic Ligh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60648"/>
            <a:ext cx="487383" cy="43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47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4</a:t>
            </a:fld>
            <a:endParaRPr lang="en-GB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208620"/>
            <a:ext cx="7556500" cy="752128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 and Performance:</a:t>
            </a:r>
          </a:p>
        </p:txBody>
      </p:sp>
      <p:graphicFrame>
        <p:nvGraphicFramePr>
          <p:cNvPr id="42" name="Content Placeholder 41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133989133"/>
              </p:ext>
            </p:extLst>
          </p:nvPr>
        </p:nvGraphicFramePr>
        <p:xfrm>
          <a:off x="0" y="1143000"/>
          <a:ext cx="8686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2" descr="C:\Users\ab0480\Desktop\CU_\New Session Prep - 2016-17\120CT\trafficlight_green_256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57" y="33265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17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7584" y="404664"/>
            <a:ext cx="7886700" cy="1047650"/>
          </a:xfrm>
        </p:spPr>
        <p:txBody>
          <a:bodyPr>
            <a:normAutofit/>
          </a:bodyPr>
          <a:lstStyle/>
          <a:p>
            <a:r>
              <a:rPr lang="en-GB" sz="4000" b="1" dirty="0"/>
              <a:t>Further Reading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solidFill>
                  <a:srgbClr val="C00000"/>
                </a:solidFill>
              </a:rPr>
              <a:t>Computer Organization and Architecture – Designing for Performance (10</a:t>
            </a:r>
            <a:r>
              <a:rPr lang="en-GB" sz="2400" baseline="30000" dirty="0">
                <a:solidFill>
                  <a:srgbClr val="C00000"/>
                </a:solidFill>
              </a:rPr>
              <a:t>th</a:t>
            </a:r>
            <a:r>
              <a:rPr lang="en-GB" sz="2400" dirty="0">
                <a:solidFill>
                  <a:srgbClr val="C00000"/>
                </a:solidFill>
              </a:rPr>
              <a:t> Edition), William Stallings </a:t>
            </a:r>
            <a:r>
              <a:rPr lang="en-GB" sz="2400" dirty="0">
                <a:solidFill>
                  <a:srgbClr val="0070C0"/>
                </a:solidFill>
              </a:rPr>
              <a:t>[Chapters: 4, 5, 6]</a:t>
            </a:r>
          </a:p>
          <a:p>
            <a:pPr marL="2057400" lvl="8" indent="0">
              <a:buNone/>
            </a:pPr>
            <a:endParaRPr lang="en-GB" sz="2400" dirty="0">
              <a:solidFill>
                <a:srgbClr val="C00000"/>
              </a:solidFill>
            </a:endParaRPr>
          </a:p>
          <a:p>
            <a:r>
              <a:rPr lang="en-GB" sz="2400" dirty="0">
                <a:solidFill>
                  <a:srgbClr val="C00000"/>
                </a:solidFill>
              </a:rPr>
              <a:t>Computer Organization and Design – The Hardware/Software Interface (5</a:t>
            </a:r>
            <a:r>
              <a:rPr lang="en-GB" sz="2400" baseline="30000" dirty="0">
                <a:solidFill>
                  <a:srgbClr val="C00000"/>
                </a:solidFill>
              </a:rPr>
              <a:t>th</a:t>
            </a:r>
            <a:r>
              <a:rPr lang="en-GB" sz="2400" dirty="0">
                <a:solidFill>
                  <a:srgbClr val="C00000"/>
                </a:solidFill>
              </a:rPr>
              <a:t> Edition), David A. Patterson &amp; John L. Hennessy </a:t>
            </a:r>
            <a:r>
              <a:rPr lang="en-GB" sz="2400" dirty="0">
                <a:solidFill>
                  <a:srgbClr val="0070C0"/>
                </a:solidFill>
              </a:rPr>
              <a:t>[Chapter: 5]</a:t>
            </a:r>
          </a:p>
          <a:p>
            <a:pPr marL="2057400" lvl="8" indent="0">
              <a:buNone/>
            </a:pPr>
            <a:endParaRPr lang="en-GB" sz="2400" dirty="0">
              <a:solidFill>
                <a:srgbClr val="C00000"/>
              </a:solidFill>
            </a:endParaRPr>
          </a:p>
          <a:p>
            <a:r>
              <a:rPr lang="en-GB" sz="2400" dirty="0">
                <a:solidFill>
                  <a:srgbClr val="C00000"/>
                </a:solidFill>
              </a:rPr>
              <a:t>Fundamentals of Computer Architecture, Mark Burrell </a:t>
            </a:r>
            <a:r>
              <a:rPr lang="en-GB" sz="2400" dirty="0">
                <a:solidFill>
                  <a:srgbClr val="0070C0"/>
                </a:solidFill>
              </a:rPr>
              <a:t>[Chapter: 7]</a:t>
            </a:r>
            <a:endParaRPr lang="en-GB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806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831626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C00000"/>
                </a:solidFill>
              </a:rPr>
              <a:t>Memory Cell Operation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5</a:t>
            </a:fld>
            <a:endParaRPr lang="en-GB"/>
          </a:p>
        </p:txBody>
      </p:sp>
      <p:pic>
        <p:nvPicPr>
          <p:cNvPr id="61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3" t="22496" r="17503" b="38136"/>
          <a:stretch>
            <a:fillRect/>
          </a:stretch>
        </p:blipFill>
        <p:spPr bwMode="auto">
          <a:xfrm>
            <a:off x="525146" y="1871540"/>
            <a:ext cx="8001000" cy="367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:\Users\ab0480\Desktop\CU_\New Session Prep - 2016-17\120CT\Amber Traffic Ligh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665" y="204707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93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635000"/>
          </a:xfrm>
        </p:spPr>
        <p:txBody>
          <a:bodyPr>
            <a:noAutofit/>
          </a:bodyPr>
          <a:lstStyle/>
          <a:p>
            <a:r>
              <a:rPr lang="en-GB" sz="4000" b="1" dirty="0">
                <a:solidFill>
                  <a:srgbClr val="C00000"/>
                </a:solidFill>
              </a:rPr>
              <a:t>Semiconductor Memory Types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6</a:t>
            </a:fld>
            <a:endParaRPr lang="en-GB"/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1531938" y="1373188"/>
            <a:ext cx="4557712" cy="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GB"/>
          </a:p>
        </p:txBody>
      </p:sp>
      <p:graphicFrame>
        <p:nvGraphicFramePr>
          <p:cNvPr id="161979" name="Group 187"/>
          <p:cNvGraphicFramePr>
            <a:graphicFrameLocks noGrp="1"/>
          </p:cNvGraphicFramePr>
          <p:nvPr/>
        </p:nvGraphicFramePr>
        <p:xfrm>
          <a:off x="144463" y="1196975"/>
          <a:ext cx="8820150" cy="5327652"/>
        </p:xfrm>
        <a:graphic>
          <a:graphicData uri="http://schemas.openxmlformats.org/drawingml/2006/table">
            <a:tbl>
              <a:tblPr/>
              <a:tblGrid>
                <a:gridCol w="1763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3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3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37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2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Memory Type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Category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Erasure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Write Mechanism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Volatility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8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Random-access </a:t>
                      </a:r>
                      <a:b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</a:b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memory (RAM)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Read-write memory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Electrically, byte-level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Electrically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Volatile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8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Read-only </a:t>
                      </a:r>
                      <a:b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</a:b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memory (ROM)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Read-only memory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Not possible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Masks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Nonvolatile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Programmable </a:t>
                      </a:r>
                      <a:b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</a:b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ROM (PROM)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Electrically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8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Erasable PROM </a:t>
                      </a:r>
                      <a:b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</a:b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(EPROM)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Read-mostly memory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UV light, chip-level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5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Electrically Erasable PROM (EEPROM)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Electrically, byte-level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Flash memory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Electrically, block-level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Picture 2" descr="C:\Users\ab0480\Desktop\CU_\New Session Prep - 2016-17\120CT\trafficlight_green_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57" y="33265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5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687610"/>
          </a:xfrm>
        </p:spPr>
        <p:txBody>
          <a:bodyPr>
            <a:normAutofit/>
          </a:bodyPr>
          <a:lstStyle/>
          <a:p>
            <a:r>
              <a:rPr lang="en-GB" sz="4000" b="1" dirty="0"/>
              <a:t>Semiconductor Memory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8363272" cy="4525963"/>
          </a:xfrm>
        </p:spPr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RAM</a:t>
            </a:r>
            <a:r>
              <a:rPr lang="en-GB" dirty="0"/>
              <a:t> </a:t>
            </a:r>
          </a:p>
          <a:p>
            <a:pPr lvl="1"/>
            <a:r>
              <a:rPr lang="en-GB" dirty="0">
                <a:solidFill>
                  <a:srgbClr val="0070C0"/>
                </a:solidFill>
              </a:rPr>
              <a:t>Misnamed as all semiconductor memory is random access</a:t>
            </a:r>
          </a:p>
          <a:p>
            <a:pPr marL="2057400" lvl="8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lvl="1"/>
            <a:r>
              <a:rPr lang="en-GB" dirty="0">
                <a:solidFill>
                  <a:srgbClr val="0070C0"/>
                </a:solidFill>
              </a:rPr>
              <a:t>Read/Write</a:t>
            </a:r>
          </a:p>
          <a:p>
            <a:pPr marL="2057400" lvl="8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lvl="1"/>
            <a:r>
              <a:rPr lang="en-GB" dirty="0">
                <a:solidFill>
                  <a:srgbClr val="0070C0"/>
                </a:solidFill>
              </a:rPr>
              <a:t>Volatile</a:t>
            </a:r>
          </a:p>
          <a:p>
            <a:pPr lvl="8"/>
            <a:endParaRPr lang="en-GB" dirty="0">
              <a:solidFill>
                <a:srgbClr val="0070C0"/>
              </a:solidFill>
            </a:endParaRPr>
          </a:p>
          <a:p>
            <a:pPr lvl="1"/>
            <a:r>
              <a:rPr lang="en-GB" dirty="0">
                <a:solidFill>
                  <a:srgbClr val="0070C0"/>
                </a:solidFill>
              </a:rPr>
              <a:t>Temporary storage</a:t>
            </a:r>
          </a:p>
          <a:p>
            <a:pPr marL="2057400" lvl="8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lvl="1"/>
            <a:r>
              <a:rPr lang="en-GB" dirty="0">
                <a:solidFill>
                  <a:srgbClr val="0070C0"/>
                </a:solidFill>
              </a:rPr>
              <a:t>Static or dynamic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7</a:t>
            </a:fld>
            <a:endParaRPr lang="en-GB"/>
          </a:p>
        </p:txBody>
      </p:sp>
      <p:pic>
        <p:nvPicPr>
          <p:cNvPr id="5" name="Picture 2" descr="C:\Users\ab0480\Desktop\CU_\New Session Prep - 2016-17\120CT\trafficlight_green_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57" y="33265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48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556313" cy="663352"/>
          </a:xfrm>
        </p:spPr>
        <p:txBody>
          <a:bodyPr>
            <a:normAutofit/>
          </a:bodyPr>
          <a:lstStyle/>
          <a:p>
            <a: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RAM (DRAM)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idx="1"/>
          </p:nvPr>
        </p:nvSpPr>
        <p:spPr>
          <a:xfrm>
            <a:off x="683568" y="1611023"/>
            <a:ext cx="78867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RAM technology is divided into two technologies:</a:t>
            </a:r>
          </a:p>
          <a:p>
            <a:pPr lvl="1"/>
            <a:r>
              <a:rPr lang="en-GB" dirty="0">
                <a:solidFill>
                  <a:schemeClr val="accent5"/>
                </a:solidFill>
              </a:rPr>
              <a:t>Dynamic RAM (DRAM)</a:t>
            </a:r>
          </a:p>
          <a:p>
            <a:pPr lvl="1"/>
            <a:r>
              <a:rPr lang="en-GB" dirty="0">
                <a:solidFill>
                  <a:schemeClr val="accent5"/>
                </a:solidFill>
              </a:rPr>
              <a:t>Static RAM (SRAM)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GB" sz="2000" b="1" dirty="0">
                <a:solidFill>
                  <a:srgbClr val="C00000"/>
                </a:solidFill>
              </a:rPr>
              <a:t>DRAM</a:t>
            </a:r>
          </a:p>
          <a:p>
            <a:pPr marL="457200" lvl="2">
              <a:spcBef>
                <a:spcPts val="2000"/>
              </a:spcBef>
            </a:pPr>
            <a:r>
              <a:rPr lang="en-GB" sz="2000" dirty="0">
                <a:solidFill>
                  <a:srgbClr val="0070C0"/>
                </a:solidFill>
              </a:rPr>
              <a:t>Made with cells that store data as charge on capacitors</a:t>
            </a:r>
          </a:p>
          <a:p>
            <a:pPr marL="457200" lvl="2">
              <a:spcBef>
                <a:spcPts val="2000"/>
              </a:spcBef>
            </a:pPr>
            <a:r>
              <a:rPr lang="en-GB" sz="2000" dirty="0">
                <a:solidFill>
                  <a:srgbClr val="0070C0"/>
                </a:solidFill>
              </a:rPr>
              <a:t>Presence or absence of charge in a capacitor is interpreted as a binary 1 or 0</a:t>
            </a:r>
          </a:p>
          <a:p>
            <a:pPr marL="740664" lvl="3">
              <a:spcBef>
                <a:spcPts val="2000"/>
              </a:spcBef>
            </a:pPr>
            <a:r>
              <a:rPr lang="en-GB" sz="1800" dirty="0">
                <a:solidFill>
                  <a:srgbClr val="C00000"/>
                </a:solidFill>
              </a:rPr>
              <a:t>This depends on the threshold voltage of the transistor connected to the capacitor</a:t>
            </a:r>
          </a:p>
          <a:p>
            <a:pPr marL="457200" lvl="2">
              <a:spcBef>
                <a:spcPts val="2000"/>
              </a:spcBef>
            </a:pPr>
            <a:r>
              <a:rPr lang="en-GB" sz="2000" dirty="0">
                <a:solidFill>
                  <a:srgbClr val="0070C0"/>
                </a:solidFill>
              </a:rPr>
              <a:t>Requires periodic charge refreshing to maintain data storage</a:t>
            </a:r>
          </a:p>
          <a:p>
            <a:pPr marL="457200" lvl="2">
              <a:spcBef>
                <a:spcPts val="2000"/>
              </a:spcBef>
            </a:pPr>
            <a:r>
              <a:rPr lang="en-GB" sz="2000" dirty="0">
                <a:solidFill>
                  <a:srgbClr val="0070C0"/>
                </a:solidFill>
              </a:rPr>
              <a:t>The term </a:t>
            </a:r>
            <a:r>
              <a:rPr lang="en-GB" sz="2000" i="1" dirty="0">
                <a:solidFill>
                  <a:srgbClr val="0070C0"/>
                </a:solidFill>
              </a:rPr>
              <a:t>dynamic </a:t>
            </a:r>
            <a:r>
              <a:rPr lang="en-GB" sz="2000" dirty="0">
                <a:solidFill>
                  <a:srgbClr val="0070C0"/>
                </a:solidFill>
              </a:rPr>
              <a:t>refers to tendency of the stored charge to leak away, even with power continuously applied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8</a:t>
            </a:fld>
            <a:endParaRPr lang="en-GB"/>
          </a:p>
        </p:txBody>
      </p:sp>
      <p:pic>
        <p:nvPicPr>
          <p:cNvPr id="5" name="Picture 2" descr="C:\Users\ab0480\Desktop\CU_\New Session Prep - 2016-17\120CT\trafficlight_green_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57" y="33265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000143"/>
      </p:ext>
    </p:extLst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332656"/>
            <a:ext cx="5847184" cy="1396330"/>
          </a:xfrm>
        </p:spPr>
        <p:txBody>
          <a:bodyPr>
            <a:noAutofit/>
          </a:bodyPr>
          <a:lstStyle/>
          <a:p>
            <a:pPr algn="ctr"/>
            <a:r>
              <a:rPr lang="en-GB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RAM (SRAM)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899592" y="2286000"/>
            <a:ext cx="4015304" cy="3535363"/>
          </a:xfrm>
        </p:spPr>
        <p:txBody>
          <a:bodyPr>
            <a:normAutofit/>
          </a:bodyPr>
          <a:lstStyle/>
          <a:p>
            <a:pPr marL="228600" lvl="1" indent="-182880">
              <a:spcBef>
                <a:spcPts val="2000"/>
              </a:spcBef>
              <a:buClr>
                <a:schemeClr val="bg2"/>
              </a:buClr>
              <a:buFont typeface="Wingdings" charset="2"/>
              <a:buChar char="§"/>
            </a:pPr>
            <a:r>
              <a:rPr lang="en-GB" sz="1800" dirty="0">
                <a:solidFill>
                  <a:srgbClr val="0070C0"/>
                </a:solidFill>
              </a:rPr>
              <a:t>Digital device that uses the same logic elements used in the processor</a:t>
            </a:r>
          </a:p>
          <a:p>
            <a:pPr marL="228600" lvl="1" indent="-182880">
              <a:spcBef>
                <a:spcPts val="2000"/>
              </a:spcBef>
              <a:buClr>
                <a:schemeClr val="bg2"/>
              </a:buClr>
              <a:buFont typeface="Wingdings" charset="2"/>
              <a:buChar char="§"/>
            </a:pPr>
            <a:r>
              <a:rPr lang="en-GB" sz="1800" dirty="0">
                <a:solidFill>
                  <a:srgbClr val="0070C0"/>
                </a:solidFill>
              </a:rPr>
              <a:t>Binary values are stored using traditional flip-flop logic gate configurations</a:t>
            </a:r>
          </a:p>
          <a:p>
            <a:pPr marL="228600" lvl="1" indent="-182880">
              <a:spcBef>
                <a:spcPts val="2000"/>
              </a:spcBef>
              <a:buClr>
                <a:schemeClr val="bg2"/>
              </a:buClr>
              <a:buFont typeface="Wingdings" charset="2"/>
              <a:buChar char="§"/>
            </a:pPr>
            <a:r>
              <a:rPr lang="en-GB" sz="1800" dirty="0">
                <a:solidFill>
                  <a:srgbClr val="0070C0"/>
                </a:solidFill>
              </a:rPr>
              <a:t>Will hold its data as long as power is supplied to it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endParaRPr lang="en-GB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2286000"/>
            <a:ext cx="3123192" cy="2165413"/>
          </a:xfrm>
          <a:prstGeom prst="rect">
            <a:avLst/>
          </a:prstGeom>
          <a:effectLst>
            <a:softEdge rad="203200"/>
          </a:effectLst>
        </p:spPr>
      </p:pic>
      <p:pic>
        <p:nvPicPr>
          <p:cNvPr id="6" name="Picture 2" descr="C:\Users\ab0480\Desktop\CU_\New Session Prep - 2016-17\120CT\trafficlight_green_25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57" y="33265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017247"/>
      </p:ext>
    </p:extLst>
  </p:cSld>
  <p:clrMapOvr>
    <a:masterClrMapping/>
  </p:clrMapOvr>
  <p:transition spd="slow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25819</TotalTime>
  <Words>6917</Words>
  <Application>Microsoft Office PowerPoint</Application>
  <PresentationFormat>On-screen Show (4:3)</PresentationFormat>
  <Paragraphs>846</Paragraphs>
  <Slides>40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Times</vt:lpstr>
      <vt:lpstr>Times New Roman</vt:lpstr>
      <vt:lpstr>Wingdings</vt:lpstr>
      <vt:lpstr>Office Theme</vt:lpstr>
      <vt:lpstr>Memory Architecture</vt:lpstr>
      <vt:lpstr>Today……………</vt:lpstr>
      <vt:lpstr>Memory: Key Characteristics of Computer Memory Systems</vt:lpstr>
      <vt:lpstr>Capacity and Performance:</vt:lpstr>
      <vt:lpstr>Memory Cell Operation</vt:lpstr>
      <vt:lpstr>Semiconductor Memory Types</vt:lpstr>
      <vt:lpstr>Semiconductor Memory</vt:lpstr>
      <vt:lpstr>Dynamic RAM (DRAM)</vt:lpstr>
      <vt:lpstr>Static RAM (SRAM)</vt:lpstr>
      <vt:lpstr>Static RAM</vt:lpstr>
      <vt:lpstr>SRAM versus DRAM</vt:lpstr>
      <vt:lpstr>Synchronous DRAM (SDRAM)</vt:lpstr>
      <vt:lpstr>Double Data Rate SDRAM  (DDR SDRAM)</vt:lpstr>
      <vt:lpstr>Read Only Memory (ROM)</vt:lpstr>
      <vt:lpstr>Read Only Memory (ROM) – Potential Applications</vt:lpstr>
      <vt:lpstr>Types of ROM</vt:lpstr>
      <vt:lpstr>Programmable ROM (PROM)</vt:lpstr>
      <vt:lpstr>Read-Mostly Memory</vt:lpstr>
      <vt:lpstr>Memory Hierarchy</vt:lpstr>
      <vt:lpstr>Memory Hierarchy</vt:lpstr>
      <vt:lpstr>Memory Hierarchy</vt:lpstr>
      <vt:lpstr>Principle of Locality of Reference</vt:lpstr>
      <vt:lpstr>Principle of Locality of Reference</vt:lpstr>
      <vt:lpstr>Principle of Locality of Reference</vt:lpstr>
      <vt:lpstr>Cache</vt:lpstr>
      <vt:lpstr>Cache and Main Memory</vt:lpstr>
      <vt:lpstr>Cache operation – overview</vt:lpstr>
      <vt:lpstr>Cache/Main Memory Structure</vt:lpstr>
      <vt:lpstr>Mapping Function</vt:lpstr>
      <vt:lpstr>Direct Mapping</vt:lpstr>
      <vt:lpstr>Direct  Mapping</vt:lpstr>
      <vt:lpstr>Direct Mapping pros &amp; cons</vt:lpstr>
      <vt:lpstr>Victim Cache</vt:lpstr>
      <vt:lpstr>Associative Mapping</vt:lpstr>
      <vt:lpstr>Set Associative Mapping</vt:lpstr>
      <vt:lpstr>Replacement Algorithms</vt:lpstr>
      <vt:lpstr>The four most common replacement algorithms are:</vt:lpstr>
      <vt:lpstr>Unified Versus Split Caches</vt:lpstr>
      <vt:lpstr>External Memory</vt:lpstr>
      <vt:lpstr>Further Reading</vt:lpstr>
    </vt:vector>
  </TitlesOfParts>
  <Company>Coventry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340CT Software Quality and Process Management</dc:title>
  <dc:creator>Windows User</dc:creator>
  <cp:lastModifiedBy>Dianabasi Nkantah</cp:lastModifiedBy>
  <cp:revision>342</cp:revision>
  <dcterms:created xsi:type="dcterms:W3CDTF">2012-09-30T21:28:26Z</dcterms:created>
  <dcterms:modified xsi:type="dcterms:W3CDTF">2017-11-04T17:50:52Z</dcterms:modified>
</cp:coreProperties>
</file>