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11"/>
  </p:notesMasterIdLst>
  <p:sldIdLst>
    <p:sldId id="256" r:id="rId2"/>
    <p:sldId id="447" r:id="rId3"/>
    <p:sldId id="448" r:id="rId4"/>
    <p:sldId id="449" r:id="rId5"/>
    <p:sldId id="450" r:id="rId6"/>
    <p:sldId id="452" r:id="rId7"/>
    <p:sldId id="453" r:id="rId8"/>
    <p:sldId id="451" r:id="rId9"/>
    <p:sldId id="454" r:id="rId10"/>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82060" autoAdjust="0"/>
  </p:normalViewPr>
  <p:slideViewPr>
    <p:cSldViewPr>
      <p:cViewPr varScale="1">
        <p:scale>
          <a:sx n="88" d="100"/>
          <a:sy n="88" d="100"/>
        </p:scale>
        <p:origin x="84" y="10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58A60D-FE78-0F40-BCD3-E8EAB604BC40}"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69C4F0F-B3D5-5443-8C30-94DC07DAD9C7}">
      <dgm:prSet/>
      <dgm:spPr/>
      <dgm:t>
        <a:bodyPr/>
        <a:lstStyle/>
        <a:p>
          <a:pPr rtl="0"/>
          <a:r>
            <a:rPr lang="en-US" dirty="0"/>
            <a:t>One machine instruction per machine cycle</a:t>
          </a:r>
        </a:p>
      </dgm:t>
    </dgm:pt>
    <dgm:pt modelId="{DDA9615D-95D6-404F-87E6-C35F182BCE49}" type="parTrans" cxnId="{28E11289-8B94-8B40-B967-84612DB9A6C8}">
      <dgm:prSet/>
      <dgm:spPr/>
      <dgm:t>
        <a:bodyPr/>
        <a:lstStyle/>
        <a:p>
          <a:endParaRPr lang="en-US"/>
        </a:p>
      </dgm:t>
    </dgm:pt>
    <dgm:pt modelId="{4D73B6E0-561C-8C4B-B5C7-3DDEE33AA52B}" type="sibTrans" cxnId="{28E11289-8B94-8B40-B967-84612DB9A6C8}">
      <dgm:prSet/>
      <dgm:spPr/>
      <dgm:t>
        <a:bodyPr/>
        <a:lstStyle/>
        <a:p>
          <a:endParaRPr lang="en-US"/>
        </a:p>
      </dgm:t>
    </dgm:pt>
    <dgm:pt modelId="{1B1A0421-080C-344A-A3E1-BB1FCF757927}">
      <dgm:prSet/>
      <dgm:spPr>
        <a:ln>
          <a:solidFill>
            <a:schemeClr val="accent1"/>
          </a:solidFill>
        </a:ln>
      </dgm:spPr>
      <dgm:t>
        <a:bodyPr/>
        <a:lstStyle/>
        <a:p>
          <a:pPr rtl="0"/>
          <a:r>
            <a:rPr lang="en-US" i="1" dirty="0"/>
            <a:t>Machine cycle --- </a:t>
          </a:r>
          <a:r>
            <a:rPr lang="en-US" dirty="0"/>
            <a:t>the time it takes to fetch two operands from registers, perform an ALU operation, and store the result in a register</a:t>
          </a:r>
        </a:p>
      </dgm:t>
    </dgm:pt>
    <dgm:pt modelId="{08E5C0DB-C6B2-B64B-9F42-97ED2381A45B}" type="parTrans" cxnId="{3F5A3832-B78A-6047-B376-C05E6E67C818}">
      <dgm:prSet/>
      <dgm:spPr/>
      <dgm:t>
        <a:bodyPr/>
        <a:lstStyle/>
        <a:p>
          <a:endParaRPr lang="en-US"/>
        </a:p>
      </dgm:t>
    </dgm:pt>
    <dgm:pt modelId="{B9552DE0-6A1C-1344-BBF4-33EE31EB054E}" type="sibTrans" cxnId="{3F5A3832-B78A-6047-B376-C05E6E67C818}">
      <dgm:prSet/>
      <dgm:spPr/>
      <dgm:t>
        <a:bodyPr/>
        <a:lstStyle/>
        <a:p>
          <a:endParaRPr lang="en-US"/>
        </a:p>
      </dgm:t>
    </dgm:pt>
    <dgm:pt modelId="{60120AB5-B5D7-4244-A4C4-93F546098E67}">
      <dgm:prSet/>
      <dgm:spPr/>
      <dgm:t>
        <a:bodyPr/>
        <a:lstStyle/>
        <a:p>
          <a:pPr rtl="0"/>
          <a:r>
            <a:rPr lang="en-GB" dirty="0"/>
            <a:t>Register-to-register operations</a:t>
          </a:r>
        </a:p>
      </dgm:t>
    </dgm:pt>
    <dgm:pt modelId="{538980F7-7F93-C34C-8D35-2D41B4E79A6A}" type="parTrans" cxnId="{0A54D7E8-7B20-584C-870B-3F00F434DE7E}">
      <dgm:prSet/>
      <dgm:spPr/>
      <dgm:t>
        <a:bodyPr/>
        <a:lstStyle/>
        <a:p>
          <a:endParaRPr lang="en-US"/>
        </a:p>
      </dgm:t>
    </dgm:pt>
    <dgm:pt modelId="{F940C37C-6E76-EB49-A3A1-0DC390E0CC70}" type="sibTrans" cxnId="{0A54D7E8-7B20-584C-870B-3F00F434DE7E}">
      <dgm:prSet/>
      <dgm:spPr/>
      <dgm:t>
        <a:bodyPr/>
        <a:lstStyle/>
        <a:p>
          <a:endParaRPr lang="en-US"/>
        </a:p>
      </dgm:t>
    </dgm:pt>
    <dgm:pt modelId="{35121F1A-C7A0-6848-870C-B28B2861A87E}">
      <dgm:prSet/>
      <dgm:spPr>
        <a:ln>
          <a:solidFill>
            <a:schemeClr val="accent1"/>
          </a:solidFill>
        </a:ln>
      </dgm:spPr>
      <dgm:t>
        <a:bodyPr/>
        <a:lstStyle/>
        <a:p>
          <a:pPr rtl="0"/>
          <a:r>
            <a:rPr lang="en-US" dirty="0"/>
            <a:t>Only simple LOAD and STORE operations accessing memory</a:t>
          </a:r>
        </a:p>
      </dgm:t>
    </dgm:pt>
    <dgm:pt modelId="{86FE6B7B-B4E0-0C40-98F3-CBB697CC6A2A}" type="parTrans" cxnId="{45FAE5DE-E44A-EB40-BB1A-F57201DAA944}">
      <dgm:prSet/>
      <dgm:spPr/>
      <dgm:t>
        <a:bodyPr/>
        <a:lstStyle/>
        <a:p>
          <a:endParaRPr lang="en-US"/>
        </a:p>
      </dgm:t>
    </dgm:pt>
    <dgm:pt modelId="{7E3571F0-E73E-D448-B8D7-5D0D8B9EF23F}" type="sibTrans" cxnId="{45FAE5DE-E44A-EB40-BB1A-F57201DAA944}">
      <dgm:prSet/>
      <dgm:spPr/>
      <dgm:t>
        <a:bodyPr/>
        <a:lstStyle/>
        <a:p>
          <a:endParaRPr lang="en-US"/>
        </a:p>
      </dgm:t>
    </dgm:pt>
    <dgm:pt modelId="{B31EFF2C-952C-264C-AD27-94C0D94C474F}">
      <dgm:prSet/>
      <dgm:spPr>
        <a:ln>
          <a:solidFill>
            <a:schemeClr val="accent1"/>
          </a:solidFill>
        </a:ln>
      </dgm:spPr>
      <dgm:t>
        <a:bodyPr/>
        <a:lstStyle/>
        <a:p>
          <a:pPr rtl="0"/>
          <a:r>
            <a:rPr lang="en-US" dirty="0"/>
            <a:t>This simplifies the instruction set and therefore the control unit</a:t>
          </a:r>
        </a:p>
      </dgm:t>
    </dgm:pt>
    <dgm:pt modelId="{4925417B-A127-3D4E-B428-A22026C2BD9C}" type="parTrans" cxnId="{5FA3113C-671C-9148-8F76-7F261B2CBC02}">
      <dgm:prSet/>
      <dgm:spPr/>
      <dgm:t>
        <a:bodyPr/>
        <a:lstStyle/>
        <a:p>
          <a:endParaRPr lang="en-US"/>
        </a:p>
      </dgm:t>
    </dgm:pt>
    <dgm:pt modelId="{BFC3BB77-34C4-A64E-9DD5-26AC6CCE7605}" type="sibTrans" cxnId="{5FA3113C-671C-9148-8F76-7F261B2CBC02}">
      <dgm:prSet/>
      <dgm:spPr/>
      <dgm:t>
        <a:bodyPr/>
        <a:lstStyle/>
        <a:p>
          <a:endParaRPr lang="en-US"/>
        </a:p>
      </dgm:t>
    </dgm:pt>
    <dgm:pt modelId="{8D51B169-5F12-984F-9E21-DFAFCB8C1762}">
      <dgm:prSet/>
      <dgm:spPr/>
      <dgm:t>
        <a:bodyPr/>
        <a:lstStyle/>
        <a:p>
          <a:pPr rtl="0"/>
          <a:r>
            <a:rPr lang="en-US" dirty="0"/>
            <a:t>Simple addressing modes</a:t>
          </a:r>
        </a:p>
      </dgm:t>
    </dgm:pt>
    <dgm:pt modelId="{1F42CE0B-C0BA-B34F-A30E-611CB009B6E1}" type="parTrans" cxnId="{3131A3F9-C6D5-A84C-9F4E-B4AB434ADE2B}">
      <dgm:prSet/>
      <dgm:spPr/>
      <dgm:t>
        <a:bodyPr/>
        <a:lstStyle/>
        <a:p>
          <a:endParaRPr lang="en-US"/>
        </a:p>
      </dgm:t>
    </dgm:pt>
    <dgm:pt modelId="{67389ADB-46EA-A449-9E9C-1C0EDA8EFA37}" type="sibTrans" cxnId="{3131A3F9-C6D5-A84C-9F4E-B4AB434ADE2B}">
      <dgm:prSet/>
      <dgm:spPr/>
      <dgm:t>
        <a:bodyPr/>
        <a:lstStyle/>
        <a:p>
          <a:endParaRPr lang="en-US"/>
        </a:p>
      </dgm:t>
    </dgm:pt>
    <dgm:pt modelId="{279BE4F5-B5CF-7145-8AC4-291BEFBFA557}">
      <dgm:prSet/>
      <dgm:spPr>
        <a:ln>
          <a:solidFill>
            <a:schemeClr val="accent1"/>
          </a:solidFill>
        </a:ln>
      </dgm:spPr>
      <dgm:t>
        <a:bodyPr/>
        <a:lstStyle/>
        <a:p>
          <a:pPr rtl="0"/>
          <a:r>
            <a:rPr lang="en-US" dirty="0"/>
            <a:t>Simplifies the instruction set and the control unit</a:t>
          </a:r>
        </a:p>
      </dgm:t>
    </dgm:pt>
    <dgm:pt modelId="{74CBD9CF-FFC0-214D-B309-F71C39672931}" type="parTrans" cxnId="{FAF26CEA-0E87-AB44-B57C-5F16BD222A5C}">
      <dgm:prSet/>
      <dgm:spPr/>
      <dgm:t>
        <a:bodyPr/>
        <a:lstStyle/>
        <a:p>
          <a:endParaRPr lang="en-US"/>
        </a:p>
      </dgm:t>
    </dgm:pt>
    <dgm:pt modelId="{BBE29709-E103-2348-90BE-C166CFB79720}" type="sibTrans" cxnId="{FAF26CEA-0E87-AB44-B57C-5F16BD222A5C}">
      <dgm:prSet/>
      <dgm:spPr/>
      <dgm:t>
        <a:bodyPr/>
        <a:lstStyle/>
        <a:p>
          <a:endParaRPr lang="en-US"/>
        </a:p>
      </dgm:t>
    </dgm:pt>
    <dgm:pt modelId="{F6870BE2-4932-1247-AB69-278F71D85997}">
      <dgm:prSet/>
      <dgm:spPr/>
      <dgm:t>
        <a:bodyPr/>
        <a:lstStyle/>
        <a:p>
          <a:pPr rtl="0"/>
          <a:r>
            <a:rPr lang="en-US" dirty="0"/>
            <a:t>Simple instruction formats</a:t>
          </a:r>
        </a:p>
      </dgm:t>
    </dgm:pt>
    <dgm:pt modelId="{BA78A1DF-317D-DF47-B7AE-F1AEDDBB4F38}" type="parTrans" cxnId="{1307917C-899E-764B-A3D7-FFB6AF9DB95E}">
      <dgm:prSet/>
      <dgm:spPr/>
      <dgm:t>
        <a:bodyPr/>
        <a:lstStyle/>
        <a:p>
          <a:endParaRPr lang="en-US"/>
        </a:p>
      </dgm:t>
    </dgm:pt>
    <dgm:pt modelId="{953C6E7E-9EE0-8B4C-94C4-F62C6CC909C7}" type="sibTrans" cxnId="{1307917C-899E-764B-A3D7-FFB6AF9DB95E}">
      <dgm:prSet/>
      <dgm:spPr/>
      <dgm:t>
        <a:bodyPr/>
        <a:lstStyle/>
        <a:p>
          <a:endParaRPr lang="en-US"/>
        </a:p>
      </dgm:t>
    </dgm:pt>
    <dgm:pt modelId="{064F0035-76C0-2B4B-910F-114E64396006}">
      <dgm:prSet/>
      <dgm:spPr>
        <a:ln>
          <a:solidFill>
            <a:schemeClr val="accent1"/>
          </a:solidFill>
        </a:ln>
      </dgm:spPr>
      <dgm:t>
        <a:bodyPr/>
        <a:lstStyle/>
        <a:p>
          <a:pPr rtl="0"/>
          <a:r>
            <a:rPr lang="en-US" dirty="0"/>
            <a:t>Generally only one or a few formats are used</a:t>
          </a:r>
        </a:p>
      </dgm:t>
    </dgm:pt>
    <dgm:pt modelId="{A663C3F2-A414-8743-A99B-913C0360F914}" type="parTrans" cxnId="{DEF1544C-3E7E-B54B-B008-E243A666DA4C}">
      <dgm:prSet/>
      <dgm:spPr/>
      <dgm:t>
        <a:bodyPr/>
        <a:lstStyle/>
        <a:p>
          <a:endParaRPr lang="en-US"/>
        </a:p>
      </dgm:t>
    </dgm:pt>
    <dgm:pt modelId="{059C506A-124F-1D49-99C9-FF5F1F56002C}" type="sibTrans" cxnId="{DEF1544C-3E7E-B54B-B008-E243A666DA4C}">
      <dgm:prSet/>
      <dgm:spPr/>
      <dgm:t>
        <a:bodyPr/>
        <a:lstStyle/>
        <a:p>
          <a:endParaRPr lang="en-US"/>
        </a:p>
      </dgm:t>
    </dgm:pt>
    <dgm:pt modelId="{322C46EA-8C4A-8C4F-998C-2DD967E5ABD6}">
      <dgm:prSet/>
      <dgm:spPr>
        <a:ln>
          <a:solidFill>
            <a:schemeClr val="accent1"/>
          </a:solidFill>
        </a:ln>
      </dgm:spPr>
      <dgm:t>
        <a:bodyPr/>
        <a:lstStyle/>
        <a:p>
          <a:pPr rtl="0"/>
          <a:r>
            <a:rPr lang="en-US" dirty="0"/>
            <a:t>Instruction length is fixed and aligned on word boundaries</a:t>
          </a:r>
        </a:p>
      </dgm:t>
    </dgm:pt>
    <dgm:pt modelId="{0DD71FD1-FE00-124E-9822-A9812F3B042A}" type="parTrans" cxnId="{26A32A88-3D3C-F444-BB09-7914FC49435B}">
      <dgm:prSet/>
      <dgm:spPr/>
      <dgm:t>
        <a:bodyPr/>
        <a:lstStyle/>
        <a:p>
          <a:endParaRPr lang="en-US"/>
        </a:p>
      </dgm:t>
    </dgm:pt>
    <dgm:pt modelId="{E6BBB571-5AD1-3144-A96B-4ACFA53F749E}" type="sibTrans" cxnId="{26A32A88-3D3C-F444-BB09-7914FC49435B}">
      <dgm:prSet/>
      <dgm:spPr/>
      <dgm:t>
        <a:bodyPr/>
        <a:lstStyle/>
        <a:p>
          <a:endParaRPr lang="en-US"/>
        </a:p>
      </dgm:t>
    </dgm:pt>
    <dgm:pt modelId="{117B9951-5B27-BF40-AA27-B2975CDA20B7}">
      <dgm:prSet/>
      <dgm:spPr>
        <a:ln>
          <a:solidFill>
            <a:schemeClr val="accent1"/>
          </a:solidFill>
        </a:ln>
      </dgm:spPr>
      <dgm:t>
        <a:bodyPr/>
        <a:lstStyle/>
        <a:p>
          <a:pPr rtl="0"/>
          <a:r>
            <a:rPr lang="en-US" dirty="0"/>
            <a:t>Opcode decoding and register operand accessing can occur simultaneously</a:t>
          </a:r>
        </a:p>
      </dgm:t>
    </dgm:pt>
    <dgm:pt modelId="{8B69F20F-A676-FF4B-A0CC-582F81BACDF0}" type="parTrans" cxnId="{AE0B61C3-D738-0E40-A82D-7D09301D1E40}">
      <dgm:prSet/>
      <dgm:spPr/>
      <dgm:t>
        <a:bodyPr/>
        <a:lstStyle/>
        <a:p>
          <a:endParaRPr lang="en-US"/>
        </a:p>
      </dgm:t>
    </dgm:pt>
    <dgm:pt modelId="{1CEAB8C4-7ECD-B344-BE95-4264D4DE7504}" type="sibTrans" cxnId="{AE0B61C3-D738-0E40-A82D-7D09301D1E40}">
      <dgm:prSet/>
      <dgm:spPr/>
      <dgm:t>
        <a:bodyPr/>
        <a:lstStyle/>
        <a:p>
          <a:endParaRPr lang="en-US"/>
        </a:p>
      </dgm:t>
    </dgm:pt>
    <dgm:pt modelId="{C0B5BDF5-E4FE-7D4C-8430-4767A2A2E9F6}" type="pres">
      <dgm:prSet presAssocID="{FC58A60D-FE78-0F40-BCD3-E8EAB604BC40}" presName="Name0" presStyleCnt="0">
        <dgm:presLayoutVars>
          <dgm:dir/>
          <dgm:animLvl val="lvl"/>
          <dgm:resizeHandles val="exact"/>
        </dgm:presLayoutVars>
      </dgm:prSet>
      <dgm:spPr/>
    </dgm:pt>
    <dgm:pt modelId="{D051A1E3-898D-9B4D-B246-3F9E3B977966}" type="pres">
      <dgm:prSet presAssocID="{369C4F0F-B3D5-5443-8C30-94DC07DAD9C7}" presName="linNode" presStyleCnt="0"/>
      <dgm:spPr/>
    </dgm:pt>
    <dgm:pt modelId="{AED22860-8EC3-0C44-B182-3D54D1B6BC53}" type="pres">
      <dgm:prSet presAssocID="{369C4F0F-B3D5-5443-8C30-94DC07DAD9C7}" presName="parentText" presStyleLbl="node1" presStyleIdx="0" presStyleCnt="4">
        <dgm:presLayoutVars>
          <dgm:chMax val="1"/>
          <dgm:bulletEnabled val="1"/>
        </dgm:presLayoutVars>
      </dgm:prSet>
      <dgm:spPr/>
    </dgm:pt>
    <dgm:pt modelId="{A714525F-49B4-A546-922D-317910E8D6AF}" type="pres">
      <dgm:prSet presAssocID="{369C4F0F-B3D5-5443-8C30-94DC07DAD9C7}" presName="descendantText" presStyleLbl="alignAccFollowNode1" presStyleIdx="0" presStyleCnt="4">
        <dgm:presLayoutVars>
          <dgm:bulletEnabled val="1"/>
        </dgm:presLayoutVars>
      </dgm:prSet>
      <dgm:spPr/>
    </dgm:pt>
    <dgm:pt modelId="{163057F4-1E5E-9C4B-8406-DAAA996F4538}" type="pres">
      <dgm:prSet presAssocID="{4D73B6E0-561C-8C4B-B5C7-3DDEE33AA52B}" presName="sp" presStyleCnt="0"/>
      <dgm:spPr/>
    </dgm:pt>
    <dgm:pt modelId="{18E643B1-229F-2745-BBE8-E33546860B79}" type="pres">
      <dgm:prSet presAssocID="{60120AB5-B5D7-4244-A4C4-93F546098E67}" presName="linNode" presStyleCnt="0"/>
      <dgm:spPr/>
    </dgm:pt>
    <dgm:pt modelId="{E1E1CE50-7595-E541-A597-7711F2B2ABEC}" type="pres">
      <dgm:prSet presAssocID="{60120AB5-B5D7-4244-A4C4-93F546098E67}" presName="parentText" presStyleLbl="node1" presStyleIdx="1" presStyleCnt="4">
        <dgm:presLayoutVars>
          <dgm:chMax val="1"/>
          <dgm:bulletEnabled val="1"/>
        </dgm:presLayoutVars>
      </dgm:prSet>
      <dgm:spPr/>
    </dgm:pt>
    <dgm:pt modelId="{DA03D12E-AB34-374F-B634-779D4E356CFB}" type="pres">
      <dgm:prSet presAssocID="{60120AB5-B5D7-4244-A4C4-93F546098E67}" presName="descendantText" presStyleLbl="alignAccFollowNode1" presStyleIdx="1" presStyleCnt="4">
        <dgm:presLayoutVars>
          <dgm:bulletEnabled val="1"/>
        </dgm:presLayoutVars>
      </dgm:prSet>
      <dgm:spPr/>
    </dgm:pt>
    <dgm:pt modelId="{B7DC8172-070A-A444-8470-3E378A5298D4}" type="pres">
      <dgm:prSet presAssocID="{F940C37C-6E76-EB49-A3A1-0DC390E0CC70}" presName="sp" presStyleCnt="0"/>
      <dgm:spPr/>
    </dgm:pt>
    <dgm:pt modelId="{23A10F00-0333-2B4D-92C7-2E0BD8CC3603}" type="pres">
      <dgm:prSet presAssocID="{8D51B169-5F12-984F-9E21-DFAFCB8C1762}" presName="linNode" presStyleCnt="0"/>
      <dgm:spPr/>
    </dgm:pt>
    <dgm:pt modelId="{954ED7E9-69E7-A04A-BED1-84C8C9114105}" type="pres">
      <dgm:prSet presAssocID="{8D51B169-5F12-984F-9E21-DFAFCB8C1762}" presName="parentText" presStyleLbl="node1" presStyleIdx="2" presStyleCnt="4">
        <dgm:presLayoutVars>
          <dgm:chMax val="1"/>
          <dgm:bulletEnabled val="1"/>
        </dgm:presLayoutVars>
      </dgm:prSet>
      <dgm:spPr/>
    </dgm:pt>
    <dgm:pt modelId="{84AA3C5E-B111-C047-B36D-F05048ED2FAF}" type="pres">
      <dgm:prSet presAssocID="{8D51B169-5F12-984F-9E21-DFAFCB8C1762}" presName="descendantText" presStyleLbl="alignAccFollowNode1" presStyleIdx="2" presStyleCnt="4">
        <dgm:presLayoutVars>
          <dgm:bulletEnabled val="1"/>
        </dgm:presLayoutVars>
      </dgm:prSet>
      <dgm:spPr/>
    </dgm:pt>
    <dgm:pt modelId="{37A78BF5-F37D-0648-A621-80DC1BCDDBC5}" type="pres">
      <dgm:prSet presAssocID="{67389ADB-46EA-A449-9E9C-1C0EDA8EFA37}" presName="sp" presStyleCnt="0"/>
      <dgm:spPr/>
    </dgm:pt>
    <dgm:pt modelId="{B5A27071-D7B0-444D-A1D0-F43476EBA28F}" type="pres">
      <dgm:prSet presAssocID="{F6870BE2-4932-1247-AB69-278F71D85997}" presName="linNode" presStyleCnt="0"/>
      <dgm:spPr/>
    </dgm:pt>
    <dgm:pt modelId="{B0DD2493-A39C-B44F-B504-729F5132EC05}" type="pres">
      <dgm:prSet presAssocID="{F6870BE2-4932-1247-AB69-278F71D85997}" presName="parentText" presStyleLbl="node1" presStyleIdx="3" presStyleCnt="4">
        <dgm:presLayoutVars>
          <dgm:chMax val="1"/>
          <dgm:bulletEnabled val="1"/>
        </dgm:presLayoutVars>
      </dgm:prSet>
      <dgm:spPr/>
    </dgm:pt>
    <dgm:pt modelId="{02169971-A5B0-B746-BBD6-49F2F99B81A8}" type="pres">
      <dgm:prSet presAssocID="{F6870BE2-4932-1247-AB69-278F71D85997}" presName="descendantText" presStyleLbl="alignAccFollowNode1" presStyleIdx="3" presStyleCnt="4">
        <dgm:presLayoutVars>
          <dgm:bulletEnabled val="1"/>
        </dgm:presLayoutVars>
      </dgm:prSet>
      <dgm:spPr/>
    </dgm:pt>
  </dgm:ptLst>
  <dgm:cxnLst>
    <dgm:cxn modelId="{49BB160F-B896-4B4A-AFD6-283DCA477ED3}" type="presOf" srcId="{8D51B169-5F12-984F-9E21-DFAFCB8C1762}" destId="{954ED7E9-69E7-A04A-BED1-84C8C9114105}" srcOrd="0" destOrd="0" presId="urn:microsoft.com/office/officeart/2005/8/layout/vList5"/>
    <dgm:cxn modelId="{B4BB802F-3097-4D1C-B217-F34EFDAF4450}" type="presOf" srcId="{279BE4F5-B5CF-7145-8AC4-291BEFBFA557}" destId="{84AA3C5E-B111-C047-B36D-F05048ED2FAF}" srcOrd="0" destOrd="0" presId="urn:microsoft.com/office/officeart/2005/8/layout/vList5"/>
    <dgm:cxn modelId="{3F5A3832-B78A-6047-B376-C05E6E67C818}" srcId="{369C4F0F-B3D5-5443-8C30-94DC07DAD9C7}" destId="{1B1A0421-080C-344A-A3E1-BB1FCF757927}" srcOrd="0" destOrd="0" parTransId="{08E5C0DB-C6B2-B64B-9F42-97ED2381A45B}" sibTransId="{B9552DE0-6A1C-1344-BBF4-33EE31EB054E}"/>
    <dgm:cxn modelId="{5FA3113C-671C-9148-8F76-7F261B2CBC02}" srcId="{60120AB5-B5D7-4244-A4C4-93F546098E67}" destId="{B31EFF2C-952C-264C-AD27-94C0D94C474F}" srcOrd="1" destOrd="0" parTransId="{4925417B-A127-3D4E-B428-A22026C2BD9C}" sibTransId="{BFC3BB77-34C4-A64E-9DD5-26AC6CCE7605}"/>
    <dgm:cxn modelId="{DAFAF03E-6680-43D1-B7BC-8091F182DCEF}" type="presOf" srcId="{35121F1A-C7A0-6848-870C-B28B2861A87E}" destId="{DA03D12E-AB34-374F-B634-779D4E356CFB}" srcOrd="0" destOrd="0" presId="urn:microsoft.com/office/officeart/2005/8/layout/vList5"/>
    <dgm:cxn modelId="{DEF1544C-3E7E-B54B-B008-E243A666DA4C}" srcId="{F6870BE2-4932-1247-AB69-278F71D85997}" destId="{064F0035-76C0-2B4B-910F-114E64396006}" srcOrd="0" destOrd="0" parTransId="{A663C3F2-A414-8743-A99B-913C0360F914}" sibTransId="{059C506A-124F-1D49-99C9-FF5F1F56002C}"/>
    <dgm:cxn modelId="{DC765251-D63D-42DF-B2FB-F6F4EA386196}" type="presOf" srcId="{369C4F0F-B3D5-5443-8C30-94DC07DAD9C7}" destId="{AED22860-8EC3-0C44-B182-3D54D1B6BC53}" srcOrd="0" destOrd="0" presId="urn:microsoft.com/office/officeart/2005/8/layout/vList5"/>
    <dgm:cxn modelId="{2849FA74-4B0E-48F8-B6A7-5F479C03E2F3}" type="presOf" srcId="{B31EFF2C-952C-264C-AD27-94C0D94C474F}" destId="{DA03D12E-AB34-374F-B634-779D4E356CFB}" srcOrd="0" destOrd="1" presId="urn:microsoft.com/office/officeart/2005/8/layout/vList5"/>
    <dgm:cxn modelId="{1918727B-7126-4C72-BB0C-DE6ED8DA9246}" type="presOf" srcId="{064F0035-76C0-2B4B-910F-114E64396006}" destId="{02169971-A5B0-B746-BBD6-49F2F99B81A8}" srcOrd="0" destOrd="0" presId="urn:microsoft.com/office/officeart/2005/8/layout/vList5"/>
    <dgm:cxn modelId="{1307917C-899E-764B-A3D7-FFB6AF9DB95E}" srcId="{FC58A60D-FE78-0F40-BCD3-E8EAB604BC40}" destId="{F6870BE2-4932-1247-AB69-278F71D85997}" srcOrd="3" destOrd="0" parTransId="{BA78A1DF-317D-DF47-B7AE-F1AEDDBB4F38}" sibTransId="{953C6E7E-9EE0-8B4C-94C4-F62C6CC909C7}"/>
    <dgm:cxn modelId="{E3CA9C84-61A6-4781-87AB-ED0EB3E71AF9}" type="presOf" srcId="{117B9951-5B27-BF40-AA27-B2975CDA20B7}" destId="{02169971-A5B0-B746-BBD6-49F2F99B81A8}" srcOrd="0" destOrd="2" presId="urn:microsoft.com/office/officeart/2005/8/layout/vList5"/>
    <dgm:cxn modelId="{C9D5A186-E4A1-473E-B5C6-20458A67F2DD}" type="presOf" srcId="{1B1A0421-080C-344A-A3E1-BB1FCF757927}" destId="{A714525F-49B4-A546-922D-317910E8D6AF}" srcOrd="0" destOrd="0" presId="urn:microsoft.com/office/officeart/2005/8/layout/vList5"/>
    <dgm:cxn modelId="{26A32A88-3D3C-F444-BB09-7914FC49435B}" srcId="{F6870BE2-4932-1247-AB69-278F71D85997}" destId="{322C46EA-8C4A-8C4F-998C-2DD967E5ABD6}" srcOrd="1" destOrd="0" parTransId="{0DD71FD1-FE00-124E-9822-A9812F3B042A}" sibTransId="{E6BBB571-5AD1-3144-A96B-4ACFA53F749E}"/>
    <dgm:cxn modelId="{28E11289-8B94-8B40-B967-84612DB9A6C8}" srcId="{FC58A60D-FE78-0F40-BCD3-E8EAB604BC40}" destId="{369C4F0F-B3D5-5443-8C30-94DC07DAD9C7}" srcOrd="0" destOrd="0" parTransId="{DDA9615D-95D6-404F-87E6-C35F182BCE49}" sibTransId="{4D73B6E0-561C-8C4B-B5C7-3DDEE33AA52B}"/>
    <dgm:cxn modelId="{42559698-B1B3-422A-8F34-C5282E80C140}" type="presOf" srcId="{60120AB5-B5D7-4244-A4C4-93F546098E67}" destId="{E1E1CE50-7595-E541-A597-7711F2B2ABEC}" srcOrd="0" destOrd="0" presId="urn:microsoft.com/office/officeart/2005/8/layout/vList5"/>
    <dgm:cxn modelId="{B85EF6A1-7E16-42A9-B3C6-E0582FC4AF44}" type="presOf" srcId="{F6870BE2-4932-1247-AB69-278F71D85997}" destId="{B0DD2493-A39C-B44F-B504-729F5132EC05}" srcOrd="0" destOrd="0" presId="urn:microsoft.com/office/officeart/2005/8/layout/vList5"/>
    <dgm:cxn modelId="{E7AFDEB6-587B-4A62-B1A8-495889E6338D}" type="presOf" srcId="{322C46EA-8C4A-8C4F-998C-2DD967E5ABD6}" destId="{02169971-A5B0-B746-BBD6-49F2F99B81A8}" srcOrd="0" destOrd="1" presId="urn:microsoft.com/office/officeart/2005/8/layout/vList5"/>
    <dgm:cxn modelId="{AE0B61C3-D738-0E40-A82D-7D09301D1E40}" srcId="{F6870BE2-4932-1247-AB69-278F71D85997}" destId="{117B9951-5B27-BF40-AA27-B2975CDA20B7}" srcOrd="2" destOrd="0" parTransId="{8B69F20F-A676-FF4B-A0CC-582F81BACDF0}" sibTransId="{1CEAB8C4-7ECD-B344-BE95-4264D4DE7504}"/>
    <dgm:cxn modelId="{B40CC3D1-6992-44B7-BBB4-10E917339DDC}" type="presOf" srcId="{FC58A60D-FE78-0F40-BCD3-E8EAB604BC40}" destId="{C0B5BDF5-E4FE-7D4C-8430-4767A2A2E9F6}" srcOrd="0" destOrd="0" presId="urn:microsoft.com/office/officeart/2005/8/layout/vList5"/>
    <dgm:cxn modelId="{45FAE5DE-E44A-EB40-BB1A-F57201DAA944}" srcId="{60120AB5-B5D7-4244-A4C4-93F546098E67}" destId="{35121F1A-C7A0-6848-870C-B28B2861A87E}" srcOrd="0" destOrd="0" parTransId="{86FE6B7B-B4E0-0C40-98F3-CBB697CC6A2A}" sibTransId="{7E3571F0-E73E-D448-B8D7-5D0D8B9EF23F}"/>
    <dgm:cxn modelId="{0A54D7E8-7B20-584C-870B-3F00F434DE7E}" srcId="{FC58A60D-FE78-0F40-BCD3-E8EAB604BC40}" destId="{60120AB5-B5D7-4244-A4C4-93F546098E67}" srcOrd="1" destOrd="0" parTransId="{538980F7-7F93-C34C-8D35-2D41B4E79A6A}" sibTransId="{F940C37C-6E76-EB49-A3A1-0DC390E0CC70}"/>
    <dgm:cxn modelId="{FAF26CEA-0E87-AB44-B57C-5F16BD222A5C}" srcId="{8D51B169-5F12-984F-9E21-DFAFCB8C1762}" destId="{279BE4F5-B5CF-7145-8AC4-291BEFBFA557}" srcOrd="0" destOrd="0" parTransId="{74CBD9CF-FFC0-214D-B309-F71C39672931}" sibTransId="{BBE29709-E103-2348-90BE-C166CFB79720}"/>
    <dgm:cxn modelId="{3131A3F9-C6D5-A84C-9F4E-B4AB434ADE2B}" srcId="{FC58A60D-FE78-0F40-BCD3-E8EAB604BC40}" destId="{8D51B169-5F12-984F-9E21-DFAFCB8C1762}" srcOrd="2" destOrd="0" parTransId="{1F42CE0B-C0BA-B34F-A30E-611CB009B6E1}" sibTransId="{67389ADB-46EA-A449-9E9C-1C0EDA8EFA37}"/>
    <dgm:cxn modelId="{FE970A13-F132-4751-AF09-70E4591FD3AE}" type="presParOf" srcId="{C0B5BDF5-E4FE-7D4C-8430-4767A2A2E9F6}" destId="{D051A1E3-898D-9B4D-B246-3F9E3B977966}" srcOrd="0" destOrd="0" presId="urn:microsoft.com/office/officeart/2005/8/layout/vList5"/>
    <dgm:cxn modelId="{09C72E67-6878-46BC-8F84-0DAE639278E5}" type="presParOf" srcId="{D051A1E3-898D-9B4D-B246-3F9E3B977966}" destId="{AED22860-8EC3-0C44-B182-3D54D1B6BC53}" srcOrd="0" destOrd="0" presId="urn:microsoft.com/office/officeart/2005/8/layout/vList5"/>
    <dgm:cxn modelId="{8451EDBD-F2B5-41E1-A6C0-1E8329F7FB57}" type="presParOf" srcId="{D051A1E3-898D-9B4D-B246-3F9E3B977966}" destId="{A714525F-49B4-A546-922D-317910E8D6AF}" srcOrd="1" destOrd="0" presId="urn:microsoft.com/office/officeart/2005/8/layout/vList5"/>
    <dgm:cxn modelId="{39864395-8BD7-4BF7-AE5B-8985DE119889}" type="presParOf" srcId="{C0B5BDF5-E4FE-7D4C-8430-4767A2A2E9F6}" destId="{163057F4-1E5E-9C4B-8406-DAAA996F4538}" srcOrd="1" destOrd="0" presId="urn:microsoft.com/office/officeart/2005/8/layout/vList5"/>
    <dgm:cxn modelId="{CF0128E1-A9F2-4641-A486-2BE81CFD7957}" type="presParOf" srcId="{C0B5BDF5-E4FE-7D4C-8430-4767A2A2E9F6}" destId="{18E643B1-229F-2745-BBE8-E33546860B79}" srcOrd="2" destOrd="0" presId="urn:microsoft.com/office/officeart/2005/8/layout/vList5"/>
    <dgm:cxn modelId="{2AB93100-6663-49E2-BCFB-5C0D69087EF2}" type="presParOf" srcId="{18E643B1-229F-2745-BBE8-E33546860B79}" destId="{E1E1CE50-7595-E541-A597-7711F2B2ABEC}" srcOrd="0" destOrd="0" presId="urn:microsoft.com/office/officeart/2005/8/layout/vList5"/>
    <dgm:cxn modelId="{54E80FC4-A65F-4D9F-AC65-B720FB89564C}" type="presParOf" srcId="{18E643B1-229F-2745-BBE8-E33546860B79}" destId="{DA03D12E-AB34-374F-B634-779D4E356CFB}" srcOrd="1" destOrd="0" presId="urn:microsoft.com/office/officeart/2005/8/layout/vList5"/>
    <dgm:cxn modelId="{7D093E9A-341D-4D78-AFFD-5DD0AA81ED52}" type="presParOf" srcId="{C0B5BDF5-E4FE-7D4C-8430-4767A2A2E9F6}" destId="{B7DC8172-070A-A444-8470-3E378A5298D4}" srcOrd="3" destOrd="0" presId="urn:microsoft.com/office/officeart/2005/8/layout/vList5"/>
    <dgm:cxn modelId="{92401A71-3433-4D3B-91EB-21299D513111}" type="presParOf" srcId="{C0B5BDF5-E4FE-7D4C-8430-4767A2A2E9F6}" destId="{23A10F00-0333-2B4D-92C7-2E0BD8CC3603}" srcOrd="4" destOrd="0" presId="urn:microsoft.com/office/officeart/2005/8/layout/vList5"/>
    <dgm:cxn modelId="{E263CF8E-6479-4896-98D7-5E2E80353E70}" type="presParOf" srcId="{23A10F00-0333-2B4D-92C7-2E0BD8CC3603}" destId="{954ED7E9-69E7-A04A-BED1-84C8C9114105}" srcOrd="0" destOrd="0" presId="urn:microsoft.com/office/officeart/2005/8/layout/vList5"/>
    <dgm:cxn modelId="{0FC7DDB9-CEEF-4671-8682-7DDD5B48556B}" type="presParOf" srcId="{23A10F00-0333-2B4D-92C7-2E0BD8CC3603}" destId="{84AA3C5E-B111-C047-B36D-F05048ED2FAF}" srcOrd="1" destOrd="0" presId="urn:microsoft.com/office/officeart/2005/8/layout/vList5"/>
    <dgm:cxn modelId="{DEAC9F77-40E4-4C81-92B6-FF447A1018CB}" type="presParOf" srcId="{C0B5BDF5-E4FE-7D4C-8430-4767A2A2E9F6}" destId="{37A78BF5-F37D-0648-A621-80DC1BCDDBC5}" srcOrd="5" destOrd="0" presId="urn:microsoft.com/office/officeart/2005/8/layout/vList5"/>
    <dgm:cxn modelId="{30F25115-891C-4373-9A03-E68BCBE8AE76}" type="presParOf" srcId="{C0B5BDF5-E4FE-7D4C-8430-4767A2A2E9F6}" destId="{B5A27071-D7B0-444D-A1D0-F43476EBA28F}" srcOrd="6" destOrd="0" presId="urn:microsoft.com/office/officeart/2005/8/layout/vList5"/>
    <dgm:cxn modelId="{3A4B8208-5AF7-4B40-907F-E2731C8FF9DD}" type="presParOf" srcId="{B5A27071-D7B0-444D-A1D0-F43476EBA28F}" destId="{B0DD2493-A39C-B44F-B504-729F5132EC05}" srcOrd="0" destOrd="0" presId="urn:microsoft.com/office/officeart/2005/8/layout/vList5"/>
    <dgm:cxn modelId="{5D0C60DA-8B23-48EB-8B4E-75D3B2CBDC13}" type="presParOf" srcId="{B5A27071-D7B0-444D-A1D0-F43476EBA28F}" destId="{02169971-A5B0-B746-BBD6-49F2F99B81A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4525F-49B4-A546-922D-317910E8D6AF}">
      <dsp:nvSpPr>
        <dsp:cNvPr id="0" name=""/>
        <dsp:cNvSpPr/>
      </dsp:nvSpPr>
      <dsp:spPr>
        <a:xfrm rot="5400000">
          <a:off x="5237514" y="-2102030"/>
          <a:ext cx="924490" cy="5364480"/>
        </a:xfrm>
        <a:prstGeom prst="round2SameRect">
          <a:avLst/>
        </a:prstGeom>
        <a:solidFill>
          <a:schemeClr val="accent1">
            <a:alpha val="90000"/>
            <a:tint val="40000"/>
            <a:hueOff val="0"/>
            <a:satOff val="0"/>
            <a:lumOff val="0"/>
            <a:alphaOff val="0"/>
          </a:schemeClr>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i="1" kern="1200" dirty="0"/>
            <a:t>Machine cycle --- </a:t>
          </a:r>
          <a:r>
            <a:rPr lang="en-US" sz="1300" kern="1200" dirty="0"/>
            <a:t>the time it takes to fetch two operands from registers, perform an ALU operation, and store the result in a register</a:t>
          </a:r>
        </a:p>
      </dsp:txBody>
      <dsp:txXfrm rot="-5400000">
        <a:off x="3017519" y="163095"/>
        <a:ext cx="5319350" cy="834230"/>
      </dsp:txXfrm>
    </dsp:sp>
    <dsp:sp modelId="{AED22860-8EC3-0C44-B182-3D54D1B6BC53}">
      <dsp:nvSpPr>
        <dsp:cNvPr id="0" name=""/>
        <dsp:cNvSpPr/>
      </dsp:nvSpPr>
      <dsp:spPr>
        <a:xfrm>
          <a:off x="0" y="2402"/>
          <a:ext cx="3017520" cy="115561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dirty="0"/>
            <a:t>One machine instruction per machine cycle</a:t>
          </a:r>
        </a:p>
      </dsp:txBody>
      <dsp:txXfrm>
        <a:off x="56412" y="58814"/>
        <a:ext cx="2904696" cy="1042789"/>
      </dsp:txXfrm>
    </dsp:sp>
    <dsp:sp modelId="{DA03D12E-AB34-374F-B634-779D4E356CFB}">
      <dsp:nvSpPr>
        <dsp:cNvPr id="0" name=""/>
        <dsp:cNvSpPr/>
      </dsp:nvSpPr>
      <dsp:spPr>
        <a:xfrm rot="5400000">
          <a:off x="5237514" y="-888636"/>
          <a:ext cx="924490" cy="5364480"/>
        </a:xfrm>
        <a:prstGeom prst="round2SameRect">
          <a:avLst/>
        </a:prstGeom>
        <a:solidFill>
          <a:schemeClr val="accent1">
            <a:alpha val="90000"/>
            <a:tint val="40000"/>
            <a:hueOff val="0"/>
            <a:satOff val="0"/>
            <a:lumOff val="0"/>
            <a:alphaOff val="0"/>
          </a:schemeClr>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Only simple LOAD and STORE operations accessing memory</a:t>
          </a:r>
        </a:p>
        <a:p>
          <a:pPr marL="114300" lvl="1" indent="-114300" algn="l" defTabSz="577850" rtl="0">
            <a:lnSpc>
              <a:spcPct val="90000"/>
            </a:lnSpc>
            <a:spcBef>
              <a:spcPct val="0"/>
            </a:spcBef>
            <a:spcAft>
              <a:spcPct val="15000"/>
            </a:spcAft>
            <a:buChar char="•"/>
          </a:pPr>
          <a:r>
            <a:rPr lang="en-US" sz="1300" kern="1200" dirty="0"/>
            <a:t>This simplifies the instruction set and therefore the control unit</a:t>
          </a:r>
        </a:p>
      </dsp:txBody>
      <dsp:txXfrm rot="-5400000">
        <a:off x="3017519" y="1376489"/>
        <a:ext cx="5319350" cy="834230"/>
      </dsp:txXfrm>
    </dsp:sp>
    <dsp:sp modelId="{E1E1CE50-7595-E541-A597-7711F2B2ABEC}">
      <dsp:nvSpPr>
        <dsp:cNvPr id="0" name=""/>
        <dsp:cNvSpPr/>
      </dsp:nvSpPr>
      <dsp:spPr>
        <a:xfrm>
          <a:off x="0" y="1215796"/>
          <a:ext cx="3017520" cy="115561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GB" sz="2200" kern="1200" dirty="0"/>
            <a:t>Register-to-register operations</a:t>
          </a:r>
        </a:p>
      </dsp:txBody>
      <dsp:txXfrm>
        <a:off x="56412" y="1272208"/>
        <a:ext cx="2904696" cy="1042789"/>
      </dsp:txXfrm>
    </dsp:sp>
    <dsp:sp modelId="{84AA3C5E-B111-C047-B36D-F05048ED2FAF}">
      <dsp:nvSpPr>
        <dsp:cNvPr id="0" name=""/>
        <dsp:cNvSpPr/>
      </dsp:nvSpPr>
      <dsp:spPr>
        <a:xfrm rot="5400000">
          <a:off x="5237514" y="324756"/>
          <a:ext cx="924490" cy="5364480"/>
        </a:xfrm>
        <a:prstGeom prst="round2SameRect">
          <a:avLst/>
        </a:prstGeom>
        <a:solidFill>
          <a:schemeClr val="accent1">
            <a:alpha val="90000"/>
            <a:tint val="40000"/>
            <a:hueOff val="0"/>
            <a:satOff val="0"/>
            <a:lumOff val="0"/>
            <a:alphaOff val="0"/>
          </a:schemeClr>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Simplifies the instruction set and the control unit</a:t>
          </a:r>
        </a:p>
      </dsp:txBody>
      <dsp:txXfrm rot="-5400000">
        <a:off x="3017519" y="2589881"/>
        <a:ext cx="5319350" cy="834230"/>
      </dsp:txXfrm>
    </dsp:sp>
    <dsp:sp modelId="{954ED7E9-69E7-A04A-BED1-84C8C9114105}">
      <dsp:nvSpPr>
        <dsp:cNvPr id="0" name=""/>
        <dsp:cNvSpPr/>
      </dsp:nvSpPr>
      <dsp:spPr>
        <a:xfrm>
          <a:off x="0" y="2429190"/>
          <a:ext cx="3017520" cy="115561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dirty="0"/>
            <a:t>Simple addressing modes</a:t>
          </a:r>
        </a:p>
      </dsp:txBody>
      <dsp:txXfrm>
        <a:off x="56412" y="2485602"/>
        <a:ext cx="2904696" cy="1042789"/>
      </dsp:txXfrm>
    </dsp:sp>
    <dsp:sp modelId="{02169971-A5B0-B746-BBD6-49F2F99B81A8}">
      <dsp:nvSpPr>
        <dsp:cNvPr id="0" name=""/>
        <dsp:cNvSpPr/>
      </dsp:nvSpPr>
      <dsp:spPr>
        <a:xfrm rot="5400000">
          <a:off x="5237514" y="1538150"/>
          <a:ext cx="924490" cy="5364480"/>
        </a:xfrm>
        <a:prstGeom prst="round2SameRect">
          <a:avLst/>
        </a:prstGeom>
        <a:solidFill>
          <a:schemeClr val="accent1">
            <a:alpha val="90000"/>
            <a:tint val="40000"/>
            <a:hueOff val="0"/>
            <a:satOff val="0"/>
            <a:lumOff val="0"/>
            <a:alphaOff val="0"/>
          </a:schemeClr>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t>Generally only one or a few formats are used</a:t>
          </a:r>
        </a:p>
        <a:p>
          <a:pPr marL="114300" lvl="1" indent="-114300" algn="l" defTabSz="577850" rtl="0">
            <a:lnSpc>
              <a:spcPct val="90000"/>
            </a:lnSpc>
            <a:spcBef>
              <a:spcPct val="0"/>
            </a:spcBef>
            <a:spcAft>
              <a:spcPct val="15000"/>
            </a:spcAft>
            <a:buChar char="•"/>
          </a:pPr>
          <a:r>
            <a:rPr lang="en-US" sz="1300" kern="1200" dirty="0"/>
            <a:t>Instruction length is fixed and aligned on word boundaries</a:t>
          </a:r>
        </a:p>
        <a:p>
          <a:pPr marL="114300" lvl="1" indent="-114300" algn="l" defTabSz="577850" rtl="0">
            <a:lnSpc>
              <a:spcPct val="90000"/>
            </a:lnSpc>
            <a:spcBef>
              <a:spcPct val="0"/>
            </a:spcBef>
            <a:spcAft>
              <a:spcPct val="15000"/>
            </a:spcAft>
            <a:buChar char="•"/>
          </a:pPr>
          <a:r>
            <a:rPr lang="en-US" sz="1300" kern="1200" dirty="0"/>
            <a:t>Opcode decoding and register operand accessing can occur simultaneously</a:t>
          </a:r>
        </a:p>
      </dsp:txBody>
      <dsp:txXfrm rot="-5400000">
        <a:off x="3017519" y="3803275"/>
        <a:ext cx="5319350" cy="834230"/>
      </dsp:txXfrm>
    </dsp:sp>
    <dsp:sp modelId="{B0DD2493-A39C-B44F-B504-729F5132EC05}">
      <dsp:nvSpPr>
        <dsp:cNvPr id="0" name=""/>
        <dsp:cNvSpPr/>
      </dsp:nvSpPr>
      <dsp:spPr>
        <a:xfrm>
          <a:off x="0" y="3642584"/>
          <a:ext cx="3017520" cy="115561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dirty="0"/>
            <a:t>Simple instruction formats</a:t>
          </a:r>
        </a:p>
      </dsp:txBody>
      <dsp:txXfrm>
        <a:off x="56412" y="3698996"/>
        <a:ext cx="2904696" cy="104278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0F886597-BFA4-4CC6-B537-9AEB45720D1A}" type="datetimeFigureOut">
              <a:rPr lang="en-GB" smtClean="0"/>
              <a:t>10/11/2017</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23A88F65-4010-4CA3-8A0D-519390CD4C9C}" type="slidenum">
              <a:rPr lang="en-GB" smtClean="0"/>
              <a:t>‹#›</a:t>
            </a:fld>
            <a:endParaRPr lang="en-GB"/>
          </a:p>
        </p:txBody>
      </p:sp>
    </p:spTree>
    <p:extLst>
      <p:ext uri="{BB962C8B-B14F-4D97-AF65-F5344CB8AC3E}">
        <p14:creationId xmlns:p14="http://schemas.microsoft.com/office/powerpoint/2010/main" val="267506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CA410-8DA7-A044-AD5C-CB86F76F2AFD}" type="slidenum">
              <a:rPr lang="en-US"/>
              <a:pPr/>
              <a:t>3</a:t>
            </a:fld>
            <a:endParaRPr lang="en-US"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Although a variety of different approaches to reduced instruction set architecture have been taken, certain characteristics are common to all of them: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One instruction per cycle</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Register-to-register operations</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Simple addressing modes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Simple instruction formats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Here, we provide a brief discussion of these characteristics. Specific examples are explored later in this chapter.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first characteristic listed is that there is </a:t>
            </a:r>
            <a:r>
              <a:rPr kumimoji="1" lang="en-US" sz="1200" b="1" kern="1200" dirty="0">
                <a:solidFill>
                  <a:schemeClr val="tx1"/>
                </a:solidFill>
                <a:latin typeface="Times New Roman" pitchFamily="-84" charset="0"/>
                <a:ea typeface="+mn-ea"/>
                <a:cs typeface="+mn-cs"/>
              </a:rPr>
              <a:t>one machine instruction per machine cycle. </a:t>
            </a:r>
            <a:r>
              <a:rPr kumimoji="1" lang="en-US" sz="1200" kern="1200" dirty="0">
                <a:solidFill>
                  <a:schemeClr val="tx1"/>
                </a:solidFill>
                <a:latin typeface="Times New Roman" pitchFamily="-84" charset="0"/>
                <a:ea typeface="+mn-ea"/>
                <a:cs typeface="+mn-cs"/>
              </a:rPr>
              <a:t>A </a:t>
            </a:r>
            <a:r>
              <a:rPr kumimoji="1" lang="en-US" sz="1200" i="1" kern="1200" dirty="0">
                <a:solidFill>
                  <a:schemeClr val="tx1"/>
                </a:solidFill>
                <a:latin typeface="Times New Roman" pitchFamily="-84" charset="0"/>
                <a:ea typeface="+mn-ea"/>
                <a:cs typeface="+mn-cs"/>
              </a:rPr>
              <a:t>machine cycle </a:t>
            </a:r>
            <a:r>
              <a:rPr kumimoji="1" lang="en-US" sz="1200" kern="1200" dirty="0">
                <a:solidFill>
                  <a:schemeClr val="tx1"/>
                </a:solidFill>
                <a:latin typeface="Times New Roman" pitchFamily="-84" charset="0"/>
                <a:ea typeface="+mn-ea"/>
                <a:cs typeface="+mn-cs"/>
              </a:rPr>
              <a:t>is defined to be the time it takes to fetch two operands from registers, perform an ALU operation, and store the result in a register. Thus, RISC machine instructions should be no more complicated than, and execute about as fast as, microinstructions on CISC machines (discussed in Part Four). With simple, one-cycle instructions, there is little or no need for microcode; the machine instructions can be hardwired. Such instructions should execute faster than comparable machine instructions on other machines, because it is not necessary to access a microprogram control store during instruction execution.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second characteristic is that most operations should be </a:t>
            </a:r>
            <a:r>
              <a:rPr kumimoji="1" lang="en-US" sz="1200" b="1" kern="1200" dirty="0">
                <a:solidFill>
                  <a:schemeClr val="tx1"/>
                </a:solidFill>
                <a:latin typeface="Times New Roman" pitchFamily="-84" charset="0"/>
                <a:ea typeface="+mn-ea"/>
                <a:cs typeface="+mn-cs"/>
              </a:rPr>
              <a:t>register to register, </a:t>
            </a:r>
            <a:r>
              <a:rPr kumimoji="1" lang="en-US" sz="1200" kern="1200" dirty="0">
                <a:solidFill>
                  <a:schemeClr val="tx1"/>
                </a:solidFill>
                <a:latin typeface="Times New Roman" pitchFamily="-84" charset="0"/>
                <a:ea typeface="+mn-ea"/>
                <a:cs typeface="+mn-cs"/>
              </a:rPr>
              <a:t>with only simple LOAD and STORE operations accessing memory. This design feature simplifies the instruction set and therefore the control unit. For example, a RISC instruction set may include only one or two ADD instructions (e.g., integer add, add with carry); the VAX has 25 different ADD instructions. Another benefit is that such an architecture encourages the optimization of register use, so that frequently accessed operands remain in high-speed storage.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third characteristic is the use of </a:t>
            </a:r>
            <a:r>
              <a:rPr kumimoji="1" lang="en-US" sz="1200" b="1" kern="1200" dirty="0">
                <a:solidFill>
                  <a:schemeClr val="tx1"/>
                </a:solidFill>
                <a:latin typeface="Times New Roman" pitchFamily="-84" charset="0"/>
                <a:ea typeface="+mn-ea"/>
                <a:cs typeface="+mn-cs"/>
              </a:rPr>
              <a:t>simple addressing modes. </a:t>
            </a:r>
            <a:r>
              <a:rPr kumimoji="1" lang="en-US" sz="1200" kern="1200" dirty="0">
                <a:solidFill>
                  <a:schemeClr val="tx1"/>
                </a:solidFill>
                <a:latin typeface="Times New Roman" pitchFamily="-84" charset="0"/>
                <a:ea typeface="+mn-ea"/>
                <a:cs typeface="+mn-cs"/>
              </a:rPr>
              <a:t>Almost all RISC instructions use simple register addressing. Several additional modes, such as displacement and PC-relative, may be included. Other, more complex modes can be synthesized in software from the simple ones. Again, this design feature simplifies the instruction set and the control unit.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 final common characteristic is the use of </a:t>
            </a:r>
            <a:r>
              <a:rPr kumimoji="1" lang="en-US" sz="1200" b="1" kern="1200" dirty="0">
                <a:solidFill>
                  <a:schemeClr val="tx1"/>
                </a:solidFill>
                <a:latin typeface="Times New Roman" pitchFamily="-84" charset="0"/>
                <a:ea typeface="+mn-ea"/>
                <a:cs typeface="+mn-cs"/>
              </a:rPr>
              <a:t>simple instruction formats. </a:t>
            </a:r>
            <a:r>
              <a:rPr kumimoji="1" lang="en-US" sz="1200" kern="1200" dirty="0">
                <a:solidFill>
                  <a:schemeClr val="tx1"/>
                </a:solidFill>
                <a:latin typeface="Times New Roman" pitchFamily="-84" charset="0"/>
                <a:ea typeface="+mn-ea"/>
                <a:cs typeface="+mn-cs"/>
              </a:rPr>
              <a:t>Generally, only one or a few formats are used. Instruction length is fixed and aligned on word boundaries. Field locations, especially the opcode, are fixed. This design feature has a number of benefits. With fixed fields, opcode decoding and register operand accessing can occur simultaneously. Simplified formats simplify the control unit. Instruction fetching is optimized because word-length units are fetched. Alignment on a word boundary also means that a single instruction does not cross page boundaries. </a:t>
            </a:r>
            <a:endParaRPr lang="en-US" dirty="0"/>
          </a:p>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2CCC8-0ED2-2A4E-84C7-3221B763ACBB}" type="slidenum">
              <a:rPr lang="en-US"/>
              <a:pPr/>
              <a:t>4</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We have noted the trend to richer instruction sets, which include a larger number of instructions and more complex instructions. Two principal reasons have motivated this trend: a desire to simplify compilers and a desire to improve performance. Underlying both of these reasons was the shift to HLLs on the part of programmers; architects attempted to design machines that provided better support for HLLs.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It is not the intent of this chapter to say that the CISC designers took the wrong direction. Indeed, because technology continues to evolve and because architectures exist along a spectrum rather than in two neat categories, a black-and-white assessment is unlikely ever to emerge. Thus, the comments that follow are simply meant to point out some of the potential pitfalls in the CISC approach and to pro- vide some understanding of the motivation of the RISC adherents.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first of the reasons cited, compiler simplification, seems obvious, but it is not. The task of the compiler writer is to build a compiler that generates good (fast, small, fast and small) sequences of machine instructions for HLL programs (i.e., the compiler views individual HLL statements in the context of surrounding HLL statements). If there are machine instructions that resemble HLL statements, this task is simplified. This reasoning has been disputed by the RISC researchers ([HENN82], [RADI83], [PATT82b]). They have found that complex machine instructions are often hard to exploit because the compiler must find those cases that exactly fit the construct. The task of optimizing the generated code to minimize code size, reduce instruction execution count, and enhance pipelining is much more difficult with a complex instruction set. As evidence of this, studies cited earlier in this chapter indicate that most of the instructions in a compiled program are the relatively simple ones.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other major reason cited is the expectation that a CISC will yield smaller, faster programs. Let us examine both aspects of this assertion: that programs will be smaller and that they will execute faster.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There are two advantages to smaller programs. First, because the program takes up less memory, there is a savings in that resource. With memory today being so inexpensive, this potential advantage is no longer compelling. More important, smaller programs should improve performance, and this will happen in three ways. First, fewer instructions means fewer instruction bytes to be fetched. Second, in a paging environment, smaller programs occupy fewer pages, reducing page faults. Third, more instructions fit in cache(s). </a:t>
            </a:r>
            <a:endParaRPr lang="en-US" dirty="0"/>
          </a:p>
          <a:p>
            <a:endParaRPr lang="en-US" dirty="0"/>
          </a:p>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a:solidFill>
                  <a:schemeClr val="tx1"/>
                </a:solidFill>
                <a:latin typeface="Times New Roman" pitchFamily="-110" charset="0"/>
                <a:ea typeface="+mn-ea"/>
                <a:cs typeface="+mn-cs"/>
              </a:rPr>
              <a:t>ways to improve performance by improvement in technology or change in</a:t>
            </a:r>
          </a:p>
          <a:p>
            <a:r>
              <a:rPr kumimoji="1" lang="en-US" sz="1200" kern="1200" baseline="0" dirty="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a:solidFill>
                  <a:schemeClr val="tx1"/>
                </a:solidFill>
                <a:latin typeface="Times New Roman" pitchFamily="-110" charset="0"/>
                <a:ea typeface="+mn-ea"/>
                <a:cs typeface="+mn-cs"/>
              </a:rPr>
              <a:t>expressed by Amdahl’s law.</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was first proposed by Gene Amdahl in [Amdahl G, 1967] and deals</a:t>
            </a:r>
          </a:p>
          <a:p>
            <a:r>
              <a:rPr kumimoji="1" lang="en-US" sz="1200" kern="1200" baseline="0" dirty="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a:solidFill>
                  <a:schemeClr val="tx1"/>
                </a:solidFill>
                <a:latin typeface="Times New Roman" pitchFamily="-110" charset="0"/>
                <a:ea typeface="+mn-ea"/>
                <a:cs typeface="+mn-cs"/>
              </a:rPr>
              <a:t>single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a:solidFill>
                  <a:schemeClr val="tx1"/>
                </a:solidFill>
                <a:latin typeface="Times New Roman" pitchFamily="-110" charset="0"/>
                <a:ea typeface="+mn-ea"/>
                <a:cs typeface="+mn-cs"/>
              </a:rPr>
              <a:t>power of parallel processing.</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[Gustafson J, 1988].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0740-6619-4BD1-9BB9-C832773777B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111D3A8F-8D13-4E08-AF0A-89EE0753901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85A1B0-E017-446B-9F7D-6F701D6D1248}"/>
              </a:ext>
            </a:extLst>
          </p:cNvPr>
          <p:cNvSpPr>
            <a:spLocks noGrp="1"/>
          </p:cNvSpPr>
          <p:nvPr>
            <p:ph type="dt" sz="half" idx="10"/>
          </p:nvPr>
        </p:nvSpPr>
        <p:spPr/>
        <p:txBody>
          <a:bodyPr/>
          <a:lstStyle/>
          <a:p>
            <a:fld id="{BDAB60EA-2582-4AC3-AD6F-72BC125096DF}" type="datetime1">
              <a:rPr lang="en-GB" smtClean="0"/>
              <a:t>10/11/2017</a:t>
            </a:fld>
            <a:endParaRPr lang="en-GB"/>
          </a:p>
        </p:txBody>
      </p:sp>
      <p:sp>
        <p:nvSpPr>
          <p:cNvPr id="5" name="Footer Placeholder 4">
            <a:extLst>
              <a:ext uri="{FF2B5EF4-FFF2-40B4-BE49-F238E27FC236}">
                <a16:creationId xmlns:a16="http://schemas.microsoft.com/office/drawing/2014/main" id="{44F64664-C400-470D-A5C7-F0FD0111B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A4B61EC-FA10-4D90-9592-A9FF9BB8338C}"/>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064024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7746-D4C7-4BCF-BED1-709C158E20E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AD7BA3-757F-40CD-81E1-741841A6B64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8740C4-514F-4A3F-8F8F-B184AE2A1896}"/>
              </a:ext>
            </a:extLst>
          </p:cNvPr>
          <p:cNvSpPr>
            <a:spLocks noGrp="1"/>
          </p:cNvSpPr>
          <p:nvPr>
            <p:ph type="dt" sz="half" idx="10"/>
          </p:nvPr>
        </p:nvSpPr>
        <p:spPr/>
        <p:txBody>
          <a:bodyPr/>
          <a:lstStyle/>
          <a:p>
            <a:fld id="{9A5680E4-0174-48D9-82DE-B5899D9FB686}" type="datetime1">
              <a:rPr lang="en-GB" smtClean="0"/>
              <a:t>10/11/2017</a:t>
            </a:fld>
            <a:endParaRPr lang="en-GB"/>
          </a:p>
        </p:txBody>
      </p:sp>
      <p:sp>
        <p:nvSpPr>
          <p:cNvPr id="5" name="Footer Placeholder 4">
            <a:extLst>
              <a:ext uri="{FF2B5EF4-FFF2-40B4-BE49-F238E27FC236}">
                <a16:creationId xmlns:a16="http://schemas.microsoft.com/office/drawing/2014/main" id="{CECF3E2A-08B5-4657-9D77-CA6215CCA8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A59BAC-8874-401D-ACEE-962720700AF2}"/>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276788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D84264-CE81-48E2-A5D6-99D02D5FB6F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6B32EA-AFC2-4415-9FDE-1B3CBFEF78F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52B015-B993-439C-9CF2-8BA3F3A705FA}"/>
              </a:ext>
            </a:extLst>
          </p:cNvPr>
          <p:cNvSpPr>
            <a:spLocks noGrp="1"/>
          </p:cNvSpPr>
          <p:nvPr>
            <p:ph type="dt" sz="half" idx="10"/>
          </p:nvPr>
        </p:nvSpPr>
        <p:spPr/>
        <p:txBody>
          <a:bodyPr/>
          <a:lstStyle/>
          <a:p>
            <a:fld id="{5D83A287-6E67-4BC9-82D2-1A92F5E4FFC9}" type="datetime1">
              <a:rPr lang="en-GB" smtClean="0"/>
              <a:t>10/11/2017</a:t>
            </a:fld>
            <a:endParaRPr lang="en-GB"/>
          </a:p>
        </p:txBody>
      </p:sp>
      <p:sp>
        <p:nvSpPr>
          <p:cNvPr id="5" name="Footer Placeholder 4">
            <a:extLst>
              <a:ext uri="{FF2B5EF4-FFF2-40B4-BE49-F238E27FC236}">
                <a16:creationId xmlns:a16="http://schemas.microsoft.com/office/drawing/2014/main" id="{66D782F4-2DBF-4109-99A6-275DE204B1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EB95FC-8695-4975-BAFA-081D496055E1}"/>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563483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Alt.">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11/10/2017</a:t>
            </a:fld>
            <a:endParaRPr/>
          </a:p>
        </p:txBody>
      </p:sp>
      <p:sp>
        <p:nvSpPr>
          <p:cNvPr id="5" name="Footer Placeholder 4"/>
          <p:cNvSpPr>
            <a:spLocks noGrp="1"/>
          </p:cNvSpPr>
          <p:nvPr>
            <p:ph type="ftr" sz="quarter" idx="11"/>
          </p:nvPr>
        </p:nvSpPr>
        <p:spPr/>
        <p:txBody>
          <a:bodyPr/>
          <a:lstStyle/>
          <a:p>
            <a:r>
              <a:t>
              </a:t>
            </a: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extLst>
      <p:ext uri="{BB962C8B-B14F-4D97-AF65-F5344CB8AC3E}">
        <p14:creationId xmlns:p14="http://schemas.microsoft.com/office/powerpoint/2010/main" val="85909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1623-259F-4630-A75D-7BF42774E6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970DB9-1272-456C-9D28-8DA770EBA5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F567C92-4E57-4630-8842-702A2DC010E1}"/>
              </a:ext>
            </a:extLst>
          </p:cNvPr>
          <p:cNvSpPr>
            <a:spLocks noGrp="1"/>
          </p:cNvSpPr>
          <p:nvPr>
            <p:ph type="dt" sz="half" idx="10"/>
          </p:nvPr>
        </p:nvSpPr>
        <p:spPr/>
        <p:txBody>
          <a:bodyPr/>
          <a:lstStyle/>
          <a:p>
            <a:fld id="{9B98A9B7-E3FC-4988-95B4-19A1D0692B45}" type="datetime1">
              <a:rPr lang="en-GB" smtClean="0"/>
              <a:t>10/11/2017</a:t>
            </a:fld>
            <a:endParaRPr lang="en-GB"/>
          </a:p>
        </p:txBody>
      </p:sp>
      <p:sp>
        <p:nvSpPr>
          <p:cNvPr id="5" name="Footer Placeholder 4">
            <a:extLst>
              <a:ext uri="{FF2B5EF4-FFF2-40B4-BE49-F238E27FC236}">
                <a16:creationId xmlns:a16="http://schemas.microsoft.com/office/drawing/2014/main" id="{DE676909-4799-4EC3-AF69-EFD0A1294E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7C536D-6311-400F-953A-16859E573490}"/>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48088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21E2-9C60-44D2-86EF-5A1AC4808BA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882972-7F7C-4191-A7A8-041A5F286DA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585D04-D496-4598-AAEA-9124E6CD71DD}"/>
              </a:ext>
            </a:extLst>
          </p:cNvPr>
          <p:cNvSpPr>
            <a:spLocks noGrp="1"/>
          </p:cNvSpPr>
          <p:nvPr>
            <p:ph type="dt" sz="half" idx="10"/>
          </p:nvPr>
        </p:nvSpPr>
        <p:spPr/>
        <p:txBody>
          <a:bodyPr/>
          <a:lstStyle/>
          <a:p>
            <a:fld id="{FA733FED-4C08-4DC6-A45B-ED2C8A3391D6}" type="datetime1">
              <a:rPr lang="en-GB" smtClean="0"/>
              <a:t>10/11/2017</a:t>
            </a:fld>
            <a:endParaRPr lang="en-GB"/>
          </a:p>
        </p:txBody>
      </p:sp>
      <p:sp>
        <p:nvSpPr>
          <p:cNvPr id="5" name="Footer Placeholder 4">
            <a:extLst>
              <a:ext uri="{FF2B5EF4-FFF2-40B4-BE49-F238E27FC236}">
                <a16:creationId xmlns:a16="http://schemas.microsoft.com/office/drawing/2014/main" id="{03076F0C-EB37-4E72-983A-6BF5CF9335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FEE730-7398-43B2-9D52-C91974B4F529}"/>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480486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E2C14-B343-44A1-A8D5-266D5ABE14C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AC2325-3F38-46BA-85BB-2F1EE3C16FE6}"/>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0123C50-16A6-406B-9A7B-CD3F8A3F915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D4CAF23-2666-459A-8D23-63F5118870F5}"/>
              </a:ext>
            </a:extLst>
          </p:cNvPr>
          <p:cNvSpPr>
            <a:spLocks noGrp="1"/>
          </p:cNvSpPr>
          <p:nvPr>
            <p:ph type="dt" sz="half" idx="10"/>
          </p:nvPr>
        </p:nvSpPr>
        <p:spPr/>
        <p:txBody>
          <a:bodyPr/>
          <a:lstStyle/>
          <a:p>
            <a:fld id="{12715AF6-0FB0-4D9B-9235-E8712E9E7392}" type="datetime1">
              <a:rPr lang="en-GB" smtClean="0"/>
              <a:t>10/11/2017</a:t>
            </a:fld>
            <a:endParaRPr lang="en-GB"/>
          </a:p>
        </p:txBody>
      </p:sp>
      <p:sp>
        <p:nvSpPr>
          <p:cNvPr id="6" name="Footer Placeholder 5">
            <a:extLst>
              <a:ext uri="{FF2B5EF4-FFF2-40B4-BE49-F238E27FC236}">
                <a16:creationId xmlns:a16="http://schemas.microsoft.com/office/drawing/2014/main" id="{A485E89B-C839-4D29-ACC5-9D60F3DE2D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6AD40F-A5EF-4340-8D3C-FE99433597AB}"/>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57036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AA53B-8393-4717-9FBB-60058230A345}"/>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392E28-AAD1-4198-A254-2CE9BD4AFD7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18BFA2C4-EBFE-42E8-9656-AFC215E0E094}"/>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D25E5A8-78AD-46CC-9763-7F8D090524F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E7857891-8E31-4988-9854-C8CA8DCE583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DE4831-4190-4D94-AA54-85E5E3B90735}"/>
              </a:ext>
            </a:extLst>
          </p:cNvPr>
          <p:cNvSpPr>
            <a:spLocks noGrp="1"/>
          </p:cNvSpPr>
          <p:nvPr>
            <p:ph type="dt" sz="half" idx="10"/>
          </p:nvPr>
        </p:nvSpPr>
        <p:spPr/>
        <p:txBody>
          <a:bodyPr/>
          <a:lstStyle/>
          <a:p>
            <a:fld id="{92F9F8E5-6577-434D-817B-0D3FBC4A40AD}" type="datetime1">
              <a:rPr lang="en-GB" smtClean="0"/>
              <a:t>10/11/2017</a:t>
            </a:fld>
            <a:endParaRPr lang="en-GB"/>
          </a:p>
        </p:txBody>
      </p:sp>
      <p:sp>
        <p:nvSpPr>
          <p:cNvPr id="8" name="Footer Placeholder 7">
            <a:extLst>
              <a:ext uri="{FF2B5EF4-FFF2-40B4-BE49-F238E27FC236}">
                <a16:creationId xmlns:a16="http://schemas.microsoft.com/office/drawing/2014/main" id="{6EB5CEE6-1820-4DEF-A7B2-AD06834A9B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0883086-EAB5-4D2E-BC68-9FDCD73D42F8}"/>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259930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73FC-08CF-4172-AAF4-3F987D51D14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939B2C-B23D-44AB-B8A8-418C10423EA7}"/>
              </a:ext>
            </a:extLst>
          </p:cNvPr>
          <p:cNvSpPr>
            <a:spLocks noGrp="1"/>
          </p:cNvSpPr>
          <p:nvPr>
            <p:ph type="dt" sz="half" idx="10"/>
          </p:nvPr>
        </p:nvSpPr>
        <p:spPr/>
        <p:txBody>
          <a:bodyPr/>
          <a:lstStyle/>
          <a:p>
            <a:fld id="{C3F1A99A-BA57-4A7B-957E-B3B07756007D}" type="datetime1">
              <a:rPr lang="en-GB" smtClean="0"/>
              <a:t>10/11/2017</a:t>
            </a:fld>
            <a:endParaRPr lang="en-GB"/>
          </a:p>
        </p:txBody>
      </p:sp>
      <p:sp>
        <p:nvSpPr>
          <p:cNvPr id="4" name="Footer Placeholder 3">
            <a:extLst>
              <a:ext uri="{FF2B5EF4-FFF2-40B4-BE49-F238E27FC236}">
                <a16:creationId xmlns:a16="http://schemas.microsoft.com/office/drawing/2014/main" id="{CE08A3B6-41D6-4E9F-A4F4-3DCEA88F82C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02AF880-2F98-467C-8AA1-1408B3BFA0AF}"/>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410708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270DA-0C07-4621-8529-A7CB417162EB}"/>
              </a:ext>
            </a:extLst>
          </p:cNvPr>
          <p:cNvSpPr>
            <a:spLocks noGrp="1"/>
          </p:cNvSpPr>
          <p:nvPr>
            <p:ph type="dt" sz="half" idx="10"/>
          </p:nvPr>
        </p:nvSpPr>
        <p:spPr/>
        <p:txBody>
          <a:bodyPr/>
          <a:lstStyle/>
          <a:p>
            <a:fld id="{B45B2581-3AEF-4E0F-8528-13552036DCA5}" type="datetime1">
              <a:rPr lang="en-GB" smtClean="0"/>
              <a:t>10/11/2017</a:t>
            </a:fld>
            <a:endParaRPr lang="en-GB"/>
          </a:p>
        </p:txBody>
      </p:sp>
      <p:sp>
        <p:nvSpPr>
          <p:cNvPr id="3" name="Footer Placeholder 2">
            <a:extLst>
              <a:ext uri="{FF2B5EF4-FFF2-40B4-BE49-F238E27FC236}">
                <a16:creationId xmlns:a16="http://schemas.microsoft.com/office/drawing/2014/main" id="{AF07F14E-5EA5-4F37-86B3-8EDEF9FFAD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D00DAA-29B9-4B72-9BCC-BADD35EE6631}"/>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190062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1AD2-3820-4AB1-9B78-EF35D075D6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DED6E0A-7728-41C3-B3B2-859C0383E06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A2DBA50-F405-43AA-9D56-B0D4D80EAC7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E7D777B-D483-44B8-8FAA-3A42B3F9E058}"/>
              </a:ext>
            </a:extLst>
          </p:cNvPr>
          <p:cNvSpPr>
            <a:spLocks noGrp="1"/>
          </p:cNvSpPr>
          <p:nvPr>
            <p:ph type="dt" sz="half" idx="10"/>
          </p:nvPr>
        </p:nvSpPr>
        <p:spPr/>
        <p:txBody>
          <a:bodyPr/>
          <a:lstStyle/>
          <a:p>
            <a:fld id="{654459E8-C562-4153-A4C3-4BCDBCB7E99A}" type="datetime1">
              <a:rPr lang="en-GB" smtClean="0"/>
              <a:t>10/11/2017</a:t>
            </a:fld>
            <a:endParaRPr lang="en-GB"/>
          </a:p>
        </p:txBody>
      </p:sp>
      <p:sp>
        <p:nvSpPr>
          <p:cNvPr id="6" name="Footer Placeholder 5">
            <a:extLst>
              <a:ext uri="{FF2B5EF4-FFF2-40B4-BE49-F238E27FC236}">
                <a16:creationId xmlns:a16="http://schemas.microsoft.com/office/drawing/2014/main" id="{2EDA15AF-1680-401C-9E86-9667E41C1C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74EA80-0B4D-4A7F-992C-48539C9B9965}"/>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6510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9EB9-8E0E-4675-9EDD-1D9B7B3467C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E16A7A3-0426-457B-B4F6-C00B070ACD2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8D9D4CE5-870B-4104-9CFB-37E0AD60D6A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EC551B7D-E9E6-4955-91BF-9C2E182850E3}"/>
              </a:ext>
            </a:extLst>
          </p:cNvPr>
          <p:cNvSpPr>
            <a:spLocks noGrp="1"/>
          </p:cNvSpPr>
          <p:nvPr>
            <p:ph type="dt" sz="half" idx="10"/>
          </p:nvPr>
        </p:nvSpPr>
        <p:spPr/>
        <p:txBody>
          <a:bodyPr/>
          <a:lstStyle/>
          <a:p>
            <a:fld id="{398BFBC9-FAA7-406C-A97B-7AE67AC7DF35}" type="datetime1">
              <a:rPr lang="en-GB" smtClean="0"/>
              <a:t>10/11/2017</a:t>
            </a:fld>
            <a:endParaRPr lang="en-GB"/>
          </a:p>
        </p:txBody>
      </p:sp>
      <p:sp>
        <p:nvSpPr>
          <p:cNvPr id="6" name="Footer Placeholder 5">
            <a:extLst>
              <a:ext uri="{FF2B5EF4-FFF2-40B4-BE49-F238E27FC236}">
                <a16:creationId xmlns:a16="http://schemas.microsoft.com/office/drawing/2014/main" id="{A6D90F0C-D3B0-4289-8F0D-8BF75D4138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3D71FF-89C6-4D1D-BD7D-98135303940F}"/>
              </a:ext>
            </a:extLst>
          </p:cNvPr>
          <p:cNvSpPr>
            <a:spLocks noGrp="1"/>
          </p:cNvSpPr>
          <p:nvPr>
            <p:ph type="sldNum" sz="quarter" idx="12"/>
          </p:nvPr>
        </p:nvSpPr>
        <p:spPr/>
        <p:txBody>
          <a:bodyPr/>
          <a:lstStyle/>
          <a:p>
            <a:fld id="{04698E25-70A5-4DC8-888B-608AEC755B87}" type="slidenum">
              <a:rPr lang="en-GB" smtClean="0"/>
              <a:t>‹#›</a:t>
            </a:fld>
            <a:endParaRPr lang="en-GB"/>
          </a:p>
        </p:txBody>
      </p:sp>
    </p:spTree>
    <p:extLst>
      <p:ext uri="{BB962C8B-B14F-4D97-AF65-F5344CB8AC3E}">
        <p14:creationId xmlns:p14="http://schemas.microsoft.com/office/powerpoint/2010/main" val="344950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642CB-E9A1-4680-99BD-557D5D1574D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1AF67B-C70A-4DD4-9357-4A5D568E3EE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C74AA7-4421-4F0B-A007-0217CBCBB2C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EEF0BF6-7CBB-4CE2-A7B2-D21BCB470F6A}" type="datetime1">
              <a:rPr lang="en-GB" smtClean="0"/>
              <a:t>10/11/2017</a:t>
            </a:fld>
            <a:endParaRPr lang="en-GB"/>
          </a:p>
        </p:txBody>
      </p:sp>
      <p:sp>
        <p:nvSpPr>
          <p:cNvPr id="5" name="Footer Placeholder 4">
            <a:extLst>
              <a:ext uri="{FF2B5EF4-FFF2-40B4-BE49-F238E27FC236}">
                <a16:creationId xmlns:a16="http://schemas.microsoft.com/office/drawing/2014/main" id="{B90FE4FC-617B-485A-90D5-E19AF37FBF8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3A9C935-A34E-4016-9DA9-D96C38CB6EB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698E25-70A5-4DC8-888B-608AEC755B87}" type="slidenum">
              <a:rPr lang="en-GB" smtClean="0"/>
              <a:t>‹#›</a:t>
            </a:fld>
            <a:endParaRPr lang="en-GB"/>
          </a:p>
        </p:txBody>
      </p:sp>
    </p:spTree>
    <p:extLst>
      <p:ext uri="{BB962C8B-B14F-4D97-AF65-F5344CB8AC3E}">
        <p14:creationId xmlns:p14="http://schemas.microsoft.com/office/powerpoint/2010/main" val="15847446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b0480@coventry.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7772400" cy="2016224"/>
          </a:xfrm>
        </p:spPr>
        <p:txBody>
          <a:bodyPr>
            <a:normAutofit/>
          </a:bodyPr>
          <a:lstStyle/>
          <a:p>
            <a:r>
              <a:rPr lang="en-GB" b="1" dirty="0"/>
              <a:t>RISC</a:t>
            </a:r>
            <a:br>
              <a:rPr lang="en-GB" b="1" dirty="0"/>
            </a:br>
            <a:r>
              <a:rPr lang="en-GB" b="1" dirty="0"/>
              <a:t>Amdahl’s Law</a:t>
            </a:r>
          </a:p>
        </p:txBody>
      </p:sp>
      <p:sp>
        <p:nvSpPr>
          <p:cNvPr id="3" name="Subtitle 2"/>
          <p:cNvSpPr>
            <a:spLocks noGrp="1"/>
          </p:cNvSpPr>
          <p:nvPr>
            <p:ph type="subTitle" idx="1"/>
          </p:nvPr>
        </p:nvSpPr>
        <p:spPr>
          <a:xfrm>
            <a:off x="755576" y="3573016"/>
            <a:ext cx="7772400" cy="1343720"/>
          </a:xfrm>
        </p:spPr>
        <p:txBody>
          <a:bodyPr>
            <a:normAutofit lnSpcReduction="10000"/>
          </a:bodyPr>
          <a:lstStyle/>
          <a:p>
            <a:r>
              <a:rPr lang="en-GB" dirty="0">
                <a:solidFill>
                  <a:srgbClr val="7030A0"/>
                </a:solidFill>
              </a:rPr>
              <a:t>120CT Computer Architecture and Networks</a:t>
            </a:r>
          </a:p>
          <a:p>
            <a:endParaRPr lang="en-GB" dirty="0"/>
          </a:p>
          <a:p>
            <a:r>
              <a:rPr lang="en-GB" b="1" dirty="0"/>
              <a:t>Dr Dianabasi Nkantah</a:t>
            </a:r>
          </a:p>
          <a:p>
            <a:r>
              <a:rPr lang="en-GB" dirty="0">
                <a:hlinkClick r:id="rId2"/>
              </a:rPr>
              <a:t>ab0480@coventry.ac.uk</a:t>
            </a:r>
            <a:endParaRPr lang="en-GB" dirty="0"/>
          </a:p>
          <a:p>
            <a:endParaRPr lang="en-GB" dirty="0"/>
          </a:p>
        </p:txBody>
      </p:sp>
    </p:spTree>
    <p:extLst>
      <p:ext uri="{BB962C8B-B14F-4D97-AF65-F5344CB8AC3E}">
        <p14:creationId xmlns:p14="http://schemas.microsoft.com/office/powerpoint/2010/main" val="80530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4000" b="1" dirty="0"/>
              <a:t>RISC and CISC</a:t>
            </a:r>
          </a:p>
        </p:txBody>
      </p:sp>
      <p:sp>
        <p:nvSpPr>
          <p:cNvPr id="2" name="Content Placeholder 1"/>
          <p:cNvSpPr>
            <a:spLocks noGrp="1"/>
          </p:cNvSpPr>
          <p:nvPr>
            <p:ph idx="1"/>
          </p:nvPr>
        </p:nvSpPr>
        <p:spPr>
          <a:xfrm>
            <a:off x="395536" y="1772816"/>
            <a:ext cx="8229600" cy="4525963"/>
          </a:xfrm>
        </p:spPr>
        <p:txBody>
          <a:bodyPr/>
          <a:lstStyle/>
          <a:p>
            <a:r>
              <a:rPr lang="en-GB" dirty="0">
                <a:solidFill>
                  <a:srgbClr val="0070C0"/>
                </a:solidFill>
              </a:rPr>
              <a:t>Reduced Instruction Set Computers</a:t>
            </a:r>
          </a:p>
          <a:p>
            <a:pPr lvl="1"/>
            <a:r>
              <a:rPr lang="en-GB" dirty="0">
                <a:solidFill>
                  <a:srgbClr val="C00000"/>
                </a:solidFill>
              </a:rPr>
              <a:t>One operation per clock tick</a:t>
            </a:r>
          </a:p>
          <a:p>
            <a:endParaRPr lang="en-GB" dirty="0"/>
          </a:p>
          <a:p>
            <a:pPr marL="109728" indent="0">
              <a:buNone/>
            </a:pPr>
            <a:endParaRPr lang="en-GB" dirty="0"/>
          </a:p>
          <a:p>
            <a:r>
              <a:rPr lang="en-GB" dirty="0">
                <a:solidFill>
                  <a:srgbClr val="0070C0"/>
                </a:solidFill>
              </a:rPr>
              <a:t>Complex Instruction Set Computers</a:t>
            </a:r>
          </a:p>
          <a:p>
            <a:pPr lvl="1"/>
            <a:r>
              <a:rPr lang="en-GB" dirty="0">
                <a:solidFill>
                  <a:srgbClr val="C00000"/>
                </a:solidFill>
              </a:rPr>
              <a:t>One instruction may take multiple clock ticks to run</a:t>
            </a:r>
          </a:p>
          <a:p>
            <a:pPr lvl="2"/>
            <a:r>
              <a:rPr lang="en-GB" dirty="0"/>
              <a:t>It can fetch operands and do operations in a single operation</a:t>
            </a:r>
          </a:p>
        </p:txBody>
      </p:sp>
      <p:pic>
        <p:nvPicPr>
          <p:cNvPr id="4"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07748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0" y="152400"/>
            <a:ext cx="7556500" cy="1116013"/>
          </a:xfrm>
        </p:spPr>
        <p:txBody>
          <a:bodyPr>
            <a:noAutofit/>
          </a:bodyPr>
          <a:lstStyle/>
          <a:p>
            <a:r>
              <a:rPr lang="en-GB" sz="4000" b="1" dirty="0">
                <a:solidFill>
                  <a:srgbClr val="C00000"/>
                </a:solidFill>
                <a:effectLst>
                  <a:outerShdw blurRad="38100" dist="38100" dir="2700000" algn="tl">
                    <a:srgbClr val="000000">
                      <a:alpha val="43137"/>
                    </a:srgbClr>
                  </a:outerShdw>
                </a:effectLst>
              </a:rPr>
              <a:t>Characteristics of Reduced Instruction Set Architectures</a:t>
            </a:r>
          </a:p>
        </p:txBody>
      </p:sp>
      <p:graphicFrame>
        <p:nvGraphicFramePr>
          <p:cNvPr id="6" name="Content Placeholder 5"/>
          <p:cNvGraphicFramePr>
            <a:graphicFrameLocks noGrp="1"/>
          </p:cNvGraphicFramePr>
          <p:nvPr>
            <p:ph idx="4294967295"/>
          </p:nvPr>
        </p:nvGraphicFramePr>
        <p:xfrm>
          <a:off x="0" y="1752600"/>
          <a:ext cx="8382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C:\Users\ab0480\Desktop\CU_\New Session Prep - 2016-17\120CT\Amber Traffic Ligh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3323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a:bodyPr>
          <a:lstStyle/>
          <a:p>
            <a:r>
              <a:rPr lang="en-GB" sz="4000" b="1" dirty="0"/>
              <a:t>Why CISC ?</a:t>
            </a:r>
          </a:p>
        </p:txBody>
      </p:sp>
      <p:sp>
        <p:nvSpPr>
          <p:cNvPr id="36867" name="Rectangle 3"/>
          <p:cNvSpPr>
            <a:spLocks noGrp="1" noChangeArrowheads="1"/>
          </p:cNvSpPr>
          <p:nvPr>
            <p:ph idx="1"/>
          </p:nvPr>
        </p:nvSpPr>
        <p:spPr>
          <a:xfrm>
            <a:off x="467544" y="1772816"/>
            <a:ext cx="7556313" cy="4495800"/>
          </a:xfrm>
        </p:spPr>
        <p:txBody>
          <a:bodyPr>
            <a:normAutofit/>
          </a:bodyPr>
          <a:lstStyle/>
          <a:p>
            <a:pPr marL="228600" lvl="1">
              <a:spcBef>
                <a:spcPts val="2000"/>
              </a:spcBef>
              <a:buClr>
                <a:schemeClr val="accent1"/>
              </a:buClr>
            </a:pPr>
            <a:r>
              <a:rPr lang="en-GB" sz="2000" dirty="0">
                <a:solidFill>
                  <a:srgbClr val="0070C0"/>
                </a:solidFill>
              </a:rPr>
              <a:t>There is a trend to richer instruction sets which include a larger and more complex number of instructions</a:t>
            </a:r>
          </a:p>
          <a:p>
            <a:pPr marL="228600" lvl="1">
              <a:spcBef>
                <a:spcPts val="2000"/>
              </a:spcBef>
              <a:buClr>
                <a:schemeClr val="accent1"/>
              </a:buClr>
            </a:pPr>
            <a:r>
              <a:rPr lang="en-GB" sz="2000" dirty="0">
                <a:solidFill>
                  <a:srgbClr val="C00000"/>
                </a:solidFill>
              </a:rPr>
              <a:t>Two principal reasons for this trend:</a:t>
            </a:r>
          </a:p>
          <a:p>
            <a:pPr lvl="1"/>
            <a:r>
              <a:rPr lang="en-GB" dirty="0">
                <a:solidFill>
                  <a:srgbClr val="0070C0"/>
                </a:solidFill>
              </a:rPr>
              <a:t>A desire to simplify compilers</a:t>
            </a:r>
          </a:p>
          <a:p>
            <a:pPr lvl="1"/>
            <a:r>
              <a:rPr lang="en-GB" dirty="0">
                <a:solidFill>
                  <a:srgbClr val="0070C0"/>
                </a:solidFill>
              </a:rPr>
              <a:t>A desire to improve performance</a:t>
            </a:r>
          </a:p>
          <a:p>
            <a:pPr marL="228600" lvl="1">
              <a:spcBef>
                <a:spcPts val="2000"/>
              </a:spcBef>
              <a:buClr>
                <a:schemeClr val="accent1"/>
              </a:buClr>
            </a:pPr>
            <a:r>
              <a:rPr lang="en-GB" sz="2000" dirty="0">
                <a:solidFill>
                  <a:srgbClr val="C00000"/>
                </a:solidFill>
              </a:rPr>
              <a:t>There are two advantages to smaller programs:</a:t>
            </a:r>
          </a:p>
          <a:p>
            <a:pPr lvl="1"/>
            <a:r>
              <a:rPr lang="en-GB" dirty="0">
                <a:solidFill>
                  <a:srgbClr val="0070C0"/>
                </a:solidFill>
              </a:rPr>
              <a:t>The program takes up less memory</a:t>
            </a:r>
          </a:p>
          <a:p>
            <a:pPr lvl="1"/>
            <a:r>
              <a:rPr lang="en-GB" dirty="0">
                <a:solidFill>
                  <a:srgbClr val="0070C0"/>
                </a:solidFill>
              </a:rPr>
              <a:t>Should improve performance</a:t>
            </a:r>
          </a:p>
          <a:p>
            <a:pPr lvl="2"/>
            <a:r>
              <a:rPr lang="en-GB" dirty="0">
                <a:solidFill>
                  <a:srgbClr val="0070C0"/>
                </a:solidFill>
              </a:rPr>
              <a:t>Fewer instructions means fewer instruction bytes to be fetched</a:t>
            </a:r>
          </a:p>
          <a:p>
            <a:pPr lvl="2"/>
            <a:r>
              <a:rPr lang="en-GB" dirty="0">
                <a:solidFill>
                  <a:srgbClr val="0070C0"/>
                </a:solidFill>
              </a:rPr>
              <a:t>In a paging environment smaller programs occupy fewer pages, reducing page faults</a:t>
            </a:r>
          </a:p>
          <a:p>
            <a:pPr lvl="2"/>
            <a:r>
              <a:rPr lang="en-GB" dirty="0">
                <a:solidFill>
                  <a:srgbClr val="0070C0"/>
                </a:solidFill>
              </a:rPr>
              <a:t>More instructions fit in cache(s)</a:t>
            </a:r>
          </a:p>
          <a:p>
            <a:pPr lvl="1"/>
            <a:endParaRPr lang="en-GB" dirty="0"/>
          </a:p>
          <a:p>
            <a:endParaRPr lang="en-GB" dirty="0"/>
          </a:p>
        </p:txBody>
      </p:sp>
      <p:sp>
        <p:nvSpPr>
          <p:cNvPr id="5" name="Text Placeholder 4"/>
          <p:cNvSpPr>
            <a:spLocks noGrp="1"/>
          </p:cNvSpPr>
          <p:nvPr>
            <p:ph type="body" sz="half" idx="2"/>
          </p:nvPr>
        </p:nvSpPr>
        <p:spPr/>
        <p:txBody>
          <a:bodyPr/>
          <a:lstStyle/>
          <a:p>
            <a:r>
              <a:rPr lang="en-US" dirty="0"/>
              <a:t>(Complex Instruction Set Computer)</a:t>
            </a:r>
          </a:p>
        </p:txBody>
      </p:sp>
      <p:pic>
        <p:nvPicPr>
          <p:cNvPr id="6"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15926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6867">
                                            <p:txEl>
                                              <p:pRg st="0" end="0"/>
                                            </p:txEl>
                                          </p:spTgt>
                                        </p:tgtEl>
                                        <p:attrNameLst>
                                          <p:attrName>style.visibility</p:attrName>
                                        </p:attrNameLst>
                                      </p:cBhvr>
                                      <p:to>
                                        <p:strVal val="visible"/>
                                      </p:to>
                                    </p:set>
                                    <p:animEffect transition="in" filter="fade">
                                      <p:cBhvr>
                                        <p:cTn id="15" dur="1000"/>
                                        <p:tgtEl>
                                          <p:spTgt spid="36867">
                                            <p:txEl>
                                              <p:pRg st="0" end="0"/>
                                            </p:txEl>
                                          </p:spTgt>
                                        </p:tgtEl>
                                      </p:cBhvr>
                                    </p:animEffect>
                                    <p:anim calcmode="lin" valueType="num">
                                      <p:cBhvr>
                                        <p:cTn id="16" dur="10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368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6867">
                                            <p:txEl>
                                              <p:pRg st="1" end="1"/>
                                            </p:txEl>
                                          </p:spTgt>
                                        </p:tgtEl>
                                        <p:attrNameLst>
                                          <p:attrName>style.visibility</p:attrName>
                                        </p:attrNameLst>
                                      </p:cBhvr>
                                      <p:to>
                                        <p:strVal val="visible"/>
                                      </p:to>
                                    </p:set>
                                    <p:animEffect transition="in" filter="fade">
                                      <p:cBhvr>
                                        <p:cTn id="22" dur="1000"/>
                                        <p:tgtEl>
                                          <p:spTgt spid="36867">
                                            <p:txEl>
                                              <p:pRg st="1" end="1"/>
                                            </p:txEl>
                                          </p:spTgt>
                                        </p:tgtEl>
                                      </p:cBhvr>
                                    </p:animEffect>
                                    <p:anim calcmode="lin" valueType="num">
                                      <p:cBhvr>
                                        <p:cTn id="23"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6867">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6867">
                                            <p:txEl>
                                              <p:pRg st="2" end="2"/>
                                            </p:txEl>
                                          </p:spTgt>
                                        </p:tgtEl>
                                        <p:attrNameLst>
                                          <p:attrName>style.visibility</p:attrName>
                                        </p:attrNameLst>
                                      </p:cBhvr>
                                      <p:to>
                                        <p:strVal val="visible"/>
                                      </p:to>
                                    </p:set>
                                    <p:animEffect transition="in" filter="fade">
                                      <p:cBhvr>
                                        <p:cTn id="27" dur="1000"/>
                                        <p:tgtEl>
                                          <p:spTgt spid="36867">
                                            <p:txEl>
                                              <p:pRg st="2" end="2"/>
                                            </p:txEl>
                                          </p:spTgt>
                                        </p:tgtEl>
                                      </p:cBhvr>
                                    </p:animEffect>
                                    <p:anim calcmode="lin" valueType="num">
                                      <p:cBhvr>
                                        <p:cTn id="28" dur="10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6867">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6867">
                                            <p:txEl>
                                              <p:pRg st="3" end="3"/>
                                            </p:txEl>
                                          </p:spTgt>
                                        </p:tgtEl>
                                        <p:attrNameLst>
                                          <p:attrName>style.visibility</p:attrName>
                                        </p:attrNameLst>
                                      </p:cBhvr>
                                      <p:to>
                                        <p:strVal val="visible"/>
                                      </p:to>
                                    </p:set>
                                    <p:animEffect transition="in" filter="fade">
                                      <p:cBhvr>
                                        <p:cTn id="32" dur="1000"/>
                                        <p:tgtEl>
                                          <p:spTgt spid="36867">
                                            <p:txEl>
                                              <p:pRg st="3" end="3"/>
                                            </p:txEl>
                                          </p:spTgt>
                                        </p:tgtEl>
                                      </p:cBhvr>
                                    </p:animEffect>
                                    <p:anim calcmode="lin" valueType="num">
                                      <p:cBhvr>
                                        <p:cTn id="33"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686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6867">
                                            <p:txEl>
                                              <p:pRg st="4" end="4"/>
                                            </p:txEl>
                                          </p:spTgt>
                                        </p:tgtEl>
                                        <p:attrNameLst>
                                          <p:attrName>style.visibility</p:attrName>
                                        </p:attrNameLst>
                                      </p:cBhvr>
                                      <p:to>
                                        <p:strVal val="visible"/>
                                      </p:to>
                                    </p:set>
                                    <p:animEffect transition="in" filter="fade">
                                      <p:cBhvr>
                                        <p:cTn id="39" dur="1000"/>
                                        <p:tgtEl>
                                          <p:spTgt spid="36867">
                                            <p:txEl>
                                              <p:pRg st="4" end="4"/>
                                            </p:txEl>
                                          </p:spTgt>
                                        </p:tgtEl>
                                      </p:cBhvr>
                                    </p:animEffect>
                                    <p:anim calcmode="lin" valueType="num">
                                      <p:cBhvr>
                                        <p:cTn id="40" dur="10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p:cTn id="41" dur="1000" fill="hold"/>
                                        <p:tgtEl>
                                          <p:spTgt spid="36867">
                                            <p:txEl>
                                              <p:pRg st="4" end="4"/>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6867">
                                            <p:txEl>
                                              <p:pRg st="5" end="5"/>
                                            </p:txEl>
                                          </p:spTgt>
                                        </p:tgtEl>
                                        <p:attrNameLst>
                                          <p:attrName>style.visibility</p:attrName>
                                        </p:attrNameLst>
                                      </p:cBhvr>
                                      <p:to>
                                        <p:strVal val="visible"/>
                                      </p:to>
                                    </p:set>
                                    <p:animEffect transition="in" filter="fade">
                                      <p:cBhvr>
                                        <p:cTn id="44" dur="1000"/>
                                        <p:tgtEl>
                                          <p:spTgt spid="36867">
                                            <p:txEl>
                                              <p:pRg st="5" end="5"/>
                                            </p:txEl>
                                          </p:spTgt>
                                        </p:tgtEl>
                                      </p:cBhvr>
                                    </p:animEffect>
                                    <p:anim calcmode="lin" valueType="num">
                                      <p:cBhvr>
                                        <p:cTn id="45" dur="10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36867">
                                            <p:txEl>
                                              <p:pRg st="5" end="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6867">
                                            <p:txEl>
                                              <p:pRg st="6" end="6"/>
                                            </p:txEl>
                                          </p:spTgt>
                                        </p:tgtEl>
                                        <p:attrNameLst>
                                          <p:attrName>style.visibility</p:attrName>
                                        </p:attrNameLst>
                                      </p:cBhvr>
                                      <p:to>
                                        <p:strVal val="visible"/>
                                      </p:to>
                                    </p:set>
                                    <p:animEffect transition="in" filter="fade">
                                      <p:cBhvr>
                                        <p:cTn id="49" dur="1000"/>
                                        <p:tgtEl>
                                          <p:spTgt spid="36867">
                                            <p:txEl>
                                              <p:pRg st="6" end="6"/>
                                            </p:txEl>
                                          </p:spTgt>
                                        </p:tgtEl>
                                      </p:cBhvr>
                                    </p:animEffect>
                                    <p:anim calcmode="lin" valueType="num">
                                      <p:cBhvr>
                                        <p:cTn id="50" dur="10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6867">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6867">
                                            <p:txEl>
                                              <p:pRg st="7" end="7"/>
                                            </p:txEl>
                                          </p:spTgt>
                                        </p:tgtEl>
                                        <p:attrNameLst>
                                          <p:attrName>style.visibility</p:attrName>
                                        </p:attrNameLst>
                                      </p:cBhvr>
                                      <p:to>
                                        <p:strVal val="visible"/>
                                      </p:to>
                                    </p:set>
                                    <p:animEffect transition="in" filter="fade">
                                      <p:cBhvr>
                                        <p:cTn id="54" dur="1000"/>
                                        <p:tgtEl>
                                          <p:spTgt spid="36867">
                                            <p:txEl>
                                              <p:pRg st="7" end="7"/>
                                            </p:txEl>
                                          </p:spTgt>
                                        </p:tgtEl>
                                      </p:cBhvr>
                                    </p:animEffect>
                                    <p:anim calcmode="lin" valueType="num">
                                      <p:cBhvr>
                                        <p:cTn id="55" dur="10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6867">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6867">
                                            <p:txEl>
                                              <p:pRg st="8" end="8"/>
                                            </p:txEl>
                                          </p:spTgt>
                                        </p:tgtEl>
                                        <p:attrNameLst>
                                          <p:attrName>style.visibility</p:attrName>
                                        </p:attrNameLst>
                                      </p:cBhvr>
                                      <p:to>
                                        <p:strVal val="visible"/>
                                      </p:to>
                                    </p:set>
                                    <p:animEffect transition="in" filter="fade">
                                      <p:cBhvr>
                                        <p:cTn id="59" dur="1000"/>
                                        <p:tgtEl>
                                          <p:spTgt spid="36867">
                                            <p:txEl>
                                              <p:pRg st="8" end="8"/>
                                            </p:txEl>
                                          </p:spTgt>
                                        </p:tgtEl>
                                      </p:cBhvr>
                                    </p:animEffect>
                                    <p:anim calcmode="lin" valueType="num">
                                      <p:cBhvr>
                                        <p:cTn id="60" dur="10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6867">
                                            <p:txEl>
                                              <p:pRg st="8" end="8"/>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6867">
                                            <p:txEl>
                                              <p:pRg st="9" end="9"/>
                                            </p:txEl>
                                          </p:spTgt>
                                        </p:tgtEl>
                                        <p:attrNameLst>
                                          <p:attrName>style.visibility</p:attrName>
                                        </p:attrNameLst>
                                      </p:cBhvr>
                                      <p:to>
                                        <p:strVal val="visible"/>
                                      </p:to>
                                    </p:set>
                                    <p:animEffect transition="in" filter="fade">
                                      <p:cBhvr>
                                        <p:cTn id="64" dur="1000"/>
                                        <p:tgtEl>
                                          <p:spTgt spid="36867">
                                            <p:txEl>
                                              <p:pRg st="9" end="9"/>
                                            </p:txEl>
                                          </p:spTgt>
                                        </p:tgtEl>
                                      </p:cBhvr>
                                    </p:animEffect>
                                    <p:anim calcmode="lin" valueType="num">
                                      <p:cBhvr>
                                        <p:cTn id="65" dur="10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686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b="1" dirty="0">
                <a:solidFill>
                  <a:srgbClr val="C00000"/>
                </a:solidFill>
                <a:effectLst>
                  <a:outerShdw blurRad="38100" dist="38100" dir="2700000" algn="tl">
                    <a:srgbClr val="000000">
                      <a:alpha val="43137"/>
                    </a:srgbClr>
                  </a:outerShdw>
                </a:effectLst>
              </a:rPr>
              <a:t>Amdahl’s Law</a:t>
            </a:r>
          </a:p>
        </p:txBody>
      </p:sp>
      <p:sp>
        <p:nvSpPr>
          <p:cNvPr id="120835" name="Rectangle 3"/>
          <p:cNvSpPr>
            <a:spLocks noGrp="1" noChangeArrowheads="1"/>
          </p:cNvSpPr>
          <p:nvPr>
            <p:ph idx="1"/>
          </p:nvPr>
        </p:nvSpPr>
        <p:spPr>
          <a:xfrm>
            <a:off x="3851921" y="332656"/>
            <a:ext cx="4914254" cy="6220544"/>
          </a:xfrm>
        </p:spPr>
        <p:txBody>
          <a:bodyPr>
            <a:normAutofit lnSpcReduction="10000"/>
          </a:bodyPr>
          <a:lstStyle/>
          <a:p>
            <a:r>
              <a:rPr lang="en-GB" dirty="0"/>
              <a:t>Gene Amdahl [Amdahl G, 1967]</a:t>
            </a:r>
          </a:p>
          <a:p>
            <a:pPr marL="2057400" lvl="8" indent="0">
              <a:buNone/>
            </a:pPr>
            <a:endParaRPr lang="en-GB" dirty="0"/>
          </a:p>
          <a:p>
            <a:pPr marL="2057400" lvl="8" indent="0">
              <a:buNone/>
            </a:pPr>
            <a:endParaRPr lang="en-GB" dirty="0"/>
          </a:p>
          <a:p>
            <a:r>
              <a:rPr lang="en-GB" dirty="0"/>
              <a:t>Deals with the potential speedup of a program using multiple processors compared to a single processor</a:t>
            </a:r>
          </a:p>
          <a:p>
            <a:pPr marL="2057400" lvl="8" indent="0">
              <a:buNone/>
            </a:pPr>
            <a:endParaRPr lang="en-GB" dirty="0"/>
          </a:p>
          <a:p>
            <a:pPr marL="2057400" lvl="8" indent="0">
              <a:buNone/>
            </a:pPr>
            <a:endParaRPr lang="en-GB" dirty="0"/>
          </a:p>
          <a:p>
            <a:r>
              <a:rPr lang="en-GB" dirty="0"/>
              <a:t>Illustrates the problems facing industry in the development of multi-core machines</a:t>
            </a:r>
          </a:p>
          <a:p>
            <a:pPr lvl="1"/>
            <a:r>
              <a:rPr lang="en-GB" dirty="0">
                <a:solidFill>
                  <a:srgbClr val="C00000"/>
                </a:solidFill>
              </a:rPr>
              <a:t>Software must be adapted to a highly parallel execution environment to exploit the power of parallel processing</a:t>
            </a:r>
          </a:p>
          <a:p>
            <a:pPr marL="2057400" lvl="8" indent="0">
              <a:buNone/>
            </a:pPr>
            <a:endParaRPr lang="en-GB" dirty="0">
              <a:solidFill>
                <a:srgbClr val="C00000"/>
              </a:solidFill>
            </a:endParaRPr>
          </a:p>
          <a:p>
            <a:pPr marL="2057400" lvl="8" indent="0">
              <a:buNone/>
            </a:pPr>
            <a:endParaRPr lang="en-GB" dirty="0">
              <a:solidFill>
                <a:srgbClr val="C00000"/>
              </a:solidFill>
            </a:endParaRPr>
          </a:p>
          <a:p>
            <a:r>
              <a:rPr lang="en-GB" dirty="0"/>
              <a:t>Can be generalised to evaluate and design technical improvement in a computer system</a:t>
            </a:r>
          </a:p>
          <a:p>
            <a:endParaRPr lang="en-GB" dirty="0"/>
          </a:p>
          <a:p>
            <a:endParaRPr lang="en-GB" dirty="0"/>
          </a:p>
          <a:p>
            <a:endParaRPr lang="en-GB" dirty="0"/>
          </a:p>
          <a:p>
            <a:endParaRPr lang="en-GB" dirty="0"/>
          </a:p>
          <a:p>
            <a:endParaRPr lang="en-GB" dirty="0"/>
          </a:p>
        </p:txBody>
      </p:sp>
      <p:sp>
        <p:nvSpPr>
          <p:cNvPr id="2" name="Slide Number Placeholder 1"/>
          <p:cNvSpPr>
            <a:spLocks noGrp="1"/>
          </p:cNvSpPr>
          <p:nvPr>
            <p:ph type="sldNum" sz="quarter" idx="12"/>
          </p:nvPr>
        </p:nvSpPr>
        <p:spPr/>
        <p:txBody>
          <a:bodyPr/>
          <a:lstStyle/>
          <a:p>
            <a:fld id="{04698E25-70A5-4DC8-888B-608AEC755B87}" type="slidenum">
              <a:rPr lang="en-GB" smtClean="0"/>
              <a:t>5</a:t>
            </a:fld>
            <a:endParaRPr lang="en-GB"/>
          </a:p>
        </p:txBody>
      </p:sp>
      <p:pic>
        <p:nvPicPr>
          <p:cNvPr id="5"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2693"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202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0835">
                                            <p:txEl>
                                              <p:pRg st="0" end="0"/>
                                            </p:txEl>
                                          </p:spTgt>
                                        </p:tgtEl>
                                        <p:attrNameLst>
                                          <p:attrName>style.visibility</p:attrName>
                                        </p:attrNameLst>
                                      </p:cBhvr>
                                      <p:to>
                                        <p:strVal val="visible"/>
                                      </p:to>
                                    </p:set>
                                    <p:animEffect transition="in" filter="fade">
                                      <p:cBhvr>
                                        <p:cTn id="7" dur="1000"/>
                                        <p:tgtEl>
                                          <p:spTgt spid="120835">
                                            <p:txEl>
                                              <p:pRg st="0" end="0"/>
                                            </p:txEl>
                                          </p:spTgt>
                                        </p:tgtEl>
                                      </p:cBhvr>
                                    </p:animEffect>
                                    <p:anim calcmode="lin" valueType="num">
                                      <p:cBhvr>
                                        <p:cTn id="8" dur="10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0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0835">
                                            <p:txEl>
                                              <p:pRg st="3" end="3"/>
                                            </p:txEl>
                                          </p:spTgt>
                                        </p:tgtEl>
                                        <p:attrNameLst>
                                          <p:attrName>style.visibility</p:attrName>
                                        </p:attrNameLst>
                                      </p:cBhvr>
                                      <p:to>
                                        <p:strVal val="visible"/>
                                      </p:to>
                                    </p:set>
                                    <p:animEffect transition="in" filter="fade">
                                      <p:cBhvr>
                                        <p:cTn id="14" dur="1000"/>
                                        <p:tgtEl>
                                          <p:spTgt spid="120835">
                                            <p:txEl>
                                              <p:pRg st="3" end="3"/>
                                            </p:txEl>
                                          </p:spTgt>
                                        </p:tgtEl>
                                      </p:cBhvr>
                                    </p:animEffect>
                                    <p:anim calcmode="lin" valueType="num">
                                      <p:cBhvr>
                                        <p:cTn id="15" dur="1000" fill="hold"/>
                                        <p:tgtEl>
                                          <p:spTgt spid="12083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208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0835">
                                            <p:txEl>
                                              <p:pRg st="6" end="6"/>
                                            </p:txEl>
                                          </p:spTgt>
                                        </p:tgtEl>
                                        <p:attrNameLst>
                                          <p:attrName>style.visibility</p:attrName>
                                        </p:attrNameLst>
                                      </p:cBhvr>
                                      <p:to>
                                        <p:strVal val="visible"/>
                                      </p:to>
                                    </p:set>
                                    <p:animEffect transition="in" filter="fade">
                                      <p:cBhvr>
                                        <p:cTn id="21" dur="1000"/>
                                        <p:tgtEl>
                                          <p:spTgt spid="120835">
                                            <p:txEl>
                                              <p:pRg st="6" end="6"/>
                                            </p:txEl>
                                          </p:spTgt>
                                        </p:tgtEl>
                                      </p:cBhvr>
                                    </p:animEffect>
                                    <p:anim calcmode="lin" valueType="num">
                                      <p:cBhvr>
                                        <p:cTn id="22" dur="1000" fill="hold"/>
                                        <p:tgtEl>
                                          <p:spTgt spid="12083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120835">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20835">
                                            <p:txEl>
                                              <p:pRg st="7" end="7"/>
                                            </p:txEl>
                                          </p:spTgt>
                                        </p:tgtEl>
                                        <p:attrNameLst>
                                          <p:attrName>style.visibility</p:attrName>
                                        </p:attrNameLst>
                                      </p:cBhvr>
                                      <p:to>
                                        <p:strVal val="visible"/>
                                      </p:to>
                                    </p:set>
                                    <p:animEffect transition="in" filter="fade">
                                      <p:cBhvr>
                                        <p:cTn id="26" dur="1000"/>
                                        <p:tgtEl>
                                          <p:spTgt spid="120835">
                                            <p:txEl>
                                              <p:pRg st="7" end="7"/>
                                            </p:txEl>
                                          </p:spTgt>
                                        </p:tgtEl>
                                      </p:cBhvr>
                                    </p:animEffect>
                                    <p:anim calcmode="lin" valueType="num">
                                      <p:cBhvr>
                                        <p:cTn id="27" dur="1000" fill="hold"/>
                                        <p:tgtEl>
                                          <p:spTgt spid="120835">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1208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0835">
                                            <p:txEl>
                                              <p:pRg st="10" end="10"/>
                                            </p:txEl>
                                          </p:spTgt>
                                        </p:tgtEl>
                                        <p:attrNameLst>
                                          <p:attrName>style.visibility</p:attrName>
                                        </p:attrNameLst>
                                      </p:cBhvr>
                                      <p:to>
                                        <p:strVal val="visible"/>
                                      </p:to>
                                    </p:set>
                                    <p:animEffect transition="in" filter="fade">
                                      <p:cBhvr>
                                        <p:cTn id="33" dur="1000"/>
                                        <p:tgtEl>
                                          <p:spTgt spid="120835">
                                            <p:txEl>
                                              <p:pRg st="10" end="10"/>
                                            </p:txEl>
                                          </p:spTgt>
                                        </p:tgtEl>
                                      </p:cBhvr>
                                    </p:animEffect>
                                    <p:anim calcmode="lin" valueType="num">
                                      <p:cBhvr>
                                        <p:cTn id="34" dur="1000" fill="hold"/>
                                        <p:tgtEl>
                                          <p:spTgt spid="120835">
                                            <p:txEl>
                                              <p:pRg st="10" end="10"/>
                                            </p:txEl>
                                          </p:spTgt>
                                        </p:tgtEl>
                                        <p:attrNameLst>
                                          <p:attrName>ppt_x</p:attrName>
                                        </p:attrNameLst>
                                      </p:cBhvr>
                                      <p:tavLst>
                                        <p:tav tm="0">
                                          <p:val>
                                            <p:strVal val="#ppt_x"/>
                                          </p:val>
                                        </p:tav>
                                        <p:tav tm="100000">
                                          <p:val>
                                            <p:strVal val="#ppt_x"/>
                                          </p:val>
                                        </p:tav>
                                      </p:tavLst>
                                    </p:anim>
                                    <p:anim calcmode="lin" valueType="num">
                                      <p:cBhvr>
                                        <p:cTn id="35" dur="1000" fill="hold"/>
                                        <p:tgtEl>
                                          <p:spTgt spid="12083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28650" y="365127"/>
            <a:ext cx="7886700" cy="740346"/>
          </a:xfrm>
        </p:spPr>
        <p:txBody>
          <a:bodyPr>
            <a:normAutofit/>
          </a:bodyPr>
          <a:lstStyle/>
          <a:p>
            <a:r>
              <a:rPr lang="en-GB" sz="4000" b="1" dirty="0">
                <a:solidFill>
                  <a:srgbClr val="0070C0"/>
                </a:solidFill>
              </a:rPr>
              <a:t>Amdahl’s Law Formula</a:t>
            </a:r>
          </a:p>
        </p:txBody>
      </p:sp>
      <p:sp>
        <p:nvSpPr>
          <p:cNvPr id="53251" name="Rectangle 3"/>
          <p:cNvSpPr>
            <a:spLocks noGrp="1" noChangeArrowheads="1"/>
          </p:cNvSpPr>
          <p:nvPr>
            <p:ph idx="1"/>
          </p:nvPr>
        </p:nvSpPr>
        <p:spPr>
          <a:xfrm>
            <a:off x="2015977" y="5229200"/>
            <a:ext cx="7128023" cy="1512342"/>
          </a:xfrm>
        </p:spPr>
        <p:txBody>
          <a:bodyPr/>
          <a:lstStyle/>
          <a:p>
            <a:r>
              <a:rPr lang="en-GB" sz="2400" b="1" dirty="0">
                <a:solidFill>
                  <a:srgbClr val="C00000"/>
                </a:solidFill>
              </a:rPr>
              <a:t>Conclusions</a:t>
            </a:r>
          </a:p>
          <a:p>
            <a:pPr lvl="1"/>
            <a:r>
              <a:rPr lang="en-GB" sz="2000" i="1" dirty="0"/>
              <a:t>f </a:t>
            </a:r>
            <a:r>
              <a:rPr lang="en-GB" sz="2000" dirty="0"/>
              <a:t>small, parallel processors has little effect</a:t>
            </a:r>
          </a:p>
          <a:p>
            <a:pPr lvl="1"/>
            <a:r>
              <a:rPr lang="en-GB" sz="2000" i="1" dirty="0"/>
              <a:t>N </a:t>
            </a:r>
            <a:r>
              <a:rPr lang="en-GB" sz="2000" dirty="0"/>
              <a:t>-&gt;∞, speedup bound by 1/(1 – </a:t>
            </a:r>
            <a:r>
              <a:rPr lang="en-GB" sz="2000" i="1" dirty="0"/>
              <a:t>f</a:t>
            </a:r>
            <a:r>
              <a:rPr lang="en-GB" sz="2000" dirty="0"/>
              <a:t>)</a:t>
            </a:r>
          </a:p>
          <a:p>
            <a:pPr lvl="2"/>
            <a:r>
              <a:rPr lang="en-GB" sz="1800" dirty="0"/>
              <a:t>Diminishing returns for using more processors</a:t>
            </a:r>
          </a:p>
        </p:txBody>
      </p:sp>
      <p:sp>
        <p:nvSpPr>
          <p:cNvPr id="2" name="Slide Number Placeholder 1"/>
          <p:cNvSpPr>
            <a:spLocks noGrp="1"/>
          </p:cNvSpPr>
          <p:nvPr>
            <p:ph type="sldNum" sz="quarter" idx="12"/>
          </p:nvPr>
        </p:nvSpPr>
        <p:spPr/>
        <p:txBody>
          <a:bodyPr/>
          <a:lstStyle/>
          <a:p>
            <a:fld id="{04698E25-70A5-4DC8-888B-608AEC755B87}" type="slidenum">
              <a:rPr lang="en-GB" smtClean="0"/>
              <a:t>6</a:t>
            </a:fld>
            <a:endParaRPr lang="en-GB"/>
          </a:p>
        </p:txBody>
      </p:sp>
      <p:pic>
        <p:nvPicPr>
          <p:cNvPr id="53252" name="Picture 4"/>
          <p:cNvPicPr>
            <a:picLocks noChangeAspect="1" noChangeArrowheads="1"/>
          </p:cNvPicPr>
          <p:nvPr/>
        </p:nvPicPr>
        <p:blipFill>
          <a:blip r:embed="rId2">
            <a:extLst>
              <a:ext uri="{28A0092B-C50C-407E-A947-70E740481C1C}">
                <a14:useLocalDpi xmlns:a14="http://schemas.microsoft.com/office/drawing/2010/main" val="0"/>
              </a:ext>
            </a:extLst>
          </a:blip>
          <a:srcRect l="2693" t="10558" r="2991" b="26218"/>
          <a:stretch>
            <a:fillRect/>
          </a:stretch>
        </p:blipFill>
        <p:spPr bwMode="auto">
          <a:xfrm>
            <a:off x="250825" y="4005263"/>
            <a:ext cx="8532813"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5"/>
          <p:cNvSpPr>
            <a:spLocks noChangeArrowheads="1"/>
          </p:cNvSpPr>
          <p:nvPr/>
        </p:nvSpPr>
        <p:spPr bwMode="auto">
          <a:xfrm>
            <a:off x="395288" y="1125538"/>
            <a:ext cx="8178800" cy="196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8080"/>
              </a:buClr>
              <a:buFontTx/>
              <a:buChar char="•"/>
            </a:pPr>
            <a:r>
              <a:rPr kumimoji="1" lang="en-GB" dirty="0">
                <a:solidFill>
                  <a:srgbClr val="C00000"/>
                </a:solidFill>
                <a:latin typeface="Verdana" pitchFamily="34" charset="0"/>
              </a:rPr>
              <a:t>For program running on single processor</a:t>
            </a:r>
          </a:p>
          <a:p>
            <a:pPr marL="742950" lvl="1" indent="-285750">
              <a:spcBef>
                <a:spcPct val="20000"/>
              </a:spcBef>
              <a:buClr>
                <a:srgbClr val="008080"/>
              </a:buClr>
              <a:buFontTx/>
              <a:buChar char="—"/>
            </a:pPr>
            <a:r>
              <a:rPr kumimoji="1" lang="en-GB" sz="2000" dirty="0">
                <a:latin typeface="Verdana" pitchFamily="34" charset="0"/>
              </a:rPr>
              <a:t>Fraction</a:t>
            </a:r>
            <a:r>
              <a:rPr kumimoji="1" lang="en-GB" sz="2000" i="1" dirty="0">
                <a:latin typeface="Verdana" pitchFamily="34" charset="0"/>
              </a:rPr>
              <a:t> f </a:t>
            </a:r>
            <a:r>
              <a:rPr kumimoji="1" lang="en-GB" sz="2000" dirty="0">
                <a:latin typeface="Verdana" pitchFamily="34" charset="0"/>
              </a:rPr>
              <a:t>of code infinitely parallelizable with no scheduling overhead</a:t>
            </a:r>
          </a:p>
          <a:p>
            <a:pPr marL="742950" lvl="1" indent="-285750">
              <a:spcBef>
                <a:spcPct val="20000"/>
              </a:spcBef>
              <a:buClr>
                <a:srgbClr val="008080"/>
              </a:buClr>
              <a:buFontTx/>
              <a:buChar char="—"/>
            </a:pPr>
            <a:r>
              <a:rPr kumimoji="1" lang="en-GB" sz="2000" dirty="0">
                <a:latin typeface="Verdana" pitchFamily="34" charset="0"/>
              </a:rPr>
              <a:t>Fraction (1-</a:t>
            </a:r>
            <a:r>
              <a:rPr kumimoji="1" lang="en-GB" sz="2000" i="1" dirty="0">
                <a:latin typeface="Verdana" pitchFamily="34" charset="0"/>
              </a:rPr>
              <a:t>f</a:t>
            </a:r>
            <a:r>
              <a:rPr kumimoji="1" lang="en-GB" sz="2000" dirty="0">
                <a:latin typeface="Verdana" pitchFamily="34" charset="0"/>
              </a:rPr>
              <a:t>) of code inherently serial</a:t>
            </a:r>
          </a:p>
          <a:p>
            <a:pPr marL="742950" lvl="1" indent="-285750">
              <a:spcBef>
                <a:spcPct val="20000"/>
              </a:spcBef>
              <a:buClr>
                <a:srgbClr val="008080"/>
              </a:buClr>
              <a:buFontTx/>
              <a:buChar char="—"/>
            </a:pPr>
            <a:r>
              <a:rPr kumimoji="1" lang="en-GB" sz="2000" dirty="0">
                <a:latin typeface="Verdana" pitchFamily="34" charset="0"/>
              </a:rPr>
              <a:t>T is total execution time for program on single processor</a:t>
            </a:r>
          </a:p>
          <a:p>
            <a:pPr marL="742950" lvl="1" indent="-285750">
              <a:spcBef>
                <a:spcPct val="20000"/>
              </a:spcBef>
              <a:buClr>
                <a:srgbClr val="008080"/>
              </a:buClr>
              <a:buFontTx/>
              <a:buChar char="—"/>
            </a:pPr>
            <a:r>
              <a:rPr kumimoji="1" lang="en-GB" sz="2000" dirty="0">
                <a:latin typeface="Verdana" pitchFamily="34" charset="0"/>
              </a:rPr>
              <a:t>N is number of processors that fully exploit parallel portions of code</a:t>
            </a:r>
          </a:p>
        </p:txBody>
      </p:sp>
      <p:pic>
        <p:nvPicPr>
          <p:cNvPr id="7" name="Picture 2" descr="C:\Users\ab0480\Desktop\CU_\New Session Prep - 2016-17\120CT\Amber Traffic Ligh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487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animEffect transition="in" filter="wipe(down)">
                                      <p:cBhvr>
                                        <p:cTn id="7" dur="580">
                                          <p:stCondLst>
                                            <p:cond delay="0"/>
                                          </p:stCondLst>
                                        </p:cTn>
                                        <p:tgtEl>
                                          <p:spTgt spid="53253">
                                            <p:txEl>
                                              <p:pRg st="0" end="0"/>
                                            </p:txEl>
                                          </p:spTgt>
                                        </p:tgtEl>
                                      </p:cBhvr>
                                    </p:animEffect>
                                    <p:anim calcmode="lin" valueType="num">
                                      <p:cBhvr>
                                        <p:cTn id="8" dur="1822" tmFilter="0,0; 0.14,0.36; 0.43,0.73; 0.71,0.91; 1.0,1.0">
                                          <p:stCondLst>
                                            <p:cond delay="0"/>
                                          </p:stCondLst>
                                        </p:cTn>
                                        <p:tgtEl>
                                          <p:spTgt spid="5325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325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325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325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325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3253">
                                            <p:txEl>
                                              <p:pRg st="0" end="0"/>
                                            </p:txEl>
                                          </p:spTgt>
                                        </p:tgtEl>
                                      </p:cBhvr>
                                      <p:to x="100000" y="60000"/>
                                    </p:animScale>
                                    <p:animScale>
                                      <p:cBhvr>
                                        <p:cTn id="14" dur="166" decel="50000">
                                          <p:stCondLst>
                                            <p:cond delay="676"/>
                                          </p:stCondLst>
                                        </p:cTn>
                                        <p:tgtEl>
                                          <p:spTgt spid="53253">
                                            <p:txEl>
                                              <p:pRg st="0" end="0"/>
                                            </p:txEl>
                                          </p:spTgt>
                                        </p:tgtEl>
                                      </p:cBhvr>
                                      <p:to x="100000" y="100000"/>
                                    </p:animScale>
                                    <p:animScale>
                                      <p:cBhvr>
                                        <p:cTn id="15" dur="26">
                                          <p:stCondLst>
                                            <p:cond delay="1312"/>
                                          </p:stCondLst>
                                        </p:cTn>
                                        <p:tgtEl>
                                          <p:spTgt spid="53253">
                                            <p:txEl>
                                              <p:pRg st="0" end="0"/>
                                            </p:txEl>
                                          </p:spTgt>
                                        </p:tgtEl>
                                      </p:cBhvr>
                                      <p:to x="100000" y="80000"/>
                                    </p:animScale>
                                    <p:animScale>
                                      <p:cBhvr>
                                        <p:cTn id="16" dur="166" decel="50000">
                                          <p:stCondLst>
                                            <p:cond delay="1338"/>
                                          </p:stCondLst>
                                        </p:cTn>
                                        <p:tgtEl>
                                          <p:spTgt spid="53253">
                                            <p:txEl>
                                              <p:pRg st="0" end="0"/>
                                            </p:txEl>
                                          </p:spTgt>
                                        </p:tgtEl>
                                      </p:cBhvr>
                                      <p:to x="100000" y="100000"/>
                                    </p:animScale>
                                    <p:animScale>
                                      <p:cBhvr>
                                        <p:cTn id="17" dur="26">
                                          <p:stCondLst>
                                            <p:cond delay="1642"/>
                                          </p:stCondLst>
                                        </p:cTn>
                                        <p:tgtEl>
                                          <p:spTgt spid="53253">
                                            <p:txEl>
                                              <p:pRg st="0" end="0"/>
                                            </p:txEl>
                                          </p:spTgt>
                                        </p:tgtEl>
                                      </p:cBhvr>
                                      <p:to x="100000" y="90000"/>
                                    </p:animScale>
                                    <p:animScale>
                                      <p:cBhvr>
                                        <p:cTn id="18" dur="166" decel="50000">
                                          <p:stCondLst>
                                            <p:cond delay="1668"/>
                                          </p:stCondLst>
                                        </p:cTn>
                                        <p:tgtEl>
                                          <p:spTgt spid="53253">
                                            <p:txEl>
                                              <p:pRg st="0" end="0"/>
                                            </p:txEl>
                                          </p:spTgt>
                                        </p:tgtEl>
                                      </p:cBhvr>
                                      <p:to x="100000" y="100000"/>
                                    </p:animScale>
                                    <p:animScale>
                                      <p:cBhvr>
                                        <p:cTn id="19" dur="26">
                                          <p:stCondLst>
                                            <p:cond delay="1808"/>
                                          </p:stCondLst>
                                        </p:cTn>
                                        <p:tgtEl>
                                          <p:spTgt spid="53253">
                                            <p:txEl>
                                              <p:pRg st="0" end="0"/>
                                            </p:txEl>
                                          </p:spTgt>
                                        </p:tgtEl>
                                      </p:cBhvr>
                                      <p:to x="100000" y="95000"/>
                                    </p:animScale>
                                    <p:animScale>
                                      <p:cBhvr>
                                        <p:cTn id="20" dur="166" decel="50000">
                                          <p:stCondLst>
                                            <p:cond delay="1834"/>
                                          </p:stCondLst>
                                        </p:cTn>
                                        <p:tgtEl>
                                          <p:spTgt spid="5325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3253">
                                            <p:txEl>
                                              <p:pRg st="1" end="1"/>
                                            </p:txEl>
                                          </p:spTgt>
                                        </p:tgtEl>
                                        <p:attrNameLst>
                                          <p:attrName>style.visibility</p:attrName>
                                        </p:attrNameLst>
                                      </p:cBhvr>
                                      <p:to>
                                        <p:strVal val="visible"/>
                                      </p:to>
                                    </p:set>
                                    <p:animEffect transition="in" filter="fade">
                                      <p:cBhvr>
                                        <p:cTn id="25" dur="1000"/>
                                        <p:tgtEl>
                                          <p:spTgt spid="53253">
                                            <p:txEl>
                                              <p:pRg st="1" end="1"/>
                                            </p:txEl>
                                          </p:spTgt>
                                        </p:tgtEl>
                                      </p:cBhvr>
                                    </p:animEffect>
                                    <p:anim calcmode="lin" valueType="num">
                                      <p:cBhvr>
                                        <p:cTn id="26" dur="1000" fill="hold"/>
                                        <p:tgtEl>
                                          <p:spTgt spid="5325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5325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3253">
                                            <p:txEl>
                                              <p:pRg st="2" end="2"/>
                                            </p:txEl>
                                          </p:spTgt>
                                        </p:tgtEl>
                                        <p:attrNameLst>
                                          <p:attrName>style.visibility</p:attrName>
                                        </p:attrNameLst>
                                      </p:cBhvr>
                                      <p:to>
                                        <p:strVal val="visible"/>
                                      </p:to>
                                    </p:set>
                                    <p:animEffect transition="in" filter="fade">
                                      <p:cBhvr>
                                        <p:cTn id="32" dur="1000"/>
                                        <p:tgtEl>
                                          <p:spTgt spid="53253">
                                            <p:txEl>
                                              <p:pRg st="2" end="2"/>
                                            </p:txEl>
                                          </p:spTgt>
                                        </p:tgtEl>
                                      </p:cBhvr>
                                    </p:animEffect>
                                    <p:anim calcmode="lin" valueType="num">
                                      <p:cBhvr>
                                        <p:cTn id="33" dur="1000" fill="hold"/>
                                        <p:tgtEl>
                                          <p:spTgt spid="5325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532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3253">
                                            <p:txEl>
                                              <p:pRg st="3" end="3"/>
                                            </p:txEl>
                                          </p:spTgt>
                                        </p:tgtEl>
                                        <p:attrNameLst>
                                          <p:attrName>style.visibility</p:attrName>
                                        </p:attrNameLst>
                                      </p:cBhvr>
                                      <p:to>
                                        <p:strVal val="visible"/>
                                      </p:to>
                                    </p:set>
                                    <p:animEffect transition="in" filter="fade">
                                      <p:cBhvr>
                                        <p:cTn id="39" dur="1000"/>
                                        <p:tgtEl>
                                          <p:spTgt spid="53253">
                                            <p:txEl>
                                              <p:pRg st="3" end="3"/>
                                            </p:txEl>
                                          </p:spTgt>
                                        </p:tgtEl>
                                      </p:cBhvr>
                                    </p:animEffect>
                                    <p:anim calcmode="lin" valueType="num">
                                      <p:cBhvr>
                                        <p:cTn id="40" dur="1000" fill="hold"/>
                                        <p:tgtEl>
                                          <p:spTgt spid="53253">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5325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3253">
                                            <p:txEl>
                                              <p:pRg st="4" end="4"/>
                                            </p:txEl>
                                          </p:spTgt>
                                        </p:tgtEl>
                                        <p:attrNameLst>
                                          <p:attrName>style.visibility</p:attrName>
                                        </p:attrNameLst>
                                      </p:cBhvr>
                                      <p:to>
                                        <p:strVal val="visible"/>
                                      </p:to>
                                    </p:set>
                                    <p:animEffect transition="in" filter="fade">
                                      <p:cBhvr>
                                        <p:cTn id="46" dur="1000"/>
                                        <p:tgtEl>
                                          <p:spTgt spid="53253">
                                            <p:txEl>
                                              <p:pRg st="4" end="4"/>
                                            </p:txEl>
                                          </p:spTgt>
                                        </p:tgtEl>
                                      </p:cBhvr>
                                    </p:animEffect>
                                    <p:anim calcmode="lin" valueType="num">
                                      <p:cBhvr>
                                        <p:cTn id="47" dur="1000" fill="hold"/>
                                        <p:tgtEl>
                                          <p:spTgt spid="53253">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5325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3252"/>
                                        </p:tgtEl>
                                        <p:attrNameLst>
                                          <p:attrName>style.visibility</p:attrName>
                                        </p:attrNameLst>
                                      </p:cBhvr>
                                      <p:to>
                                        <p:strVal val="visible"/>
                                      </p:to>
                                    </p:set>
                                    <p:animEffect transition="in" filter="fade">
                                      <p:cBhvr>
                                        <p:cTn id="53" dur="1000"/>
                                        <p:tgtEl>
                                          <p:spTgt spid="53252"/>
                                        </p:tgtEl>
                                      </p:cBhvr>
                                    </p:animEffect>
                                    <p:anim calcmode="lin" valueType="num">
                                      <p:cBhvr>
                                        <p:cTn id="54" dur="1000" fill="hold"/>
                                        <p:tgtEl>
                                          <p:spTgt spid="53252"/>
                                        </p:tgtEl>
                                        <p:attrNameLst>
                                          <p:attrName>ppt_x</p:attrName>
                                        </p:attrNameLst>
                                      </p:cBhvr>
                                      <p:tavLst>
                                        <p:tav tm="0">
                                          <p:val>
                                            <p:strVal val="#ppt_x"/>
                                          </p:val>
                                        </p:tav>
                                        <p:tav tm="100000">
                                          <p:val>
                                            <p:strVal val="#ppt_x"/>
                                          </p:val>
                                        </p:tav>
                                      </p:tavLst>
                                    </p:anim>
                                    <p:anim calcmode="lin" valueType="num">
                                      <p:cBhvr>
                                        <p:cTn id="55" dur="1000" fill="hold"/>
                                        <p:tgtEl>
                                          <p:spTgt spid="5325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53251">
                                            <p:txEl>
                                              <p:pRg st="0" end="0"/>
                                            </p:txEl>
                                          </p:spTgt>
                                        </p:tgtEl>
                                        <p:attrNameLst>
                                          <p:attrName>style.visibility</p:attrName>
                                        </p:attrNameLst>
                                      </p:cBhvr>
                                      <p:to>
                                        <p:strVal val="visible"/>
                                      </p:to>
                                    </p:set>
                                    <p:animEffect transition="in" filter="fade">
                                      <p:cBhvr>
                                        <p:cTn id="60" dur="1000"/>
                                        <p:tgtEl>
                                          <p:spTgt spid="53251">
                                            <p:txEl>
                                              <p:pRg st="0" end="0"/>
                                            </p:txEl>
                                          </p:spTgt>
                                        </p:tgtEl>
                                      </p:cBhvr>
                                    </p:animEffect>
                                    <p:anim calcmode="lin" valueType="num">
                                      <p:cBhvr>
                                        <p:cTn id="61" dur="10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p:cTn id="62" dur="1000" fill="hold"/>
                                        <p:tgtEl>
                                          <p:spTgt spid="53251">
                                            <p:txEl>
                                              <p:pRg st="0" end="0"/>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53251">
                                            <p:txEl>
                                              <p:pRg st="1" end="1"/>
                                            </p:txEl>
                                          </p:spTgt>
                                        </p:tgtEl>
                                        <p:attrNameLst>
                                          <p:attrName>style.visibility</p:attrName>
                                        </p:attrNameLst>
                                      </p:cBhvr>
                                      <p:to>
                                        <p:strVal val="visible"/>
                                      </p:to>
                                    </p:set>
                                    <p:animEffect transition="in" filter="fade">
                                      <p:cBhvr>
                                        <p:cTn id="65" dur="1000"/>
                                        <p:tgtEl>
                                          <p:spTgt spid="53251">
                                            <p:txEl>
                                              <p:pRg st="1" end="1"/>
                                            </p:txEl>
                                          </p:spTgt>
                                        </p:tgtEl>
                                      </p:cBhvr>
                                    </p:animEffect>
                                    <p:anim calcmode="lin" valueType="num">
                                      <p:cBhvr>
                                        <p:cTn id="66" dur="10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p:cTn id="67" dur="1000" fill="hold"/>
                                        <p:tgtEl>
                                          <p:spTgt spid="53251">
                                            <p:txEl>
                                              <p:pRg st="1" end="1"/>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53251">
                                            <p:txEl>
                                              <p:pRg st="2" end="2"/>
                                            </p:txEl>
                                          </p:spTgt>
                                        </p:tgtEl>
                                        <p:attrNameLst>
                                          <p:attrName>style.visibility</p:attrName>
                                        </p:attrNameLst>
                                      </p:cBhvr>
                                      <p:to>
                                        <p:strVal val="visible"/>
                                      </p:to>
                                    </p:set>
                                    <p:animEffect transition="in" filter="fade">
                                      <p:cBhvr>
                                        <p:cTn id="70" dur="1000"/>
                                        <p:tgtEl>
                                          <p:spTgt spid="53251">
                                            <p:txEl>
                                              <p:pRg st="2" end="2"/>
                                            </p:txEl>
                                          </p:spTgt>
                                        </p:tgtEl>
                                      </p:cBhvr>
                                    </p:animEffect>
                                    <p:anim calcmode="lin" valueType="num">
                                      <p:cBhvr>
                                        <p:cTn id="71" dur="10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p:cTn id="72" dur="1000" fill="hold"/>
                                        <p:tgtEl>
                                          <p:spTgt spid="53251">
                                            <p:txEl>
                                              <p:pRg st="2" end="2"/>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53251">
                                            <p:txEl>
                                              <p:pRg st="3" end="3"/>
                                            </p:txEl>
                                          </p:spTgt>
                                        </p:tgtEl>
                                        <p:attrNameLst>
                                          <p:attrName>style.visibility</p:attrName>
                                        </p:attrNameLst>
                                      </p:cBhvr>
                                      <p:to>
                                        <p:strVal val="visible"/>
                                      </p:to>
                                    </p:set>
                                    <p:animEffect transition="in" filter="fade">
                                      <p:cBhvr>
                                        <p:cTn id="75" dur="1000"/>
                                        <p:tgtEl>
                                          <p:spTgt spid="53251">
                                            <p:txEl>
                                              <p:pRg st="3" end="3"/>
                                            </p:txEl>
                                          </p:spTgt>
                                        </p:tgtEl>
                                      </p:cBhvr>
                                    </p:animEffect>
                                    <p:anim calcmode="lin" valueType="num">
                                      <p:cBhvr>
                                        <p:cTn id="76" dur="10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p:cTn id="77" dur="1000" fill="hold"/>
                                        <p:tgtEl>
                                          <p:spTgt spid="5325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457200"/>
            <a:ext cx="7556313" cy="1116106"/>
          </a:xfrm>
        </p:spPr>
        <p:txBody>
          <a:bodyPr>
            <a:normAutofit/>
          </a:bodyPr>
          <a:lstStyle/>
          <a:p>
            <a:r>
              <a:rPr lang="en-GB" sz="4000" b="1" dirty="0">
                <a:solidFill>
                  <a:srgbClr val="C00000"/>
                </a:solidFill>
                <a:effectLst>
                  <a:outerShdw blurRad="38100" dist="38100" dir="2700000" algn="tl">
                    <a:srgbClr val="000000">
                      <a:alpha val="43137"/>
                    </a:srgbClr>
                  </a:outerShdw>
                </a:effectLst>
              </a:rPr>
              <a:t>Amdahl’s Law</a:t>
            </a:r>
          </a:p>
        </p:txBody>
      </p:sp>
      <p:sp>
        <p:nvSpPr>
          <p:cNvPr id="2" name="Slide Number Placeholder 1"/>
          <p:cNvSpPr>
            <a:spLocks noGrp="1"/>
          </p:cNvSpPr>
          <p:nvPr>
            <p:ph type="sldNum" sz="quarter" idx="12"/>
          </p:nvPr>
        </p:nvSpPr>
        <p:spPr/>
        <p:txBody>
          <a:bodyPr/>
          <a:lstStyle/>
          <a:p>
            <a:fld id="{04698E25-70A5-4DC8-888B-608AEC755B87}" type="slidenum">
              <a:rPr lang="en-GB" smtClean="0"/>
              <a:t>7</a:t>
            </a:fld>
            <a:endParaRPr lang="en-GB"/>
          </a:p>
        </p:txBody>
      </p:sp>
      <p:pic>
        <p:nvPicPr>
          <p:cNvPr id="9" name="Picture 8" descr="f1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21818" b="15455"/>
              <a:stretch>
                <a:fillRect/>
              </a:stretch>
            </p:blipFill>
          </mc:Choice>
          <mc:Fallback>
            <p:blipFill>
              <a:blip r:embed="rId4"/>
              <a:srcRect l="-4706" t="21818" b="15455"/>
              <a:stretch>
                <a:fillRect/>
              </a:stretch>
            </p:blipFill>
          </mc:Fallback>
        </mc:AlternateContent>
        <p:spPr>
          <a:xfrm>
            <a:off x="755576" y="1312347"/>
            <a:ext cx="7088913" cy="5495822"/>
          </a:xfrm>
          <a:prstGeom prst="rect">
            <a:avLst/>
          </a:prstGeom>
        </p:spPr>
      </p:pic>
      <p:sp>
        <p:nvSpPr>
          <p:cNvPr id="5" name="TextBox 4"/>
          <p:cNvSpPr txBox="1"/>
          <p:nvPr/>
        </p:nvSpPr>
        <p:spPr>
          <a:xfrm>
            <a:off x="7196417" y="6452585"/>
            <a:ext cx="1296144" cy="230832"/>
          </a:xfrm>
          <a:prstGeom prst="rect">
            <a:avLst/>
          </a:prstGeom>
          <a:noFill/>
        </p:spPr>
        <p:txBody>
          <a:bodyPr wrap="square" rtlCol="0">
            <a:spAutoFit/>
          </a:bodyPr>
          <a:lstStyle/>
          <a:p>
            <a:r>
              <a:rPr lang="en-GB" sz="900" dirty="0"/>
              <a:t>(Stallings, W., 2016)</a:t>
            </a:r>
          </a:p>
        </p:txBody>
      </p:sp>
      <p:pic>
        <p:nvPicPr>
          <p:cNvPr id="6" name="Picture 2" descr="C:\Users\ab0480\Desktop\CU_\New Session Prep - 2016-17\120CT\Amber Traffic Ligh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41518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28650" y="365126"/>
            <a:ext cx="7886700" cy="692697"/>
          </a:xfrm>
        </p:spPr>
        <p:txBody>
          <a:bodyPr>
            <a:normAutofit/>
          </a:bodyPr>
          <a:lstStyle/>
          <a:p>
            <a:r>
              <a:rPr lang="en-GB" sz="4000" b="1" dirty="0">
                <a:solidFill>
                  <a:srgbClr val="0070C0"/>
                </a:solidFill>
              </a:rPr>
              <a:t>Amdahl’s Law</a:t>
            </a:r>
          </a:p>
        </p:txBody>
      </p:sp>
      <p:sp>
        <p:nvSpPr>
          <p:cNvPr id="52227" name="Rectangle 3"/>
          <p:cNvSpPr>
            <a:spLocks noGrp="1" noChangeArrowheads="1"/>
          </p:cNvSpPr>
          <p:nvPr>
            <p:ph idx="1"/>
          </p:nvPr>
        </p:nvSpPr>
        <p:spPr>
          <a:xfrm>
            <a:off x="457200" y="1340768"/>
            <a:ext cx="8229600" cy="4666523"/>
          </a:xfrm>
        </p:spPr>
        <p:txBody>
          <a:bodyPr>
            <a:normAutofit/>
          </a:bodyPr>
          <a:lstStyle/>
          <a:p>
            <a:r>
              <a:rPr lang="en-GB" dirty="0"/>
              <a:t>Potential speed up of program using multiple processors</a:t>
            </a:r>
          </a:p>
          <a:p>
            <a:pPr marL="2057400" lvl="8" indent="0">
              <a:buNone/>
            </a:pPr>
            <a:endParaRPr lang="en-GB" dirty="0"/>
          </a:p>
          <a:p>
            <a:r>
              <a:rPr lang="en-GB" dirty="0"/>
              <a:t>Concluded that:</a:t>
            </a:r>
          </a:p>
          <a:p>
            <a:pPr lvl="1"/>
            <a:r>
              <a:rPr lang="en-GB" dirty="0">
                <a:solidFill>
                  <a:srgbClr val="C00000"/>
                </a:solidFill>
              </a:rPr>
              <a:t>Code needs to be parallelizable</a:t>
            </a:r>
          </a:p>
          <a:p>
            <a:pPr lvl="1"/>
            <a:r>
              <a:rPr lang="en-GB" dirty="0">
                <a:solidFill>
                  <a:srgbClr val="C00000"/>
                </a:solidFill>
              </a:rPr>
              <a:t>Speed up is bound, giving diminishing returns for more processors</a:t>
            </a:r>
          </a:p>
          <a:p>
            <a:pPr marL="2057400" lvl="8" indent="0">
              <a:buNone/>
            </a:pPr>
            <a:endParaRPr lang="en-GB" dirty="0">
              <a:solidFill>
                <a:srgbClr val="C00000"/>
              </a:solidFill>
            </a:endParaRPr>
          </a:p>
          <a:p>
            <a:r>
              <a:rPr lang="en-GB" dirty="0"/>
              <a:t>Task dependent</a:t>
            </a:r>
          </a:p>
          <a:p>
            <a:pPr lvl="1"/>
            <a:r>
              <a:rPr lang="en-GB" dirty="0"/>
              <a:t>Servers gain by maintaining multiple connections on multiple processors</a:t>
            </a:r>
          </a:p>
          <a:p>
            <a:pPr lvl="1"/>
            <a:r>
              <a:rPr lang="en-GB" dirty="0"/>
              <a:t>Databases can be split into parallel tasks</a:t>
            </a:r>
          </a:p>
        </p:txBody>
      </p:sp>
      <p:sp>
        <p:nvSpPr>
          <p:cNvPr id="2" name="Slide Number Placeholder 1"/>
          <p:cNvSpPr>
            <a:spLocks noGrp="1"/>
          </p:cNvSpPr>
          <p:nvPr>
            <p:ph type="sldNum" sz="quarter" idx="12"/>
          </p:nvPr>
        </p:nvSpPr>
        <p:spPr/>
        <p:txBody>
          <a:bodyPr/>
          <a:lstStyle/>
          <a:p>
            <a:fld id="{04698E25-70A5-4DC8-888B-608AEC755B87}" type="slidenum">
              <a:rPr lang="en-GB" smtClean="0"/>
              <a:t>8</a:t>
            </a:fld>
            <a:endParaRPr lang="en-GB"/>
          </a:p>
        </p:txBody>
      </p:sp>
      <p:pic>
        <p:nvPicPr>
          <p:cNvPr id="5" name="Picture 2" descr="C:\Users\ab0480\Desktop\CU_\New Session Prep - 2016-17\120CT\Amber Traffic Ligh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665" y="204707"/>
            <a:ext cx="504056"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7897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1000"/>
                                        <p:tgtEl>
                                          <p:spTgt spid="52227">
                                            <p:txEl>
                                              <p:pRg st="0" end="0"/>
                                            </p:txEl>
                                          </p:spTgt>
                                        </p:tgtEl>
                                      </p:cBhvr>
                                    </p:animEffect>
                                    <p:anim calcmode="lin" valueType="num">
                                      <p:cBhvr>
                                        <p:cTn id="8" dur="10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2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2227">
                                            <p:txEl>
                                              <p:pRg st="2" end="2"/>
                                            </p:txEl>
                                          </p:spTgt>
                                        </p:tgtEl>
                                        <p:attrNameLst>
                                          <p:attrName>style.visibility</p:attrName>
                                        </p:attrNameLst>
                                      </p:cBhvr>
                                      <p:to>
                                        <p:strVal val="visible"/>
                                      </p:to>
                                    </p:set>
                                    <p:animEffect transition="in" filter="fade">
                                      <p:cBhvr>
                                        <p:cTn id="14" dur="1000"/>
                                        <p:tgtEl>
                                          <p:spTgt spid="52227">
                                            <p:txEl>
                                              <p:pRg st="2" end="2"/>
                                            </p:txEl>
                                          </p:spTgt>
                                        </p:tgtEl>
                                      </p:cBhvr>
                                    </p:animEffect>
                                    <p:anim calcmode="lin" valueType="num">
                                      <p:cBhvr>
                                        <p:cTn id="15" dur="10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222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Effect transition="in" filter="fade">
                                      <p:cBhvr>
                                        <p:cTn id="19" dur="1000"/>
                                        <p:tgtEl>
                                          <p:spTgt spid="52227">
                                            <p:txEl>
                                              <p:pRg st="3" end="3"/>
                                            </p:txEl>
                                          </p:spTgt>
                                        </p:tgtEl>
                                      </p:cBhvr>
                                    </p:animEffect>
                                    <p:anim calcmode="lin" valueType="num">
                                      <p:cBhvr>
                                        <p:cTn id="20" dur="10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222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2227">
                                            <p:txEl>
                                              <p:pRg st="4" end="4"/>
                                            </p:txEl>
                                          </p:spTgt>
                                        </p:tgtEl>
                                        <p:attrNameLst>
                                          <p:attrName>style.visibility</p:attrName>
                                        </p:attrNameLst>
                                      </p:cBhvr>
                                      <p:to>
                                        <p:strVal val="visible"/>
                                      </p:to>
                                    </p:set>
                                    <p:animEffect transition="in" filter="fade">
                                      <p:cBhvr>
                                        <p:cTn id="24" dur="1000"/>
                                        <p:tgtEl>
                                          <p:spTgt spid="52227">
                                            <p:txEl>
                                              <p:pRg st="4" end="4"/>
                                            </p:txEl>
                                          </p:spTgt>
                                        </p:tgtEl>
                                      </p:cBhvr>
                                    </p:animEffect>
                                    <p:anim calcmode="lin" valueType="num">
                                      <p:cBhvr>
                                        <p:cTn id="25" dur="10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22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2227">
                                            <p:txEl>
                                              <p:pRg st="6" end="6"/>
                                            </p:txEl>
                                          </p:spTgt>
                                        </p:tgtEl>
                                        <p:attrNameLst>
                                          <p:attrName>style.visibility</p:attrName>
                                        </p:attrNameLst>
                                      </p:cBhvr>
                                      <p:to>
                                        <p:strVal val="visible"/>
                                      </p:to>
                                    </p:set>
                                    <p:animEffect transition="in" filter="fade">
                                      <p:cBhvr>
                                        <p:cTn id="31" dur="1000"/>
                                        <p:tgtEl>
                                          <p:spTgt spid="52227">
                                            <p:txEl>
                                              <p:pRg st="6" end="6"/>
                                            </p:txEl>
                                          </p:spTgt>
                                        </p:tgtEl>
                                      </p:cBhvr>
                                    </p:animEffect>
                                    <p:anim calcmode="lin" valueType="num">
                                      <p:cBhvr>
                                        <p:cTn id="32" dur="10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222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2227">
                                            <p:txEl>
                                              <p:pRg st="7" end="7"/>
                                            </p:txEl>
                                          </p:spTgt>
                                        </p:tgtEl>
                                        <p:attrNameLst>
                                          <p:attrName>style.visibility</p:attrName>
                                        </p:attrNameLst>
                                      </p:cBhvr>
                                      <p:to>
                                        <p:strVal val="visible"/>
                                      </p:to>
                                    </p:set>
                                    <p:animEffect transition="in" filter="fade">
                                      <p:cBhvr>
                                        <p:cTn id="36" dur="1000"/>
                                        <p:tgtEl>
                                          <p:spTgt spid="52227">
                                            <p:txEl>
                                              <p:pRg st="7" end="7"/>
                                            </p:txEl>
                                          </p:spTgt>
                                        </p:tgtEl>
                                      </p:cBhvr>
                                    </p:animEffect>
                                    <p:anim calcmode="lin" valueType="num">
                                      <p:cBhvr>
                                        <p:cTn id="37" dur="1000" fill="hold"/>
                                        <p:tgtEl>
                                          <p:spTgt spid="5222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2227">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2227">
                                            <p:txEl>
                                              <p:pRg st="8" end="8"/>
                                            </p:txEl>
                                          </p:spTgt>
                                        </p:tgtEl>
                                        <p:attrNameLst>
                                          <p:attrName>style.visibility</p:attrName>
                                        </p:attrNameLst>
                                      </p:cBhvr>
                                      <p:to>
                                        <p:strVal val="visible"/>
                                      </p:to>
                                    </p:set>
                                    <p:animEffect transition="in" filter="fade">
                                      <p:cBhvr>
                                        <p:cTn id="41" dur="1000"/>
                                        <p:tgtEl>
                                          <p:spTgt spid="52227">
                                            <p:txEl>
                                              <p:pRg st="8" end="8"/>
                                            </p:txEl>
                                          </p:spTgt>
                                        </p:tgtEl>
                                      </p:cBhvr>
                                    </p:animEffect>
                                    <p:anim calcmode="lin" valueType="num">
                                      <p:cBhvr>
                                        <p:cTn id="42" dur="1000" fill="hold"/>
                                        <p:tgtEl>
                                          <p:spTgt spid="5222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5222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t>Further Reading</a:t>
            </a:r>
          </a:p>
        </p:txBody>
      </p:sp>
      <p:sp>
        <p:nvSpPr>
          <p:cNvPr id="2" name="Content Placeholder 1"/>
          <p:cNvSpPr>
            <a:spLocks noGrp="1"/>
          </p:cNvSpPr>
          <p:nvPr>
            <p:ph idx="1"/>
          </p:nvPr>
        </p:nvSpPr>
        <p:spPr/>
        <p:txBody>
          <a:bodyPr>
            <a:normAutofit/>
          </a:bodyPr>
          <a:lstStyle/>
          <a:p>
            <a:r>
              <a:rPr lang="en-GB" sz="2400" dirty="0">
                <a:solidFill>
                  <a:srgbClr val="C00000"/>
                </a:solidFill>
              </a:rPr>
              <a:t>Computer Organization and Architecture – Designing for Performance (10</a:t>
            </a:r>
            <a:r>
              <a:rPr lang="en-GB" sz="2400" baseline="30000" dirty="0">
                <a:solidFill>
                  <a:srgbClr val="C00000"/>
                </a:solidFill>
              </a:rPr>
              <a:t>th</a:t>
            </a:r>
            <a:r>
              <a:rPr lang="en-GB" sz="2400" dirty="0">
                <a:solidFill>
                  <a:srgbClr val="C00000"/>
                </a:solidFill>
              </a:rPr>
              <a:t> Edition), William Stallings </a:t>
            </a:r>
            <a:r>
              <a:rPr lang="en-GB" sz="2400" dirty="0">
                <a:solidFill>
                  <a:srgbClr val="0070C0"/>
                </a:solidFill>
              </a:rPr>
              <a:t>[Chapters: </a:t>
            </a:r>
            <a:r>
              <a:rPr lang="en-GB" sz="2400" b="1" dirty="0">
                <a:solidFill>
                  <a:srgbClr val="0070C0"/>
                </a:solidFill>
              </a:rPr>
              <a:t>12</a:t>
            </a:r>
            <a:r>
              <a:rPr lang="en-GB" sz="2400" dirty="0">
                <a:solidFill>
                  <a:srgbClr val="0070C0"/>
                </a:solidFill>
              </a:rPr>
              <a:t>, </a:t>
            </a:r>
            <a:r>
              <a:rPr lang="en-GB" sz="2400" b="1" dirty="0">
                <a:solidFill>
                  <a:srgbClr val="0070C0"/>
                </a:solidFill>
              </a:rPr>
              <a:t>13</a:t>
            </a:r>
            <a:r>
              <a:rPr lang="en-GB" sz="2400" dirty="0">
                <a:solidFill>
                  <a:srgbClr val="0070C0"/>
                </a:solidFill>
              </a:rPr>
              <a:t> and Appendix </a:t>
            </a:r>
            <a:r>
              <a:rPr lang="en-GB" sz="2400" b="1" dirty="0">
                <a:solidFill>
                  <a:srgbClr val="0070C0"/>
                </a:solidFill>
              </a:rPr>
              <a:t>B</a:t>
            </a:r>
            <a:r>
              <a:rPr lang="en-GB" sz="2400" dirty="0">
                <a:solidFill>
                  <a:srgbClr val="0070C0"/>
                </a:solidFill>
              </a:rPr>
              <a:t>]</a:t>
            </a:r>
          </a:p>
          <a:p>
            <a:pPr marL="2057400" lvl="8" indent="0">
              <a:buNone/>
            </a:pPr>
            <a:endParaRPr lang="en-GB" sz="2400" dirty="0">
              <a:solidFill>
                <a:srgbClr val="C00000"/>
              </a:solidFill>
            </a:endParaRPr>
          </a:p>
          <a:p>
            <a:r>
              <a:rPr lang="en-GB" sz="2400" dirty="0">
                <a:solidFill>
                  <a:srgbClr val="C00000"/>
                </a:solidFill>
              </a:rPr>
              <a:t>Computer Organization and Design – The Hardware/Software Interface (5</a:t>
            </a:r>
            <a:r>
              <a:rPr lang="en-GB" sz="2400" baseline="30000" dirty="0">
                <a:solidFill>
                  <a:srgbClr val="C00000"/>
                </a:solidFill>
              </a:rPr>
              <a:t>th</a:t>
            </a:r>
            <a:r>
              <a:rPr lang="en-GB" sz="2400" dirty="0">
                <a:solidFill>
                  <a:srgbClr val="C00000"/>
                </a:solidFill>
              </a:rPr>
              <a:t> Edition), David A. Patterson &amp; John L. Hennessy </a:t>
            </a:r>
            <a:r>
              <a:rPr lang="en-GB" sz="2400" dirty="0">
                <a:solidFill>
                  <a:srgbClr val="0070C0"/>
                </a:solidFill>
              </a:rPr>
              <a:t>[Chapter: 2 and Appendix A]</a:t>
            </a:r>
          </a:p>
          <a:p>
            <a:pPr marL="2057400" lvl="8" indent="0">
              <a:buNone/>
            </a:pPr>
            <a:endParaRPr lang="en-GB" sz="2400" dirty="0">
              <a:solidFill>
                <a:srgbClr val="C00000"/>
              </a:solidFill>
            </a:endParaRPr>
          </a:p>
          <a:p>
            <a:r>
              <a:rPr lang="en-GB" sz="2400" dirty="0">
                <a:solidFill>
                  <a:srgbClr val="C00000"/>
                </a:solidFill>
              </a:rPr>
              <a:t>Fundamentals of Computer Architecture, Mark Burrell</a:t>
            </a:r>
          </a:p>
        </p:txBody>
      </p:sp>
    </p:spTree>
    <p:extLst>
      <p:ext uri="{BB962C8B-B14F-4D97-AF65-F5344CB8AC3E}">
        <p14:creationId xmlns:p14="http://schemas.microsoft.com/office/powerpoint/2010/main" val="1795513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34973</TotalTime>
  <Words>1449</Words>
  <Application>Microsoft Office PowerPoint</Application>
  <PresentationFormat>On-screen Show (4:3)</PresentationFormat>
  <Paragraphs>160</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Times New Roman</vt:lpstr>
      <vt:lpstr>TimesTen-Roman</vt:lpstr>
      <vt:lpstr>Verdana</vt:lpstr>
      <vt:lpstr>Office Theme</vt:lpstr>
      <vt:lpstr>RISC Amdahl’s Law</vt:lpstr>
      <vt:lpstr>RISC and CISC</vt:lpstr>
      <vt:lpstr>Characteristics of Reduced Instruction Set Architectures</vt:lpstr>
      <vt:lpstr>Why CISC ?</vt:lpstr>
      <vt:lpstr>Amdahl’s Law</vt:lpstr>
      <vt:lpstr>Amdahl’s Law Formula</vt:lpstr>
      <vt:lpstr>Amdahl’s Law</vt:lpstr>
      <vt:lpstr>Amdahl’s Law</vt:lpstr>
      <vt:lpstr>Further Reading</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340CT Software Quality and Process Management</dc:title>
  <dc:creator>Windows User</dc:creator>
  <cp:lastModifiedBy>Dianabasi Nkantah</cp:lastModifiedBy>
  <cp:revision>368</cp:revision>
  <cp:lastPrinted>2015-11-09T10:09:41Z</cp:lastPrinted>
  <dcterms:created xsi:type="dcterms:W3CDTF">2012-09-30T21:28:26Z</dcterms:created>
  <dcterms:modified xsi:type="dcterms:W3CDTF">2017-11-13T08:49:53Z</dcterms:modified>
</cp:coreProperties>
</file>