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52"/>
  </p:notesMasterIdLst>
  <p:sldIdLst>
    <p:sldId id="256" r:id="rId2"/>
    <p:sldId id="420" r:id="rId3"/>
    <p:sldId id="421" r:id="rId4"/>
    <p:sldId id="422" r:id="rId5"/>
    <p:sldId id="457" r:id="rId6"/>
    <p:sldId id="446" r:id="rId7"/>
    <p:sldId id="455" r:id="rId8"/>
    <p:sldId id="423" r:id="rId9"/>
    <p:sldId id="424" r:id="rId10"/>
    <p:sldId id="425" r:id="rId11"/>
    <p:sldId id="426" r:id="rId12"/>
    <p:sldId id="427" r:id="rId13"/>
    <p:sldId id="428" r:id="rId14"/>
    <p:sldId id="430" r:id="rId15"/>
    <p:sldId id="431" r:id="rId16"/>
    <p:sldId id="443" r:id="rId17"/>
    <p:sldId id="432" r:id="rId18"/>
    <p:sldId id="435" r:id="rId19"/>
    <p:sldId id="436" r:id="rId20"/>
    <p:sldId id="437" r:id="rId21"/>
    <p:sldId id="438" r:id="rId22"/>
    <p:sldId id="439" r:id="rId23"/>
    <p:sldId id="440" r:id="rId24"/>
    <p:sldId id="441" r:id="rId25"/>
    <p:sldId id="433" r:id="rId26"/>
    <p:sldId id="434" r:id="rId27"/>
    <p:sldId id="456" r:id="rId28"/>
    <p:sldId id="399"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3" r:id="rId46"/>
    <p:sldId id="374" r:id="rId47"/>
    <p:sldId id="377" r:id="rId48"/>
    <p:sldId id="378" r:id="rId49"/>
    <p:sldId id="398" r:id="rId50"/>
    <p:sldId id="454" r:id="rId51"/>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2060" autoAdjust="0"/>
  </p:normalViewPr>
  <p:slideViewPr>
    <p:cSldViewPr>
      <p:cViewPr varScale="1">
        <p:scale>
          <a:sx n="88" d="100"/>
          <a:sy n="88" d="100"/>
        </p:scale>
        <p:origin x="8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3" Type="http://schemas.openxmlformats.org/officeDocument/2006/relationships/slide" Target="slides/slide5.xml"/><Relationship Id="rId7" Type="http://schemas.openxmlformats.org/officeDocument/2006/relationships/slide" Target="slides/slide21.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20.xml"/><Relationship Id="rId5" Type="http://schemas.openxmlformats.org/officeDocument/2006/relationships/slide" Target="slides/slide19.xml"/><Relationship Id="rId10" Type="http://schemas.openxmlformats.org/officeDocument/2006/relationships/slide" Target="slides/slide24.xml"/><Relationship Id="rId4" Type="http://schemas.openxmlformats.org/officeDocument/2006/relationships/slide" Target="slides/slide18.xml"/><Relationship Id="rId9"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dgm:spPr>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Operation code (opcode)</a:t>
          </a: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7D922780-158D-2048-992F-287136E867F2}">
      <dgm:prSet/>
      <dgm:spPr>
        <a:ln>
          <a:solidFill>
            <a:schemeClr val="accent1"/>
          </a:solidFill>
        </a:ln>
      </dgm:spPr>
      <dgm:t>
        <a:bodyPr/>
        <a:lstStyle/>
        <a:p>
          <a:pPr rtl="0"/>
          <a:r>
            <a:rPr lang="en-US" dirty="0">
              <a:effectLst>
                <a:outerShdw blurRad="38100" dist="38100" dir="2700000" algn="tl">
                  <a:srgbClr val="000000">
                    <a:alpha val="43137"/>
                  </a:srgbClr>
                </a:outerShdw>
              </a:effectLst>
            </a:rPr>
            <a:t>Specifies the operation to be performed.  The operation is specified by a binary code, known as the operation code, or </a:t>
          </a:r>
          <a:r>
            <a:rPr lang="en-US" i="1" dirty="0">
              <a:effectLst>
                <a:outerShdw blurRad="38100" dist="38100" dir="2700000" algn="tl">
                  <a:srgbClr val="000000">
                    <a:alpha val="43137"/>
                  </a:srgbClr>
                </a:outerShdw>
              </a:effectLst>
            </a:rPr>
            <a:t>opcode</a:t>
          </a:r>
        </a:p>
      </dgm:t>
    </dgm:pt>
    <dgm:pt modelId="{7F0927FB-58E9-B349-B36E-D16261DC5453}" type="parTrans" cxnId="{F8DC2054-7265-B84A-A2FC-FE4649519F28}">
      <dgm:prSet/>
      <dgm:spPr/>
      <dgm:t>
        <a:bodyPr/>
        <a:lstStyle/>
        <a:p>
          <a:endParaRPr lang="en-US"/>
        </a:p>
      </dgm:t>
    </dgm:pt>
    <dgm:pt modelId="{AB1348F8-8BB8-924C-A316-C5BFE78F34D6}" type="sibTrans" cxnId="{F8DC2054-7265-B84A-A2FC-FE4649519F28}">
      <dgm:prSet/>
      <dgm:spPr/>
      <dgm:t>
        <a:bodyPr/>
        <a:lstStyle/>
        <a:p>
          <a:endParaRPr lang="en-US"/>
        </a:p>
      </dgm:t>
    </dgm:pt>
    <dgm:pt modelId="{C4BB8BEE-EB7D-0846-A9C7-C44EEB59F3D3}">
      <dgm:prSet/>
      <dgm:spPr>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Source operand reference</a:t>
          </a: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dgm:spPr>
        <a:ln>
          <a:solidFill>
            <a:schemeClr val="accent1"/>
          </a:solidFill>
        </a:ln>
      </dgm:spPr>
      <dgm:t>
        <a:bodyPr/>
        <a:lstStyle/>
        <a:p>
          <a:pPr rtl="0"/>
          <a:r>
            <a:rPr lang="en-US" dirty="0">
              <a:effectLst>
                <a:outerShdw blurRad="38100" dist="38100" dir="2700000" algn="tl">
                  <a:srgbClr val="000000">
                    <a:alpha val="43137"/>
                  </a:srgbClr>
                </a:outerShdw>
              </a:effectLst>
            </a:rPr>
            <a:t>The operation may involve one or more source operands, that is, operands that are inputs for the operation</a:t>
          </a: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Result operand reference</a:t>
          </a: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dgm:spPr>
        <a:ln>
          <a:solidFill>
            <a:schemeClr val="accent1"/>
          </a:solidFill>
        </a:ln>
      </dgm:spPr>
      <dgm:t>
        <a:bodyPr/>
        <a:lstStyle/>
        <a:p>
          <a:pPr rtl="0"/>
          <a:r>
            <a:rPr lang="en-US" dirty="0">
              <a:effectLst>
                <a:outerShdw blurRad="38100" dist="38100" dir="2700000" algn="tl">
                  <a:srgbClr val="000000">
                    <a:alpha val="43137"/>
                  </a:srgbClr>
                </a:outerShdw>
              </a:effectLst>
            </a:rPr>
            <a:t>The operation may produce a result</a:t>
          </a: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dirty="0">
              <a:solidFill>
                <a:srgbClr val="FFFF00"/>
              </a:solidFill>
            </a:rPr>
            <a:t>Next instruction reference</a:t>
          </a:r>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dgm:spPr>
        <a:ln>
          <a:solidFill>
            <a:schemeClr val="accent1"/>
          </a:solidFill>
        </a:ln>
      </dgm:spPr>
      <dgm:t>
        <a:bodyPr/>
        <a:lstStyle/>
        <a:p>
          <a:pPr rtl="0"/>
          <a:r>
            <a:rPr lang="en-US" dirty="0"/>
            <a:t>This tells the processor where to fetch the next instruction after the execution of this instruction is complete</a:t>
          </a:r>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dgm:presLayoutVars>
          <dgm:chMax val="0"/>
          <dgm:chPref val="0"/>
          <dgm:bulletEnabled val="1"/>
        </dgm:presLayoutVars>
      </dgm:prSet>
      <dgm:spPr/>
    </dgm:pt>
    <dgm:pt modelId="{06F2B317-5110-B94C-84A1-22E01F7471D3}" type="pres">
      <dgm:prSet presAssocID="{261E22A2-90B9-FB48-BF8F-6FEF9FCC7BE4}" presName="quad2" presStyleLbl="node1" presStyleIdx="1" presStyleCnt="4">
        <dgm:presLayoutVars>
          <dgm:chMax val="0"/>
          <dgm:chPref val="0"/>
          <dgm:bulletEnabled val="1"/>
        </dgm:presLayoutVars>
      </dgm:prSet>
      <dgm:spPr/>
    </dgm:pt>
    <dgm:pt modelId="{5CED3117-5997-9241-ACAE-C2B634ACBCD2}" type="pres">
      <dgm:prSet presAssocID="{261E22A2-90B9-FB48-BF8F-6FEF9FCC7BE4}" presName="quad3" presStyleLbl="node1" presStyleIdx="2" presStyleCnt="4">
        <dgm:presLayoutVars>
          <dgm:chMax val="0"/>
          <dgm:chPref val="0"/>
          <dgm:bulletEnabled val="1"/>
        </dgm:presLayoutVars>
      </dgm:prSet>
      <dgm:spPr/>
    </dgm:pt>
    <dgm:pt modelId="{582D9E84-4A97-E646-B080-93B15AA28637}" type="pres">
      <dgm:prSet presAssocID="{261E22A2-90B9-FB48-BF8F-6FEF9FCC7BE4}" presName="quad4" presStyleLbl="node1" presStyleIdx="3" presStyleCnt="4">
        <dgm:presLayoutVars>
          <dgm:chMax val="0"/>
          <dgm:chPref val="0"/>
          <dgm:bulletEnabled val="1"/>
        </dgm:presLayoutVars>
      </dgm:prSet>
      <dgm:spPr/>
    </dgm:pt>
  </dgm:ptLst>
  <dgm:cxnLst>
    <dgm:cxn modelId="{F5CE5B0D-27C6-4942-90E7-A0C9A8E635AD}" srcId="{261E22A2-90B9-FB48-BF8F-6FEF9FCC7BE4}" destId="{DD443413-86E1-D84B-BA27-B7A0F8752637}" srcOrd="2" destOrd="0" parTransId="{3048043A-9026-D643-959A-4106DF7EC59E}" sibTransId="{ED5727C5-E43B-0F49-B70D-8F542CDDC6EE}"/>
    <dgm:cxn modelId="{9FB13211-B012-4847-99A3-85330726AA67}" type="presOf" srcId="{F568A796-D867-C944-AE1E-4DDE813BC9C5}" destId="{582D9E84-4A97-E646-B080-93B15AA28637}" srcOrd="0" destOrd="1"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251D7E1B-608C-4A7B-A284-1FFFB282ACA2}" type="presOf" srcId="{7D922780-158D-2048-992F-287136E867F2}" destId="{DCEE7AE8-9E5C-ED45-92E4-EE8750C104A9}" srcOrd="0" destOrd="1" presId="urn:microsoft.com/office/officeart/2005/8/layout/matrix3"/>
    <dgm:cxn modelId="{6847F21E-4E9B-453C-998C-AD8B746ED8DE}" type="presOf" srcId="{C4BB8BEE-EB7D-0846-A9C7-C44EEB59F3D3}" destId="{06F2B317-5110-B94C-84A1-22E01F7471D3}"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3A228F43-20AC-4FAD-8A54-98FB8FD58EE9}" type="presOf" srcId="{94D29F10-0483-344A-B0D7-0C855F728A30}" destId="{5CED3117-5997-9241-ACAE-C2B634ACBCD2}" srcOrd="0" destOrd="1" presId="urn:microsoft.com/office/officeart/2005/8/layout/matrix3"/>
    <dgm:cxn modelId="{5B8F1F74-D3BD-49CD-AC79-0A891DFB3242}" type="presOf" srcId="{261E22A2-90B9-FB48-BF8F-6FEF9FCC7BE4}" destId="{FFEE5E74-89DD-BA44-B959-B3095E174164}" srcOrd="0" destOrd="0" presId="urn:microsoft.com/office/officeart/2005/8/layout/matrix3"/>
    <dgm:cxn modelId="{F8DC2054-7265-B84A-A2FC-FE4649519F28}" srcId="{50A7ACD3-A3B8-FA4A-8AD8-4D6DD621AE48}" destId="{7D922780-158D-2048-992F-287136E867F2}" srcOrd="0" destOrd="0" parTransId="{7F0927FB-58E9-B349-B36E-D16261DC5453}" sibTransId="{AB1348F8-8BB8-924C-A316-C5BFE78F34D6}"/>
    <dgm:cxn modelId="{C8CF7879-97A0-4161-96B7-CFD486E1FC5E}" type="presOf" srcId="{D6EAFD71-2559-DD46-B5AE-F24E40817B7B}" destId="{06F2B317-5110-B94C-84A1-22E01F7471D3}" srcOrd="0" destOrd="1" presId="urn:microsoft.com/office/officeart/2005/8/layout/matrix3"/>
    <dgm:cxn modelId="{86D05794-9328-5449-822F-4A1A4555240E}" srcId="{DD443413-86E1-D84B-BA27-B7A0F8752637}" destId="{94D29F10-0483-344A-B0D7-0C855F728A30}" srcOrd="0" destOrd="0" parTransId="{0D24227B-B2D1-A94A-BF9C-AC2C04A891AF}" sibTransId="{EA315A40-AF87-6F4D-B4B2-85D94F420DAF}"/>
    <dgm:cxn modelId="{215CB1BF-18C7-DF4C-A2D7-8CBE26165B95}" srcId="{C4BB8BEE-EB7D-0846-A9C7-C44EEB59F3D3}" destId="{D6EAFD71-2559-DD46-B5AE-F24E40817B7B}" srcOrd="0" destOrd="0" parTransId="{BCA01FB3-E773-8C40-A3DA-CE5092230B3F}" sibTransId="{D7715C3A-5DD1-2A47-B4E7-1D41598556FA}"/>
    <dgm:cxn modelId="{EC2CFDD9-5A18-1E4B-87B6-165A41D77E16}" srcId="{261E22A2-90B9-FB48-BF8F-6FEF9FCC7BE4}" destId="{C4BB8BEE-EB7D-0846-A9C7-C44EEB59F3D3}" srcOrd="1" destOrd="0" parTransId="{F79D9D37-8DDE-D246-835F-792DB68E57A5}" sibTransId="{952290C2-8093-3644-88BE-166CCE775557}"/>
    <dgm:cxn modelId="{2CC2CEE5-8820-4FFC-BAF5-84D1DE2417E0}" type="presOf" srcId="{50A7ACD3-A3B8-FA4A-8AD8-4D6DD621AE48}" destId="{DCEE7AE8-9E5C-ED45-92E4-EE8750C104A9}" srcOrd="0" destOrd="0" presId="urn:microsoft.com/office/officeart/2005/8/layout/matrix3"/>
    <dgm:cxn modelId="{5CCD77F1-E772-407F-AB42-4C72DB680A41}" type="presOf" srcId="{DD443413-86E1-D84B-BA27-B7A0F8752637}" destId="{5CED3117-5997-9241-ACAE-C2B634ACBCD2}" srcOrd="0" destOrd="0" presId="urn:microsoft.com/office/officeart/2005/8/layout/matrix3"/>
    <dgm:cxn modelId="{03B98AFB-DDB3-42F1-AFA7-A17DC02CF8C8}" type="presOf" srcId="{F38777FB-598A-3648-8B86-30E6E6B22579}" destId="{582D9E84-4A97-E646-B080-93B15AA28637}" srcOrd="0" destOrd="0" presId="urn:microsoft.com/office/officeart/2005/8/layout/matrix3"/>
    <dgm:cxn modelId="{717E15FF-AF47-184C-A096-0EC916DADF42}" srcId="{261E22A2-90B9-FB48-BF8F-6FEF9FCC7BE4}" destId="{F38777FB-598A-3648-8B86-30E6E6B22579}" srcOrd="3" destOrd="0" parTransId="{B376F28E-9176-B047-92B0-A02F6DE1A7B2}" sibTransId="{AF7F1F25-5E9D-D34A-A47A-20357C8B33CE}"/>
    <dgm:cxn modelId="{2AE853A6-ABCD-486D-B2D1-F01F77E8828F}" type="presParOf" srcId="{FFEE5E74-89DD-BA44-B959-B3095E174164}" destId="{7FEB4566-29C6-E24B-A374-2B3D2712EA8A}" srcOrd="0" destOrd="0" presId="urn:microsoft.com/office/officeart/2005/8/layout/matrix3"/>
    <dgm:cxn modelId="{4F41916D-069B-469A-B94B-76A468A7A341}" type="presParOf" srcId="{FFEE5E74-89DD-BA44-B959-B3095E174164}" destId="{DCEE7AE8-9E5C-ED45-92E4-EE8750C104A9}" srcOrd="1" destOrd="0" presId="urn:microsoft.com/office/officeart/2005/8/layout/matrix3"/>
    <dgm:cxn modelId="{323AE1AE-D106-4389-A33F-FDD6AAA7E72C}" type="presParOf" srcId="{FFEE5E74-89DD-BA44-B959-B3095E174164}" destId="{06F2B317-5110-B94C-84A1-22E01F7471D3}" srcOrd="2" destOrd="0" presId="urn:microsoft.com/office/officeart/2005/8/layout/matrix3"/>
    <dgm:cxn modelId="{7AA6251C-AF7E-40DC-9A7C-AFEC8390551A}" type="presParOf" srcId="{FFEE5E74-89DD-BA44-B959-B3095E174164}" destId="{5CED3117-5997-9241-ACAE-C2B634ACBCD2}" srcOrd="3" destOrd="0" presId="urn:microsoft.com/office/officeart/2005/8/layout/matrix3"/>
    <dgm:cxn modelId="{92EF829D-4AE9-454C-8581-3FBA1CA9DA2A}"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68AB26D-4CFD-9E4C-A174-AB8867C02A29}">
      <dgm:prSet/>
      <dgm:spPr/>
      <dgm:t>
        <a:bodyPr/>
        <a:lstStyle/>
        <a:p>
          <a:pPr rtl="0"/>
          <a:r>
            <a:rPr lang="en-US" dirty="0"/>
            <a:t>Address field contains the effective address of the operand</a:t>
          </a:r>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dgm:spPr/>
      <dgm:t>
        <a:bodyPr/>
        <a:lstStyle/>
        <a:p>
          <a:pPr rtl="0"/>
          <a:r>
            <a:rPr lang="en-US" dirty="0"/>
            <a:t>Effective address (EA) = address field (A)</a:t>
          </a:r>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dgm:spPr/>
      <dgm:t>
        <a:bodyPr/>
        <a:lstStyle/>
        <a:p>
          <a:pPr rtl="0"/>
          <a:r>
            <a:rPr lang="en-US" dirty="0"/>
            <a:t>Was common in earlier generations of computers </a:t>
          </a:r>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dgm:spPr/>
      <dgm:t>
        <a:bodyPr/>
        <a:lstStyle/>
        <a:p>
          <a:pPr rtl="0"/>
          <a:r>
            <a:rPr lang="en-US" dirty="0"/>
            <a:t>Requires only one memory reference and no special calculation</a:t>
          </a:r>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dgm:spPr/>
      <dgm:t>
        <a:bodyPr/>
        <a:lstStyle/>
        <a:p>
          <a:pPr rtl="0"/>
          <a:r>
            <a:rPr lang="en-US" dirty="0"/>
            <a:t>Limitation is that it provides only a limited address space</a:t>
          </a:r>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LinFactY="-100000" custLinFactNeighborX="5253" custLinFactNeighborY="-109857">
        <dgm:presLayoutVars>
          <dgm:chPref val="3"/>
        </dgm:presLayoutVars>
      </dgm:prSet>
      <dgm:spPr/>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LinFactY="-23900" custLinFactNeighborX="3113" custLinFactNeighborY="-100000">
        <dgm:presLayoutVars>
          <dgm:chPref val="3"/>
        </dgm:presLayoutVars>
      </dgm:prSet>
      <dgm:spPr/>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dgm:presLayoutVars>
          <dgm:chPref val="3"/>
        </dgm:presLayoutVars>
      </dgm:prSet>
      <dgm:spPr/>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LinFactY="25376" custLinFactNeighborX="-1167" custLinFactNeighborY="100000">
        <dgm:presLayoutVars>
          <dgm:chPref val="3"/>
        </dgm:presLayoutVars>
      </dgm:prSet>
      <dgm:spPr/>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LinFactY="100000" custLinFactNeighborX="2151" custLinFactNeighborY="154312">
        <dgm:presLayoutVars>
          <dgm:chPref val="3"/>
        </dgm:presLayoutVars>
      </dgm:prSet>
      <dgm:spPr/>
    </dgm:pt>
    <dgm:pt modelId="{F1E07AB8-D1E0-C947-8D7D-8AB75D3F23C4}" type="pres">
      <dgm:prSet presAssocID="{E7959769-F8B0-3448-94F6-C6A9B40CA168}" presName="hierChild2" presStyleCnt="0"/>
      <dgm:spPr/>
    </dgm:pt>
  </dgm:ptLst>
  <dgm:cxnLst>
    <dgm:cxn modelId="{A7F95E04-5640-9F40-85BF-0CEA1BFA3741}" srcId="{92FA89BD-1116-324D-97C8-88FE2DB3F9E8}" destId="{895AE01B-6F9C-BB4E-A002-7ABAE5B78A16}" srcOrd="3" destOrd="0" parTransId="{729079CE-ECB0-7A45-9179-F79E02618CD5}" sibTransId="{232DA005-3DB1-E04A-99C6-A9434DDE18D3}"/>
    <dgm:cxn modelId="{5572BE11-031E-49BB-AB7C-BE326EB7C73C}" type="presOf" srcId="{E7959769-F8B0-3448-94F6-C6A9B40CA168}" destId="{8AB8A0B0-B803-DC4A-A0A0-7E45D900705C}" srcOrd="0" destOrd="0" presId="urn:microsoft.com/office/officeart/2005/8/layout/hierarchy1"/>
    <dgm:cxn modelId="{A587382C-7B66-4177-9540-4D5077866DE9}" type="presOf" srcId="{6061AE15-8788-1048-B0F2-AB4BFD703868}" destId="{297D322A-B2A9-5C43-975C-6419BB181B8E}"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CAF07A62-7BB3-4B5E-B667-4071D77D85C6}" type="presOf" srcId="{B61EB01F-3255-E448-843C-0813C908709C}" destId="{6D46C026-68A7-5742-AF4E-074BC1F884E1}" srcOrd="0" destOrd="0" presId="urn:microsoft.com/office/officeart/2005/8/layout/hierarchy1"/>
    <dgm:cxn modelId="{5525487E-7727-4038-AB41-EC0BFF33B582}" type="presOf" srcId="{92FA89BD-1116-324D-97C8-88FE2DB3F9E8}" destId="{9F3805DB-70C8-BD4E-8D37-61EBD4D9E5E6}" srcOrd="0" destOrd="0" presId="urn:microsoft.com/office/officeart/2005/8/layout/hierarchy1"/>
    <dgm:cxn modelId="{2F13B68C-D465-5C48-AD8E-698DC33478E5}" srcId="{92FA89BD-1116-324D-97C8-88FE2DB3F9E8}" destId="{6061AE15-8788-1048-B0F2-AB4BFD703868}" srcOrd="2" destOrd="0" parTransId="{ED0C1CDD-0CC2-1640-8034-B4A5B9EFCD7A}" sibTransId="{E60C307D-090B-5B41-BDBF-5D633537D7BD}"/>
    <dgm:cxn modelId="{FC174291-36CB-48C9-A20C-1A99D23939AC}" type="presOf" srcId="{068AB26D-4CFD-9E4C-A174-AB8867C02A29}" destId="{913AF7D1-B9F3-6846-94A7-D99908AC9A87}" srcOrd="0" destOrd="0" presId="urn:microsoft.com/office/officeart/2005/8/layout/hierarchy1"/>
    <dgm:cxn modelId="{52E69CBC-5EEE-45FA-B3F2-704D0676E34D}" type="presOf" srcId="{895AE01B-6F9C-BB4E-A002-7ABAE5B78A16}" destId="{FE5F2D3A-07E8-5B4E-88DF-D345FCC274BF}" srcOrd="0" destOrd="0" presId="urn:microsoft.com/office/officeart/2005/8/layout/hierarchy1"/>
    <dgm:cxn modelId="{CE0D4EDE-2517-FA42-8909-C851D9A1E132}" srcId="{92FA89BD-1116-324D-97C8-88FE2DB3F9E8}" destId="{B61EB01F-3255-E448-843C-0813C908709C}" srcOrd="1" destOrd="0" parTransId="{B3781EA8-B71B-414E-8CE3-304268965574}" sibTransId="{48C15F19-CC9A-FA4E-98CB-651D3D84BA1A}"/>
    <dgm:cxn modelId="{14F81DE7-E285-5041-BD7D-1C6C0E0658B0}" srcId="{92FA89BD-1116-324D-97C8-88FE2DB3F9E8}" destId="{068AB26D-4CFD-9E4C-A174-AB8867C02A29}" srcOrd="0" destOrd="0" parTransId="{502DAB36-1928-9E4E-8ECF-F64517C71482}" sibTransId="{93BF055A-D774-684E-97E6-98DE66B0102C}"/>
    <dgm:cxn modelId="{B7B34EB3-91E8-4FE0-AAF3-9F206ACCAF0E}" type="presParOf" srcId="{9F3805DB-70C8-BD4E-8D37-61EBD4D9E5E6}" destId="{E42C87E1-7929-CA48-A7F8-C039368070D9}" srcOrd="0" destOrd="0" presId="urn:microsoft.com/office/officeart/2005/8/layout/hierarchy1"/>
    <dgm:cxn modelId="{C884FEAE-E09C-4F3B-966F-6DC2120A9F69}" type="presParOf" srcId="{E42C87E1-7929-CA48-A7F8-C039368070D9}" destId="{931FC99A-3F62-9146-A872-FB474F6A460C}" srcOrd="0" destOrd="0" presId="urn:microsoft.com/office/officeart/2005/8/layout/hierarchy1"/>
    <dgm:cxn modelId="{648CD9AE-A76D-4C59-A149-F514284BDC46}" type="presParOf" srcId="{931FC99A-3F62-9146-A872-FB474F6A460C}" destId="{AA48DA74-07C8-5A45-AC22-9059F1952567}" srcOrd="0" destOrd="0" presId="urn:microsoft.com/office/officeart/2005/8/layout/hierarchy1"/>
    <dgm:cxn modelId="{308FC3AB-59DF-4894-AEFA-F315F72682A7}" type="presParOf" srcId="{931FC99A-3F62-9146-A872-FB474F6A460C}" destId="{913AF7D1-B9F3-6846-94A7-D99908AC9A87}" srcOrd="1" destOrd="0" presId="urn:microsoft.com/office/officeart/2005/8/layout/hierarchy1"/>
    <dgm:cxn modelId="{BA758601-8FFE-4418-8620-9CC29454B343}" type="presParOf" srcId="{E42C87E1-7929-CA48-A7F8-C039368070D9}" destId="{3448DE12-6E0A-3745-A0E4-AE081ADBBD81}" srcOrd="1" destOrd="0" presId="urn:microsoft.com/office/officeart/2005/8/layout/hierarchy1"/>
    <dgm:cxn modelId="{EC4891AE-B464-419E-956C-B8602DF96352}" type="presParOf" srcId="{9F3805DB-70C8-BD4E-8D37-61EBD4D9E5E6}" destId="{7C05869D-DCE5-224E-9A1D-1E964D1EC942}" srcOrd="1" destOrd="0" presId="urn:microsoft.com/office/officeart/2005/8/layout/hierarchy1"/>
    <dgm:cxn modelId="{96E25BD6-9A0F-4450-B542-FFDF59013F3E}" type="presParOf" srcId="{7C05869D-DCE5-224E-9A1D-1E964D1EC942}" destId="{712FC35D-374A-B145-ADBF-F81021E6AAED}" srcOrd="0" destOrd="0" presId="urn:microsoft.com/office/officeart/2005/8/layout/hierarchy1"/>
    <dgm:cxn modelId="{40195FE5-16EA-468C-8936-BE023324A853}" type="presParOf" srcId="{712FC35D-374A-B145-ADBF-F81021E6AAED}" destId="{12211905-1138-A64D-A172-424F7AF19CF4}" srcOrd="0" destOrd="0" presId="urn:microsoft.com/office/officeart/2005/8/layout/hierarchy1"/>
    <dgm:cxn modelId="{5F35B091-C9C0-46FB-817B-21608BF952EF}" type="presParOf" srcId="{712FC35D-374A-B145-ADBF-F81021E6AAED}" destId="{6D46C026-68A7-5742-AF4E-074BC1F884E1}" srcOrd="1" destOrd="0" presId="urn:microsoft.com/office/officeart/2005/8/layout/hierarchy1"/>
    <dgm:cxn modelId="{7F52CBC1-6667-416E-90B6-860389990E19}" type="presParOf" srcId="{7C05869D-DCE5-224E-9A1D-1E964D1EC942}" destId="{092DFB7B-E14C-BF4B-A228-DFBBA633F7EC}" srcOrd="1" destOrd="0" presId="urn:microsoft.com/office/officeart/2005/8/layout/hierarchy1"/>
    <dgm:cxn modelId="{944D6BEF-0861-4647-B7FD-592A3F6FAF2D}" type="presParOf" srcId="{9F3805DB-70C8-BD4E-8D37-61EBD4D9E5E6}" destId="{3C73DDA4-5490-F240-9461-3B45FE3D6ADC}" srcOrd="2" destOrd="0" presId="urn:microsoft.com/office/officeart/2005/8/layout/hierarchy1"/>
    <dgm:cxn modelId="{44B20204-2EDD-4561-8EAC-829F3CCB3E69}" type="presParOf" srcId="{3C73DDA4-5490-F240-9461-3B45FE3D6ADC}" destId="{11D0DCB3-FD71-3F48-A37C-72F2FE4D1034}" srcOrd="0" destOrd="0" presId="urn:microsoft.com/office/officeart/2005/8/layout/hierarchy1"/>
    <dgm:cxn modelId="{226DF776-4661-40BC-A05F-9F0E514B706C}" type="presParOf" srcId="{11D0DCB3-FD71-3F48-A37C-72F2FE4D1034}" destId="{C5144ED8-933C-1B48-8D11-257811EF2561}" srcOrd="0" destOrd="0" presId="urn:microsoft.com/office/officeart/2005/8/layout/hierarchy1"/>
    <dgm:cxn modelId="{52400EBC-645E-4FE3-AFCB-8FFB27E60BCB}" type="presParOf" srcId="{11D0DCB3-FD71-3F48-A37C-72F2FE4D1034}" destId="{297D322A-B2A9-5C43-975C-6419BB181B8E}" srcOrd="1" destOrd="0" presId="urn:microsoft.com/office/officeart/2005/8/layout/hierarchy1"/>
    <dgm:cxn modelId="{64A0D32C-3A7C-4128-84A6-8F3DDDD87D75}" type="presParOf" srcId="{3C73DDA4-5490-F240-9461-3B45FE3D6ADC}" destId="{B3B8C628-2C1D-C341-987F-15C3698181B5}" srcOrd="1" destOrd="0" presId="urn:microsoft.com/office/officeart/2005/8/layout/hierarchy1"/>
    <dgm:cxn modelId="{E1FD9DDA-F53F-40E5-BC8C-CA685E35B56A}" type="presParOf" srcId="{9F3805DB-70C8-BD4E-8D37-61EBD4D9E5E6}" destId="{EA4250D9-34D5-5E4E-A24E-38A4F95D2913}" srcOrd="3" destOrd="0" presId="urn:microsoft.com/office/officeart/2005/8/layout/hierarchy1"/>
    <dgm:cxn modelId="{AC344C25-FB29-4DDE-B04D-2E4AB70911C9}" type="presParOf" srcId="{EA4250D9-34D5-5E4E-A24E-38A4F95D2913}" destId="{04569210-A2AC-2A45-8E19-DD23236ABF8D}" srcOrd="0" destOrd="0" presId="urn:microsoft.com/office/officeart/2005/8/layout/hierarchy1"/>
    <dgm:cxn modelId="{2FB46C11-CED9-4BB7-94C2-E0D2FD80E43B}" type="presParOf" srcId="{04569210-A2AC-2A45-8E19-DD23236ABF8D}" destId="{C6195375-255E-164A-A511-E4D563E7E84E}" srcOrd="0" destOrd="0" presId="urn:microsoft.com/office/officeart/2005/8/layout/hierarchy1"/>
    <dgm:cxn modelId="{DFE3836A-6220-48CB-9201-6D5E917EC21C}" type="presParOf" srcId="{04569210-A2AC-2A45-8E19-DD23236ABF8D}" destId="{FE5F2D3A-07E8-5B4E-88DF-D345FCC274BF}" srcOrd="1" destOrd="0" presId="urn:microsoft.com/office/officeart/2005/8/layout/hierarchy1"/>
    <dgm:cxn modelId="{B3FE6725-CA2E-49F6-B103-518342170C5D}" type="presParOf" srcId="{EA4250D9-34D5-5E4E-A24E-38A4F95D2913}" destId="{7982E46A-28C7-D842-B2FB-17E37C9E6040}" srcOrd="1" destOrd="0" presId="urn:microsoft.com/office/officeart/2005/8/layout/hierarchy1"/>
    <dgm:cxn modelId="{4F66EC26-58BE-4C6B-88C9-D8E329208B08}" type="presParOf" srcId="{9F3805DB-70C8-BD4E-8D37-61EBD4D9E5E6}" destId="{7789F0FC-5FCE-1345-823B-071DB6BDEA9F}" srcOrd="4" destOrd="0" presId="urn:microsoft.com/office/officeart/2005/8/layout/hierarchy1"/>
    <dgm:cxn modelId="{F1F62006-1DAE-4759-B462-BE41AEA39D94}" type="presParOf" srcId="{7789F0FC-5FCE-1345-823B-071DB6BDEA9F}" destId="{43907289-1915-814A-860C-3E18FAF916D8}" srcOrd="0" destOrd="0" presId="urn:microsoft.com/office/officeart/2005/8/layout/hierarchy1"/>
    <dgm:cxn modelId="{A95E9937-59A3-4EFD-B2E2-6943AD73DBF8}" type="presParOf" srcId="{43907289-1915-814A-860C-3E18FAF916D8}" destId="{CDE3062D-FF32-8E4E-9EF4-D87D53435C1F}" srcOrd="0" destOrd="0" presId="urn:microsoft.com/office/officeart/2005/8/layout/hierarchy1"/>
    <dgm:cxn modelId="{6253A72B-0CC3-48F0-A52F-493024D0BB0C}" type="presParOf" srcId="{43907289-1915-814A-860C-3E18FAF916D8}" destId="{8AB8A0B0-B803-DC4A-A0A0-7E45D900705C}" srcOrd="1" destOrd="0" presId="urn:microsoft.com/office/officeart/2005/8/layout/hierarchy1"/>
    <dgm:cxn modelId="{0AD20477-3BA0-4587-89A6-7C52A884E5E3}"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775714" y="550164"/>
          <a:ext cx="2258568" cy="225856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Operation code (opcode)</a:t>
          </a:r>
        </a:p>
        <a:p>
          <a:pPr marL="114300" lvl="1" indent="-114300" algn="l" defTabSz="622300" rtl="0">
            <a:lnSpc>
              <a:spcPct val="90000"/>
            </a:lnSpc>
            <a:spcBef>
              <a:spcPct val="0"/>
            </a:spcBef>
            <a:spcAft>
              <a:spcPct val="15000"/>
            </a:spcAft>
            <a:buChar char="•"/>
          </a:pPr>
          <a:r>
            <a:rPr lang="en-US" sz="1400" kern="1200" dirty="0">
              <a:effectLst>
                <a:outerShdw blurRad="38100" dist="38100" dir="2700000" algn="tl">
                  <a:srgbClr val="000000">
                    <a:alpha val="43137"/>
                  </a:srgbClr>
                </a:outerShdw>
              </a:effectLst>
            </a:rPr>
            <a:t>Specifies the operation to be performed.  The operation is specified by a binary code, known as the operation code, or </a:t>
          </a:r>
          <a:r>
            <a:rPr lang="en-US" sz="1400" i="1" kern="1200" dirty="0">
              <a:effectLst>
                <a:outerShdw blurRad="38100" dist="38100" dir="2700000" algn="tl">
                  <a:srgbClr val="000000">
                    <a:alpha val="43137"/>
                  </a:srgbClr>
                </a:outerShdw>
              </a:effectLst>
            </a:rPr>
            <a:t>opcode</a:t>
          </a:r>
        </a:p>
      </dsp:txBody>
      <dsp:txXfrm>
        <a:off x="1885968" y="660418"/>
        <a:ext cx="2038060" cy="2038060"/>
      </dsp:txXfrm>
    </dsp:sp>
    <dsp:sp modelId="{06F2B317-5110-B94C-84A1-22E01F7471D3}">
      <dsp:nvSpPr>
        <dsp:cNvPr id="0" name=""/>
        <dsp:cNvSpPr/>
      </dsp:nvSpPr>
      <dsp:spPr>
        <a:xfrm>
          <a:off x="4208018" y="550164"/>
          <a:ext cx="2258568" cy="225856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Source operand reference</a:t>
          </a:r>
        </a:p>
        <a:p>
          <a:pPr marL="114300" lvl="1" indent="-114300" algn="l" defTabSz="622300" rtl="0">
            <a:lnSpc>
              <a:spcPct val="90000"/>
            </a:lnSpc>
            <a:spcBef>
              <a:spcPct val="0"/>
            </a:spcBef>
            <a:spcAft>
              <a:spcPct val="15000"/>
            </a:spcAft>
            <a:buChar char="•"/>
          </a:pPr>
          <a:r>
            <a:rPr lang="en-US" sz="1400" kern="1200" dirty="0">
              <a:effectLst>
                <a:outerShdw blurRad="38100" dist="38100" dir="2700000" algn="tl">
                  <a:srgbClr val="000000">
                    <a:alpha val="43137"/>
                  </a:srgbClr>
                </a:outerShdw>
              </a:effectLst>
            </a:rPr>
            <a:t>The operation may involve one or more source operands, that is, operands that are inputs for the operation</a:t>
          </a:r>
        </a:p>
      </dsp:txBody>
      <dsp:txXfrm>
        <a:off x="4318272" y="660418"/>
        <a:ext cx="2038060" cy="2038060"/>
      </dsp:txXfrm>
    </dsp:sp>
    <dsp:sp modelId="{5CED3117-5997-9241-ACAE-C2B634ACBCD2}">
      <dsp:nvSpPr>
        <dsp:cNvPr id="0" name=""/>
        <dsp:cNvSpPr/>
      </dsp:nvSpPr>
      <dsp:spPr>
        <a:xfrm>
          <a:off x="1775714" y="2982468"/>
          <a:ext cx="2258568" cy="225856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Result operand reference</a:t>
          </a:r>
        </a:p>
        <a:p>
          <a:pPr marL="114300" lvl="1" indent="-114300" algn="l" defTabSz="622300" rtl="0">
            <a:lnSpc>
              <a:spcPct val="90000"/>
            </a:lnSpc>
            <a:spcBef>
              <a:spcPct val="0"/>
            </a:spcBef>
            <a:spcAft>
              <a:spcPct val="15000"/>
            </a:spcAft>
            <a:buChar char="•"/>
          </a:pPr>
          <a:r>
            <a:rPr lang="en-US" sz="1400" kern="1200" dirty="0">
              <a:effectLst>
                <a:outerShdw blurRad="38100" dist="38100" dir="2700000" algn="tl">
                  <a:srgbClr val="000000">
                    <a:alpha val="43137"/>
                  </a:srgbClr>
                </a:outerShdw>
              </a:effectLst>
            </a:rPr>
            <a:t>The operation may produce a result</a:t>
          </a:r>
        </a:p>
      </dsp:txBody>
      <dsp:txXfrm>
        <a:off x="1885968" y="3092722"/>
        <a:ext cx="2038060" cy="2038060"/>
      </dsp:txXfrm>
    </dsp:sp>
    <dsp:sp modelId="{582D9E84-4A97-E646-B080-93B15AA28637}">
      <dsp:nvSpPr>
        <dsp:cNvPr id="0" name=""/>
        <dsp:cNvSpPr/>
      </dsp:nvSpPr>
      <dsp:spPr>
        <a:xfrm>
          <a:off x="4208018" y="2982468"/>
          <a:ext cx="2258568" cy="225856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rPr>
            <a:t>Next instruction reference</a:t>
          </a:r>
        </a:p>
        <a:p>
          <a:pPr marL="114300" lvl="1" indent="-114300" algn="l" defTabSz="622300" rtl="0">
            <a:lnSpc>
              <a:spcPct val="90000"/>
            </a:lnSpc>
            <a:spcBef>
              <a:spcPct val="0"/>
            </a:spcBef>
            <a:spcAft>
              <a:spcPct val="15000"/>
            </a:spcAft>
            <a:buChar char="•"/>
          </a:pPr>
          <a:r>
            <a:rPr lang="en-US" sz="1400" kern="1200" dirty="0"/>
            <a:t>This tells the processor where to fetch the next instruction after the execution of this instruction is complete</a:t>
          </a:r>
        </a:p>
      </dsp:txBody>
      <dsp:txXfrm>
        <a:off x="4318272" y="3092722"/>
        <a:ext cx="2038060" cy="2038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8277" y="148682"/>
          <a:ext cx="1434118" cy="91066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300061"/>
          <a:ext cx="1434118" cy="9106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Address field contains the effective address of the operand</a:t>
          </a:r>
        </a:p>
      </dsp:txBody>
      <dsp:txXfrm>
        <a:off x="264295" y="326733"/>
        <a:ext cx="1380774" cy="857321"/>
      </dsp:txXfrm>
    </dsp:sp>
    <dsp:sp modelId="{12211905-1138-A64D-A172-424F7AF19CF4}">
      <dsp:nvSpPr>
        <dsp:cNvPr id="0" name=""/>
        <dsp:cNvSpPr/>
      </dsp:nvSpPr>
      <dsp:spPr>
        <a:xfrm>
          <a:off x="1800399" y="931462"/>
          <a:ext cx="1434118" cy="91066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1082842"/>
          <a:ext cx="1434118" cy="9106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Effective address (EA) = address field (A)</a:t>
          </a:r>
        </a:p>
      </dsp:txBody>
      <dsp:txXfrm>
        <a:off x="1986417" y="1109514"/>
        <a:ext cx="1380774" cy="857321"/>
      </dsp:txXfrm>
    </dsp:sp>
    <dsp:sp modelId="{C5144ED8-933C-1B48-8D11-257811EF2561}">
      <dsp:nvSpPr>
        <dsp:cNvPr id="0" name=""/>
        <dsp:cNvSpPr/>
      </dsp:nvSpPr>
      <dsp:spPr>
        <a:xfrm>
          <a:off x="3508567" y="2059777"/>
          <a:ext cx="1434118" cy="91066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2211156"/>
          <a:ext cx="1434118" cy="9106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Was common in earlier generations of computers </a:t>
          </a:r>
        </a:p>
      </dsp:txBody>
      <dsp:txXfrm>
        <a:off x="3694585" y="2237828"/>
        <a:ext cx="1380774" cy="857321"/>
      </dsp:txXfrm>
    </dsp:sp>
    <dsp:sp modelId="{C6195375-255E-164A-A511-E4D563E7E84E}">
      <dsp:nvSpPr>
        <dsp:cNvPr id="0" name=""/>
        <dsp:cNvSpPr/>
      </dsp:nvSpPr>
      <dsp:spPr>
        <a:xfrm>
          <a:off x="5244643" y="3201533"/>
          <a:ext cx="1434118" cy="91066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3352912"/>
          <a:ext cx="1434118" cy="9106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Requires only one memory reference and no special calculation</a:t>
          </a:r>
        </a:p>
      </dsp:txBody>
      <dsp:txXfrm>
        <a:off x="5430661" y="3379584"/>
        <a:ext cx="1380774" cy="857321"/>
      </dsp:txXfrm>
    </dsp:sp>
    <dsp:sp modelId="{CDE3062D-FF32-8E4E-9EF4-D87D53435C1F}">
      <dsp:nvSpPr>
        <dsp:cNvPr id="0" name=""/>
        <dsp:cNvSpPr/>
      </dsp:nvSpPr>
      <dsp:spPr>
        <a:xfrm>
          <a:off x="7017134" y="4119555"/>
          <a:ext cx="1434118" cy="91066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4270934"/>
          <a:ext cx="1434118" cy="9106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Limitation is that it provides only a limited address space</a:t>
          </a:r>
        </a:p>
      </dsp:txBody>
      <dsp:txXfrm>
        <a:off x="7203153" y="4297606"/>
        <a:ext cx="1380774" cy="85732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F886597-BFA4-4CC6-B537-9AEB45720D1A}" type="datetimeFigureOut">
              <a:rPr lang="en-GB" smtClean="0"/>
              <a:t>17/11/2017</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23A88F65-4010-4CA3-8A0D-519390CD4C9C}" type="slidenum">
              <a:rPr lang="en-GB" smtClean="0"/>
              <a:t>‹#›</a:t>
            </a:fld>
            <a:endParaRPr lang="en-GB"/>
          </a:p>
        </p:txBody>
      </p:sp>
    </p:spTree>
    <p:extLst>
      <p:ext uri="{BB962C8B-B14F-4D97-AF65-F5344CB8AC3E}">
        <p14:creationId xmlns:p14="http://schemas.microsoft.com/office/powerpoint/2010/main" val="2675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930275" y="749300"/>
            <a:ext cx="4933950" cy="370205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processor is determined by the instructions it executes, referred to as </a:t>
            </a:r>
            <a:r>
              <a:rPr lang="en-US" sz="1200" i="1" kern="1200" dirty="0">
                <a:solidFill>
                  <a:schemeClr val="tx1"/>
                </a:solidFill>
                <a:latin typeface="Times New Roman" pitchFamily="-1" charset="0"/>
                <a:ea typeface="+mn-ea"/>
                <a:cs typeface="+mn-cs"/>
              </a:rPr>
              <a:t>machine instructions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computer instructions. </a:t>
            </a:r>
            <a:r>
              <a:rPr lang="en-US" sz="1200" kern="1200" dirty="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a:solidFill>
                  <a:schemeClr val="tx1"/>
                </a:solidFill>
                <a:latin typeface="Times New Roman" pitchFamily="-1" charset="0"/>
                <a:ea typeface="+mn-ea"/>
                <a:cs typeface="+mn-cs"/>
              </a:rPr>
              <a:t>instruction set.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instruction must contain the information required by the processor for execution. </a:t>
            </a:r>
            <a:endParaRPr lang="en-US" dirty="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930275" y="749300"/>
            <a:ext cx="4933950" cy="3702050"/>
          </a:xfrm>
          <a:ln cap="flat"/>
        </p:spPr>
      </p:sp>
      <p:sp>
        <p:nvSpPr>
          <p:cNvPr id="133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a:p>
          <a:p>
            <a:r>
              <a:rPr lang="en-US" sz="1200" kern="1200" dirty="0">
                <a:solidFill>
                  <a:schemeClr val="tx1"/>
                </a:solidFill>
                <a:latin typeface="Times New Roman" pitchFamily="-1" charset="0"/>
                <a:ea typeface="+mn-ea"/>
                <a:cs typeface="+mn-cs"/>
              </a:rPr>
              <a:t>EA = A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930275" y="749300"/>
            <a:ext cx="4933950" cy="3702050"/>
          </a:xfrm>
          <a:ln cap="flat"/>
        </p:spPr>
      </p:sp>
      <p:sp>
        <p:nvSpPr>
          <p:cNvPr id="1741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a:solidFill>
                  <a:schemeClr val="tx1"/>
                </a:solidFill>
                <a:latin typeface="Times New Roman" pitchFamily="-1" charset="0"/>
                <a:ea typeface="+mn-ea"/>
                <a:cs typeface="+mn-cs"/>
              </a:rPr>
              <a:t>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defined earlier, the parentheses are to be interpreted as meaning </a:t>
            </a:r>
            <a:r>
              <a:rPr lang="en-US" sz="1200" i="1" kern="1200" dirty="0">
                <a:solidFill>
                  <a:schemeClr val="tx1"/>
                </a:solidFill>
                <a:latin typeface="Times New Roman" pitchFamily="-1" charset="0"/>
                <a:ea typeface="+mn-ea"/>
                <a:cs typeface="+mn-cs"/>
              </a:rPr>
              <a:t>contents of. </a:t>
            </a:r>
            <a:r>
              <a:rPr lang="en-US" sz="1200" kern="1200" dirty="0">
                <a:solidFill>
                  <a:schemeClr val="tx1"/>
                </a:solidFill>
                <a:latin typeface="Times New Roman" pitchFamily="-1" charset="0"/>
                <a:ea typeface="+mn-ea"/>
                <a:cs typeface="+mn-cs"/>
              </a:rPr>
              <a:t>The obvious advantage of this approach is that for a word length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an address space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Although the number of words that can be addressed is now equal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where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rarely used variant of indirect addressing is multilevel or cascaded 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(A)</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930275" y="749300"/>
            <a:ext cx="4933950" cy="3702050"/>
          </a:xfrm>
          <a:ln cap="flat"/>
        </p:spPr>
      </p:sp>
      <p:sp>
        <p:nvSpPr>
          <p:cNvPr id="23559" name="Rectangle 7"/>
          <p:cNvSpPr>
            <a:spLocks noGrp="1" noChangeArrowheads="1"/>
          </p:cNvSpPr>
          <p:nvPr>
            <p:ph type="body" idx="1"/>
          </p:nvPr>
        </p:nvSpPr>
        <p:spPr>
          <a:ln/>
        </p:spPr>
        <p:txBody>
          <a:bodyPr/>
          <a:lstStyle/>
          <a:p>
            <a:r>
              <a:rPr lang="en-US" sz="1200" b="1" kern="1200" dirty="0">
                <a:solidFill>
                  <a:schemeClr val="tx1"/>
                </a:solidFill>
                <a:latin typeface="Times New Roman" pitchFamily="-1" charset="0"/>
                <a:ea typeface="+mn-ea"/>
                <a:cs typeface="+mn-cs"/>
              </a:rPr>
              <a:t>Register addressing </a:t>
            </a:r>
            <a:r>
              <a:rPr lang="en-US" sz="1200" kern="1200" dirty="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a:p>
          <a:p>
            <a:endParaRPr lang="en-GB" dirty="0"/>
          </a:p>
          <a:p>
            <a:r>
              <a:rPr lang="en-US" sz="1200" kern="1200" dirty="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The memory access time for a register internal to the processor is much less than that for a main memory address. The disadvantage of register addressing is that the address space is very limited.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930275" y="749300"/>
            <a:ext cx="4933950" cy="3702050"/>
          </a:xfrm>
          <a:ln cap="flat"/>
        </p:spPr>
      </p:sp>
      <p:sp>
        <p:nvSpPr>
          <p:cNvPr id="297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Just as register addressing is analogous to direct addressing, </a:t>
            </a:r>
            <a:r>
              <a:rPr lang="en-US" sz="1200" b="1" kern="1200" dirty="0">
                <a:solidFill>
                  <a:schemeClr val="tx1"/>
                </a:solidFill>
                <a:latin typeface="Times New Roman" pitchFamily="-1" charset="0"/>
                <a:ea typeface="+mn-ea"/>
                <a:cs typeface="+mn-cs"/>
              </a:rPr>
              <a:t>register indirect addressing </a:t>
            </a:r>
            <a:r>
              <a:rPr lang="en-US" sz="1200" kern="1200" dirty="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930275" y="749300"/>
            <a:ext cx="4933950" cy="370205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Times New Roman" pitchFamily="-1" charset="0"/>
                <a:ea typeface="+mn-ea"/>
                <a:cs typeface="+mn-cs"/>
              </a:rPr>
              <a:t>EA = A + (</a:t>
            </a:r>
            <a:r>
              <a:rPr lang="en-US" sz="1200" b="1" kern="1200" baseline="0" dirty="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Three of the most common uses of displacement addressing are: </a:t>
            </a:r>
            <a:endParaRPr lang="en-US" dirty="0"/>
          </a:p>
          <a:p>
            <a:r>
              <a:rPr lang="en-US" sz="1200" kern="1200" dirty="0">
                <a:solidFill>
                  <a:schemeClr val="tx1"/>
                </a:solidFill>
                <a:latin typeface="Times New Roman" pitchFamily="-1" charset="0"/>
                <a:ea typeface="+mn-ea"/>
                <a:cs typeface="+mn-cs"/>
              </a:rPr>
              <a:t>• Relative addressing</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Base-register addressing </a:t>
            </a:r>
          </a:p>
          <a:p>
            <a:r>
              <a:rPr lang="en-US" sz="1200" kern="1200" dirty="0">
                <a:solidFill>
                  <a:schemeClr val="tx1"/>
                </a:solidFill>
                <a:latin typeface="Times New Roman" pitchFamily="-1" charset="0"/>
                <a:ea typeface="+mn-ea"/>
                <a:cs typeface="+mn-cs"/>
              </a:rPr>
              <a:t>• Indexing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930275" y="749300"/>
            <a:ext cx="4933950" cy="370205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final addressing mode that we consider is stack addressing. A stack is a linear array of locations. It is sometimes referred to as a </a:t>
            </a:r>
            <a:r>
              <a:rPr lang="en-US" sz="1200" i="1" kern="1200" dirty="0">
                <a:solidFill>
                  <a:schemeClr val="tx1"/>
                </a:solidFill>
                <a:latin typeface="Times New Roman" pitchFamily="-1" charset="0"/>
                <a:ea typeface="+mn-ea"/>
                <a:cs typeface="+mn-cs"/>
              </a:rPr>
              <a:t>pushdown list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last-in-first-out queue. </a:t>
            </a:r>
            <a:r>
              <a:rPr lang="en-US" sz="1200" kern="1200" dirty="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9300"/>
            <a:ext cx="4933950" cy="37020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addressing modes are illustrated in Figure 13.1 on this slide. The following notation is used in these lecture slides: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 contents of an address field in the instruction</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R = contents of an address field in the instruction that refers to a register </a:t>
            </a:r>
            <a:endParaRPr lang="en-US" dirty="0"/>
          </a:p>
          <a:p>
            <a:r>
              <a:rPr lang="en-US" sz="1200" kern="1200" dirty="0">
                <a:solidFill>
                  <a:schemeClr val="tx1"/>
                </a:solidFill>
                <a:latin typeface="Times New Roman" pitchFamily="-1" charset="0"/>
                <a:ea typeface="+mn-ea"/>
                <a:cs typeface="+mn-cs"/>
              </a:rPr>
              <a:t>EA = actual (effective) address of the location containing the referenced operand </a:t>
            </a:r>
            <a:endParaRPr lang="en-US" dirty="0"/>
          </a:p>
          <a:p>
            <a:r>
              <a:rPr lang="en-US" sz="1200" kern="1200" dirty="0">
                <a:solidFill>
                  <a:schemeClr val="tx1"/>
                </a:solidFill>
                <a:latin typeface="Times New Roman" pitchFamily="-1" charset="0"/>
                <a:ea typeface="+mn-ea"/>
                <a:cs typeface="+mn-cs"/>
              </a:rPr>
              <a:t>(X) = contents of memory location X or register X</a:t>
            </a:r>
            <a:br>
              <a:rPr lang="en-US" sz="1200" kern="1200" dirty="0">
                <a:solidFill>
                  <a:schemeClr val="tx1"/>
                </a:solidFill>
                <a:latin typeface="Times New Roman" pitchFamily="-1" charset="0"/>
                <a:ea typeface="+mn-ea"/>
                <a:cs typeface="+mn-cs"/>
              </a:rPr>
            </a:b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9300"/>
            <a:ext cx="4933950" cy="37020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table above indicates the address calculation performed for each addressing </a:t>
            </a:r>
            <a:endParaRPr lang="en-US" dirty="0"/>
          </a:p>
          <a:p>
            <a:r>
              <a:rPr lang="en-US" sz="1200" kern="1200" dirty="0">
                <a:solidFill>
                  <a:schemeClr val="tx1"/>
                </a:solidFill>
                <a:latin typeface="Times New Roman" pitchFamily="-1" charset="0"/>
                <a:ea typeface="+mn-ea"/>
                <a:cs typeface="+mn-cs"/>
              </a:rPr>
              <a:t>mode. </a:t>
            </a:r>
            <a:endParaRPr lang="en-US" dirty="0"/>
          </a:p>
          <a:p>
            <a:endParaRPr lang="en-US" dirty="0"/>
          </a:p>
          <a:p>
            <a:r>
              <a:rPr lang="en-US" sz="1200" kern="1200" dirty="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a:solidFill>
                  <a:schemeClr val="tx1"/>
                </a:solidFill>
                <a:latin typeface="Times New Roman" pitchFamily="-1" charset="0"/>
                <a:ea typeface="+mn-ea"/>
                <a:cs typeface="+mn-cs"/>
              </a:rPr>
              <a:t>mode field. </a:t>
            </a:r>
            <a:r>
              <a:rPr lang="en-US" sz="1200" kern="1200" dirty="0">
                <a:solidFill>
                  <a:schemeClr val="tx1"/>
                </a:solidFill>
                <a:latin typeface="Times New Roman" pitchFamily="-1" charset="0"/>
                <a:ea typeface="+mn-ea"/>
                <a:cs typeface="+mn-cs"/>
              </a:rPr>
              <a:t>The value of the mode field determines which addressing mode is to be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a:solidFill>
                  <a:schemeClr val="tx1"/>
                </a:solidFill>
                <a:latin typeface="Times New Roman" pitchFamily="-1" charset="0"/>
                <a:ea typeface="+mn-ea"/>
                <a:cs typeface="+mn-cs"/>
              </a:rPr>
              <a:t>effective address </a:t>
            </a:r>
            <a:r>
              <a:rPr lang="en-US" sz="1200" kern="1200" dirty="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DF655A-7AFB-4EC0-BBD2-065FA138AF9F}" type="slidenum">
              <a:rPr lang="en-US" sz="1200"/>
              <a:pPr/>
              <a:t>28</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r>
              <a:rPr kumimoji="1" lang="en-US" sz="1200" kern="1200" baseline="0" dirty="0">
                <a:solidFill>
                  <a:schemeClr val="tx1"/>
                </a:solidFill>
                <a:latin typeface="Times New Roman" pitchFamily="33" charset="0"/>
                <a:ea typeface="+mn-ea"/>
                <a:cs typeface="+mn-cs"/>
              </a:rPr>
              <a:t>The figure above illustrates these top-level components and suggests the interactions</a:t>
            </a:r>
          </a:p>
          <a:p>
            <a:r>
              <a:rPr kumimoji="1" lang="en-US" sz="1200" kern="1200" baseline="0" dirty="0">
                <a:solidFill>
                  <a:schemeClr val="tx1"/>
                </a:solidFill>
                <a:latin typeface="Times New Roman" pitchFamily="33" charset="0"/>
                <a:ea typeface="+mn-ea"/>
                <a:cs typeface="+mn-cs"/>
              </a:rPr>
              <a:t>among them.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memory module consists of a set of locations, defined by sequentially</a:t>
            </a:r>
          </a:p>
          <a:p>
            <a:r>
              <a:rPr kumimoji="1" lang="en-US" sz="1200" kern="1200" baseline="0" dirty="0">
                <a:solidFill>
                  <a:schemeClr val="tx1"/>
                </a:solidFill>
                <a:latin typeface="Times New Roman" pitchFamily="33" charset="0"/>
                <a:ea typeface="+mn-ea"/>
                <a:cs typeface="+mn-cs"/>
              </a:rPr>
              <a:t>numbered addresses. Each location contains a binary number that can be interpreted</a:t>
            </a:r>
          </a:p>
          <a:p>
            <a:r>
              <a:rPr kumimoji="1" lang="en-US" sz="1200" kern="1200" baseline="0" dirty="0">
                <a:solidFill>
                  <a:schemeClr val="tx1"/>
                </a:solidFill>
                <a:latin typeface="Times New Roman" pitchFamily="33" charset="0"/>
                <a:ea typeface="+mn-ea"/>
                <a:cs typeface="+mn-cs"/>
              </a:rPr>
              <a:t>as either an instruction or data. An I/O module transfers data from external devices</a:t>
            </a:r>
          </a:p>
          <a:p>
            <a:r>
              <a:rPr kumimoji="1" lang="en-US" sz="1200" kern="1200" baseline="0" dirty="0">
                <a:solidFill>
                  <a:schemeClr val="tx1"/>
                </a:solidFill>
                <a:latin typeface="Times New Roman" pitchFamily="33" charset="0"/>
                <a:ea typeface="+mn-ea"/>
                <a:cs typeface="+mn-cs"/>
              </a:rPr>
              <a:t>to CPU and memory, and vice versa. It contains internal buffers for temporarily</a:t>
            </a:r>
          </a:p>
          <a:p>
            <a:r>
              <a:rPr kumimoji="1" lang="en-US" sz="1200" kern="1200" baseline="0" dirty="0">
                <a:solidFill>
                  <a:schemeClr val="tx1"/>
                </a:solidFill>
                <a:latin typeface="Times New Roman" pitchFamily="33" charset="0"/>
                <a:ea typeface="+mn-ea"/>
                <a:cs typeface="+mn-cs"/>
              </a:rPr>
              <a:t>holding these data until they can be sent on.</a:t>
            </a:r>
            <a:endParaRPr lang="en-GB" dirty="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9300"/>
            <a:ext cx="4933950" cy="37020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Operation code: </a:t>
            </a:r>
            <a:r>
              <a:rPr lang="en-US" sz="1200" kern="1200" dirty="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Source operand reference: </a:t>
            </a:r>
            <a:r>
              <a:rPr lang="en-US" sz="1200" kern="1200" dirty="0">
                <a:solidFill>
                  <a:schemeClr val="tx1"/>
                </a:solidFill>
                <a:latin typeface="Times New Roman" pitchFamily="-1" charset="0"/>
                <a:ea typeface="+mn-ea"/>
                <a:cs typeface="+mn-cs"/>
              </a:rPr>
              <a:t>The operation may involve one or more source operands, that is, operands that are inputs for the operation.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Result operand reference: </a:t>
            </a:r>
            <a:r>
              <a:rPr lang="en-US" sz="1200" kern="1200" dirty="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Next instruction reference: </a:t>
            </a:r>
            <a:r>
              <a:rPr lang="en-US" sz="1200" kern="1200" dirty="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930275" y="749300"/>
            <a:ext cx="4933950" cy="370205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simple example of an instruction format is shown in Figure 12.2 (10.2) on this slide.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It is difficult for the programmer to deal with binary representations of machine instructions. Thus, it has become common practice to use a </a:t>
            </a:r>
            <a:r>
              <a:rPr lang="en-US" sz="1200" i="1" kern="1200" dirty="0">
                <a:solidFill>
                  <a:schemeClr val="tx1"/>
                </a:solidFill>
                <a:latin typeface="Times New Roman" pitchFamily="-1" charset="0"/>
                <a:ea typeface="+mn-ea"/>
                <a:cs typeface="+mn-cs"/>
              </a:rPr>
              <a:t>symbolic representation </a:t>
            </a:r>
            <a:r>
              <a:rPr lang="en-US" sz="1200" kern="1200" dirty="0">
                <a:solidFill>
                  <a:schemeClr val="tx1"/>
                </a:solidFill>
                <a:latin typeface="Times New Roman" pitchFamily="-1" charset="0"/>
                <a:ea typeface="+mn-ea"/>
                <a:cs typeface="+mn-cs"/>
              </a:rPr>
              <a:t>of machine instructions.</a:t>
            </a:r>
            <a:endParaRPr lang="en-US" dirty="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are represented by abbreviations, called mnemonics,  that indicate</a:t>
            </a:r>
          </a:p>
          <a:p>
            <a:r>
              <a:rPr lang="en-US" sz="1200" b="0" i="0" u="none" strike="noStrike" kern="1200" baseline="0" dirty="0">
                <a:solidFill>
                  <a:schemeClr val="tx1"/>
                </a:solidFill>
                <a:latin typeface="Times New Roman" pitchFamily="-1" charset="0"/>
                <a:ea typeface="+mn-ea"/>
                <a:cs typeface="+mn-cs"/>
              </a:rPr>
              <a:t>the operation. Common examples include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Add</a:t>
            </a:r>
          </a:p>
          <a:p>
            <a:r>
              <a:rPr lang="en-US" sz="1200" b="0" i="0" u="none" strike="noStrike" kern="1200" baseline="0" dirty="0">
                <a:solidFill>
                  <a:schemeClr val="tx1"/>
                </a:solidFill>
                <a:latin typeface="Times New Roman" pitchFamily="-1" charset="0"/>
                <a:ea typeface="+mn-ea"/>
                <a:cs typeface="+mn-cs"/>
              </a:rPr>
              <a:t>SUB Subtract</a:t>
            </a:r>
          </a:p>
          <a:p>
            <a:r>
              <a:rPr lang="en-US" sz="1200" b="0" i="0" u="none" strike="noStrike" kern="1200" baseline="0" dirty="0">
                <a:solidFill>
                  <a:schemeClr val="tx1"/>
                </a:solidFill>
                <a:latin typeface="Times New Roman" pitchFamily="-1" charset="0"/>
                <a:ea typeface="+mn-ea"/>
                <a:cs typeface="+mn-cs"/>
              </a:rPr>
              <a:t>MUL Multiply</a:t>
            </a:r>
          </a:p>
          <a:p>
            <a:r>
              <a:rPr lang="en-US" sz="1200" b="0" i="0" u="none" strike="noStrike" kern="1200" baseline="0" dirty="0">
                <a:solidFill>
                  <a:schemeClr val="tx1"/>
                </a:solidFill>
                <a:latin typeface="Times New Roman" pitchFamily="-1" charset="0"/>
                <a:ea typeface="+mn-ea"/>
                <a:cs typeface="+mn-cs"/>
              </a:rPr>
              <a:t>DIV Divide</a:t>
            </a:r>
          </a:p>
          <a:p>
            <a:r>
              <a:rPr lang="en-US" sz="1200" b="0" i="0" u="none" strike="noStrike" kern="1200" baseline="0" dirty="0">
                <a:solidFill>
                  <a:schemeClr val="tx1"/>
                </a:solidFill>
                <a:latin typeface="Times New Roman" pitchFamily="-1" charset="0"/>
                <a:ea typeface="+mn-ea"/>
                <a:cs typeface="+mn-cs"/>
              </a:rPr>
              <a:t>LOAD Load data from memory</a:t>
            </a:r>
          </a:p>
          <a:p>
            <a:r>
              <a:rPr lang="en-US" sz="1200" b="0" i="0" u="none" strike="noStrike" kern="1200" baseline="0" dirty="0">
                <a:solidFill>
                  <a:schemeClr val="tx1"/>
                </a:solidFill>
                <a:latin typeface="Times New Roman" pitchFamily="-1" charset="0"/>
                <a:ea typeface="+mn-ea"/>
                <a:cs typeface="+mn-cs"/>
              </a:rPr>
              <a:t>STOR Store data to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Operands are also represented symbolically. For example, the instruction</a:t>
            </a:r>
          </a:p>
          <a:p>
            <a:r>
              <a:rPr lang="en-US" sz="1200" b="0" i="0" u="none" strike="noStrike" kern="1200" baseline="0" dirty="0">
                <a:solidFill>
                  <a:schemeClr val="tx1"/>
                </a:solidFill>
                <a:latin typeface="Times New Roman" pitchFamily="-1" charset="0"/>
                <a:ea typeface="+mn-ea"/>
                <a:cs typeface="+mn-cs"/>
              </a:rPr>
              <a:t>ADD R, Y may mean add the value contained in data location Y to the contents of register</a:t>
            </a:r>
          </a:p>
          <a:p>
            <a:r>
              <a:rPr lang="en-US" sz="1200" b="0" i="0" u="none" strike="noStrike" kern="1200" baseline="0" dirty="0">
                <a:solidFill>
                  <a:schemeClr val="tx1"/>
                </a:solidFill>
                <a:latin typeface="Times New Roman" pitchFamily="-1" charset="0"/>
                <a:ea typeface="+mn-ea"/>
                <a:cs typeface="+mn-cs"/>
              </a:rPr>
              <a:t>R. In this example, Y refers to the address of a location in memory, and R refers</a:t>
            </a:r>
          </a:p>
          <a:p>
            <a:r>
              <a:rPr lang="en-US" sz="1200" b="0" i="0" u="none" strike="noStrike" kern="1200" baseline="0" dirty="0">
                <a:solidFill>
                  <a:schemeClr val="tx1"/>
                </a:solidFill>
                <a:latin typeface="Times New Roman" pitchFamily="-1" charset="0"/>
                <a:ea typeface="+mn-ea"/>
                <a:cs typeface="+mn-cs"/>
              </a:rPr>
              <a:t>to a particular register. Note that the operation is performed on the contents of a</a:t>
            </a:r>
          </a:p>
          <a:p>
            <a:r>
              <a:rPr lang="en-US" sz="1200" b="0" i="0" u="none" strike="noStrike" kern="1200" baseline="0" dirty="0">
                <a:solidFill>
                  <a:schemeClr val="tx1"/>
                </a:solidFill>
                <a:latin typeface="Times New Roman" pitchFamily="-1" charset="0"/>
                <a:ea typeface="+mn-ea"/>
                <a:cs typeface="+mn-cs"/>
              </a:rPr>
              <a:t>location, not on its 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Thus, it is possible to write a machine-language program in symbolic form.</a:t>
            </a:r>
          </a:p>
          <a:p>
            <a:r>
              <a:rPr lang="en-US" sz="1200" b="0" i="0" u="none" strike="noStrike" kern="1200" baseline="0" dirty="0">
                <a:solidFill>
                  <a:schemeClr val="tx1"/>
                </a:solidFill>
                <a:latin typeface="Times New Roman" pitchFamily="-1" charset="0"/>
                <a:ea typeface="+mn-ea"/>
                <a:cs typeface="+mn-cs"/>
              </a:rPr>
              <a:t>Each symbolic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has a fixed binary representation, and the programmer specifies</a:t>
            </a:r>
          </a:p>
          <a:p>
            <a:r>
              <a:rPr lang="en-US" sz="1200" b="0" i="0" u="none" strike="noStrike" kern="1200" baseline="0" dirty="0">
                <a:solidFill>
                  <a:schemeClr val="tx1"/>
                </a:solidFill>
                <a:latin typeface="Times New Roman" pitchFamily="-1" charset="0"/>
                <a:ea typeface="+mn-ea"/>
                <a:cs typeface="+mn-cs"/>
              </a:rPr>
              <a:t>the location of each symbolic operand. For example, the programmer might</a:t>
            </a:r>
          </a:p>
          <a:p>
            <a:r>
              <a:rPr lang="en-US" sz="1200" b="0" i="0" u="none" strike="noStrike" kern="1200" baseline="0" dirty="0">
                <a:solidFill>
                  <a:schemeClr val="tx1"/>
                </a:solidFill>
                <a:latin typeface="Times New Roman" pitchFamily="-1" charset="0"/>
                <a:ea typeface="+mn-ea"/>
                <a:cs typeface="+mn-cs"/>
              </a:rPr>
              <a:t>begin with a list of definitions: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X =  513</a:t>
            </a:r>
          </a:p>
          <a:p>
            <a:r>
              <a:rPr lang="en-US" sz="1200" b="0" i="0" u="none" strike="noStrike" kern="1200" baseline="0" dirty="0">
                <a:solidFill>
                  <a:schemeClr val="tx1"/>
                </a:solidFill>
                <a:latin typeface="Times New Roman" pitchFamily="-1" charset="0"/>
                <a:ea typeface="+mn-ea"/>
                <a:cs typeface="+mn-cs"/>
              </a:rPr>
              <a:t>Y =  514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and so on. A simple program would accept this symbolic input, convert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and</a:t>
            </a:r>
          </a:p>
          <a:p>
            <a:r>
              <a:rPr lang="en-US" sz="1200" b="0" i="0" u="none" strike="noStrike" kern="1200" baseline="0" dirty="0">
                <a:solidFill>
                  <a:schemeClr val="tx1"/>
                </a:solidFill>
                <a:latin typeface="Times New Roman" pitchFamily="-1" charset="0"/>
                <a:ea typeface="+mn-ea"/>
                <a:cs typeface="+mn-cs"/>
              </a:rPr>
              <a:t>operand references to binary form, and construct binary machine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Machine-language programmers are rare to the point of nonexistence. Most</a:t>
            </a:r>
          </a:p>
          <a:p>
            <a:r>
              <a:rPr lang="en-US" sz="1200" b="0" i="0" u="none" strike="noStrike" kern="1200" baseline="0" dirty="0">
                <a:solidFill>
                  <a:schemeClr val="tx1"/>
                </a:solidFill>
                <a:latin typeface="Times New Roman" pitchFamily="-1" charset="0"/>
                <a:ea typeface="+mn-ea"/>
                <a:cs typeface="+mn-cs"/>
              </a:rPr>
              <a:t>programs today are written in a high-level language or, failing that, assembly language. However, symbolic machine language</a:t>
            </a:r>
          </a:p>
          <a:p>
            <a:r>
              <a:rPr lang="en-US" sz="1200" b="0" i="0" u="none" strike="noStrike" kern="1200" baseline="0" dirty="0">
                <a:solidFill>
                  <a:schemeClr val="tx1"/>
                </a:solidFill>
                <a:latin typeface="Times New Roman" pitchFamily="-1" charset="0"/>
                <a:ea typeface="+mn-ea"/>
                <a:cs typeface="+mn-cs"/>
              </a:rPr>
              <a:t>remains a useful tool for describing machine instructions, and we will use it for that</a:t>
            </a:r>
          </a:p>
          <a:p>
            <a:r>
              <a:rPr lang="en-US" sz="1200" b="0" i="0" u="none" strike="noStrike" kern="1200" baseline="0" dirty="0">
                <a:solidFill>
                  <a:schemeClr val="tx1"/>
                </a:solidFill>
                <a:latin typeface="Times New Roman" pitchFamily="-1" charset="0"/>
                <a:ea typeface="+mn-ea"/>
                <a:cs typeface="+mn-cs"/>
              </a:rPr>
              <a:t>purpose.</a:t>
            </a:r>
            <a:endParaRPr lang="en-GB" dirty="0"/>
          </a:p>
        </p:txBody>
      </p:sp>
    </p:spTree>
    <p:extLst>
      <p:ext uri="{BB962C8B-B14F-4D97-AF65-F5344CB8AC3E}">
        <p14:creationId xmlns:p14="http://schemas.microsoft.com/office/powerpoint/2010/main" val="32746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Consider the simple BASIC statement N=I+J+K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Suppose we wished to program this statement in machine language and to initialize I, J, and K to 2, 3, and 4, respectively. This is shown in Figure (a). The program starts in location 101 (hexadecimal). Memory is reserved for the four variables starting at location 201. The program consists of four instructions: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Load the contents of location 201 into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202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203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Store the contents of the AC in location 204.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is clearly a tedious and very error-prone process.</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slight improvement is to write the program in hexadecimal rather than </a:t>
            </a:r>
            <a:endParaRPr lang="en-US" dirty="0"/>
          </a:p>
          <a:p>
            <a:r>
              <a:rPr lang="en-US" sz="1200" kern="1200" dirty="0">
                <a:solidFill>
                  <a:schemeClr val="tx1"/>
                </a:solidFill>
                <a:latin typeface="Times New Roman" pitchFamily="-1" charset="0"/>
                <a:ea typeface="+mn-ea"/>
                <a:cs typeface="+mn-cs"/>
              </a:rPr>
              <a:t>binary notation (Figure (b)).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a:solidFill>
                  <a:schemeClr val="tx1"/>
                </a:solidFill>
                <a:latin typeface="Times New Roman" pitchFamily="-1" charset="0"/>
                <a:ea typeface="+mn-ea"/>
                <a:cs typeface="+mn-cs"/>
              </a:rPr>
              <a:t>symbolic program </a:t>
            </a:r>
            <a:r>
              <a:rPr lang="en-US" sz="1200" kern="1200" dirty="0">
                <a:solidFill>
                  <a:schemeClr val="tx1"/>
                </a:solidFill>
                <a:latin typeface="Times New Roman" pitchFamily="-1" charset="0"/>
                <a:ea typeface="+mn-ea"/>
                <a:cs typeface="+mn-cs"/>
              </a:rPr>
              <a:t>shown in Figure ©.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err="1">
                <a:solidFill>
                  <a:schemeClr val="tx1"/>
                </a:solidFill>
                <a:latin typeface="Times New Roman" pitchFamily="-1" charset="0"/>
                <a:ea typeface="+mn-ea"/>
                <a:cs typeface="+mn-cs"/>
              </a:rPr>
              <a:t>pseudoinstruction</a:t>
            </a:r>
            <a:r>
              <a:rPr lang="en-US" sz="1200" i="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much better system, and one commonly used, is to use symbolic addresses. This is illustrated in Figure (d).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this last refinement, we have an </a:t>
            </a:r>
            <a:r>
              <a:rPr lang="en-US" sz="1200" i="1" kern="1200" dirty="0">
                <a:solidFill>
                  <a:schemeClr val="tx1"/>
                </a:solidFill>
                <a:latin typeface="Times New Roman" pitchFamily="-1" charset="0"/>
                <a:ea typeface="+mn-ea"/>
                <a:cs typeface="+mn-cs"/>
              </a:rPr>
              <a:t>assembly language. </a:t>
            </a:r>
            <a:r>
              <a:rPr lang="en-US" sz="1200" kern="1200" dirty="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a:solidFill>
                  <a:schemeClr val="tx1"/>
                </a:solidFill>
                <a:latin typeface="Times New Roman" pitchFamily="-1" charset="0"/>
                <a:ea typeface="+mn-ea"/>
                <a:cs typeface="+mn-cs"/>
              </a:rPr>
              <a:t>assembler. </a:t>
            </a:r>
            <a:r>
              <a:rPr lang="en-US" sz="1200" kern="1200" dirty="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a:p>
          <a:p>
            <a:endParaRPr lang="en-US" dirty="0"/>
          </a:p>
          <a:p>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6</a:t>
            </a:fld>
            <a:endParaRPr lang="en-GB"/>
          </a:p>
        </p:txBody>
      </p:sp>
    </p:spTree>
    <p:extLst>
      <p:ext uri="{BB962C8B-B14F-4D97-AF65-F5344CB8AC3E}">
        <p14:creationId xmlns:p14="http://schemas.microsoft.com/office/powerpoint/2010/main" val="4140361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Consider the simple BASIC statement N=I+J+K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Suppose we wished to program this statement in machine language and to initialize I, J, and K to 2, 3, and 4, respectively. This is shown in Figure (a). The program starts in location 101 (hexadecimal). Memory is reserved for the four variables starting at location 201. The program consists of four instructions: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Load the contents of location 201 into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202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203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Store the contents of the AC in location 204.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is clearly a tedious and very error-prone process.</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slight improvement is to write the program in hexadecimal rather than </a:t>
            </a:r>
            <a:endParaRPr lang="en-US" dirty="0"/>
          </a:p>
          <a:p>
            <a:r>
              <a:rPr lang="en-US" sz="1200" kern="1200" dirty="0">
                <a:solidFill>
                  <a:schemeClr val="tx1"/>
                </a:solidFill>
                <a:latin typeface="Times New Roman" pitchFamily="-1" charset="0"/>
                <a:ea typeface="+mn-ea"/>
                <a:cs typeface="+mn-cs"/>
              </a:rPr>
              <a:t>binary notation (Figure (b)).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a:solidFill>
                  <a:schemeClr val="tx1"/>
                </a:solidFill>
                <a:latin typeface="Times New Roman" pitchFamily="-1" charset="0"/>
                <a:ea typeface="+mn-ea"/>
                <a:cs typeface="+mn-cs"/>
              </a:rPr>
              <a:t>symbolic program </a:t>
            </a:r>
            <a:r>
              <a:rPr lang="en-US" sz="1200" kern="1200" dirty="0">
                <a:solidFill>
                  <a:schemeClr val="tx1"/>
                </a:solidFill>
                <a:latin typeface="Times New Roman" pitchFamily="-1" charset="0"/>
                <a:ea typeface="+mn-ea"/>
                <a:cs typeface="+mn-cs"/>
              </a:rPr>
              <a:t>shown in Figure ©.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err="1">
                <a:solidFill>
                  <a:schemeClr val="tx1"/>
                </a:solidFill>
                <a:latin typeface="Times New Roman" pitchFamily="-1" charset="0"/>
                <a:ea typeface="+mn-ea"/>
                <a:cs typeface="+mn-cs"/>
              </a:rPr>
              <a:t>pseudoinstruction</a:t>
            </a:r>
            <a:r>
              <a:rPr lang="en-US" sz="1200" i="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much better system, and one commonly used, is to use symbolic addresses. This is illustrated in Figure (d).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this last refinement, we have an </a:t>
            </a:r>
            <a:r>
              <a:rPr lang="en-US" sz="1200" i="1" kern="1200" dirty="0">
                <a:solidFill>
                  <a:schemeClr val="tx1"/>
                </a:solidFill>
                <a:latin typeface="Times New Roman" pitchFamily="-1" charset="0"/>
                <a:ea typeface="+mn-ea"/>
                <a:cs typeface="+mn-cs"/>
              </a:rPr>
              <a:t>assembly language. </a:t>
            </a:r>
            <a:r>
              <a:rPr lang="en-US" sz="1200" kern="1200" dirty="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a:solidFill>
                  <a:schemeClr val="tx1"/>
                </a:solidFill>
                <a:latin typeface="Times New Roman" pitchFamily="-1" charset="0"/>
                <a:ea typeface="+mn-ea"/>
                <a:cs typeface="+mn-cs"/>
              </a:rPr>
              <a:t>assembler. </a:t>
            </a:r>
            <a:r>
              <a:rPr lang="en-US" sz="1200" kern="1200" dirty="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a:p>
          <a:p>
            <a:endParaRPr lang="en-US" dirty="0"/>
          </a:p>
          <a:p>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7</a:t>
            </a:fld>
            <a:endParaRPr lang="en-GB"/>
          </a:p>
        </p:txBody>
      </p:sp>
    </p:spTree>
    <p:extLst>
      <p:ext uri="{BB962C8B-B14F-4D97-AF65-F5344CB8AC3E}">
        <p14:creationId xmlns:p14="http://schemas.microsoft.com/office/powerpoint/2010/main" val="414036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label is optional. If it is present, the assembler defines the label as equivalent to the address</a:t>
            </a:r>
            <a:r>
              <a:rPr lang="en-GB" baseline="0" dirty="0"/>
              <a:t> into which the first byte of the object code generated for that instruction will be loaded. The programmer may subsequently use the label as an address or as data in another instruction’s address field. The assembler replaces the label with the assigned value when creating an object program. Labels are most frequently used in branch instructions.</a:t>
            </a:r>
          </a:p>
          <a:p>
            <a:r>
              <a:rPr lang="en-GB" baseline="0" dirty="0"/>
              <a:t>A label makes a program location easier to find and remember. It can easily be moved to correct a program; the assembler will automatically change the address in all instructions that use the label when the program is reassembled. The programmer does not have to calculate the relative or absolute memory addresses; they just use labels as needed.</a:t>
            </a:r>
          </a:p>
          <a:p>
            <a:endParaRPr lang="en-GB" baseline="0" dirty="0"/>
          </a:p>
          <a:p>
            <a:r>
              <a:rPr lang="en-GB" baseline="0" dirty="0"/>
              <a:t>The mnemonic is the name of the operation or function of the assembly language statement.</a:t>
            </a:r>
          </a:p>
          <a:p>
            <a:endParaRPr lang="en-GB" baseline="0" dirty="0"/>
          </a:p>
          <a:p>
            <a:r>
              <a:rPr lang="en-GB" baseline="0" dirty="0"/>
              <a:t>Each operand identifies an immediate value, a register value, or a memory location. Typically, the assembly language provides conventions for distinguishing among the three types of operand references, as well as conventions for indicating addressing mode.</a:t>
            </a:r>
          </a:p>
          <a:p>
            <a:endParaRPr lang="en-GB" baseline="0" dirty="0"/>
          </a:p>
          <a:p>
            <a:r>
              <a:rPr lang="en-GB" baseline="0" dirty="0"/>
              <a:t>All assembly language allow the placement of comments in the program. A comment can either occur at the right-hand end of an assembly statement or it can occupy an entire text line. The comment begins with a special character that signals to the assembler that the rest of the line is a comment and is to be ignored by the assembler.</a:t>
            </a:r>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14</a:t>
            </a:fld>
            <a:endParaRPr lang="en-GB"/>
          </a:p>
        </p:txBody>
      </p:sp>
    </p:spTree>
    <p:extLst>
      <p:ext uri="{BB962C8B-B14F-4D97-AF65-F5344CB8AC3E}">
        <p14:creationId xmlns:p14="http://schemas.microsoft.com/office/powerpoint/2010/main" val="260749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9300"/>
            <a:ext cx="4933950" cy="37020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Here, we examine the most common addressing techniques, or modes: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Immediate </a:t>
            </a:r>
          </a:p>
          <a:p>
            <a:r>
              <a:rPr lang="en-US" sz="1200" kern="1200" dirty="0">
                <a:solidFill>
                  <a:schemeClr val="tx1"/>
                </a:solidFill>
                <a:latin typeface="Times New Roman" pitchFamily="-1" charset="0"/>
                <a:ea typeface="+mn-ea"/>
                <a:cs typeface="+mn-cs"/>
              </a:rPr>
              <a:t>• 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Indirect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Register </a:t>
            </a:r>
            <a:endParaRPr lang="en-US" dirty="0"/>
          </a:p>
          <a:p>
            <a:r>
              <a:rPr lang="en-US" sz="1200" kern="1200" dirty="0">
                <a:solidFill>
                  <a:schemeClr val="tx1"/>
                </a:solidFill>
                <a:latin typeface="Times New Roman" pitchFamily="-1" charset="0"/>
                <a:ea typeface="+mn-ea"/>
                <a:cs typeface="+mn-cs"/>
              </a:rPr>
              <a:t>• Register indirect </a:t>
            </a:r>
          </a:p>
          <a:p>
            <a:r>
              <a:rPr lang="en-US" sz="1200" kern="1200" dirty="0">
                <a:solidFill>
                  <a:schemeClr val="tx1"/>
                </a:solidFill>
                <a:latin typeface="Times New Roman" pitchFamily="-1" charset="0"/>
                <a:ea typeface="+mn-ea"/>
                <a:cs typeface="+mn-cs"/>
              </a:rPr>
              <a:t>• Displacement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Stack </a:t>
            </a:r>
            <a:endParaRPr lang="en-US"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50217"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50217" y="9410700"/>
            <a:ext cx="2944283" cy="4953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941070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44283" cy="4953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930275" y="749300"/>
            <a:ext cx="4933950" cy="3702050"/>
          </a:xfrm>
          <a:ln cap="flat"/>
        </p:spPr>
      </p:sp>
      <p:sp>
        <p:nvSpPr>
          <p:cNvPr id="922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simplest form of addressing is </a:t>
            </a:r>
            <a:r>
              <a:rPr lang="en-US" sz="1200" b="1" kern="1200" dirty="0">
                <a:solidFill>
                  <a:schemeClr val="tx1"/>
                </a:solidFill>
                <a:latin typeface="Times New Roman" pitchFamily="-1" charset="0"/>
                <a:ea typeface="+mn-ea"/>
                <a:cs typeface="+mn-cs"/>
              </a:rPr>
              <a:t>immediate addressing, </a:t>
            </a:r>
            <a:r>
              <a:rPr lang="en-US" sz="1200" kern="1200" dirty="0">
                <a:solidFill>
                  <a:schemeClr val="tx1"/>
                </a:solidFill>
                <a:latin typeface="Times New Roman" pitchFamily="-1" charset="0"/>
                <a:ea typeface="+mn-ea"/>
                <a:cs typeface="+mn-cs"/>
              </a:rPr>
              <a:t>in which the operand value is present in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Operand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size. In some cases, the immediate binary value is interpreted as an unsigned nonnegative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B591-DB26-4C62-84F0-A5DBC18B966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DDA48E3B-3219-4BD7-BA90-14ABF244E23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8490E81-4EE9-4360-9D3B-51DC6AE83D3F}"/>
              </a:ext>
            </a:extLst>
          </p:cNvPr>
          <p:cNvSpPr>
            <a:spLocks noGrp="1"/>
          </p:cNvSpPr>
          <p:nvPr>
            <p:ph type="dt" sz="half" idx="10"/>
          </p:nvPr>
        </p:nvSpPr>
        <p:spPr/>
        <p:txBody>
          <a:bodyPr/>
          <a:lstStyle/>
          <a:p>
            <a:fld id="{BDAB60EA-2582-4AC3-AD6F-72BC125096DF}" type="datetime1">
              <a:rPr lang="en-GB" smtClean="0"/>
              <a:t>17/11/2017</a:t>
            </a:fld>
            <a:endParaRPr lang="en-GB"/>
          </a:p>
        </p:txBody>
      </p:sp>
      <p:sp>
        <p:nvSpPr>
          <p:cNvPr id="5" name="Footer Placeholder 4">
            <a:extLst>
              <a:ext uri="{FF2B5EF4-FFF2-40B4-BE49-F238E27FC236}">
                <a16:creationId xmlns:a16="http://schemas.microsoft.com/office/drawing/2014/main" id="{6C1A4998-5493-4141-849E-7122EB48DE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91EF9C-E339-419B-867D-9D98AD79E3B0}"/>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6870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54FD-E21F-4CEB-980A-490E9F2CCD7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C6F425-529F-4438-9A03-A48BB83B4D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8F1967-13C8-4798-8602-FC56BC39EBDE}"/>
              </a:ext>
            </a:extLst>
          </p:cNvPr>
          <p:cNvSpPr>
            <a:spLocks noGrp="1"/>
          </p:cNvSpPr>
          <p:nvPr>
            <p:ph type="dt" sz="half" idx="10"/>
          </p:nvPr>
        </p:nvSpPr>
        <p:spPr/>
        <p:txBody>
          <a:bodyPr/>
          <a:lstStyle/>
          <a:p>
            <a:fld id="{9A5680E4-0174-48D9-82DE-B5899D9FB686}" type="datetime1">
              <a:rPr lang="en-GB" smtClean="0"/>
              <a:t>17/11/2017</a:t>
            </a:fld>
            <a:endParaRPr lang="en-GB"/>
          </a:p>
        </p:txBody>
      </p:sp>
      <p:sp>
        <p:nvSpPr>
          <p:cNvPr id="5" name="Footer Placeholder 4">
            <a:extLst>
              <a:ext uri="{FF2B5EF4-FFF2-40B4-BE49-F238E27FC236}">
                <a16:creationId xmlns:a16="http://schemas.microsoft.com/office/drawing/2014/main" id="{349C9718-513F-489E-B383-CD454F34B5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D0520-9D08-43E8-8781-6DF799467FC7}"/>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414213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9BE70-CEC4-4540-91C8-27881DA410E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AE7FD0-FAE8-4ED3-8597-49B6C7C50DE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A749DD-F438-4CDB-AEF4-F2FCF8DF9505}"/>
              </a:ext>
            </a:extLst>
          </p:cNvPr>
          <p:cNvSpPr>
            <a:spLocks noGrp="1"/>
          </p:cNvSpPr>
          <p:nvPr>
            <p:ph type="dt" sz="half" idx="10"/>
          </p:nvPr>
        </p:nvSpPr>
        <p:spPr/>
        <p:txBody>
          <a:bodyPr/>
          <a:lstStyle/>
          <a:p>
            <a:fld id="{5D83A287-6E67-4BC9-82D2-1A92F5E4FFC9}" type="datetime1">
              <a:rPr lang="en-GB" smtClean="0"/>
              <a:t>17/11/2017</a:t>
            </a:fld>
            <a:endParaRPr lang="en-GB"/>
          </a:p>
        </p:txBody>
      </p:sp>
      <p:sp>
        <p:nvSpPr>
          <p:cNvPr id="5" name="Footer Placeholder 4">
            <a:extLst>
              <a:ext uri="{FF2B5EF4-FFF2-40B4-BE49-F238E27FC236}">
                <a16:creationId xmlns:a16="http://schemas.microsoft.com/office/drawing/2014/main" id="{74331E3C-1CD7-4962-9E99-BAAB5D9087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845322-F51A-4C5B-A34B-617C200AAE7D}"/>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36055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8922-5698-4908-B6AA-FCADB1BAB8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B48499-516D-45C2-B83B-32C7657149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D8CDF-EB22-4581-BFF3-CF34B91A171C}"/>
              </a:ext>
            </a:extLst>
          </p:cNvPr>
          <p:cNvSpPr>
            <a:spLocks noGrp="1"/>
          </p:cNvSpPr>
          <p:nvPr>
            <p:ph type="dt" sz="half" idx="10"/>
          </p:nvPr>
        </p:nvSpPr>
        <p:spPr/>
        <p:txBody>
          <a:bodyPr/>
          <a:lstStyle/>
          <a:p>
            <a:fld id="{9B98A9B7-E3FC-4988-95B4-19A1D0692B45}" type="datetime1">
              <a:rPr lang="en-GB" smtClean="0"/>
              <a:t>17/11/2017</a:t>
            </a:fld>
            <a:endParaRPr lang="en-GB"/>
          </a:p>
        </p:txBody>
      </p:sp>
      <p:sp>
        <p:nvSpPr>
          <p:cNvPr id="5" name="Footer Placeholder 4">
            <a:extLst>
              <a:ext uri="{FF2B5EF4-FFF2-40B4-BE49-F238E27FC236}">
                <a16:creationId xmlns:a16="http://schemas.microsoft.com/office/drawing/2014/main" id="{71DDDF7E-609D-49AA-AE8F-6D63DD2E00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06C1A-0B70-429C-9C35-4A327E288A14}"/>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0709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066C-3E8B-4F2E-9A90-56C53F2FFD3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8238C9-B4EA-48E7-BFBD-579A32A2E10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1656E7-BF32-419F-B6BB-5CEB82C8B0DB}"/>
              </a:ext>
            </a:extLst>
          </p:cNvPr>
          <p:cNvSpPr>
            <a:spLocks noGrp="1"/>
          </p:cNvSpPr>
          <p:nvPr>
            <p:ph type="dt" sz="half" idx="10"/>
          </p:nvPr>
        </p:nvSpPr>
        <p:spPr/>
        <p:txBody>
          <a:bodyPr/>
          <a:lstStyle/>
          <a:p>
            <a:fld id="{FA733FED-4C08-4DC6-A45B-ED2C8A3391D6}" type="datetime1">
              <a:rPr lang="en-GB" smtClean="0"/>
              <a:t>17/11/2017</a:t>
            </a:fld>
            <a:endParaRPr lang="en-GB"/>
          </a:p>
        </p:txBody>
      </p:sp>
      <p:sp>
        <p:nvSpPr>
          <p:cNvPr id="5" name="Footer Placeholder 4">
            <a:extLst>
              <a:ext uri="{FF2B5EF4-FFF2-40B4-BE49-F238E27FC236}">
                <a16:creationId xmlns:a16="http://schemas.microsoft.com/office/drawing/2014/main" id="{E5AE34F8-F8C7-4A53-9BD1-70070D38BB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593BF5-CA23-4763-AB20-A4EF00C1B77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48353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F708-3EC2-4541-BAD3-71654A58EA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BE7815-33FC-4FB4-8E0F-DD68198E9D47}"/>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FF3B2A-2897-45F6-AA7D-CC404EB09A4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5FDDB7-55D6-44A5-8E0B-AECBB9CD2E08}"/>
              </a:ext>
            </a:extLst>
          </p:cNvPr>
          <p:cNvSpPr>
            <a:spLocks noGrp="1"/>
          </p:cNvSpPr>
          <p:nvPr>
            <p:ph type="dt" sz="half" idx="10"/>
          </p:nvPr>
        </p:nvSpPr>
        <p:spPr/>
        <p:txBody>
          <a:bodyPr/>
          <a:lstStyle/>
          <a:p>
            <a:fld id="{12715AF6-0FB0-4D9B-9235-E8712E9E7392}" type="datetime1">
              <a:rPr lang="en-GB" smtClean="0"/>
              <a:t>17/11/2017</a:t>
            </a:fld>
            <a:endParaRPr lang="en-GB"/>
          </a:p>
        </p:txBody>
      </p:sp>
      <p:sp>
        <p:nvSpPr>
          <p:cNvPr id="6" name="Footer Placeholder 5">
            <a:extLst>
              <a:ext uri="{FF2B5EF4-FFF2-40B4-BE49-F238E27FC236}">
                <a16:creationId xmlns:a16="http://schemas.microsoft.com/office/drawing/2014/main" id="{B37A6664-F493-47A2-957C-EBCF8417B2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8AB687-C306-41C7-B77E-FF1CFAD2F952}"/>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13410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63C9-DFC8-4709-B49E-0C693E33D369}"/>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92010D-E468-4DBA-A573-2D0AB3BB3A8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B00C8F3-CD6F-4063-9C3D-ACCC0004B30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386D0D-DF99-458E-8C0E-692DE79859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21D15DE-A1D6-4167-A742-058DB708A887}"/>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98CD21-B7A3-4F89-9AE3-6DA16B47D348}"/>
              </a:ext>
            </a:extLst>
          </p:cNvPr>
          <p:cNvSpPr>
            <a:spLocks noGrp="1"/>
          </p:cNvSpPr>
          <p:nvPr>
            <p:ph type="dt" sz="half" idx="10"/>
          </p:nvPr>
        </p:nvSpPr>
        <p:spPr/>
        <p:txBody>
          <a:bodyPr/>
          <a:lstStyle/>
          <a:p>
            <a:fld id="{92F9F8E5-6577-434D-817B-0D3FBC4A40AD}" type="datetime1">
              <a:rPr lang="en-GB" smtClean="0"/>
              <a:t>17/11/2017</a:t>
            </a:fld>
            <a:endParaRPr lang="en-GB"/>
          </a:p>
        </p:txBody>
      </p:sp>
      <p:sp>
        <p:nvSpPr>
          <p:cNvPr id="8" name="Footer Placeholder 7">
            <a:extLst>
              <a:ext uri="{FF2B5EF4-FFF2-40B4-BE49-F238E27FC236}">
                <a16:creationId xmlns:a16="http://schemas.microsoft.com/office/drawing/2014/main" id="{4C70FFF8-D2EE-4240-A60C-518CF2076F6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CA7E42-2C86-4584-9C48-FBA4238CCD65}"/>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9584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2368-C26E-4D26-A9F8-A6D77ACA17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E8CE878-4333-4A01-B753-72FE120B16CF}"/>
              </a:ext>
            </a:extLst>
          </p:cNvPr>
          <p:cNvSpPr>
            <a:spLocks noGrp="1"/>
          </p:cNvSpPr>
          <p:nvPr>
            <p:ph type="dt" sz="half" idx="10"/>
          </p:nvPr>
        </p:nvSpPr>
        <p:spPr/>
        <p:txBody>
          <a:bodyPr/>
          <a:lstStyle/>
          <a:p>
            <a:fld id="{C3F1A99A-BA57-4A7B-957E-B3B07756007D}" type="datetime1">
              <a:rPr lang="en-GB" smtClean="0"/>
              <a:t>17/11/2017</a:t>
            </a:fld>
            <a:endParaRPr lang="en-GB"/>
          </a:p>
        </p:txBody>
      </p:sp>
      <p:sp>
        <p:nvSpPr>
          <p:cNvPr id="4" name="Footer Placeholder 3">
            <a:extLst>
              <a:ext uri="{FF2B5EF4-FFF2-40B4-BE49-F238E27FC236}">
                <a16:creationId xmlns:a16="http://schemas.microsoft.com/office/drawing/2014/main" id="{D3941C34-FDD5-4237-8389-63FB9440C4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5E3CE4-BA2F-4571-8E5A-C4FCBFA464B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42171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6AAC0-F398-4978-8D75-77188E579BB9}"/>
              </a:ext>
            </a:extLst>
          </p:cNvPr>
          <p:cNvSpPr>
            <a:spLocks noGrp="1"/>
          </p:cNvSpPr>
          <p:nvPr>
            <p:ph type="dt" sz="half" idx="10"/>
          </p:nvPr>
        </p:nvSpPr>
        <p:spPr/>
        <p:txBody>
          <a:bodyPr/>
          <a:lstStyle/>
          <a:p>
            <a:fld id="{B45B2581-3AEF-4E0F-8528-13552036DCA5}" type="datetime1">
              <a:rPr lang="en-GB" smtClean="0"/>
              <a:t>17/11/2017</a:t>
            </a:fld>
            <a:endParaRPr lang="en-GB"/>
          </a:p>
        </p:txBody>
      </p:sp>
      <p:sp>
        <p:nvSpPr>
          <p:cNvPr id="3" name="Footer Placeholder 2">
            <a:extLst>
              <a:ext uri="{FF2B5EF4-FFF2-40B4-BE49-F238E27FC236}">
                <a16:creationId xmlns:a16="http://schemas.microsoft.com/office/drawing/2014/main" id="{E6B73A3F-E3DF-44AB-8A2F-F01EFDC658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EF7FF02-7F58-4CA0-8C32-A1272355F9E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71753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3719-1A51-4E66-AA56-4D97A368D2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6AC76A-13B0-40EE-BE5B-E1963A4C2EC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D9DCEA-CF96-4A0E-9183-BB63E915946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33F4477-A1FC-4684-9A35-04B52B0A820B}"/>
              </a:ext>
            </a:extLst>
          </p:cNvPr>
          <p:cNvSpPr>
            <a:spLocks noGrp="1"/>
          </p:cNvSpPr>
          <p:nvPr>
            <p:ph type="dt" sz="half" idx="10"/>
          </p:nvPr>
        </p:nvSpPr>
        <p:spPr/>
        <p:txBody>
          <a:bodyPr/>
          <a:lstStyle/>
          <a:p>
            <a:fld id="{654459E8-C562-4153-A4C3-4BCDBCB7E99A}" type="datetime1">
              <a:rPr lang="en-GB" smtClean="0"/>
              <a:t>17/11/2017</a:t>
            </a:fld>
            <a:endParaRPr lang="en-GB"/>
          </a:p>
        </p:txBody>
      </p:sp>
      <p:sp>
        <p:nvSpPr>
          <p:cNvPr id="6" name="Footer Placeholder 5">
            <a:extLst>
              <a:ext uri="{FF2B5EF4-FFF2-40B4-BE49-F238E27FC236}">
                <a16:creationId xmlns:a16="http://schemas.microsoft.com/office/drawing/2014/main" id="{0D3E3CBF-3A88-4A1E-B47B-F94BFC7FE4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E342FB-B9B3-4349-81E3-C36B5E7D7E2E}"/>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53199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5763-E67D-467C-98FF-CF2842E47A8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3EC02C-ED2A-4B6B-8D22-B4A6C4F2572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FD7A72E5-4384-46DC-92A5-1BD1F00AB97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93A21FE-BA72-4736-8102-9E6A20022B20}"/>
              </a:ext>
            </a:extLst>
          </p:cNvPr>
          <p:cNvSpPr>
            <a:spLocks noGrp="1"/>
          </p:cNvSpPr>
          <p:nvPr>
            <p:ph type="dt" sz="half" idx="10"/>
          </p:nvPr>
        </p:nvSpPr>
        <p:spPr/>
        <p:txBody>
          <a:bodyPr/>
          <a:lstStyle/>
          <a:p>
            <a:fld id="{398BFBC9-FAA7-406C-A97B-7AE67AC7DF35}" type="datetime1">
              <a:rPr lang="en-GB" smtClean="0"/>
              <a:t>17/11/2017</a:t>
            </a:fld>
            <a:endParaRPr lang="en-GB"/>
          </a:p>
        </p:txBody>
      </p:sp>
      <p:sp>
        <p:nvSpPr>
          <p:cNvPr id="6" name="Footer Placeholder 5">
            <a:extLst>
              <a:ext uri="{FF2B5EF4-FFF2-40B4-BE49-F238E27FC236}">
                <a16:creationId xmlns:a16="http://schemas.microsoft.com/office/drawing/2014/main" id="{069B4A8F-4661-4364-A2DC-75D5030E20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08AD26-4818-4CEE-AF02-C0C3051C4DE8}"/>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25312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D7047-6E94-4ECE-9C67-A587A502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0D43-A87E-48AE-AC8E-1151ADF8873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9C14FC-504A-424C-891D-A99061A6A48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EEF0BF6-7CBB-4CE2-A7B2-D21BCB470F6A}" type="datetime1">
              <a:rPr lang="en-GB" smtClean="0"/>
              <a:t>17/11/2017</a:t>
            </a:fld>
            <a:endParaRPr lang="en-GB"/>
          </a:p>
        </p:txBody>
      </p:sp>
      <p:sp>
        <p:nvSpPr>
          <p:cNvPr id="5" name="Footer Placeholder 4">
            <a:extLst>
              <a:ext uri="{FF2B5EF4-FFF2-40B4-BE49-F238E27FC236}">
                <a16:creationId xmlns:a16="http://schemas.microsoft.com/office/drawing/2014/main" id="{61872416-23E1-4748-9AA1-5FE8CFB4F7E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7F8831-E0FF-4A18-9ABB-BBBD065A97E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698E25-70A5-4DC8-888B-608AEC755B87}" type="slidenum">
              <a:rPr lang="en-GB" smtClean="0"/>
              <a:t>‹#›</a:t>
            </a:fld>
            <a:endParaRPr lang="en-GB"/>
          </a:p>
        </p:txBody>
      </p:sp>
    </p:spTree>
    <p:extLst>
      <p:ext uri="{BB962C8B-B14F-4D97-AF65-F5344CB8AC3E}">
        <p14:creationId xmlns:p14="http://schemas.microsoft.com/office/powerpoint/2010/main" val="384192754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0480@coventry.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92696"/>
            <a:ext cx="7772400" cy="2016224"/>
          </a:xfrm>
        </p:spPr>
        <p:txBody>
          <a:bodyPr>
            <a:normAutofit/>
          </a:bodyPr>
          <a:lstStyle/>
          <a:p>
            <a:r>
              <a:rPr lang="en-GB" b="1" dirty="0"/>
              <a:t>Machine Instructions,</a:t>
            </a:r>
            <a:br>
              <a:rPr lang="en-GB" b="1" dirty="0"/>
            </a:br>
            <a:r>
              <a:rPr lang="en-GB" b="1" dirty="0"/>
              <a:t>Assembly Language, Machine Sequence and Micro-operations</a:t>
            </a:r>
          </a:p>
        </p:txBody>
      </p:sp>
      <p:sp>
        <p:nvSpPr>
          <p:cNvPr id="3" name="Subtitle 2"/>
          <p:cNvSpPr>
            <a:spLocks noGrp="1"/>
          </p:cNvSpPr>
          <p:nvPr>
            <p:ph type="subTitle" idx="1"/>
          </p:nvPr>
        </p:nvSpPr>
        <p:spPr>
          <a:xfrm>
            <a:off x="755576" y="4005064"/>
            <a:ext cx="7772400" cy="1343720"/>
          </a:xfrm>
        </p:spPr>
        <p:txBody>
          <a:bodyPr>
            <a:normAutofit lnSpcReduction="10000"/>
          </a:bodyPr>
          <a:lstStyle/>
          <a:p>
            <a:r>
              <a:rPr lang="en-GB" dirty="0">
                <a:solidFill>
                  <a:srgbClr val="C00000"/>
                </a:solidFill>
              </a:rPr>
              <a:t>120CT Computer Architecture and Networks</a:t>
            </a:r>
          </a:p>
          <a:p>
            <a:endParaRPr lang="en-GB" dirty="0"/>
          </a:p>
          <a:p>
            <a:r>
              <a:rPr lang="en-GB" b="1" dirty="0"/>
              <a:t>Dr Dianabasi Nkantah</a:t>
            </a:r>
          </a:p>
          <a:p>
            <a:r>
              <a:rPr lang="en-GB" dirty="0">
                <a:hlinkClick r:id="rId2"/>
              </a:rPr>
              <a:t>ab0480@coventry.ac.uk</a:t>
            </a:r>
            <a:endParaRPr lang="en-GB" dirty="0"/>
          </a:p>
          <a:p>
            <a:endParaRPr lang="en-GB" dirty="0"/>
          </a:p>
        </p:txBody>
      </p:sp>
    </p:spTree>
    <p:extLst>
      <p:ext uri="{BB962C8B-B14F-4D97-AF65-F5344CB8AC3E}">
        <p14:creationId xmlns:p14="http://schemas.microsoft.com/office/powerpoint/2010/main" val="80530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6712"/>
            <a:ext cx="8229600" cy="5170579"/>
          </a:xfrm>
        </p:spPr>
        <p:txBody>
          <a:bodyPr/>
          <a:lstStyle/>
          <a:p>
            <a:r>
              <a:rPr lang="en-GB" sz="3200" b="1" dirty="0">
                <a:solidFill>
                  <a:srgbClr val="C00000"/>
                </a:solidFill>
              </a:rPr>
              <a:t>Assembler</a:t>
            </a:r>
          </a:p>
          <a:p>
            <a:pPr lvl="1"/>
            <a:r>
              <a:rPr lang="en-GB" dirty="0"/>
              <a:t>A program that translates assembly language into machine code</a:t>
            </a:r>
          </a:p>
          <a:p>
            <a:pPr lvl="1"/>
            <a:endParaRPr lang="en-GB" dirty="0"/>
          </a:p>
          <a:p>
            <a:pPr lvl="1"/>
            <a:endParaRPr lang="en-GB" dirty="0"/>
          </a:p>
          <a:p>
            <a:r>
              <a:rPr lang="en-GB" sz="3200" b="1" dirty="0">
                <a:solidFill>
                  <a:srgbClr val="C00000"/>
                </a:solidFill>
              </a:rPr>
              <a:t>Assembly language</a:t>
            </a:r>
          </a:p>
          <a:p>
            <a:pPr lvl="1"/>
            <a:r>
              <a:rPr lang="en-GB" dirty="0"/>
              <a:t>A symbolic representation of the machine language of a specific processor, augmented by additional type of statements that facilitate program writing, and that provides instructions to the assembler</a:t>
            </a:r>
          </a:p>
          <a:p>
            <a:pPr marL="109728" indent="0">
              <a:buNone/>
            </a:pPr>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10</a:t>
            </a:fld>
            <a:endParaRPr lang="en-GB" dirty="0"/>
          </a:p>
        </p:txBody>
      </p:sp>
      <p:pic>
        <p:nvPicPr>
          <p:cNvPr id="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5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458611"/>
          </a:xfrm>
        </p:spPr>
        <p:txBody>
          <a:bodyPr>
            <a:normAutofit/>
          </a:bodyPr>
          <a:lstStyle/>
          <a:p>
            <a:endParaRPr lang="en-GB" sz="3200" b="1" dirty="0">
              <a:solidFill>
                <a:srgbClr val="C00000"/>
              </a:solidFill>
            </a:endParaRPr>
          </a:p>
          <a:p>
            <a:r>
              <a:rPr lang="en-GB" sz="3200" b="1" dirty="0">
                <a:solidFill>
                  <a:srgbClr val="C00000"/>
                </a:solidFill>
              </a:rPr>
              <a:t>Compiler</a:t>
            </a:r>
          </a:p>
          <a:p>
            <a:pPr lvl="1"/>
            <a:r>
              <a:rPr lang="en-GB" dirty="0"/>
              <a:t>A program that converts another program from some source language (or programming language) to machine language (object code)</a:t>
            </a:r>
          </a:p>
          <a:p>
            <a:endParaRPr lang="en-GB" dirty="0"/>
          </a:p>
          <a:p>
            <a:pPr marL="109728" indent="0">
              <a:buNone/>
            </a:pPr>
            <a:endParaRPr lang="en-GB" dirty="0"/>
          </a:p>
          <a:p>
            <a:pPr marL="109728" indent="0">
              <a:buNone/>
            </a:pPr>
            <a:endParaRPr lang="en-GB" dirty="0"/>
          </a:p>
          <a:p>
            <a:r>
              <a:rPr lang="en-GB" sz="3200" b="1" dirty="0">
                <a:solidFill>
                  <a:srgbClr val="C00000"/>
                </a:solidFill>
              </a:rPr>
              <a:t>Executable Code</a:t>
            </a:r>
          </a:p>
          <a:p>
            <a:pPr lvl="1"/>
            <a:r>
              <a:rPr lang="en-GB" dirty="0"/>
              <a:t>The machine code generated by a source code language processor such as an assembler or compiler.</a:t>
            </a:r>
          </a:p>
          <a:p>
            <a:pPr marL="2057400" lvl="8" indent="0">
              <a:buNone/>
            </a:pPr>
            <a:endParaRPr lang="en-GB" dirty="0"/>
          </a:p>
          <a:p>
            <a:pPr lvl="1"/>
            <a:r>
              <a:rPr lang="en-GB" dirty="0"/>
              <a:t>This is software in the form that can be run on the computer</a:t>
            </a:r>
          </a:p>
          <a:p>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11</a:t>
            </a:fld>
            <a:endParaRPr lang="en-GB" dirty="0"/>
          </a:p>
        </p:txBody>
      </p:sp>
      <p:pic>
        <p:nvPicPr>
          <p:cNvPr id="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3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61323"/>
            <a:ext cx="8229600" cy="5314595"/>
          </a:xfrm>
        </p:spPr>
        <p:txBody>
          <a:bodyPr>
            <a:normAutofit/>
          </a:bodyPr>
          <a:lstStyle/>
          <a:p>
            <a:endParaRPr lang="en-GB" sz="3200" b="1" dirty="0">
              <a:solidFill>
                <a:srgbClr val="C00000"/>
              </a:solidFill>
            </a:endParaRPr>
          </a:p>
          <a:p>
            <a:r>
              <a:rPr lang="en-GB" sz="3200" b="1" dirty="0">
                <a:solidFill>
                  <a:srgbClr val="C00000"/>
                </a:solidFill>
              </a:rPr>
              <a:t>Instruction Set</a:t>
            </a:r>
          </a:p>
          <a:p>
            <a:pPr lvl="2"/>
            <a:r>
              <a:rPr lang="en-GB" dirty="0"/>
              <a:t>The collection of all possible instructions for a particular computer</a:t>
            </a:r>
          </a:p>
          <a:p>
            <a:pPr lvl="4"/>
            <a:r>
              <a:rPr lang="en-GB" dirty="0"/>
              <a:t>The collection of machine language instructions that a particular processor understands</a:t>
            </a:r>
          </a:p>
          <a:p>
            <a:endParaRPr lang="en-GB" dirty="0"/>
          </a:p>
          <a:p>
            <a:endParaRPr lang="en-GB" sz="3200" b="1" dirty="0">
              <a:solidFill>
                <a:srgbClr val="C00000"/>
              </a:solidFill>
            </a:endParaRPr>
          </a:p>
          <a:p>
            <a:r>
              <a:rPr lang="en-GB" sz="3200" b="1" dirty="0">
                <a:solidFill>
                  <a:srgbClr val="C00000"/>
                </a:solidFill>
              </a:rPr>
              <a:t>Linker</a:t>
            </a:r>
          </a:p>
          <a:p>
            <a:pPr lvl="2"/>
            <a:r>
              <a:rPr lang="en-GB" dirty="0"/>
              <a:t>A utility program that combines one or more files containing object code from separately compiled program modules into a single file  containing loadable or executable code</a:t>
            </a:r>
          </a:p>
          <a:p>
            <a:endParaRPr lang="en-GB" dirty="0"/>
          </a:p>
          <a:p>
            <a:endParaRPr lang="en-GB" sz="3200" b="1" dirty="0">
              <a:solidFill>
                <a:srgbClr val="C00000"/>
              </a:solidFill>
            </a:endParaRPr>
          </a:p>
          <a:p>
            <a:r>
              <a:rPr lang="en-GB" sz="3200" b="1" dirty="0">
                <a:solidFill>
                  <a:srgbClr val="C00000"/>
                </a:solidFill>
              </a:rPr>
              <a:t>Loader</a:t>
            </a:r>
          </a:p>
          <a:p>
            <a:pPr lvl="2"/>
            <a:r>
              <a:rPr lang="en-GB" dirty="0"/>
              <a:t>A program routine that copies an executable program into memory for execution</a:t>
            </a:r>
          </a:p>
        </p:txBody>
      </p:sp>
      <p:sp>
        <p:nvSpPr>
          <p:cNvPr id="3" name="Slide Number Placeholder 2"/>
          <p:cNvSpPr>
            <a:spLocks noGrp="1"/>
          </p:cNvSpPr>
          <p:nvPr>
            <p:ph type="sldNum" sz="quarter" idx="12"/>
          </p:nvPr>
        </p:nvSpPr>
        <p:spPr/>
        <p:txBody>
          <a:bodyPr/>
          <a:lstStyle/>
          <a:p>
            <a:fld id="{04698E25-70A5-4DC8-888B-608AEC755B87}" type="slidenum">
              <a:rPr lang="en-GB" smtClean="0"/>
              <a:t>12</a:t>
            </a:fld>
            <a:endParaRPr lang="en-GB" dirty="0"/>
          </a:p>
        </p:txBody>
      </p:sp>
      <p:pic>
        <p:nvPicPr>
          <p:cNvPr id="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627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530619"/>
          </a:xfrm>
        </p:spPr>
        <p:txBody>
          <a:bodyPr/>
          <a:lstStyle/>
          <a:p>
            <a:endParaRPr lang="en-GB" sz="3200" b="1" dirty="0">
              <a:solidFill>
                <a:srgbClr val="C00000"/>
              </a:solidFill>
            </a:endParaRPr>
          </a:p>
          <a:p>
            <a:r>
              <a:rPr lang="en-GB" sz="3200" b="1" dirty="0">
                <a:solidFill>
                  <a:srgbClr val="C00000"/>
                </a:solidFill>
              </a:rPr>
              <a:t>Machine  Language, or Machine Code</a:t>
            </a:r>
          </a:p>
          <a:p>
            <a:pPr lvl="2"/>
            <a:r>
              <a:rPr lang="en-GB" dirty="0"/>
              <a:t>The binary representation of a computer program which is actually read and interpreted by the computer.</a:t>
            </a:r>
          </a:p>
          <a:p>
            <a:pPr lvl="2"/>
            <a:r>
              <a:rPr lang="en-GB" dirty="0"/>
              <a:t>A program in machine code consists of a sequence of machine instructions</a:t>
            </a:r>
          </a:p>
          <a:p>
            <a:pPr lvl="2"/>
            <a:r>
              <a:rPr lang="en-GB" dirty="0"/>
              <a:t>Instructions are binary strings</a:t>
            </a:r>
          </a:p>
          <a:p>
            <a:endParaRPr lang="en-GB" dirty="0"/>
          </a:p>
          <a:p>
            <a:pPr marL="109728" indent="0">
              <a:buNone/>
            </a:pPr>
            <a:endParaRPr lang="en-GB" dirty="0"/>
          </a:p>
          <a:p>
            <a:pPr marL="109728" indent="0">
              <a:buNone/>
            </a:pPr>
            <a:endParaRPr lang="en-GB" dirty="0"/>
          </a:p>
          <a:p>
            <a:r>
              <a:rPr lang="en-GB" sz="3200" b="1" dirty="0">
                <a:solidFill>
                  <a:srgbClr val="C00000"/>
                </a:solidFill>
              </a:rPr>
              <a:t>Object Code</a:t>
            </a:r>
          </a:p>
          <a:p>
            <a:pPr lvl="2"/>
            <a:r>
              <a:rPr lang="en-GB" dirty="0"/>
              <a:t>The machine language representation of binary source code</a:t>
            </a:r>
          </a:p>
          <a:p>
            <a:pPr lvl="2"/>
            <a:r>
              <a:rPr lang="en-GB" dirty="0"/>
              <a:t>Object code is created by a compiler or assembler, and is then turned into executable code by the linker</a:t>
            </a:r>
          </a:p>
        </p:txBody>
      </p:sp>
      <p:sp>
        <p:nvSpPr>
          <p:cNvPr id="3" name="Slide Number Placeholder 2"/>
          <p:cNvSpPr>
            <a:spLocks noGrp="1"/>
          </p:cNvSpPr>
          <p:nvPr>
            <p:ph type="sldNum" sz="quarter" idx="12"/>
          </p:nvPr>
        </p:nvSpPr>
        <p:spPr/>
        <p:txBody>
          <a:bodyPr/>
          <a:lstStyle/>
          <a:p>
            <a:fld id="{04698E25-70A5-4DC8-888B-608AEC755B87}" type="slidenum">
              <a:rPr lang="en-GB" smtClean="0"/>
              <a:t>13</a:t>
            </a:fld>
            <a:endParaRPr lang="en-GB" dirty="0"/>
          </a:p>
        </p:txBody>
      </p:sp>
      <p:pic>
        <p:nvPicPr>
          <p:cNvPr id="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2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7"/>
            <a:ext cx="7886700" cy="1087370"/>
          </a:xfrm>
        </p:spPr>
        <p:txBody>
          <a:bodyPr>
            <a:normAutofit/>
          </a:bodyPr>
          <a:lstStyle/>
          <a:p>
            <a:r>
              <a:rPr lang="en-GB" sz="4000" b="1" dirty="0">
                <a:solidFill>
                  <a:srgbClr val="0070C0"/>
                </a:solidFill>
              </a:rPr>
              <a:t>Assembly Language Elements</a:t>
            </a:r>
          </a:p>
        </p:txBody>
      </p:sp>
      <p:sp>
        <p:nvSpPr>
          <p:cNvPr id="2" name="Content Placeholder 1"/>
          <p:cNvSpPr>
            <a:spLocks noGrp="1"/>
          </p:cNvSpPr>
          <p:nvPr>
            <p:ph idx="1"/>
          </p:nvPr>
        </p:nvSpPr>
        <p:spPr/>
        <p:txBody>
          <a:bodyPr/>
          <a:lstStyle/>
          <a:p>
            <a:pPr marL="109728" indent="0">
              <a:buNone/>
            </a:pPr>
            <a:endParaRPr lang="en-GB" dirty="0"/>
          </a:p>
          <a:p>
            <a:pPr marL="109728" indent="0">
              <a:buNone/>
            </a:pPr>
            <a:r>
              <a:rPr lang="en-GB" b="1" dirty="0"/>
              <a:t>Label       Mnemonic       Operand(s)            ;comment</a:t>
            </a:r>
          </a:p>
        </p:txBody>
      </p:sp>
      <p:sp>
        <p:nvSpPr>
          <p:cNvPr id="3" name="Slide Number Placeholder 2"/>
          <p:cNvSpPr>
            <a:spLocks noGrp="1"/>
          </p:cNvSpPr>
          <p:nvPr>
            <p:ph type="sldNum" sz="quarter" idx="12"/>
          </p:nvPr>
        </p:nvSpPr>
        <p:spPr/>
        <p:txBody>
          <a:bodyPr/>
          <a:lstStyle/>
          <a:p>
            <a:fld id="{04698E25-70A5-4DC8-888B-608AEC755B87}" type="slidenum">
              <a:rPr lang="en-GB" smtClean="0"/>
              <a:t>14</a:t>
            </a:fld>
            <a:endParaRPr lang="en-GB"/>
          </a:p>
        </p:txBody>
      </p:sp>
      <p:sp>
        <p:nvSpPr>
          <p:cNvPr id="5" name="Right Brace 4"/>
          <p:cNvSpPr/>
          <p:nvPr/>
        </p:nvSpPr>
        <p:spPr>
          <a:xfrm rot="5400000" flipV="1">
            <a:off x="703058" y="2573900"/>
            <a:ext cx="755758" cy="6454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ight Brace 5"/>
          <p:cNvSpPr/>
          <p:nvPr/>
        </p:nvSpPr>
        <p:spPr>
          <a:xfrm rot="5400000" flipV="1">
            <a:off x="2069885" y="2284543"/>
            <a:ext cx="755758"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p:cNvSpPr/>
          <p:nvPr/>
        </p:nvSpPr>
        <p:spPr>
          <a:xfrm rot="5400000" flipV="1">
            <a:off x="3726069" y="2284543"/>
            <a:ext cx="755758"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p:cNvSpPr/>
          <p:nvPr/>
        </p:nvSpPr>
        <p:spPr>
          <a:xfrm rot="5400000" flipV="1">
            <a:off x="5706291" y="2232055"/>
            <a:ext cx="755758"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p:cNvSpPr txBox="1"/>
          <p:nvPr/>
        </p:nvSpPr>
        <p:spPr>
          <a:xfrm>
            <a:off x="628650" y="3516380"/>
            <a:ext cx="1401239" cy="369332"/>
          </a:xfrm>
          <a:prstGeom prst="rect">
            <a:avLst/>
          </a:prstGeom>
          <a:noFill/>
        </p:spPr>
        <p:txBody>
          <a:bodyPr wrap="square" rtlCol="0">
            <a:spAutoFit/>
          </a:bodyPr>
          <a:lstStyle/>
          <a:p>
            <a:r>
              <a:rPr lang="en-GB" dirty="0">
                <a:solidFill>
                  <a:srgbClr val="FF0000"/>
                </a:solidFill>
              </a:rPr>
              <a:t>Optional</a:t>
            </a:r>
          </a:p>
        </p:txBody>
      </p:sp>
      <p:sp>
        <p:nvSpPr>
          <p:cNvPr id="12" name="TextBox 11"/>
          <p:cNvSpPr txBox="1"/>
          <p:nvPr/>
        </p:nvSpPr>
        <p:spPr>
          <a:xfrm>
            <a:off x="1603128" y="3489509"/>
            <a:ext cx="2016224" cy="1477328"/>
          </a:xfrm>
          <a:prstGeom prst="rect">
            <a:avLst/>
          </a:prstGeom>
          <a:noFill/>
        </p:spPr>
        <p:txBody>
          <a:bodyPr wrap="square" rtlCol="0">
            <a:spAutoFit/>
          </a:bodyPr>
          <a:lstStyle/>
          <a:p>
            <a:pPr algn="ctr"/>
            <a:r>
              <a:rPr lang="en-GB" dirty="0" err="1">
                <a:solidFill>
                  <a:srgbClr val="FF0000"/>
                </a:solidFill>
              </a:rPr>
              <a:t>Opcode</a:t>
            </a:r>
            <a:r>
              <a:rPr lang="en-GB" dirty="0">
                <a:solidFill>
                  <a:srgbClr val="FF0000"/>
                </a:solidFill>
              </a:rPr>
              <a:t> name</a:t>
            </a:r>
          </a:p>
          <a:p>
            <a:pPr algn="ctr"/>
            <a:r>
              <a:rPr lang="en-GB" dirty="0">
                <a:solidFill>
                  <a:srgbClr val="FF0000"/>
                </a:solidFill>
              </a:rPr>
              <a:t>or</a:t>
            </a:r>
          </a:p>
          <a:p>
            <a:pPr algn="ctr"/>
            <a:r>
              <a:rPr lang="en-GB" dirty="0">
                <a:solidFill>
                  <a:srgbClr val="FF0000"/>
                </a:solidFill>
              </a:rPr>
              <a:t>Directive name</a:t>
            </a:r>
          </a:p>
          <a:p>
            <a:pPr algn="ctr"/>
            <a:r>
              <a:rPr lang="en-GB" dirty="0">
                <a:solidFill>
                  <a:srgbClr val="FF0000"/>
                </a:solidFill>
              </a:rPr>
              <a:t>or</a:t>
            </a:r>
          </a:p>
          <a:p>
            <a:pPr algn="ctr"/>
            <a:r>
              <a:rPr lang="en-GB" dirty="0">
                <a:solidFill>
                  <a:srgbClr val="FF0000"/>
                </a:solidFill>
              </a:rPr>
              <a:t>Macro name</a:t>
            </a:r>
          </a:p>
        </p:txBody>
      </p:sp>
      <p:sp>
        <p:nvSpPr>
          <p:cNvPr id="13" name="TextBox 12"/>
          <p:cNvSpPr txBox="1"/>
          <p:nvPr/>
        </p:nvSpPr>
        <p:spPr>
          <a:xfrm>
            <a:off x="3569516" y="3489509"/>
            <a:ext cx="1816744" cy="369332"/>
          </a:xfrm>
          <a:prstGeom prst="rect">
            <a:avLst/>
          </a:prstGeom>
          <a:noFill/>
        </p:spPr>
        <p:txBody>
          <a:bodyPr wrap="square" rtlCol="0">
            <a:spAutoFit/>
          </a:bodyPr>
          <a:lstStyle/>
          <a:p>
            <a:pPr algn="ctr"/>
            <a:r>
              <a:rPr lang="en-GB" dirty="0">
                <a:solidFill>
                  <a:srgbClr val="FF0000"/>
                </a:solidFill>
              </a:rPr>
              <a:t>Zero or more</a:t>
            </a:r>
          </a:p>
        </p:txBody>
      </p:sp>
      <p:sp>
        <p:nvSpPr>
          <p:cNvPr id="14" name="TextBox 13"/>
          <p:cNvSpPr txBox="1"/>
          <p:nvPr/>
        </p:nvSpPr>
        <p:spPr>
          <a:xfrm>
            <a:off x="5585740" y="3470727"/>
            <a:ext cx="1401239" cy="369332"/>
          </a:xfrm>
          <a:prstGeom prst="rect">
            <a:avLst/>
          </a:prstGeom>
          <a:noFill/>
        </p:spPr>
        <p:txBody>
          <a:bodyPr wrap="square" rtlCol="0">
            <a:spAutoFit/>
          </a:bodyPr>
          <a:lstStyle/>
          <a:p>
            <a:r>
              <a:rPr lang="en-GB" dirty="0">
                <a:solidFill>
                  <a:srgbClr val="FF0000"/>
                </a:solidFill>
              </a:rPr>
              <a:t>Optional</a:t>
            </a:r>
          </a:p>
        </p:txBody>
      </p:sp>
      <p:pic>
        <p:nvPicPr>
          <p:cNvPr id="1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45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000" b="1" dirty="0">
                <a:solidFill>
                  <a:srgbClr val="FF0000"/>
                </a:solidFill>
              </a:rPr>
              <a:t>Example</a:t>
            </a:r>
          </a:p>
        </p:txBody>
      </p:sp>
      <p:sp>
        <p:nvSpPr>
          <p:cNvPr id="2" name="Content Placeholder 1"/>
          <p:cNvSpPr>
            <a:spLocks noGrp="1"/>
          </p:cNvSpPr>
          <p:nvPr>
            <p:ph idx="1"/>
          </p:nvPr>
        </p:nvSpPr>
        <p:spPr>
          <a:xfrm>
            <a:off x="251520" y="1484784"/>
            <a:ext cx="8712968" cy="4525963"/>
          </a:xfrm>
        </p:spPr>
        <p:txBody>
          <a:bodyPr/>
          <a:lstStyle/>
          <a:p>
            <a:pPr marL="109728" indent="0">
              <a:buNone/>
            </a:pPr>
            <a:endParaRPr lang="en-GB" dirty="0"/>
          </a:p>
          <a:p>
            <a:pPr marL="109728" indent="0">
              <a:buNone/>
            </a:pPr>
            <a:r>
              <a:rPr lang="en-GB" dirty="0"/>
              <a:t>L2: SUB EAX, EDX   </a:t>
            </a:r>
            <a:r>
              <a:rPr lang="en-GB" dirty="0">
                <a:solidFill>
                  <a:srgbClr val="00B050"/>
                </a:solidFill>
              </a:rPr>
              <a:t>;</a:t>
            </a:r>
            <a:r>
              <a:rPr lang="en-GB" dirty="0"/>
              <a:t> </a:t>
            </a:r>
            <a:r>
              <a:rPr lang="en-GB" sz="2400" dirty="0">
                <a:solidFill>
                  <a:srgbClr val="00B050"/>
                </a:solidFill>
              </a:rPr>
              <a:t>subtract contents of register EDX</a:t>
            </a:r>
          </a:p>
          <a:p>
            <a:pPr marL="109728" indent="0">
              <a:buNone/>
            </a:pPr>
            <a:r>
              <a:rPr lang="en-GB" sz="2400" dirty="0">
                <a:solidFill>
                  <a:srgbClr val="00B050"/>
                </a:solidFill>
              </a:rPr>
              <a:t>                              ; from contents of EAX and store</a:t>
            </a:r>
          </a:p>
          <a:p>
            <a:pPr marL="109728" indent="0">
              <a:buNone/>
            </a:pPr>
            <a:r>
              <a:rPr lang="en-GB" sz="2400" dirty="0">
                <a:solidFill>
                  <a:srgbClr val="00B050"/>
                </a:solidFill>
              </a:rPr>
              <a:t>                              ; result in EAX</a:t>
            </a:r>
          </a:p>
          <a:p>
            <a:pPr marL="109728" indent="0">
              <a:buNone/>
            </a:pPr>
            <a:r>
              <a:rPr lang="en-GB" sz="2400" dirty="0"/>
              <a:t>      </a:t>
            </a:r>
            <a:r>
              <a:rPr lang="en-GB" dirty="0"/>
              <a:t>JG      L2             </a:t>
            </a:r>
            <a:r>
              <a:rPr lang="en-GB" sz="2400" dirty="0">
                <a:solidFill>
                  <a:srgbClr val="00B050"/>
                </a:solidFill>
              </a:rPr>
              <a:t>;</a:t>
            </a:r>
            <a:r>
              <a:rPr lang="en-GB" sz="2400" dirty="0"/>
              <a:t> </a:t>
            </a:r>
            <a:r>
              <a:rPr lang="en-GB" sz="2400" dirty="0">
                <a:solidFill>
                  <a:srgbClr val="00B050"/>
                </a:solidFill>
              </a:rPr>
              <a:t>jump to L2 if the result of</a:t>
            </a:r>
          </a:p>
          <a:p>
            <a:pPr marL="109728" indent="0">
              <a:buNone/>
            </a:pPr>
            <a:r>
              <a:rPr lang="en-GB" sz="2400" dirty="0">
                <a:solidFill>
                  <a:srgbClr val="00B050"/>
                </a:solidFill>
              </a:rPr>
              <a:t>                              ; subtraction is positive</a:t>
            </a:r>
          </a:p>
        </p:txBody>
      </p:sp>
      <p:sp>
        <p:nvSpPr>
          <p:cNvPr id="3" name="Slide Number Placeholder 2"/>
          <p:cNvSpPr>
            <a:spLocks noGrp="1"/>
          </p:cNvSpPr>
          <p:nvPr>
            <p:ph type="sldNum" sz="quarter" idx="12"/>
          </p:nvPr>
        </p:nvSpPr>
        <p:spPr/>
        <p:txBody>
          <a:bodyPr/>
          <a:lstStyle/>
          <a:p>
            <a:fld id="{04698E25-70A5-4DC8-888B-608AEC755B87}" type="slidenum">
              <a:rPr lang="en-GB" smtClean="0"/>
              <a:t>15</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0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925155"/>
          </a:xfrm>
        </p:spPr>
        <p:txBody>
          <a:bodyPr>
            <a:normAutofit/>
          </a:bodyPr>
          <a:lstStyle/>
          <a:p>
            <a:r>
              <a:rPr lang="en-GB" sz="3600" b="1" dirty="0"/>
              <a:t>Type of Assembly Language Statements</a:t>
            </a:r>
          </a:p>
        </p:txBody>
      </p:sp>
      <p:sp>
        <p:nvSpPr>
          <p:cNvPr id="2" name="Content Placeholder 1"/>
          <p:cNvSpPr>
            <a:spLocks noGrp="1"/>
          </p:cNvSpPr>
          <p:nvPr>
            <p:ph idx="1"/>
          </p:nvPr>
        </p:nvSpPr>
        <p:spPr>
          <a:xfrm>
            <a:off x="323528" y="1481328"/>
            <a:ext cx="8712968" cy="4683976"/>
          </a:xfrm>
        </p:spPr>
        <p:txBody>
          <a:bodyPr>
            <a:normAutofit/>
          </a:bodyPr>
          <a:lstStyle/>
          <a:p>
            <a:r>
              <a:rPr lang="en-GB" b="1" dirty="0">
                <a:solidFill>
                  <a:srgbClr val="FF0000"/>
                </a:solidFill>
              </a:rPr>
              <a:t>Instructions</a:t>
            </a:r>
          </a:p>
          <a:p>
            <a:pPr lvl="2"/>
            <a:r>
              <a:rPr lang="en-GB" dirty="0">
                <a:solidFill>
                  <a:schemeClr val="accent5"/>
                </a:solidFill>
              </a:rPr>
              <a:t>Directly translated into machine language instructions</a:t>
            </a:r>
          </a:p>
          <a:p>
            <a:endParaRPr lang="en-GB" dirty="0"/>
          </a:p>
          <a:p>
            <a:r>
              <a:rPr lang="en-GB" b="1" dirty="0">
                <a:solidFill>
                  <a:srgbClr val="FF0000"/>
                </a:solidFill>
              </a:rPr>
              <a:t>Directives</a:t>
            </a:r>
          </a:p>
          <a:p>
            <a:pPr lvl="2"/>
            <a:r>
              <a:rPr lang="en-GB" dirty="0">
                <a:solidFill>
                  <a:schemeClr val="accent5"/>
                </a:solidFill>
              </a:rPr>
              <a:t>Also called pseudo-instructions</a:t>
            </a:r>
          </a:p>
          <a:p>
            <a:pPr lvl="2"/>
            <a:r>
              <a:rPr lang="en-GB" dirty="0">
                <a:solidFill>
                  <a:schemeClr val="accent5"/>
                </a:solidFill>
              </a:rPr>
              <a:t>Not directly translated into machine language instructions</a:t>
            </a:r>
          </a:p>
          <a:p>
            <a:pPr lvl="2"/>
            <a:r>
              <a:rPr lang="en-GB" dirty="0">
                <a:solidFill>
                  <a:schemeClr val="accent5"/>
                </a:solidFill>
              </a:rPr>
              <a:t>They are instructions to the assembler to perform specified actions e.g.</a:t>
            </a:r>
          </a:p>
          <a:p>
            <a:pPr lvl="4"/>
            <a:r>
              <a:rPr lang="en-GB" dirty="0">
                <a:solidFill>
                  <a:srgbClr val="C00000"/>
                </a:solidFill>
              </a:rPr>
              <a:t>Define constants</a:t>
            </a:r>
          </a:p>
          <a:p>
            <a:pPr lvl="4"/>
            <a:r>
              <a:rPr lang="en-GB" dirty="0">
                <a:solidFill>
                  <a:srgbClr val="C00000"/>
                </a:solidFill>
              </a:rPr>
              <a:t>Initialise areas of memory</a:t>
            </a:r>
          </a:p>
          <a:p>
            <a:pPr lvl="1"/>
            <a:endParaRPr lang="en-GB" dirty="0"/>
          </a:p>
          <a:p>
            <a:r>
              <a:rPr lang="en-GB" b="1" dirty="0">
                <a:solidFill>
                  <a:srgbClr val="FF0000"/>
                </a:solidFill>
              </a:rPr>
              <a:t>Macro definitions</a:t>
            </a:r>
          </a:p>
          <a:p>
            <a:pPr lvl="2"/>
            <a:r>
              <a:rPr lang="en-GB" dirty="0">
                <a:solidFill>
                  <a:schemeClr val="accent5"/>
                </a:solidFill>
              </a:rPr>
              <a:t>Similar to subroutines</a:t>
            </a:r>
          </a:p>
          <a:p>
            <a:pPr lvl="4"/>
            <a:r>
              <a:rPr lang="en-GB" dirty="0">
                <a:solidFill>
                  <a:srgbClr val="C00000"/>
                </a:solidFill>
              </a:rPr>
              <a:t>A subroutine is a section of a program that is written once, and can be used multiple times by calling the subroutine from any point in the program</a:t>
            </a:r>
          </a:p>
          <a:p>
            <a:pPr lvl="2"/>
            <a:r>
              <a:rPr lang="en-GB" dirty="0">
                <a:solidFill>
                  <a:schemeClr val="accent5"/>
                </a:solidFill>
              </a:rPr>
              <a:t>A section of code that the programmer writes once, and then can use many times</a:t>
            </a:r>
          </a:p>
        </p:txBody>
      </p:sp>
      <p:sp>
        <p:nvSpPr>
          <p:cNvPr id="3" name="Slide Number Placeholder 2"/>
          <p:cNvSpPr>
            <a:spLocks noGrp="1"/>
          </p:cNvSpPr>
          <p:nvPr>
            <p:ph type="sldNum" sz="quarter" idx="12"/>
          </p:nvPr>
        </p:nvSpPr>
        <p:spPr/>
        <p:txBody>
          <a:bodyPr/>
          <a:lstStyle/>
          <a:p>
            <a:fld id="{04698E25-70A5-4DC8-888B-608AEC755B87}" type="slidenum">
              <a:rPr lang="en-GB" smtClean="0"/>
              <a:t>16</a:t>
            </a:fld>
            <a:endParaRPr lang="en-GB"/>
          </a:p>
        </p:txBody>
      </p:sp>
      <p:pic>
        <p:nvPicPr>
          <p:cNvPr id="5"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4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47650"/>
          </a:xfrm>
        </p:spPr>
        <p:txBody>
          <a:bodyPr>
            <a:normAutofit/>
          </a:bodyPr>
          <a:lstStyle/>
          <a:p>
            <a:r>
              <a:rPr lang="en-US" sz="4000" b="1" dirty="0">
                <a:solidFill>
                  <a:srgbClr val="C00000"/>
                </a:solidFill>
                <a:effectLst>
                  <a:outerShdw blurRad="38100" dist="38100" dir="2700000" algn="tl">
                    <a:srgbClr val="000000">
                      <a:alpha val="43137"/>
                    </a:srgbClr>
                  </a:outerShdw>
                </a:effectLst>
              </a:rPr>
              <a:t>Addressing Modes</a:t>
            </a:r>
          </a:p>
        </p:txBody>
      </p:sp>
      <p:sp>
        <p:nvSpPr>
          <p:cNvPr id="3" name="Content Placeholder 2"/>
          <p:cNvSpPr>
            <a:spLocks noGrp="1"/>
          </p:cNvSpPr>
          <p:nvPr>
            <p:ph idx="1"/>
          </p:nvPr>
        </p:nvSpPr>
        <p:spPr>
          <a:xfrm>
            <a:off x="1331640" y="1556792"/>
            <a:ext cx="3733800" cy="4144963"/>
          </a:xfrm>
        </p:spPr>
        <p:txBody>
          <a:bodyPr>
            <a:normAutofit/>
          </a:bodyPr>
          <a:lstStyle/>
          <a:p>
            <a:r>
              <a:rPr lang="en-US" dirty="0">
                <a:solidFill>
                  <a:srgbClr val="0070C0"/>
                </a:solidFill>
              </a:rPr>
              <a:t>Immediate</a:t>
            </a:r>
          </a:p>
          <a:p>
            <a:pPr marL="2057400" lvl="8" indent="0">
              <a:buNone/>
            </a:pPr>
            <a:endParaRPr lang="en-US" dirty="0">
              <a:solidFill>
                <a:srgbClr val="0070C0"/>
              </a:solidFill>
            </a:endParaRPr>
          </a:p>
          <a:p>
            <a:r>
              <a:rPr lang="en-US" dirty="0">
                <a:solidFill>
                  <a:srgbClr val="0070C0"/>
                </a:solidFill>
              </a:rPr>
              <a:t>Direct</a:t>
            </a:r>
          </a:p>
          <a:p>
            <a:pPr marL="2057400" lvl="8" indent="0">
              <a:buNone/>
            </a:pPr>
            <a:endParaRPr lang="en-US" dirty="0">
              <a:solidFill>
                <a:srgbClr val="0070C0"/>
              </a:solidFill>
            </a:endParaRPr>
          </a:p>
          <a:p>
            <a:r>
              <a:rPr lang="en-US" dirty="0">
                <a:solidFill>
                  <a:srgbClr val="0070C0"/>
                </a:solidFill>
              </a:rPr>
              <a:t>Indirect</a:t>
            </a:r>
          </a:p>
          <a:p>
            <a:pPr marL="2057400" lvl="8" indent="0">
              <a:buNone/>
            </a:pPr>
            <a:endParaRPr lang="en-US" dirty="0">
              <a:solidFill>
                <a:srgbClr val="0070C0"/>
              </a:solidFill>
            </a:endParaRPr>
          </a:p>
          <a:p>
            <a:r>
              <a:rPr lang="en-US" dirty="0">
                <a:solidFill>
                  <a:srgbClr val="0070C0"/>
                </a:solidFill>
              </a:rPr>
              <a:t>Register</a:t>
            </a:r>
          </a:p>
          <a:p>
            <a:pPr marL="2057400" lvl="8" indent="0">
              <a:buNone/>
            </a:pPr>
            <a:endParaRPr lang="en-US" dirty="0">
              <a:solidFill>
                <a:srgbClr val="0070C0"/>
              </a:solidFill>
            </a:endParaRPr>
          </a:p>
          <a:p>
            <a:r>
              <a:rPr lang="en-US" dirty="0">
                <a:solidFill>
                  <a:srgbClr val="0070C0"/>
                </a:solidFill>
              </a:rPr>
              <a:t>Register indirect</a:t>
            </a:r>
          </a:p>
          <a:p>
            <a:pPr marL="2057400" lvl="8" indent="0">
              <a:buNone/>
            </a:pPr>
            <a:endParaRPr lang="en-US" dirty="0">
              <a:solidFill>
                <a:srgbClr val="0070C0"/>
              </a:solidFill>
            </a:endParaRPr>
          </a:p>
          <a:p>
            <a:r>
              <a:rPr lang="en-US" dirty="0">
                <a:solidFill>
                  <a:srgbClr val="0070C0"/>
                </a:solidFill>
              </a:rPr>
              <a:t>Displacement</a:t>
            </a:r>
          </a:p>
          <a:p>
            <a:pPr marL="2057400" lvl="8" indent="0">
              <a:buNone/>
            </a:pPr>
            <a:endParaRPr lang="en-US" dirty="0">
              <a:solidFill>
                <a:srgbClr val="0070C0"/>
              </a:solidFill>
            </a:endParaRPr>
          </a:p>
          <a:p>
            <a:r>
              <a:rPr lang="en-US" dirty="0">
                <a:solidFill>
                  <a:srgbClr val="0070C0"/>
                </a:solidFill>
              </a:rPr>
              <a:t>Stack</a:t>
            </a:r>
          </a:p>
        </p:txBody>
      </p:sp>
      <p:sp>
        <p:nvSpPr>
          <p:cNvPr id="4" name="Slide Number Placeholder 3"/>
          <p:cNvSpPr>
            <a:spLocks noGrp="1"/>
          </p:cNvSpPr>
          <p:nvPr>
            <p:ph type="sldNum" sz="quarter" idx="12"/>
          </p:nvPr>
        </p:nvSpPr>
        <p:spPr/>
        <p:txBody>
          <a:bodyPr/>
          <a:lstStyle/>
          <a:p>
            <a:fld id="{04698E25-70A5-4DC8-888B-608AEC755B87}" type="slidenum">
              <a:rPr lang="en-GB" smtClean="0"/>
              <a:t>17</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04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lide(fromBottom)">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slide(fromBottom)">
                                      <p:cBhvr>
                                        <p:cTn id="27" dur="1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slide(fromBottom)">
                                      <p:cBhvr>
                                        <p:cTn id="32" dur="1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slide(fromBottom)">
                                      <p:cBhvr>
                                        <p:cTn id="37"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11560" y="404664"/>
            <a:ext cx="7556313" cy="766936"/>
          </a:xfrm>
        </p:spPr>
        <p:txBody>
          <a:bodyPr>
            <a:normAutofit/>
          </a:bodyPr>
          <a:lstStyle/>
          <a:p>
            <a:r>
              <a:rPr lang="en-US" sz="4000" b="1"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431800" y="1628800"/>
            <a:ext cx="7884616" cy="4600550"/>
          </a:xfrm>
        </p:spPr>
        <p:txBody>
          <a:bodyPr>
            <a:normAutofit fontScale="92500"/>
          </a:bodyPr>
          <a:lstStyle/>
          <a:p>
            <a:r>
              <a:rPr lang="en-US" dirty="0">
                <a:solidFill>
                  <a:srgbClr val="0070C0"/>
                </a:solidFill>
              </a:rPr>
              <a:t>Simplest form of addressing</a:t>
            </a:r>
          </a:p>
          <a:p>
            <a:pPr marL="2057400" lvl="8" indent="0">
              <a:buNone/>
            </a:pPr>
            <a:endParaRPr lang="en-US" dirty="0">
              <a:solidFill>
                <a:srgbClr val="0070C0"/>
              </a:solidFill>
            </a:endParaRPr>
          </a:p>
          <a:p>
            <a:r>
              <a:rPr lang="en-US" dirty="0">
                <a:solidFill>
                  <a:srgbClr val="0070C0"/>
                </a:solidFill>
              </a:rPr>
              <a:t>Operand = A</a:t>
            </a:r>
          </a:p>
          <a:p>
            <a:pPr marL="2057400" lvl="8" indent="0">
              <a:buNone/>
            </a:pPr>
            <a:endParaRPr lang="en-US" dirty="0">
              <a:solidFill>
                <a:srgbClr val="0070C0"/>
              </a:solidFill>
            </a:endParaRPr>
          </a:p>
          <a:p>
            <a:r>
              <a:rPr lang="en-US" dirty="0">
                <a:solidFill>
                  <a:srgbClr val="0070C0"/>
                </a:solidFill>
              </a:rPr>
              <a:t>This mode can be used to define and use constants or set initial values of variables</a:t>
            </a:r>
          </a:p>
          <a:p>
            <a:pPr lvl="1"/>
            <a:r>
              <a:rPr lang="en-US" dirty="0">
                <a:solidFill>
                  <a:srgbClr val="C00000"/>
                </a:solidFill>
              </a:rPr>
              <a:t>Typically the number will be stored in two’s complement form</a:t>
            </a:r>
          </a:p>
          <a:p>
            <a:pPr lvl="1"/>
            <a:r>
              <a:rPr lang="en-US" dirty="0">
                <a:solidFill>
                  <a:srgbClr val="C00000"/>
                </a:solidFill>
              </a:rPr>
              <a:t>The leftmost bit of the operand field is used as a sign bit</a:t>
            </a:r>
          </a:p>
          <a:p>
            <a:pPr marL="2057400" lvl="8" indent="0">
              <a:buNone/>
            </a:pPr>
            <a:endParaRPr lang="en-US" dirty="0">
              <a:solidFill>
                <a:srgbClr val="0070C0"/>
              </a:solidFill>
            </a:endParaRPr>
          </a:p>
          <a:p>
            <a:r>
              <a:rPr lang="en-US" dirty="0">
                <a:solidFill>
                  <a:srgbClr val="0070C0"/>
                </a:solidFill>
              </a:rPr>
              <a:t>Advantage:</a:t>
            </a:r>
          </a:p>
          <a:p>
            <a:pPr lvl="1"/>
            <a:r>
              <a:rPr lang="en-US" dirty="0">
                <a:solidFill>
                  <a:srgbClr val="C00000"/>
                </a:solidFill>
              </a:rPr>
              <a:t>no memory reference other than the instruction fetch that is required to obtain the operand, thus saving one memory or cache cycle in the instruction cycle</a:t>
            </a:r>
          </a:p>
          <a:p>
            <a:pPr marL="228600" lvl="1">
              <a:spcBef>
                <a:spcPts val="2000"/>
              </a:spcBef>
              <a:buClr>
                <a:schemeClr val="accent1"/>
              </a:buClr>
            </a:pPr>
            <a:r>
              <a:rPr lang="en-US" sz="2700" dirty="0">
                <a:solidFill>
                  <a:srgbClr val="FF0000"/>
                </a:solidFill>
              </a:rPr>
              <a:t>Disadvantage:</a:t>
            </a:r>
          </a:p>
          <a:p>
            <a:pPr lvl="1"/>
            <a:r>
              <a:rPr lang="en-US" dirty="0">
                <a:solidFill>
                  <a:srgbClr val="0070C0"/>
                </a:solidFill>
              </a:rPr>
              <a:t>The size of the number is restricted to the size of the address field, which, in most instruction sets, is small compared with the word length</a:t>
            </a:r>
          </a:p>
        </p:txBody>
      </p:sp>
      <p:sp>
        <p:nvSpPr>
          <p:cNvPr id="2" name="Slide Number Placeholder 1"/>
          <p:cNvSpPr>
            <a:spLocks noGrp="1"/>
          </p:cNvSpPr>
          <p:nvPr>
            <p:ph type="sldNum" sz="quarter" idx="12"/>
          </p:nvPr>
        </p:nvSpPr>
        <p:spPr/>
        <p:txBody>
          <a:bodyPr/>
          <a:lstStyle/>
          <a:p>
            <a:fld id="{04698E25-70A5-4DC8-888B-608AEC755B87}" type="slidenum">
              <a:rPr lang="en-GB" smtClean="0"/>
              <a:t>18</a:t>
            </a:fld>
            <a:endParaRPr lang="en-GB"/>
          </a:p>
        </p:txBody>
      </p:sp>
      <p:sp>
        <p:nvSpPr>
          <p:cNvPr id="3" name="TextBox 2"/>
          <p:cNvSpPr txBox="1"/>
          <p:nvPr/>
        </p:nvSpPr>
        <p:spPr>
          <a:xfrm>
            <a:off x="6156176" y="1340768"/>
            <a:ext cx="1872208" cy="646331"/>
          </a:xfrm>
          <a:prstGeom prst="rect">
            <a:avLst/>
          </a:prstGeom>
          <a:noFill/>
        </p:spPr>
        <p:txBody>
          <a:bodyPr wrap="square" rtlCol="0">
            <a:spAutoFit/>
          </a:bodyPr>
          <a:lstStyle/>
          <a:p>
            <a:r>
              <a:rPr lang="en-GB" dirty="0">
                <a:solidFill>
                  <a:srgbClr val="FF0000"/>
                </a:solidFill>
              </a:rPr>
              <a:t>Example:</a:t>
            </a:r>
          </a:p>
          <a:p>
            <a:r>
              <a:rPr lang="en-GB" dirty="0">
                <a:solidFill>
                  <a:srgbClr val="FF0000"/>
                </a:solidFill>
              </a:rPr>
              <a:t>LDA #92</a:t>
            </a:r>
          </a:p>
        </p:txBody>
      </p:sp>
      <p:pic>
        <p:nvPicPr>
          <p:cNvPr id="8"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2532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Slide Number Placeholder 1"/>
          <p:cNvSpPr>
            <a:spLocks noGrp="1"/>
          </p:cNvSpPr>
          <p:nvPr>
            <p:ph type="sldNum" sz="quarter" idx="12"/>
          </p:nvPr>
        </p:nvSpPr>
        <p:spPr/>
        <p:txBody>
          <a:bodyPr/>
          <a:lstStyle/>
          <a:p>
            <a:fld id="{04698E25-70A5-4DC8-888B-608AEC755B87}" type="slidenum">
              <a:rPr lang="en-GB" smtClean="0"/>
              <a:t>19</a:t>
            </a:fld>
            <a:endParaRPr lang="en-GB"/>
          </a:p>
        </p:txBody>
      </p:sp>
      <p:sp>
        <p:nvSpPr>
          <p:cNvPr id="12294" name="Rectangle 6"/>
          <p:cNvSpPr>
            <a:spLocks noGrp="1" noChangeArrowheads="1"/>
          </p:cNvSpPr>
          <p:nvPr>
            <p:ph type="title" idx="4294967295"/>
          </p:nvPr>
        </p:nvSpPr>
        <p:spPr>
          <a:xfrm>
            <a:off x="0" y="228601"/>
            <a:ext cx="7556500" cy="838200"/>
          </a:xfrm>
        </p:spPr>
        <p:txBody>
          <a:bodyPr>
            <a:normAutofit/>
          </a:bodyPr>
          <a:lstStyle/>
          <a:p>
            <a:r>
              <a:rPr lang="en-US" sz="4000" b="1" dirty="0">
                <a:effectLst>
                  <a:outerShdw blurRad="38100" dist="38100" dir="2700000" algn="tl">
                    <a:srgbClr val="000000">
                      <a:alpha val="43137"/>
                    </a:srgbClr>
                  </a:outerShdw>
                </a:effectLst>
              </a:rPr>
              <a:t>Direct Addressing</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549420784"/>
              </p:ext>
            </p:extLst>
          </p:nvPr>
        </p:nvGraphicFramePr>
        <p:xfrm>
          <a:off x="5334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6156176" y="1340768"/>
            <a:ext cx="1872208" cy="646331"/>
          </a:xfrm>
          <a:prstGeom prst="rect">
            <a:avLst/>
          </a:prstGeom>
          <a:noFill/>
        </p:spPr>
        <p:txBody>
          <a:bodyPr wrap="square" rtlCol="0">
            <a:spAutoFit/>
          </a:bodyPr>
          <a:lstStyle/>
          <a:p>
            <a:r>
              <a:rPr lang="en-GB" dirty="0">
                <a:solidFill>
                  <a:srgbClr val="FF0000"/>
                </a:solidFill>
              </a:rPr>
              <a:t>Example:</a:t>
            </a:r>
          </a:p>
          <a:p>
            <a:r>
              <a:rPr lang="en-GB" dirty="0">
                <a:solidFill>
                  <a:srgbClr val="FF0000"/>
                </a:solidFill>
              </a:rPr>
              <a:t>LDA 92</a:t>
            </a:r>
          </a:p>
        </p:txBody>
      </p:sp>
      <p:pic>
        <p:nvPicPr>
          <p:cNvPr id="9"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81324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83568" y="404664"/>
            <a:ext cx="7776864" cy="766936"/>
          </a:xfrm>
          <a:noFill/>
          <a:ln/>
        </p:spPr>
        <p:txBody>
          <a:bodyPr lIns="90488" tIns="44450" rIns="90488" bIns="44450">
            <a:normAutofit/>
          </a:bodyPr>
          <a:lstStyle/>
          <a:p>
            <a:r>
              <a:rPr lang="en-US" sz="4000" b="1" dirty="0">
                <a:effectLst>
                  <a:outerShdw blurRad="38100" dist="38100" dir="2700000" algn="tl">
                    <a:srgbClr val="000000">
                      <a:alpha val="43137"/>
                    </a:srgbClr>
                  </a:outerShdw>
                </a:effectLst>
              </a:rPr>
              <a:t>Machine Instruction Characteristics</a:t>
            </a:r>
          </a:p>
        </p:txBody>
      </p:sp>
      <p:sp>
        <p:nvSpPr>
          <p:cNvPr id="6149" name="Rectangle 5"/>
          <p:cNvSpPr>
            <a:spLocks noGrp="1" noChangeArrowheads="1"/>
          </p:cNvSpPr>
          <p:nvPr>
            <p:ph idx="1"/>
          </p:nvPr>
        </p:nvSpPr>
        <p:spPr>
          <a:xfrm>
            <a:off x="453317" y="1628800"/>
            <a:ext cx="7556313" cy="4600550"/>
          </a:xfrm>
          <a:noFill/>
          <a:ln/>
        </p:spPr>
        <p:txBody>
          <a:bodyPr lIns="90488" tIns="44450" rIns="90488" bIns="44450">
            <a:normAutofit/>
          </a:bodyPr>
          <a:lstStyle/>
          <a:p>
            <a:r>
              <a:rPr lang="en-US" dirty="0">
                <a:solidFill>
                  <a:srgbClr val="0070C0"/>
                </a:solidFill>
              </a:rPr>
              <a:t>The operation of the processor is determined by the instructions it executes, referred to as </a:t>
            </a:r>
            <a:r>
              <a:rPr lang="en-US" i="1" dirty="0">
                <a:solidFill>
                  <a:srgbClr val="0070C0"/>
                </a:solidFill>
              </a:rPr>
              <a:t>machine instructions </a:t>
            </a:r>
            <a:r>
              <a:rPr lang="en-US" dirty="0">
                <a:solidFill>
                  <a:srgbClr val="0070C0"/>
                </a:solidFill>
              </a:rPr>
              <a:t>or </a:t>
            </a:r>
            <a:r>
              <a:rPr lang="en-US" i="1" dirty="0">
                <a:solidFill>
                  <a:srgbClr val="0070C0"/>
                </a:solidFill>
              </a:rPr>
              <a:t>computer instructions</a:t>
            </a:r>
          </a:p>
          <a:p>
            <a:pPr marL="2057400" lvl="8" indent="0">
              <a:buNone/>
            </a:pPr>
            <a:endParaRPr lang="en-US" i="1" dirty="0">
              <a:solidFill>
                <a:schemeClr val="accent4"/>
              </a:solidFill>
            </a:endParaRPr>
          </a:p>
          <a:p>
            <a:r>
              <a:rPr lang="en-US" dirty="0">
                <a:solidFill>
                  <a:srgbClr val="C00000"/>
                </a:solidFill>
              </a:rPr>
              <a:t>The collection of different instructions that the processor can execute is referred to as the processor’s </a:t>
            </a:r>
            <a:r>
              <a:rPr lang="en-US" i="1" dirty="0">
                <a:solidFill>
                  <a:srgbClr val="C00000"/>
                </a:solidFill>
              </a:rPr>
              <a:t>instruction set</a:t>
            </a:r>
          </a:p>
          <a:p>
            <a:pPr marL="2057400" lvl="8" indent="0">
              <a:buNone/>
            </a:pPr>
            <a:endParaRPr lang="en-US" i="1" dirty="0">
              <a:solidFill>
                <a:srgbClr val="C00000"/>
              </a:solidFill>
            </a:endParaRPr>
          </a:p>
          <a:p>
            <a:r>
              <a:rPr lang="en-US" dirty="0">
                <a:solidFill>
                  <a:srgbClr val="0070C0"/>
                </a:solidFill>
              </a:rPr>
              <a:t>Each instruction must contain the information required by the processor for execution</a:t>
            </a:r>
          </a:p>
        </p:txBody>
      </p:sp>
      <p:sp>
        <p:nvSpPr>
          <p:cNvPr id="2" name="Slide Number Placeholder 1"/>
          <p:cNvSpPr>
            <a:spLocks noGrp="1"/>
          </p:cNvSpPr>
          <p:nvPr>
            <p:ph type="sldNum" sz="quarter" idx="12"/>
          </p:nvPr>
        </p:nvSpPr>
        <p:spPr/>
        <p:txBody>
          <a:bodyPr/>
          <a:lstStyle/>
          <a:p>
            <a:fld id="{04698E25-70A5-4DC8-888B-608AEC755B87}" type="slidenum">
              <a:rPr lang="en-GB" smtClean="0"/>
              <a:t>2</a:t>
            </a:fld>
            <a:endParaRPr lang="en-GB" dirty="0"/>
          </a:p>
        </p:txBody>
      </p:sp>
      <p:pic>
        <p:nvPicPr>
          <p:cNvPr id="7"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2730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28650" y="365127"/>
            <a:ext cx="7886700" cy="646332"/>
          </a:xfrm>
          <a:noFill/>
          <a:ln/>
        </p:spPr>
        <p:txBody>
          <a:bodyPr lIns="90488" tIns="44450" rIns="90488" bIns="44450">
            <a:normAutofit/>
          </a:bodyPr>
          <a:lstStyle/>
          <a:p>
            <a:r>
              <a:rPr lang="en-US" sz="4000" b="1" dirty="0">
                <a:effectLst>
                  <a:outerShdw blurRad="38100" dist="38100" dir="2700000" algn="tl">
                    <a:srgbClr val="000000">
                      <a:alpha val="43137"/>
                    </a:srgbClr>
                  </a:outerShdw>
                </a:effectLst>
              </a:rPr>
              <a:t>Indirect Addressing</a:t>
            </a:r>
          </a:p>
        </p:txBody>
      </p:sp>
      <p:sp>
        <p:nvSpPr>
          <p:cNvPr id="16389" name="Rectangle 5"/>
          <p:cNvSpPr>
            <a:spLocks noGrp="1" noChangeArrowheads="1"/>
          </p:cNvSpPr>
          <p:nvPr>
            <p:ph idx="1"/>
          </p:nvPr>
        </p:nvSpPr>
        <p:spPr>
          <a:xfrm>
            <a:off x="539552" y="1768304"/>
            <a:ext cx="7556313" cy="4888582"/>
          </a:xfrm>
          <a:noFill/>
          <a:ln/>
        </p:spPr>
        <p:txBody>
          <a:bodyPr lIns="90488" tIns="44450" rIns="90488" bIns="44450">
            <a:normAutofit/>
          </a:bodyPr>
          <a:lstStyle/>
          <a:p>
            <a:r>
              <a:rPr lang="en-US" dirty="0">
                <a:solidFill>
                  <a:srgbClr val="0070C0"/>
                </a:solidFill>
              </a:rPr>
              <a:t>Reference to the address of a word in memory which contains a full-length address of the operand</a:t>
            </a:r>
          </a:p>
          <a:p>
            <a:pPr marL="2057400" lvl="8" indent="0">
              <a:buNone/>
            </a:pPr>
            <a:endParaRPr lang="en-US" dirty="0">
              <a:solidFill>
                <a:srgbClr val="0070C0"/>
              </a:solidFill>
            </a:endParaRPr>
          </a:p>
          <a:p>
            <a:r>
              <a:rPr lang="en-US" dirty="0">
                <a:solidFill>
                  <a:srgbClr val="0070C0"/>
                </a:solidFill>
              </a:rPr>
              <a:t>EA = (A)</a:t>
            </a:r>
          </a:p>
          <a:p>
            <a:pPr lvl="1"/>
            <a:r>
              <a:rPr lang="en-US" dirty="0">
                <a:solidFill>
                  <a:srgbClr val="0070C0"/>
                </a:solidFill>
              </a:rPr>
              <a:t>Parentheses are to be interpreted as meaning </a:t>
            </a:r>
            <a:r>
              <a:rPr lang="en-US" i="1" dirty="0">
                <a:solidFill>
                  <a:srgbClr val="0070C0"/>
                </a:solidFill>
              </a:rPr>
              <a:t>contents of</a:t>
            </a:r>
          </a:p>
          <a:p>
            <a:pPr marL="2057400" lvl="8" indent="0">
              <a:buNone/>
            </a:pPr>
            <a:endParaRPr lang="en-US" i="1" dirty="0">
              <a:solidFill>
                <a:srgbClr val="0070C0"/>
              </a:solidFill>
            </a:endParaRPr>
          </a:p>
          <a:p>
            <a:r>
              <a:rPr lang="en-US" dirty="0">
                <a:solidFill>
                  <a:srgbClr val="FF0000"/>
                </a:solidFill>
              </a:rPr>
              <a:t>Advantage:</a:t>
            </a:r>
          </a:p>
          <a:p>
            <a:pPr lvl="1"/>
            <a:r>
              <a:rPr lang="en-US" dirty="0">
                <a:solidFill>
                  <a:srgbClr val="0070C0"/>
                </a:solidFill>
              </a:rPr>
              <a:t>For a word length of </a:t>
            </a:r>
            <a:r>
              <a:rPr lang="en-US" i="1" dirty="0">
                <a:solidFill>
                  <a:srgbClr val="0070C0"/>
                </a:solidFill>
              </a:rPr>
              <a:t>N</a:t>
            </a:r>
            <a:r>
              <a:rPr lang="en-US" dirty="0">
                <a:solidFill>
                  <a:srgbClr val="0070C0"/>
                </a:solidFill>
              </a:rPr>
              <a:t> an address space of 2</a:t>
            </a:r>
            <a:r>
              <a:rPr lang="en-US" baseline="30000" dirty="0">
                <a:solidFill>
                  <a:srgbClr val="0070C0"/>
                </a:solidFill>
              </a:rPr>
              <a:t>N </a:t>
            </a:r>
            <a:r>
              <a:rPr lang="en-US" dirty="0">
                <a:solidFill>
                  <a:srgbClr val="0070C0"/>
                </a:solidFill>
              </a:rPr>
              <a:t>is now available</a:t>
            </a:r>
          </a:p>
          <a:p>
            <a:pPr marL="2057400" lvl="8" indent="0">
              <a:buNone/>
            </a:pPr>
            <a:endParaRPr lang="en-US" dirty="0">
              <a:solidFill>
                <a:srgbClr val="0070C0"/>
              </a:solidFill>
            </a:endParaRPr>
          </a:p>
          <a:p>
            <a:r>
              <a:rPr lang="en-US" dirty="0">
                <a:solidFill>
                  <a:srgbClr val="FF0000"/>
                </a:solidFill>
              </a:rPr>
              <a:t>Disadvantage:</a:t>
            </a:r>
          </a:p>
          <a:p>
            <a:pPr lvl="1"/>
            <a:r>
              <a:rPr lang="en-US" dirty="0">
                <a:solidFill>
                  <a:srgbClr val="0070C0"/>
                </a:solidFill>
              </a:rPr>
              <a:t>Instruction execution requires two memory references to fetch the operand</a:t>
            </a:r>
          </a:p>
          <a:p>
            <a:pPr lvl="2"/>
            <a:r>
              <a:rPr lang="en-US" dirty="0">
                <a:solidFill>
                  <a:srgbClr val="0070C0"/>
                </a:solidFill>
              </a:rPr>
              <a:t>One to get its address and a second to get its value</a:t>
            </a:r>
          </a:p>
          <a:p>
            <a:endParaRPr lang="en-US" dirty="0"/>
          </a:p>
        </p:txBody>
      </p:sp>
      <p:sp>
        <p:nvSpPr>
          <p:cNvPr id="2" name="Slide Number Placeholder 1"/>
          <p:cNvSpPr>
            <a:spLocks noGrp="1"/>
          </p:cNvSpPr>
          <p:nvPr>
            <p:ph type="sldNum" sz="quarter" idx="12"/>
          </p:nvPr>
        </p:nvSpPr>
        <p:spPr/>
        <p:txBody>
          <a:bodyPr/>
          <a:lstStyle/>
          <a:p>
            <a:fld id="{04698E25-70A5-4DC8-888B-608AEC755B87}" type="slidenum">
              <a:rPr lang="en-GB" smtClean="0"/>
              <a:t>20</a:t>
            </a:fld>
            <a:endParaRPr lang="en-GB"/>
          </a:p>
        </p:txBody>
      </p:sp>
      <p:sp>
        <p:nvSpPr>
          <p:cNvPr id="7" name="TextBox 6"/>
          <p:cNvSpPr txBox="1"/>
          <p:nvPr/>
        </p:nvSpPr>
        <p:spPr>
          <a:xfrm>
            <a:off x="6444208" y="718871"/>
            <a:ext cx="1872208" cy="646331"/>
          </a:xfrm>
          <a:prstGeom prst="rect">
            <a:avLst/>
          </a:prstGeom>
          <a:noFill/>
        </p:spPr>
        <p:txBody>
          <a:bodyPr wrap="square" rtlCol="0">
            <a:spAutoFit/>
          </a:bodyPr>
          <a:lstStyle/>
          <a:p>
            <a:r>
              <a:rPr lang="en-GB" dirty="0">
                <a:solidFill>
                  <a:srgbClr val="FF0000"/>
                </a:solidFill>
              </a:rPr>
              <a:t>Example:</a:t>
            </a:r>
          </a:p>
          <a:p>
            <a:r>
              <a:rPr lang="en-GB" dirty="0">
                <a:solidFill>
                  <a:srgbClr val="FF0000"/>
                </a:solidFill>
              </a:rPr>
              <a:t>LDA [92]</a:t>
            </a:r>
          </a:p>
        </p:txBody>
      </p:sp>
      <p:pic>
        <p:nvPicPr>
          <p:cNvPr id="8"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8322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xfrm>
            <a:off x="628650" y="365127"/>
            <a:ext cx="7886700" cy="759618"/>
          </a:xfrm>
          <a:noFill/>
          <a:ln/>
        </p:spPr>
        <p:txBody>
          <a:bodyPr lIns="90488" tIns="44450" rIns="90488" bIns="44450">
            <a:normAutofit/>
          </a:bodyPr>
          <a:lstStyle/>
          <a:p>
            <a:r>
              <a:rPr lang="en-US" sz="4000" b="1" dirty="0">
                <a:effectLst>
                  <a:outerShdw blurRad="38100" dist="38100" dir="2700000" algn="tl">
                    <a:srgbClr val="000000">
                      <a:alpha val="43137"/>
                    </a:srgbClr>
                  </a:outerShdw>
                </a:effectLst>
              </a:rPr>
              <a:t>Register Addressing</a:t>
            </a:r>
            <a:endParaRPr lang="en-US" sz="4000" b="1" dirty="0"/>
          </a:p>
        </p:txBody>
      </p:sp>
      <p:sp>
        <p:nvSpPr>
          <p:cNvPr id="22533" name="Rectangle 5"/>
          <p:cNvSpPr>
            <a:spLocks noGrp="1" noChangeArrowheads="1"/>
          </p:cNvSpPr>
          <p:nvPr>
            <p:ph idx="1"/>
          </p:nvPr>
        </p:nvSpPr>
        <p:spPr>
          <a:xfrm>
            <a:off x="450199" y="1908444"/>
            <a:ext cx="7807410" cy="4143629"/>
          </a:xfrm>
          <a:noFill/>
          <a:ln/>
        </p:spPr>
        <p:txBody>
          <a:bodyPr lIns="90488" tIns="44450" rIns="90488" bIns="44450">
            <a:normAutofit/>
          </a:bodyPr>
          <a:lstStyle/>
          <a:p>
            <a:r>
              <a:rPr lang="en-US" dirty="0">
                <a:solidFill>
                  <a:srgbClr val="0070C0"/>
                </a:solidFill>
              </a:rPr>
              <a:t>Address field refers to a register rather than a main memory address</a:t>
            </a:r>
          </a:p>
          <a:p>
            <a:pPr marL="2057400" lvl="8" indent="0">
              <a:buNone/>
            </a:pPr>
            <a:endParaRPr lang="en-US" dirty="0">
              <a:solidFill>
                <a:srgbClr val="0070C0"/>
              </a:solidFill>
            </a:endParaRPr>
          </a:p>
          <a:p>
            <a:r>
              <a:rPr lang="en-US" dirty="0">
                <a:solidFill>
                  <a:srgbClr val="0070C0"/>
                </a:solidFill>
              </a:rPr>
              <a:t>EA = R</a:t>
            </a:r>
          </a:p>
          <a:p>
            <a:pPr marL="2057400" lvl="8" indent="0">
              <a:buNone/>
            </a:pPr>
            <a:endParaRPr lang="en-US" dirty="0">
              <a:solidFill>
                <a:srgbClr val="0070C0"/>
              </a:solidFill>
            </a:endParaRPr>
          </a:p>
          <a:p>
            <a:r>
              <a:rPr lang="en-US" dirty="0">
                <a:solidFill>
                  <a:srgbClr val="FF0000"/>
                </a:solidFill>
              </a:rPr>
              <a:t>Advantages:</a:t>
            </a:r>
          </a:p>
          <a:p>
            <a:pPr lvl="1"/>
            <a:r>
              <a:rPr lang="en-US" dirty="0">
                <a:solidFill>
                  <a:srgbClr val="0070C0"/>
                </a:solidFill>
              </a:rPr>
              <a:t>Only a small address field is needed in the instruction</a:t>
            </a:r>
          </a:p>
          <a:p>
            <a:pPr lvl="1"/>
            <a:r>
              <a:rPr lang="en-US" dirty="0">
                <a:solidFill>
                  <a:srgbClr val="0070C0"/>
                </a:solidFill>
              </a:rPr>
              <a:t>No time-consuming memory references are required</a:t>
            </a:r>
          </a:p>
          <a:p>
            <a:pPr marL="2057400" lvl="8" indent="0">
              <a:buNone/>
            </a:pPr>
            <a:endParaRPr lang="en-US" dirty="0">
              <a:solidFill>
                <a:srgbClr val="0070C0"/>
              </a:solidFill>
            </a:endParaRPr>
          </a:p>
          <a:p>
            <a:r>
              <a:rPr lang="en-US" dirty="0">
                <a:solidFill>
                  <a:srgbClr val="FF0000"/>
                </a:solidFill>
              </a:rPr>
              <a:t>Disadvantage:</a:t>
            </a:r>
          </a:p>
          <a:p>
            <a:pPr lvl="1"/>
            <a:r>
              <a:rPr lang="en-US" dirty="0">
                <a:solidFill>
                  <a:srgbClr val="0070C0"/>
                </a:solidFill>
              </a:rPr>
              <a:t>The address space is very limited</a:t>
            </a:r>
          </a:p>
          <a:p>
            <a:endParaRPr lang="en-US" dirty="0"/>
          </a:p>
        </p:txBody>
      </p:sp>
      <p:sp>
        <p:nvSpPr>
          <p:cNvPr id="2" name="Slide Number Placeholder 1"/>
          <p:cNvSpPr>
            <a:spLocks noGrp="1"/>
          </p:cNvSpPr>
          <p:nvPr>
            <p:ph type="sldNum" sz="quarter" idx="12"/>
          </p:nvPr>
        </p:nvSpPr>
        <p:spPr/>
        <p:txBody>
          <a:bodyPr/>
          <a:lstStyle/>
          <a:p>
            <a:fld id="{04698E25-70A5-4DC8-888B-608AEC755B87}" type="slidenum">
              <a:rPr lang="en-GB" smtClean="0"/>
              <a:t>21</a:t>
            </a:fld>
            <a:endParaRPr lang="en-GB"/>
          </a:p>
        </p:txBody>
      </p:sp>
      <p:sp>
        <p:nvSpPr>
          <p:cNvPr id="7" name="TextBox 6"/>
          <p:cNvSpPr txBox="1"/>
          <p:nvPr/>
        </p:nvSpPr>
        <p:spPr>
          <a:xfrm>
            <a:off x="6588224" y="805927"/>
            <a:ext cx="1872208" cy="646331"/>
          </a:xfrm>
          <a:prstGeom prst="rect">
            <a:avLst/>
          </a:prstGeom>
          <a:noFill/>
        </p:spPr>
        <p:txBody>
          <a:bodyPr wrap="square" rtlCol="0">
            <a:spAutoFit/>
          </a:bodyPr>
          <a:lstStyle/>
          <a:p>
            <a:r>
              <a:rPr lang="en-GB" dirty="0">
                <a:solidFill>
                  <a:srgbClr val="FF0000"/>
                </a:solidFill>
              </a:rPr>
              <a:t>Example:</a:t>
            </a:r>
          </a:p>
          <a:p>
            <a:r>
              <a:rPr lang="en-GB" dirty="0">
                <a:solidFill>
                  <a:srgbClr val="FF0000"/>
                </a:solidFill>
              </a:rPr>
              <a:t>LDA R3</a:t>
            </a:r>
          </a:p>
        </p:txBody>
      </p:sp>
      <p:pic>
        <p:nvPicPr>
          <p:cNvPr id="8"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18832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xfrm>
            <a:off x="628650" y="365127"/>
            <a:ext cx="7886700" cy="831626"/>
          </a:xfrm>
          <a:noFill/>
          <a:ln/>
        </p:spPr>
        <p:txBody>
          <a:bodyPr lIns="90488" tIns="44450" rIns="90488" bIns="44450">
            <a:normAutofit/>
          </a:bodyPr>
          <a:lstStyle/>
          <a:p>
            <a:r>
              <a:rPr lang="en-US" sz="4000" b="1"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noFill/>
          <a:ln/>
        </p:spPr>
        <p:txBody>
          <a:bodyPr lIns="90488" tIns="44450" rIns="90488" bIns="44450">
            <a:normAutofit/>
          </a:bodyPr>
          <a:lstStyle/>
          <a:p>
            <a:r>
              <a:rPr lang="en-US" dirty="0">
                <a:solidFill>
                  <a:srgbClr val="0070C0"/>
                </a:solidFill>
              </a:rPr>
              <a:t>Analogous to indirect addressing</a:t>
            </a:r>
          </a:p>
          <a:p>
            <a:pPr lvl="1"/>
            <a:r>
              <a:rPr lang="en-US" dirty="0">
                <a:solidFill>
                  <a:srgbClr val="C00000"/>
                </a:solidFill>
              </a:rPr>
              <a:t>The only difference is whether the address field refers to a memory location or a register</a:t>
            </a:r>
          </a:p>
          <a:p>
            <a:pPr marL="2057400" lvl="8" indent="0">
              <a:buNone/>
            </a:pPr>
            <a:endParaRPr lang="en-US" dirty="0">
              <a:solidFill>
                <a:srgbClr val="0070C0"/>
              </a:solidFill>
            </a:endParaRPr>
          </a:p>
          <a:p>
            <a:r>
              <a:rPr lang="en-US" dirty="0">
                <a:solidFill>
                  <a:srgbClr val="0070C0"/>
                </a:solidFill>
              </a:rPr>
              <a:t>EA = (R)</a:t>
            </a:r>
          </a:p>
          <a:p>
            <a:pPr marL="2057400" lvl="8" indent="0">
              <a:buNone/>
            </a:pPr>
            <a:endParaRPr lang="en-US" dirty="0">
              <a:solidFill>
                <a:srgbClr val="0070C0"/>
              </a:solidFill>
            </a:endParaRPr>
          </a:p>
          <a:p>
            <a:r>
              <a:rPr lang="en-US" dirty="0">
                <a:solidFill>
                  <a:srgbClr val="0070C0"/>
                </a:solidFill>
              </a:rPr>
              <a:t>Address space limitation of the address field is overcome by having that field refer to a word-length location containing an address</a:t>
            </a:r>
          </a:p>
          <a:p>
            <a:pPr marL="2057400" lvl="8" indent="0">
              <a:buNone/>
            </a:pPr>
            <a:endParaRPr lang="en-US" dirty="0">
              <a:solidFill>
                <a:srgbClr val="0070C0"/>
              </a:solidFill>
            </a:endParaRPr>
          </a:p>
          <a:p>
            <a:r>
              <a:rPr lang="en-US" dirty="0">
                <a:solidFill>
                  <a:srgbClr val="0070C0"/>
                </a:solidFill>
              </a:rPr>
              <a:t>Uses one less memory reference than indirect addressing</a:t>
            </a:r>
          </a:p>
          <a:p>
            <a:endParaRPr lang="en-US" dirty="0"/>
          </a:p>
        </p:txBody>
      </p:sp>
      <p:sp>
        <p:nvSpPr>
          <p:cNvPr id="2" name="Slide Number Placeholder 1"/>
          <p:cNvSpPr>
            <a:spLocks noGrp="1"/>
          </p:cNvSpPr>
          <p:nvPr>
            <p:ph type="sldNum" sz="quarter" idx="12"/>
          </p:nvPr>
        </p:nvSpPr>
        <p:spPr/>
        <p:txBody>
          <a:bodyPr/>
          <a:lstStyle/>
          <a:p>
            <a:fld id="{04698E25-70A5-4DC8-888B-608AEC755B87}" type="slidenum">
              <a:rPr lang="en-GB" smtClean="0"/>
              <a:t>22</a:t>
            </a:fld>
            <a:endParaRPr lang="en-GB"/>
          </a:p>
        </p:txBody>
      </p:sp>
      <p:sp>
        <p:nvSpPr>
          <p:cNvPr id="7" name="TextBox 6"/>
          <p:cNvSpPr txBox="1"/>
          <p:nvPr/>
        </p:nvSpPr>
        <p:spPr>
          <a:xfrm>
            <a:off x="7092280" y="1124744"/>
            <a:ext cx="1872208" cy="646331"/>
          </a:xfrm>
          <a:prstGeom prst="rect">
            <a:avLst/>
          </a:prstGeom>
          <a:noFill/>
        </p:spPr>
        <p:txBody>
          <a:bodyPr wrap="square" rtlCol="0">
            <a:spAutoFit/>
          </a:bodyPr>
          <a:lstStyle/>
          <a:p>
            <a:r>
              <a:rPr lang="en-GB" dirty="0">
                <a:solidFill>
                  <a:srgbClr val="FF0000"/>
                </a:solidFill>
              </a:rPr>
              <a:t>Example:</a:t>
            </a:r>
          </a:p>
          <a:p>
            <a:r>
              <a:rPr lang="en-GB" dirty="0">
                <a:solidFill>
                  <a:srgbClr val="FF0000"/>
                </a:solidFill>
              </a:rPr>
              <a:t>LDA [R3]</a:t>
            </a:r>
          </a:p>
        </p:txBody>
      </p:sp>
      <p:pic>
        <p:nvPicPr>
          <p:cNvPr id="8"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1406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xfrm>
            <a:off x="628650" y="365127"/>
            <a:ext cx="7886700" cy="903634"/>
          </a:xfrm>
          <a:noFill/>
          <a:ln/>
        </p:spPr>
        <p:txBody>
          <a:bodyPr lIns="90488" tIns="44450" rIns="90488" bIns="44450">
            <a:normAutofit/>
          </a:bodyPr>
          <a:lstStyle/>
          <a:p>
            <a:r>
              <a:rPr lang="en-US" sz="4000" b="1"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xfrm>
            <a:off x="628650" y="1871386"/>
            <a:ext cx="7886700" cy="4351338"/>
          </a:xfrm>
          <a:noFill/>
          <a:ln/>
        </p:spPr>
        <p:txBody>
          <a:bodyPr lIns="90488" tIns="44450" rIns="90488" bIns="44450">
            <a:normAutofit lnSpcReduction="10000"/>
          </a:bodyPr>
          <a:lstStyle/>
          <a:p>
            <a:r>
              <a:rPr lang="en-US" dirty="0">
                <a:solidFill>
                  <a:srgbClr val="0070C0"/>
                </a:solidFill>
              </a:rPr>
              <a:t>Combines the capabilities of direct addressing and register indirect addressing</a:t>
            </a:r>
          </a:p>
          <a:p>
            <a:pPr marL="2057400" lvl="8" indent="0">
              <a:buNone/>
            </a:pPr>
            <a:endParaRPr lang="en-US" dirty="0">
              <a:solidFill>
                <a:srgbClr val="0070C0"/>
              </a:solidFill>
            </a:endParaRPr>
          </a:p>
          <a:p>
            <a:r>
              <a:rPr lang="en-US" dirty="0">
                <a:solidFill>
                  <a:srgbClr val="0070C0"/>
                </a:solidFill>
              </a:rPr>
              <a:t>EA = A + (R)</a:t>
            </a:r>
          </a:p>
          <a:p>
            <a:pPr marL="2057400" lvl="8" indent="0">
              <a:buNone/>
            </a:pPr>
            <a:endParaRPr lang="en-US" dirty="0">
              <a:solidFill>
                <a:srgbClr val="0070C0"/>
              </a:solidFill>
            </a:endParaRPr>
          </a:p>
          <a:p>
            <a:r>
              <a:rPr lang="en-US" dirty="0">
                <a:solidFill>
                  <a:srgbClr val="0070C0"/>
                </a:solidFill>
              </a:rPr>
              <a:t>Requires that the instruction have two address fields, at least one of which is explicit</a:t>
            </a:r>
            <a:endParaRPr lang="en-US" sz="2400" dirty="0">
              <a:solidFill>
                <a:srgbClr val="0070C0"/>
              </a:solidFill>
            </a:endParaRPr>
          </a:p>
          <a:p>
            <a:pPr lvl="1"/>
            <a:r>
              <a:rPr lang="en-US" dirty="0">
                <a:solidFill>
                  <a:srgbClr val="0070C0"/>
                </a:solidFill>
              </a:rPr>
              <a:t>The value contained in one address field (value = A) is used directly</a:t>
            </a:r>
          </a:p>
          <a:p>
            <a:pPr lvl="1"/>
            <a:r>
              <a:rPr lang="en-US" dirty="0">
                <a:solidFill>
                  <a:srgbClr val="0070C0"/>
                </a:solidFill>
              </a:rPr>
              <a:t>The other address field refers to a register whose contents are added to A to produce the effective address</a:t>
            </a:r>
          </a:p>
          <a:p>
            <a:pPr marL="228600" lvl="1">
              <a:spcBef>
                <a:spcPts val="2000"/>
              </a:spcBef>
              <a:buClr>
                <a:schemeClr val="accent1"/>
              </a:buClr>
            </a:pPr>
            <a:r>
              <a:rPr lang="en-US" sz="2054" dirty="0">
                <a:solidFill>
                  <a:srgbClr val="C00000"/>
                </a:solidFill>
              </a:rPr>
              <a:t>Most common uses:</a:t>
            </a:r>
          </a:p>
          <a:p>
            <a:pPr lvl="1"/>
            <a:r>
              <a:rPr lang="en-US" sz="1838" dirty="0">
                <a:solidFill>
                  <a:srgbClr val="C00000"/>
                </a:solidFill>
              </a:rPr>
              <a:t>Relative addressing</a:t>
            </a:r>
          </a:p>
          <a:p>
            <a:pPr lvl="1"/>
            <a:r>
              <a:rPr lang="en-US" sz="1838" dirty="0">
                <a:solidFill>
                  <a:srgbClr val="C00000"/>
                </a:solidFill>
              </a:rPr>
              <a:t>Base-register addressing</a:t>
            </a:r>
          </a:p>
          <a:p>
            <a:pPr lvl="1"/>
            <a:r>
              <a:rPr lang="en-US" sz="1838" dirty="0">
                <a:solidFill>
                  <a:srgbClr val="C00000"/>
                </a:solidFill>
              </a:rPr>
              <a:t>Indexing </a:t>
            </a:r>
          </a:p>
        </p:txBody>
      </p:sp>
      <p:sp>
        <p:nvSpPr>
          <p:cNvPr id="2" name="Slide Number Placeholder 1"/>
          <p:cNvSpPr>
            <a:spLocks noGrp="1"/>
          </p:cNvSpPr>
          <p:nvPr>
            <p:ph type="sldNum" sz="quarter" idx="12"/>
          </p:nvPr>
        </p:nvSpPr>
        <p:spPr/>
        <p:txBody>
          <a:bodyPr/>
          <a:lstStyle/>
          <a:p>
            <a:fld id="{04698E25-70A5-4DC8-888B-608AEC755B87}" type="slidenum">
              <a:rPr lang="en-GB" smtClean="0"/>
              <a:t>23</a:t>
            </a:fld>
            <a:endParaRPr lang="en-GB"/>
          </a:p>
        </p:txBody>
      </p:sp>
      <p:pic>
        <p:nvPicPr>
          <p:cNvPr id="7"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2153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xfrm>
            <a:off x="628650" y="365127"/>
            <a:ext cx="7886700" cy="831626"/>
          </a:xfrm>
          <a:noFill/>
          <a:ln/>
        </p:spPr>
        <p:txBody>
          <a:bodyPr lIns="90488" tIns="44450" rIns="90488" bIns="44450">
            <a:normAutofit/>
          </a:bodyPr>
          <a:lstStyle/>
          <a:p>
            <a:r>
              <a:rPr lang="en-US" sz="4000" b="1"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xfrm>
            <a:off x="431800" y="1823924"/>
            <a:ext cx="8229600" cy="4387981"/>
          </a:xfrm>
          <a:noFill/>
          <a:ln/>
        </p:spPr>
        <p:txBody>
          <a:bodyPr lIns="90488" tIns="44450" rIns="90488" bIns="44450">
            <a:normAutofit/>
          </a:bodyPr>
          <a:lstStyle/>
          <a:p>
            <a:pPr>
              <a:lnSpc>
                <a:spcPct val="80000"/>
              </a:lnSpc>
            </a:pPr>
            <a:r>
              <a:rPr lang="en-US" sz="1600" dirty="0">
                <a:solidFill>
                  <a:srgbClr val="0070C0"/>
                </a:solidFill>
              </a:rPr>
              <a:t>A stack is a linear array of locations</a:t>
            </a:r>
          </a:p>
          <a:p>
            <a:pPr lvl="1">
              <a:lnSpc>
                <a:spcPct val="80000"/>
              </a:lnSpc>
            </a:pPr>
            <a:r>
              <a:rPr lang="en-US" sz="1600" dirty="0">
                <a:solidFill>
                  <a:srgbClr val="C00000"/>
                </a:solidFill>
              </a:rPr>
              <a:t>Sometimes referred to as a </a:t>
            </a:r>
            <a:r>
              <a:rPr lang="en-US" sz="1600" i="1" dirty="0">
                <a:solidFill>
                  <a:srgbClr val="C00000"/>
                </a:solidFill>
              </a:rPr>
              <a:t>pushdown list </a:t>
            </a:r>
            <a:r>
              <a:rPr lang="en-US" sz="1600" dirty="0">
                <a:solidFill>
                  <a:srgbClr val="C00000"/>
                </a:solidFill>
              </a:rPr>
              <a:t>or </a:t>
            </a:r>
            <a:r>
              <a:rPr lang="en-US" sz="1600" i="1" dirty="0">
                <a:solidFill>
                  <a:srgbClr val="C00000"/>
                </a:solidFill>
              </a:rPr>
              <a:t>last-in-first-out queue</a:t>
            </a:r>
          </a:p>
          <a:p>
            <a:pPr marL="2057400" lvl="8" indent="0">
              <a:lnSpc>
                <a:spcPct val="80000"/>
              </a:lnSpc>
              <a:buNone/>
            </a:pPr>
            <a:endParaRPr lang="en-US" i="1" dirty="0">
              <a:solidFill>
                <a:srgbClr val="0070C0"/>
              </a:solidFill>
            </a:endParaRPr>
          </a:p>
          <a:p>
            <a:pPr>
              <a:lnSpc>
                <a:spcPct val="80000"/>
              </a:lnSpc>
            </a:pPr>
            <a:r>
              <a:rPr lang="en-US" sz="1600" dirty="0">
                <a:solidFill>
                  <a:srgbClr val="0070C0"/>
                </a:solidFill>
              </a:rPr>
              <a:t>A stack is a reserved block of locations</a:t>
            </a:r>
          </a:p>
          <a:p>
            <a:pPr lvl="1">
              <a:lnSpc>
                <a:spcPct val="80000"/>
              </a:lnSpc>
            </a:pPr>
            <a:r>
              <a:rPr lang="en-US" sz="1600" dirty="0">
                <a:solidFill>
                  <a:srgbClr val="C00000"/>
                </a:solidFill>
              </a:rPr>
              <a:t>Items are appended to the top of the stack so that the block is partially filled</a:t>
            </a:r>
          </a:p>
          <a:p>
            <a:pPr marL="2057400" lvl="8" indent="0">
              <a:lnSpc>
                <a:spcPct val="80000"/>
              </a:lnSpc>
              <a:buNone/>
            </a:pPr>
            <a:endParaRPr lang="en-US" dirty="0">
              <a:solidFill>
                <a:srgbClr val="0070C0"/>
              </a:solidFill>
            </a:endParaRPr>
          </a:p>
          <a:p>
            <a:pPr>
              <a:lnSpc>
                <a:spcPct val="80000"/>
              </a:lnSpc>
            </a:pPr>
            <a:r>
              <a:rPr lang="en-US" sz="1600" dirty="0">
                <a:solidFill>
                  <a:srgbClr val="0070C0"/>
                </a:solidFill>
              </a:rPr>
              <a:t>Associated with the stack is a pointer whose value is the address of the top of the stack</a:t>
            </a:r>
          </a:p>
          <a:p>
            <a:pPr lvl="1">
              <a:lnSpc>
                <a:spcPct val="80000"/>
              </a:lnSpc>
            </a:pPr>
            <a:r>
              <a:rPr lang="en-US" sz="1600" dirty="0">
                <a:solidFill>
                  <a:srgbClr val="C00000"/>
                </a:solidFill>
              </a:rPr>
              <a:t>The stack pointer is maintained in a register</a:t>
            </a:r>
          </a:p>
          <a:p>
            <a:pPr lvl="1">
              <a:lnSpc>
                <a:spcPct val="80000"/>
              </a:lnSpc>
            </a:pPr>
            <a:r>
              <a:rPr lang="en-US" sz="1600" dirty="0">
                <a:solidFill>
                  <a:srgbClr val="C00000"/>
                </a:solidFill>
              </a:rPr>
              <a:t>Thus references to stack locations in memory are in fact register indirect addresses</a:t>
            </a:r>
          </a:p>
          <a:p>
            <a:pPr marL="228600" lvl="1">
              <a:lnSpc>
                <a:spcPct val="80000"/>
              </a:lnSpc>
              <a:spcBef>
                <a:spcPts val="2000"/>
              </a:spcBef>
              <a:buClr>
                <a:schemeClr val="accent1"/>
              </a:buClr>
            </a:pPr>
            <a:r>
              <a:rPr lang="en-US" sz="1600" dirty="0">
                <a:solidFill>
                  <a:srgbClr val="0070C0"/>
                </a:solidFill>
              </a:rPr>
              <a:t>Is a form of implied addressing</a:t>
            </a:r>
          </a:p>
          <a:p>
            <a:pPr marL="228600" lvl="1">
              <a:lnSpc>
                <a:spcPct val="80000"/>
              </a:lnSpc>
              <a:spcBef>
                <a:spcPts val="2000"/>
              </a:spcBef>
              <a:buClr>
                <a:schemeClr val="accent1"/>
              </a:buClr>
            </a:pPr>
            <a:r>
              <a:rPr lang="en-US" sz="1600" dirty="0">
                <a:solidFill>
                  <a:srgbClr val="0070C0"/>
                </a:solidFill>
              </a:rPr>
              <a:t>The machine instructions need not include a memory reference but implicitly operate on the top of the stack</a:t>
            </a:r>
          </a:p>
        </p:txBody>
      </p:sp>
      <p:sp>
        <p:nvSpPr>
          <p:cNvPr id="2" name="Slide Number Placeholder 1"/>
          <p:cNvSpPr>
            <a:spLocks noGrp="1"/>
          </p:cNvSpPr>
          <p:nvPr>
            <p:ph type="sldNum" sz="quarter" idx="12"/>
          </p:nvPr>
        </p:nvSpPr>
        <p:spPr/>
        <p:txBody>
          <a:bodyPr/>
          <a:lstStyle/>
          <a:p>
            <a:fld id="{04698E25-70A5-4DC8-888B-608AEC755B87}" type="slidenum">
              <a:rPr lang="en-GB" smtClean="0"/>
              <a:t>24</a:t>
            </a:fld>
            <a:endParaRPr lang="en-GB"/>
          </a:p>
        </p:txBody>
      </p:sp>
      <p:pic>
        <p:nvPicPr>
          <p:cNvPr id="7"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55218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3255264" cy="1162050"/>
          </a:xfrm>
        </p:spPr>
        <p:txBody>
          <a:bodyPr>
            <a:noAutofit/>
          </a:bodyPr>
          <a:lstStyle/>
          <a:p>
            <a:r>
              <a:rPr lang="en-US" sz="4000" b="1" dirty="0">
                <a:solidFill>
                  <a:srgbClr val="C00000"/>
                </a:solidFill>
                <a:effectLst>
                  <a:outerShdw blurRad="38100" dist="38100" dir="2700000" algn="tl">
                    <a:srgbClr val="000000">
                      <a:alpha val="43137"/>
                    </a:srgbClr>
                  </a:outerShdw>
                </a:effectLst>
              </a:rPr>
              <a:t>Addressing </a:t>
            </a:r>
            <a:br>
              <a:rPr lang="en-US" sz="4000" b="1" dirty="0">
                <a:solidFill>
                  <a:srgbClr val="C00000"/>
                </a:solidFill>
                <a:effectLst>
                  <a:outerShdw blurRad="38100" dist="38100" dir="2700000" algn="tl">
                    <a:srgbClr val="000000">
                      <a:alpha val="43137"/>
                    </a:srgbClr>
                  </a:outerShdw>
                </a:effectLst>
              </a:rPr>
            </a:br>
            <a:r>
              <a:rPr lang="en-US" sz="4000" b="1" dirty="0">
                <a:solidFill>
                  <a:srgbClr val="C00000"/>
                </a:solidFill>
                <a:effectLst>
                  <a:outerShdw blurRad="38100" dist="38100" dir="2700000" algn="tl">
                    <a:srgbClr val="000000">
                      <a:alpha val="43137"/>
                    </a:srgbClr>
                  </a:outerShdw>
                </a:effectLst>
              </a:rPr>
              <a:t>Modes</a:t>
            </a:r>
          </a:p>
        </p:txBody>
      </p:sp>
      <p:sp>
        <p:nvSpPr>
          <p:cNvPr id="3" name="Slide Number Placeholder 2"/>
          <p:cNvSpPr>
            <a:spLocks noGrp="1"/>
          </p:cNvSpPr>
          <p:nvPr>
            <p:ph type="sldNum" sz="quarter" idx="12"/>
          </p:nvPr>
        </p:nvSpPr>
        <p:spPr/>
        <p:txBody>
          <a:bodyPr/>
          <a:lstStyle/>
          <a:p>
            <a:fld id="{04698E25-70A5-4DC8-888B-608AEC755B87}" type="slidenum">
              <a:rPr lang="en-GB" smtClean="0"/>
              <a:t>25</a:t>
            </a:fld>
            <a:endParaRPr lang="en-GB"/>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8182" r="18824" b="4545"/>
              <a:stretch>
                <a:fillRect/>
              </a:stretch>
            </p:blipFill>
          </mc:Choice>
          <mc:Fallback>
            <p:blipFill>
              <a:blip r:embed="rId4"/>
              <a:srcRect l="20000" t="8182" r="18824" b="4545"/>
              <a:stretch>
                <a:fillRect/>
              </a:stretch>
            </p:blipFill>
          </mc:Fallback>
        </mc:AlternateContent>
        <p:spPr>
          <a:xfrm>
            <a:off x="4534162" y="-104964"/>
            <a:ext cx="3771638" cy="6962964"/>
          </a:xfrm>
          <a:prstGeom prst="rect">
            <a:avLst/>
          </a:prstGeom>
        </p:spPr>
      </p:pic>
      <p:sp>
        <p:nvSpPr>
          <p:cNvPr id="5" name="TextBox 4"/>
          <p:cNvSpPr txBox="1"/>
          <p:nvPr/>
        </p:nvSpPr>
        <p:spPr>
          <a:xfrm>
            <a:off x="7621724" y="6255697"/>
            <a:ext cx="1368152" cy="223138"/>
          </a:xfrm>
          <a:prstGeom prst="rect">
            <a:avLst/>
          </a:prstGeom>
          <a:noFill/>
        </p:spPr>
        <p:txBody>
          <a:bodyPr wrap="square" rtlCol="0">
            <a:spAutoFit/>
          </a:bodyPr>
          <a:lstStyle/>
          <a:p>
            <a:r>
              <a:rPr lang="en-GB" sz="850" dirty="0"/>
              <a:t>Stallings, W. (2016)</a:t>
            </a:r>
          </a:p>
        </p:txBody>
      </p:sp>
      <p:pic>
        <p:nvPicPr>
          <p:cNvPr id="6" name="Picture 2" descr="C:\Users\ab0480\Desktop\CU_\New Session Prep - 2016-17\120CT\trafficlight_green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36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609600"/>
            <a:ext cx="7556313" cy="1116106"/>
          </a:xfrm>
        </p:spPr>
        <p:txBody>
          <a:bodyPr>
            <a:normAutofit/>
          </a:bodyPr>
          <a:lstStyle/>
          <a:p>
            <a:r>
              <a:rPr lang="en-US" sz="4000" b="1" dirty="0">
                <a:solidFill>
                  <a:srgbClr val="C00000"/>
                </a:solidFill>
                <a:effectLst>
                  <a:outerShdw blurRad="38100" dist="38100" dir="2700000" algn="tl">
                    <a:srgbClr val="000000">
                      <a:alpha val="43137"/>
                    </a:srgbClr>
                  </a:outerShdw>
                </a:effectLst>
              </a:rPr>
              <a:t>Basic Addressing Modes</a:t>
            </a:r>
          </a:p>
        </p:txBody>
      </p:sp>
      <p:sp>
        <p:nvSpPr>
          <p:cNvPr id="2" name="Slide Number Placeholder 1"/>
          <p:cNvSpPr>
            <a:spLocks noGrp="1"/>
          </p:cNvSpPr>
          <p:nvPr>
            <p:ph type="sldNum" sz="quarter" idx="12"/>
          </p:nvPr>
        </p:nvSpPr>
        <p:spPr/>
        <p:txBody>
          <a:bodyPr/>
          <a:lstStyle/>
          <a:p>
            <a:fld id="{04698E25-70A5-4DC8-888B-608AEC755B87}" type="slidenum">
              <a:rPr lang="en-GB" smtClean="0"/>
              <a:t>26</a:t>
            </a:fld>
            <a:endParaRPr lang="en-GB"/>
          </a:p>
        </p:txBody>
      </p:sp>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667000"/>
            <a:ext cx="8723586" cy="3162300"/>
          </a:xfrm>
          <a:prstGeom prst="rect">
            <a:avLst/>
          </a:prstGeom>
        </p:spPr>
      </p:pic>
      <p:pic>
        <p:nvPicPr>
          <p:cNvPr id="5"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1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Micro-operations</a:t>
            </a:r>
          </a:p>
        </p:txBody>
      </p:sp>
    </p:spTree>
    <p:extLst>
      <p:ext uri="{BB962C8B-B14F-4D97-AF65-F5344CB8AC3E}">
        <p14:creationId xmlns:p14="http://schemas.microsoft.com/office/powerpoint/2010/main" val="392876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136524"/>
            <a:ext cx="8229600" cy="700188"/>
          </a:xfrm>
        </p:spPr>
        <p:txBody>
          <a:bodyPr>
            <a:noAutofit/>
          </a:bodyPr>
          <a:lstStyle/>
          <a:p>
            <a:r>
              <a:rPr lang="en-US" sz="4000" b="1" dirty="0">
                <a:solidFill>
                  <a:srgbClr val="C00000"/>
                </a:solidFill>
              </a:rPr>
              <a:t>Computer Components:</a:t>
            </a:r>
            <a:br>
              <a:rPr lang="en-US" sz="4000" b="1" dirty="0">
                <a:solidFill>
                  <a:srgbClr val="C00000"/>
                </a:solidFill>
              </a:rPr>
            </a:br>
            <a:r>
              <a:rPr lang="en-US" sz="4000" b="1" dirty="0">
                <a:solidFill>
                  <a:srgbClr val="C00000"/>
                </a:solidFill>
              </a:rPr>
              <a:t>Top Level View</a:t>
            </a:r>
          </a:p>
        </p:txBody>
      </p:sp>
      <p:sp>
        <p:nvSpPr>
          <p:cNvPr id="2" name="Slide Number Placeholder 1"/>
          <p:cNvSpPr>
            <a:spLocks noGrp="1"/>
          </p:cNvSpPr>
          <p:nvPr>
            <p:ph type="sldNum" sz="quarter" idx="12"/>
          </p:nvPr>
        </p:nvSpPr>
        <p:spPr/>
        <p:txBody>
          <a:bodyPr/>
          <a:lstStyle/>
          <a:p>
            <a:fld id="{04698E25-70A5-4DC8-888B-608AEC755B87}" type="slidenum">
              <a:rPr lang="en-GB" smtClean="0"/>
              <a:t>28</a:t>
            </a:fld>
            <a:endParaRPr lang="en-GB"/>
          </a:p>
        </p:txBody>
      </p:sp>
      <p:pic>
        <p:nvPicPr>
          <p:cNvPr id="8195" name="Picture 6"/>
          <p:cNvPicPr>
            <a:picLocks noChangeAspect="1" noChangeArrowheads="1"/>
          </p:cNvPicPr>
          <p:nvPr/>
        </p:nvPicPr>
        <p:blipFill>
          <a:blip r:embed="rId3">
            <a:extLst>
              <a:ext uri="{28A0092B-C50C-407E-A947-70E740481C1C}">
                <a14:useLocalDpi xmlns:a14="http://schemas.microsoft.com/office/drawing/2010/main" val="0"/>
              </a:ext>
            </a:extLst>
          </a:blip>
          <a:srcRect b="8975"/>
          <a:stretch>
            <a:fillRect/>
          </a:stretch>
        </p:blipFill>
        <p:spPr bwMode="auto">
          <a:xfrm>
            <a:off x="1752600" y="1143000"/>
            <a:ext cx="5922963"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79712" y="2810353"/>
            <a:ext cx="792088" cy="307777"/>
          </a:xfrm>
          <a:prstGeom prst="rect">
            <a:avLst/>
          </a:prstGeom>
          <a:solidFill>
            <a:schemeClr val="bg1"/>
          </a:solidFill>
        </p:spPr>
        <p:txBody>
          <a:bodyPr wrap="square" rtlCol="0">
            <a:spAutoFit/>
          </a:bodyPr>
          <a:lstStyle/>
          <a:p>
            <a:r>
              <a:rPr lang="en-GB" sz="1400" dirty="0"/>
              <a:t>CU</a:t>
            </a:r>
          </a:p>
        </p:txBody>
      </p:sp>
      <p:pic>
        <p:nvPicPr>
          <p:cNvPr id="6" name="Picture 2" descr="C:\Users\ab0480\Desktop\CU_\New Session Prep - 2016-17\120CT\trafficlight_gree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85DCF5-585A-4780-8B2E-695D6B7BB0BE}"/>
              </a:ext>
            </a:extLst>
          </p:cNvPr>
          <p:cNvSpPr txBox="1"/>
          <p:nvPr/>
        </p:nvSpPr>
        <p:spPr>
          <a:xfrm>
            <a:off x="2915816" y="6609907"/>
            <a:ext cx="1368152" cy="223138"/>
          </a:xfrm>
          <a:prstGeom prst="rect">
            <a:avLst/>
          </a:prstGeom>
          <a:noFill/>
        </p:spPr>
        <p:txBody>
          <a:bodyPr wrap="square" rtlCol="0">
            <a:spAutoFit/>
          </a:bodyPr>
          <a:lstStyle/>
          <a:p>
            <a:r>
              <a:rPr lang="en-GB" sz="850" dirty="0"/>
              <a:t>Stallings, W. (2016)</a:t>
            </a:r>
          </a:p>
        </p:txBody>
      </p:sp>
    </p:spTree>
    <p:extLst>
      <p:ext uri="{BB962C8B-B14F-4D97-AF65-F5344CB8AC3E}">
        <p14:creationId xmlns:p14="http://schemas.microsoft.com/office/powerpoint/2010/main" val="423020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395288" y="476250"/>
            <a:ext cx="8520112" cy="5649913"/>
          </a:xfrm>
        </p:spPr>
        <p:txBody>
          <a:bodyPr>
            <a:normAutofit/>
          </a:bodyPr>
          <a:lstStyle/>
          <a:p>
            <a:pPr eaLnBrk="1" hangingPunct="1"/>
            <a:r>
              <a:rPr lang="en-GB" altLang="en-US" sz="2800" dirty="0"/>
              <a:t>The </a:t>
            </a:r>
            <a:r>
              <a:rPr lang="en-GB" altLang="en-US" sz="2800" b="1" u="sng" dirty="0">
                <a:solidFill>
                  <a:srgbClr val="C00000"/>
                </a:solidFill>
              </a:rPr>
              <a:t>Program Counter</a:t>
            </a:r>
            <a:r>
              <a:rPr lang="en-GB" altLang="en-US" sz="2800" dirty="0"/>
              <a:t> PC holds the address of the next machine code instruction which will be executed.</a:t>
            </a:r>
          </a:p>
          <a:p>
            <a:pPr eaLnBrk="1" hangingPunct="1"/>
            <a:endParaRPr lang="en-GB" altLang="en-US" sz="1600" dirty="0"/>
          </a:p>
          <a:p>
            <a:pPr eaLnBrk="1" hangingPunct="1"/>
            <a:r>
              <a:rPr lang="en-GB" altLang="en-US" sz="2800" dirty="0"/>
              <a:t>The </a:t>
            </a:r>
            <a:r>
              <a:rPr lang="en-GB" altLang="en-US" sz="2800" b="1" u="sng" dirty="0">
                <a:solidFill>
                  <a:srgbClr val="C00000"/>
                </a:solidFill>
              </a:rPr>
              <a:t>Index Register</a:t>
            </a:r>
            <a:r>
              <a:rPr lang="en-GB" altLang="en-US" sz="2800" dirty="0"/>
              <a:t> X is used to hold the starting address in main store of a data structure.</a:t>
            </a:r>
          </a:p>
          <a:p>
            <a:pPr eaLnBrk="1" hangingPunct="1"/>
            <a:endParaRPr lang="en-GB" altLang="en-US" sz="1600" dirty="0"/>
          </a:p>
          <a:p>
            <a:pPr eaLnBrk="1" hangingPunct="1"/>
            <a:r>
              <a:rPr lang="en-GB" altLang="en-US" sz="2800" b="1" u="sng" dirty="0">
                <a:solidFill>
                  <a:srgbClr val="C00000"/>
                </a:solidFill>
              </a:rPr>
              <a:t>MAR</a:t>
            </a:r>
            <a:r>
              <a:rPr lang="en-GB" altLang="en-US" sz="2800" dirty="0"/>
              <a:t> holds the store address of any item which is being read-from or written-to the store.</a:t>
            </a:r>
          </a:p>
          <a:p>
            <a:pPr eaLnBrk="1" hangingPunct="1"/>
            <a:endParaRPr lang="en-GB" altLang="en-US" sz="1600" dirty="0"/>
          </a:p>
          <a:p>
            <a:pPr eaLnBrk="1" hangingPunct="1"/>
            <a:r>
              <a:rPr lang="en-GB" altLang="en-US" sz="2800" b="1" u="sng" dirty="0">
                <a:solidFill>
                  <a:srgbClr val="C00000"/>
                </a:solidFill>
              </a:rPr>
              <a:t>MDR</a:t>
            </a:r>
            <a:r>
              <a:rPr lang="en-GB" altLang="en-US" sz="2800" dirty="0"/>
              <a:t> holds the data on its way </a:t>
            </a:r>
            <a:r>
              <a:rPr lang="en-GB" altLang="en-US" sz="2800" b="1" dirty="0"/>
              <a:t>from</a:t>
            </a:r>
            <a:r>
              <a:rPr lang="en-GB" altLang="en-US" sz="2800" dirty="0"/>
              <a:t> the store during a ‘read’ or </a:t>
            </a:r>
            <a:r>
              <a:rPr lang="en-GB" altLang="en-US" sz="2800" b="1" dirty="0"/>
              <a:t>to</a:t>
            </a:r>
            <a:r>
              <a:rPr lang="en-GB" altLang="en-US" sz="2800" dirty="0"/>
              <a:t> the store during a ‘write’.</a:t>
            </a:r>
          </a:p>
          <a:p>
            <a:pPr eaLnBrk="1" hangingPunct="1">
              <a:buFontTx/>
              <a:buNone/>
            </a:pPr>
            <a:endParaRPr lang="en-GB" altLang="en-US" sz="2800" dirty="0">
              <a:solidFill>
                <a:srgbClr val="000099"/>
              </a:solidFill>
            </a:endParaRPr>
          </a:p>
        </p:txBody>
      </p:sp>
      <p:sp>
        <p:nvSpPr>
          <p:cNvPr id="3" name="Slide Number Placeholder 5"/>
          <p:cNvSpPr>
            <a:spLocks noGrp="1"/>
          </p:cNvSpPr>
          <p:nvPr>
            <p:ph type="sldNum" sz="quarter" idx="12"/>
          </p:nvPr>
        </p:nvSpPr>
        <p:spPr/>
        <p:txBody>
          <a:bodyPr/>
          <a:lstStyle/>
          <a:p>
            <a:pPr>
              <a:defRPr/>
            </a:pPr>
            <a:fld id="{109DDB5D-9BB0-4C94-B453-FCDCE9642ABC}" type="slidenum">
              <a:rPr lang="en-GB"/>
              <a:pPr>
                <a:defRPr/>
              </a:pPr>
              <a:t>29</a:t>
            </a:fld>
            <a:endParaRPr lang="en-GB"/>
          </a:p>
        </p:txBody>
      </p:sp>
      <p:pic>
        <p:nvPicPr>
          <p:cNvPr id="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4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3</a:t>
            </a:fld>
            <a:endParaRPr lang="en-GB" dirty="0"/>
          </a:p>
        </p:txBody>
      </p:sp>
      <p:sp>
        <p:nvSpPr>
          <p:cNvPr id="3" name="Title 2"/>
          <p:cNvSpPr>
            <a:spLocks noGrp="1"/>
          </p:cNvSpPr>
          <p:nvPr>
            <p:ph type="title" idx="4294967295"/>
          </p:nvPr>
        </p:nvSpPr>
        <p:spPr>
          <a:xfrm>
            <a:off x="0" y="228601"/>
            <a:ext cx="7556500" cy="685800"/>
          </a:xfrm>
        </p:spPr>
        <p:txBody>
          <a:bodyPr>
            <a:normAutofit/>
          </a:bodyPr>
          <a:lstStyle/>
          <a:p>
            <a:r>
              <a:rPr lang="en-US" sz="4000" b="1" dirty="0">
                <a:effectLst>
                  <a:outerShdw blurRad="38100" dist="38100" dir="2700000" algn="tl">
                    <a:srgbClr val="000000">
                      <a:alpha val="43137"/>
                    </a:srgbClr>
                  </a:outerShdw>
                </a:effectLst>
              </a:rPr>
              <a:t>Elements of a Machine Instruction</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90444314"/>
              </p:ext>
            </p:extLst>
          </p:nvPr>
        </p:nvGraphicFramePr>
        <p:xfrm>
          <a:off x="9017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032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68"/>
          <p:cNvPicPr>
            <a:picLocks noGrp="1" noChangeAspect="1" noChangeArrowheads="1"/>
          </p:cNvPicPr>
          <p:nvPr>
            <p:ph type="title"/>
          </p:nvPr>
        </p:nvPicPr>
        <p:blipFill>
          <a:blip r:embed="rId2" cstate="print">
            <a:extLst>
              <a:ext uri="{28A0092B-C50C-407E-A947-70E740481C1C}">
                <a14:useLocalDpi xmlns:a14="http://schemas.microsoft.com/office/drawing/2010/main" val="0"/>
              </a:ext>
            </a:extLst>
          </a:blip>
          <a:srcRect/>
          <a:stretch>
            <a:fillRect/>
          </a:stretch>
        </p:blipFill>
        <p:spPr>
          <a:xfrm>
            <a:off x="1018480" y="404664"/>
            <a:ext cx="6918325" cy="3117850"/>
          </a:xfrm>
          <a:noFill/>
        </p:spPr>
      </p:pic>
      <p:sp>
        <p:nvSpPr>
          <p:cNvPr id="6147" name="Rectangle 3"/>
          <p:cNvSpPr>
            <a:spLocks noGrp="1" noChangeArrowheads="1"/>
          </p:cNvSpPr>
          <p:nvPr>
            <p:ph idx="1"/>
          </p:nvPr>
        </p:nvSpPr>
        <p:spPr>
          <a:xfrm>
            <a:off x="428625" y="1571625"/>
            <a:ext cx="8229600" cy="2232025"/>
          </a:xfrm>
        </p:spPr>
        <p:txBody>
          <a:bodyPr/>
          <a:lstStyle/>
          <a:p>
            <a:pPr marL="0" indent="0" eaLnBrk="1" hangingPunct="1">
              <a:buFontTx/>
              <a:buNone/>
            </a:pPr>
            <a:r>
              <a:rPr lang="en-GB" altLang="en-US" dirty="0"/>
              <a:t> </a:t>
            </a:r>
          </a:p>
        </p:txBody>
      </p:sp>
      <p:sp>
        <p:nvSpPr>
          <p:cNvPr id="5" name="Slide Number Placeholder 5"/>
          <p:cNvSpPr>
            <a:spLocks noGrp="1"/>
          </p:cNvSpPr>
          <p:nvPr>
            <p:ph type="sldNum" sz="quarter" idx="12"/>
          </p:nvPr>
        </p:nvSpPr>
        <p:spPr/>
        <p:txBody>
          <a:bodyPr/>
          <a:lstStyle/>
          <a:p>
            <a:pPr>
              <a:defRPr/>
            </a:pPr>
            <a:fld id="{72D8B879-35E5-4ADE-A7FA-8970E10D5570}" type="slidenum">
              <a:rPr lang="en-GB"/>
              <a:pPr>
                <a:defRPr/>
              </a:pPr>
              <a:t>30</a:t>
            </a:fld>
            <a:endParaRPr lang="en-GB"/>
          </a:p>
        </p:txBody>
      </p:sp>
      <p:sp>
        <p:nvSpPr>
          <p:cNvPr id="6149" name="Text Box 366"/>
          <p:cNvSpPr txBox="1">
            <a:spLocks noChangeArrowheads="1"/>
          </p:cNvSpPr>
          <p:nvPr/>
        </p:nvSpPr>
        <p:spPr bwMode="auto">
          <a:xfrm>
            <a:off x="722806" y="3645024"/>
            <a:ext cx="7559675"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800" dirty="0">
                <a:solidFill>
                  <a:schemeClr val="accent5"/>
                </a:solidFill>
              </a:rPr>
              <a:t>The items we have met in the processor so far are seen on the diagram, except general purpose registers.</a:t>
            </a:r>
          </a:p>
          <a:p>
            <a:pPr eaLnBrk="1" hangingPunct="1">
              <a:spcBef>
                <a:spcPct val="50000"/>
              </a:spcBef>
            </a:pPr>
            <a:endParaRPr lang="en-US" altLang="en-US" sz="200" dirty="0">
              <a:solidFill>
                <a:schemeClr val="accent5"/>
              </a:solidFill>
            </a:endParaRPr>
          </a:p>
          <a:p>
            <a:pPr eaLnBrk="1" hangingPunct="1">
              <a:spcBef>
                <a:spcPct val="50000"/>
              </a:spcBef>
            </a:pPr>
            <a:r>
              <a:rPr lang="en-US" altLang="en-US" sz="2800" dirty="0">
                <a:solidFill>
                  <a:schemeClr val="accent5"/>
                </a:solidFill>
              </a:rPr>
              <a:t>What else do we need to make our ‘data flow’ complete?</a:t>
            </a:r>
            <a:endParaRPr lang="en-GB" altLang="en-US" sz="2800" dirty="0">
              <a:solidFill>
                <a:schemeClr val="accent5"/>
              </a:solidFill>
            </a:endParaRPr>
          </a:p>
        </p:txBody>
      </p:sp>
      <p:pic>
        <p:nvPicPr>
          <p:cNvPr id="6"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16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p:cNvPicPr>
            <a:picLocks noGrp="1" noChangeAspect="1" noChangeArrowheads="1"/>
          </p:cNvPicPr>
          <p:nvPr>
            <p:ph type="title"/>
          </p:nvPr>
        </p:nvPicPr>
        <p:blipFill>
          <a:blip r:embed="rId2" cstate="print">
            <a:extLst>
              <a:ext uri="{28A0092B-C50C-407E-A947-70E740481C1C}">
                <a14:useLocalDpi xmlns:a14="http://schemas.microsoft.com/office/drawing/2010/main" val="0"/>
              </a:ext>
            </a:extLst>
          </a:blip>
          <a:srcRect/>
          <a:stretch>
            <a:fillRect/>
          </a:stretch>
        </p:blipFill>
        <p:spPr>
          <a:xfrm>
            <a:off x="539552" y="476672"/>
            <a:ext cx="7002462" cy="3154363"/>
          </a:xfrm>
          <a:noFill/>
        </p:spPr>
      </p:pic>
      <p:sp>
        <p:nvSpPr>
          <p:cNvPr id="7171" name="Rectangle 2"/>
          <p:cNvSpPr>
            <a:spLocks noGrp="1" noChangeArrowheads="1"/>
          </p:cNvSpPr>
          <p:nvPr>
            <p:ph idx="1"/>
          </p:nvPr>
        </p:nvSpPr>
        <p:spPr>
          <a:xfrm>
            <a:off x="457200" y="981075"/>
            <a:ext cx="8229600" cy="2232025"/>
          </a:xfrm>
        </p:spPr>
        <p:txBody>
          <a:bodyPr/>
          <a:lstStyle/>
          <a:p>
            <a:pPr marL="0" indent="0" eaLnBrk="1" hangingPunct="1">
              <a:buFontTx/>
              <a:buNone/>
            </a:pPr>
            <a:r>
              <a:rPr lang="en-GB" altLang="en-US"/>
              <a:t> </a:t>
            </a:r>
          </a:p>
        </p:txBody>
      </p:sp>
      <p:sp>
        <p:nvSpPr>
          <p:cNvPr id="5" name="Slide Number Placeholder 5"/>
          <p:cNvSpPr>
            <a:spLocks noGrp="1"/>
          </p:cNvSpPr>
          <p:nvPr>
            <p:ph type="sldNum" sz="quarter" idx="12"/>
          </p:nvPr>
        </p:nvSpPr>
        <p:spPr/>
        <p:txBody>
          <a:bodyPr/>
          <a:lstStyle/>
          <a:p>
            <a:pPr>
              <a:defRPr/>
            </a:pPr>
            <a:fld id="{0111549D-B585-48C4-B233-BC2EA0A26990}" type="slidenum">
              <a:rPr lang="en-GB"/>
              <a:pPr>
                <a:defRPr/>
              </a:pPr>
              <a:t>31</a:t>
            </a:fld>
            <a:endParaRPr lang="en-GB"/>
          </a:p>
        </p:txBody>
      </p:sp>
      <p:sp>
        <p:nvSpPr>
          <p:cNvPr id="7173" name="Text Box 3"/>
          <p:cNvSpPr txBox="1">
            <a:spLocks noChangeArrowheads="1"/>
          </p:cNvSpPr>
          <p:nvPr/>
        </p:nvSpPr>
        <p:spPr bwMode="auto">
          <a:xfrm>
            <a:off x="762000" y="4005064"/>
            <a:ext cx="7772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chemeClr val="accent5"/>
                </a:solidFill>
              </a:rPr>
              <a:t>We can add  general purpose registers that can be used for holding data while it is being processed. Even when there are many general purpose registers which are theoretically equivalent, it is common to use one more than the others for calculations – the Accumulator</a:t>
            </a:r>
          </a:p>
        </p:txBody>
      </p:sp>
      <p:pic>
        <p:nvPicPr>
          <p:cNvPr id="6"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697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hangingPunct="1"/>
            <a:r>
              <a:rPr lang="en-GB" altLang="en-US" sz="4000" b="1" dirty="0">
                <a:solidFill>
                  <a:srgbClr val="C00000"/>
                </a:solidFill>
              </a:rPr>
              <a:t>The Accumulator continued</a:t>
            </a:r>
          </a:p>
        </p:txBody>
      </p:sp>
      <p:sp>
        <p:nvSpPr>
          <p:cNvPr id="8195" name="Content Placeholder 2"/>
          <p:cNvSpPr>
            <a:spLocks noGrp="1"/>
          </p:cNvSpPr>
          <p:nvPr>
            <p:ph idx="1"/>
          </p:nvPr>
        </p:nvSpPr>
        <p:spPr/>
        <p:txBody>
          <a:bodyPr/>
          <a:lstStyle/>
          <a:p>
            <a:pPr eaLnBrk="1" hangingPunct="1"/>
            <a:r>
              <a:rPr lang="en-US" altLang="en-US" sz="2800" dirty="0">
                <a:solidFill>
                  <a:schemeClr val="accent5"/>
                </a:solidFill>
              </a:rPr>
              <a:t>It is often the source or the destination of data in a single machine code instruction. Sometimes both!</a:t>
            </a:r>
          </a:p>
          <a:p>
            <a:pPr marL="2057400" lvl="8" indent="0">
              <a:buNone/>
            </a:pPr>
            <a:endParaRPr lang="en-US" altLang="en-US" dirty="0">
              <a:solidFill>
                <a:schemeClr val="accent5"/>
              </a:solidFill>
            </a:endParaRPr>
          </a:p>
          <a:p>
            <a:pPr eaLnBrk="1" hangingPunct="1"/>
            <a:r>
              <a:rPr lang="en-US" altLang="en-US" sz="2800" dirty="0">
                <a:solidFill>
                  <a:schemeClr val="accent5"/>
                </a:solidFill>
              </a:rPr>
              <a:t>For simplicity, in this lecture we will assume that our architecture has a single accumulator</a:t>
            </a:r>
            <a:endParaRPr lang="en-GB" altLang="en-US" sz="2800" dirty="0">
              <a:solidFill>
                <a:schemeClr val="accent5"/>
              </a:solidFill>
            </a:endParaRPr>
          </a:p>
          <a:p>
            <a:pPr eaLnBrk="1" hangingPunct="1"/>
            <a:endParaRPr lang="en-GB" altLang="en-US" dirty="0"/>
          </a:p>
        </p:txBody>
      </p:sp>
      <p:sp>
        <p:nvSpPr>
          <p:cNvPr id="4" name="Slide Number Placeholder 3"/>
          <p:cNvSpPr>
            <a:spLocks noGrp="1"/>
          </p:cNvSpPr>
          <p:nvPr>
            <p:ph type="sldNum" sz="quarter" idx="12"/>
          </p:nvPr>
        </p:nvSpPr>
        <p:spPr/>
        <p:txBody>
          <a:bodyPr/>
          <a:lstStyle/>
          <a:p>
            <a:pPr>
              <a:defRPr/>
            </a:pPr>
            <a:fld id="{43E9C5C7-A8C9-4FF9-BF6C-5B3A0C2B92AB}" type="slidenum">
              <a:rPr lang="en-GB"/>
              <a:pPr>
                <a:defRPr/>
              </a:pPr>
              <a:t>32</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655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p:cNvPicPr>
            <a:picLocks noGrp="1" noChangeAspect="1" noChangeArrowheads="1"/>
          </p:cNvPicPr>
          <p:nvPr>
            <p:ph type="title"/>
          </p:nvPr>
        </p:nvPicPr>
        <p:blipFill>
          <a:blip r:embed="rId2" cstate="print">
            <a:extLst>
              <a:ext uri="{28A0092B-C50C-407E-A947-70E740481C1C}">
                <a14:useLocalDpi xmlns:a14="http://schemas.microsoft.com/office/drawing/2010/main" val="0"/>
              </a:ext>
            </a:extLst>
          </a:blip>
          <a:srcRect/>
          <a:stretch>
            <a:fillRect/>
          </a:stretch>
        </p:blipFill>
        <p:spPr>
          <a:xfrm>
            <a:off x="1025525" y="620688"/>
            <a:ext cx="6788150" cy="3059112"/>
          </a:xfrm>
          <a:noFill/>
        </p:spPr>
      </p:pic>
      <p:sp>
        <p:nvSpPr>
          <p:cNvPr id="9219" name="Rectangle 2"/>
          <p:cNvSpPr>
            <a:spLocks noGrp="1" noChangeArrowheads="1"/>
          </p:cNvSpPr>
          <p:nvPr>
            <p:ph idx="1"/>
          </p:nvPr>
        </p:nvSpPr>
        <p:spPr>
          <a:xfrm>
            <a:off x="457200" y="981075"/>
            <a:ext cx="8229600" cy="2232025"/>
          </a:xfrm>
        </p:spPr>
        <p:txBody>
          <a:bodyPr/>
          <a:lstStyle/>
          <a:p>
            <a:pPr marL="0" indent="0" eaLnBrk="1" hangingPunct="1">
              <a:buFontTx/>
              <a:buNone/>
            </a:pPr>
            <a:r>
              <a:rPr lang="en-GB" altLang="en-US"/>
              <a:t> </a:t>
            </a:r>
          </a:p>
        </p:txBody>
      </p:sp>
      <p:sp>
        <p:nvSpPr>
          <p:cNvPr id="5" name="Slide Number Placeholder 5"/>
          <p:cNvSpPr>
            <a:spLocks noGrp="1"/>
          </p:cNvSpPr>
          <p:nvPr>
            <p:ph type="sldNum" sz="quarter" idx="12"/>
          </p:nvPr>
        </p:nvSpPr>
        <p:spPr/>
        <p:txBody>
          <a:bodyPr/>
          <a:lstStyle/>
          <a:p>
            <a:pPr>
              <a:defRPr/>
            </a:pPr>
            <a:fld id="{F2A5A6E1-4C90-45BB-B6AE-756B1AC12035}" type="slidenum">
              <a:rPr lang="en-GB"/>
              <a:pPr>
                <a:defRPr/>
              </a:pPr>
              <a:t>33</a:t>
            </a:fld>
            <a:endParaRPr lang="en-GB"/>
          </a:p>
        </p:txBody>
      </p:sp>
      <p:sp>
        <p:nvSpPr>
          <p:cNvPr id="9221" name="Text Box 3"/>
          <p:cNvSpPr txBox="1">
            <a:spLocks noChangeArrowheads="1"/>
          </p:cNvSpPr>
          <p:nvPr/>
        </p:nvSpPr>
        <p:spPr bwMode="auto">
          <a:xfrm>
            <a:off x="359790" y="3933056"/>
            <a:ext cx="8077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chemeClr val="accent5"/>
                </a:solidFill>
              </a:rPr>
              <a:t>The </a:t>
            </a:r>
            <a:r>
              <a:rPr lang="en-US" altLang="en-US" sz="2400" dirty="0">
                <a:solidFill>
                  <a:srgbClr val="C00000"/>
                </a:solidFill>
              </a:rPr>
              <a:t>Instruction Register IR</a:t>
            </a:r>
            <a:r>
              <a:rPr lang="en-US" altLang="en-US" sz="2400" dirty="0">
                <a:solidFill>
                  <a:schemeClr val="accent5"/>
                </a:solidFill>
              </a:rPr>
              <a:t> holds the machine code instruction while it is being executed. It is split into the </a:t>
            </a:r>
            <a:r>
              <a:rPr lang="en-US" altLang="en-US" sz="2400" u="sng" dirty="0" err="1">
                <a:solidFill>
                  <a:srgbClr val="C00000"/>
                </a:solidFill>
              </a:rPr>
              <a:t>Opcode</a:t>
            </a:r>
            <a:r>
              <a:rPr lang="en-US" altLang="en-US" sz="2400" dirty="0">
                <a:solidFill>
                  <a:srgbClr val="C00000"/>
                </a:solidFill>
              </a:rPr>
              <a:t> part (Op)</a:t>
            </a:r>
            <a:r>
              <a:rPr lang="en-US" altLang="en-US" sz="2400" dirty="0">
                <a:solidFill>
                  <a:schemeClr val="accent5"/>
                </a:solidFill>
              </a:rPr>
              <a:t> which holds the </a:t>
            </a:r>
            <a:r>
              <a:rPr lang="en-US" altLang="en-US" sz="2400" dirty="0" err="1">
                <a:solidFill>
                  <a:schemeClr val="accent5"/>
                </a:solidFill>
              </a:rPr>
              <a:t>opcode</a:t>
            </a:r>
            <a:r>
              <a:rPr lang="en-US" altLang="en-US" sz="2400" dirty="0">
                <a:solidFill>
                  <a:schemeClr val="accent5"/>
                </a:solidFill>
              </a:rPr>
              <a:t> so that it can be decoded by the control unit and the </a:t>
            </a:r>
            <a:r>
              <a:rPr lang="en-US" altLang="en-US" sz="2400" u="sng" dirty="0">
                <a:solidFill>
                  <a:srgbClr val="C00000"/>
                </a:solidFill>
              </a:rPr>
              <a:t>Address</a:t>
            </a:r>
            <a:r>
              <a:rPr lang="en-US" altLang="en-US" sz="2400" dirty="0">
                <a:solidFill>
                  <a:srgbClr val="C00000"/>
                </a:solidFill>
              </a:rPr>
              <a:t> part (</a:t>
            </a:r>
            <a:r>
              <a:rPr lang="en-US" altLang="en-US" sz="2400" dirty="0" err="1">
                <a:solidFill>
                  <a:srgbClr val="C00000"/>
                </a:solidFill>
              </a:rPr>
              <a:t>Addr</a:t>
            </a:r>
            <a:r>
              <a:rPr lang="en-US" altLang="en-US" sz="2400" dirty="0">
                <a:solidFill>
                  <a:srgbClr val="C00000"/>
                </a:solidFill>
              </a:rPr>
              <a:t>)</a:t>
            </a:r>
            <a:r>
              <a:rPr lang="en-US" altLang="en-US" sz="2400" dirty="0">
                <a:solidFill>
                  <a:schemeClr val="accent5"/>
                </a:solidFill>
              </a:rPr>
              <a:t> which holds any operand addresses need to identify data.</a:t>
            </a:r>
            <a:endParaRPr lang="en-GB" altLang="en-US" sz="2400" dirty="0">
              <a:solidFill>
                <a:schemeClr val="accent5"/>
              </a:solidFill>
            </a:endParaRPr>
          </a:p>
        </p:txBody>
      </p:sp>
      <p:pic>
        <p:nvPicPr>
          <p:cNvPr id="6"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0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6316A8E-225E-411A-B249-34F983322BA1}" type="slidenum">
              <a:rPr lang="en-GB"/>
              <a:pPr>
                <a:defRPr/>
              </a:pPr>
              <a:t>34</a:t>
            </a:fld>
            <a:endParaRPr lang="en-GB"/>
          </a:p>
        </p:txBody>
      </p:sp>
      <p:sp>
        <p:nvSpPr>
          <p:cNvPr id="10243" name="Text Box 5"/>
          <p:cNvSpPr txBox="1">
            <a:spLocks noChangeArrowheads="1"/>
          </p:cNvSpPr>
          <p:nvPr/>
        </p:nvSpPr>
        <p:spPr bwMode="auto">
          <a:xfrm>
            <a:off x="323850" y="260350"/>
            <a:ext cx="849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sp>
        <p:nvSpPr>
          <p:cNvPr id="10244" name="Text Box 7"/>
          <p:cNvSpPr txBox="1">
            <a:spLocks noChangeArrowheads="1"/>
          </p:cNvSpPr>
          <p:nvPr/>
        </p:nvSpPr>
        <p:spPr bwMode="auto">
          <a:xfrm>
            <a:off x="392112" y="620788"/>
            <a:ext cx="8207375"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dirty="0">
                <a:solidFill>
                  <a:srgbClr val="0070C0"/>
                </a:solidFill>
              </a:rPr>
              <a:t>We now have a more-or-less complete data flow picture for our simple processor together with how it links to the store (memory).</a:t>
            </a:r>
          </a:p>
          <a:p>
            <a:pPr eaLnBrk="1" hangingPunct="1"/>
            <a:endParaRPr lang="en-US" altLang="en-US" sz="2800" dirty="0">
              <a:solidFill>
                <a:schemeClr val="accent4"/>
              </a:solidFill>
            </a:endParaRPr>
          </a:p>
          <a:p>
            <a:pPr eaLnBrk="1" hangingPunct="1"/>
            <a:endParaRPr lang="en-US" altLang="en-US" sz="800" dirty="0">
              <a:solidFill>
                <a:schemeClr val="accent4"/>
              </a:solidFill>
            </a:endParaRPr>
          </a:p>
          <a:p>
            <a:pPr eaLnBrk="1" hangingPunct="1"/>
            <a:r>
              <a:rPr lang="en-US" altLang="en-US" sz="2800" dirty="0">
                <a:solidFill>
                  <a:srgbClr val="C00000"/>
                </a:solidFill>
              </a:rPr>
              <a:t>Only the data flow is shown, so we miss out the control unit and its connections</a:t>
            </a:r>
          </a:p>
          <a:p>
            <a:pPr eaLnBrk="1" hangingPunct="1"/>
            <a:endParaRPr lang="en-US" altLang="en-US" sz="800" dirty="0">
              <a:solidFill>
                <a:srgbClr val="C00000"/>
              </a:solidFill>
            </a:endParaRPr>
          </a:p>
        </p:txBody>
      </p:sp>
      <p:sp>
        <p:nvSpPr>
          <p:cNvPr id="10245" name="Text Box 8"/>
          <p:cNvSpPr txBox="1">
            <a:spLocks noChangeArrowheads="1"/>
          </p:cNvSpPr>
          <p:nvPr/>
        </p:nvSpPr>
        <p:spPr bwMode="auto">
          <a:xfrm>
            <a:off x="533399" y="3789040"/>
            <a:ext cx="7924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2800" dirty="0">
                <a:solidFill>
                  <a:srgbClr val="0070C0"/>
                </a:solidFill>
              </a:rPr>
              <a:t>We can now analyse how a single machine code instruction might be dealt with during the running of a program.</a:t>
            </a:r>
          </a:p>
        </p:txBody>
      </p:sp>
      <p:pic>
        <p:nvPicPr>
          <p:cNvPr id="6"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641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74638"/>
            <a:ext cx="8229600" cy="639762"/>
          </a:xfrm>
        </p:spPr>
        <p:txBody>
          <a:bodyPr rtlCol="0">
            <a:normAutofit/>
          </a:bodyPr>
          <a:lstStyle/>
          <a:p>
            <a:pPr eaLnBrk="1" fontAlgn="auto" hangingPunct="1">
              <a:spcAft>
                <a:spcPts val="0"/>
              </a:spcAft>
              <a:defRPr/>
            </a:pPr>
            <a:r>
              <a:rPr lang="en-GB" sz="3600" b="1" u="sng" dirty="0"/>
              <a:t>General sequence or ‘instruction cycle’</a:t>
            </a:r>
          </a:p>
        </p:txBody>
      </p:sp>
      <p:sp>
        <p:nvSpPr>
          <p:cNvPr id="11267" name="Rectangle 3"/>
          <p:cNvSpPr>
            <a:spLocks noGrp="1" noChangeArrowheads="1"/>
          </p:cNvSpPr>
          <p:nvPr>
            <p:ph idx="1"/>
          </p:nvPr>
        </p:nvSpPr>
        <p:spPr>
          <a:xfrm>
            <a:off x="533400" y="990600"/>
            <a:ext cx="8229600" cy="4191000"/>
          </a:xfrm>
        </p:spPr>
        <p:txBody>
          <a:bodyPr>
            <a:normAutofit lnSpcReduction="10000"/>
          </a:bodyPr>
          <a:lstStyle/>
          <a:p>
            <a:pPr eaLnBrk="1" hangingPunct="1"/>
            <a:r>
              <a:rPr lang="en-GB" altLang="en-US" sz="2600" dirty="0">
                <a:solidFill>
                  <a:srgbClr val="C00000"/>
                </a:solidFill>
              </a:rPr>
              <a:t>First</a:t>
            </a:r>
            <a:r>
              <a:rPr lang="en-GB" altLang="en-US" sz="2600" dirty="0">
                <a:solidFill>
                  <a:schemeClr val="accent5"/>
                </a:solidFill>
              </a:rPr>
              <a:t> - we need to fetch the instruction from the store where the program is held.</a:t>
            </a:r>
          </a:p>
          <a:p>
            <a:pPr marL="2057400" lvl="8" indent="0">
              <a:buNone/>
            </a:pPr>
            <a:endParaRPr lang="en-GB" altLang="en-US" sz="1500" dirty="0">
              <a:solidFill>
                <a:schemeClr val="accent5"/>
              </a:solidFill>
            </a:endParaRPr>
          </a:p>
          <a:p>
            <a:pPr eaLnBrk="1" hangingPunct="1"/>
            <a:r>
              <a:rPr lang="en-GB" altLang="en-US" sz="2600" dirty="0">
                <a:solidFill>
                  <a:srgbClr val="C00000"/>
                </a:solidFill>
              </a:rPr>
              <a:t>Second</a:t>
            </a:r>
            <a:r>
              <a:rPr lang="en-GB" altLang="en-US" sz="2600" dirty="0">
                <a:solidFill>
                  <a:schemeClr val="accent5"/>
                </a:solidFill>
              </a:rPr>
              <a:t> - the opcode needs to be examined or ‘decoded’ by the controller to see what needs doing.</a:t>
            </a:r>
          </a:p>
          <a:p>
            <a:pPr marL="2057400" lvl="8" indent="0">
              <a:buNone/>
            </a:pPr>
            <a:endParaRPr lang="en-GB" altLang="en-US" sz="1500" dirty="0">
              <a:solidFill>
                <a:schemeClr val="accent5"/>
              </a:solidFill>
            </a:endParaRPr>
          </a:p>
          <a:p>
            <a:pPr eaLnBrk="1" hangingPunct="1"/>
            <a:r>
              <a:rPr lang="en-GB" altLang="en-US" sz="2600" dirty="0">
                <a:solidFill>
                  <a:srgbClr val="C00000"/>
                </a:solidFill>
              </a:rPr>
              <a:t>Third</a:t>
            </a:r>
            <a:r>
              <a:rPr lang="en-GB" altLang="en-US" sz="2600" dirty="0">
                <a:solidFill>
                  <a:schemeClr val="accent5"/>
                </a:solidFill>
              </a:rPr>
              <a:t> - any data needed must be fetched from the store using a method specified by the operand address.</a:t>
            </a:r>
          </a:p>
          <a:p>
            <a:pPr marL="2057400" lvl="8" indent="0">
              <a:buNone/>
            </a:pPr>
            <a:endParaRPr lang="en-GB" altLang="en-US" sz="1500" dirty="0">
              <a:solidFill>
                <a:schemeClr val="accent5"/>
              </a:solidFill>
            </a:endParaRPr>
          </a:p>
          <a:p>
            <a:pPr eaLnBrk="1" hangingPunct="1"/>
            <a:r>
              <a:rPr lang="en-GB" altLang="en-US" sz="2600" dirty="0">
                <a:solidFill>
                  <a:srgbClr val="C00000"/>
                </a:solidFill>
              </a:rPr>
              <a:t>Fourth</a:t>
            </a:r>
            <a:r>
              <a:rPr lang="en-GB" altLang="en-US" sz="2600" dirty="0">
                <a:solidFill>
                  <a:schemeClr val="accent5"/>
                </a:solidFill>
              </a:rPr>
              <a:t> - any data transformation must be done</a:t>
            </a:r>
          </a:p>
          <a:p>
            <a:pPr lvl="8"/>
            <a:endParaRPr lang="en-GB" altLang="en-US" sz="1500" dirty="0">
              <a:solidFill>
                <a:schemeClr val="accent5"/>
              </a:solidFill>
            </a:endParaRPr>
          </a:p>
          <a:p>
            <a:pPr eaLnBrk="1" hangingPunct="1"/>
            <a:r>
              <a:rPr lang="en-GB" altLang="en-US" sz="2600" dirty="0">
                <a:solidFill>
                  <a:srgbClr val="C00000"/>
                </a:solidFill>
              </a:rPr>
              <a:t>Fifth</a:t>
            </a:r>
            <a:r>
              <a:rPr lang="en-GB" altLang="en-US" sz="2600" dirty="0">
                <a:solidFill>
                  <a:schemeClr val="accent5"/>
                </a:solidFill>
              </a:rPr>
              <a:t> - the result must be written somewhere</a:t>
            </a:r>
            <a:r>
              <a:rPr lang="en-GB" altLang="en-US" sz="2600" dirty="0">
                <a:solidFill>
                  <a:srgbClr val="000099"/>
                </a:solidFill>
              </a:rPr>
              <a:t>.</a:t>
            </a:r>
          </a:p>
        </p:txBody>
      </p:sp>
      <p:sp>
        <p:nvSpPr>
          <p:cNvPr id="5" name="Slide Number Placeholder 5"/>
          <p:cNvSpPr>
            <a:spLocks noGrp="1"/>
          </p:cNvSpPr>
          <p:nvPr>
            <p:ph type="sldNum" sz="quarter" idx="12"/>
          </p:nvPr>
        </p:nvSpPr>
        <p:spPr/>
        <p:txBody>
          <a:bodyPr/>
          <a:lstStyle/>
          <a:p>
            <a:pPr>
              <a:defRPr/>
            </a:pPr>
            <a:fld id="{FC24741B-3BF4-47AC-BFF6-A1768F17BCA8}" type="slidenum">
              <a:rPr lang="en-GB"/>
              <a:pPr>
                <a:defRPr/>
              </a:pPr>
              <a:t>35</a:t>
            </a:fld>
            <a:endParaRPr lang="en-GB"/>
          </a:p>
        </p:txBody>
      </p:sp>
      <p:sp>
        <p:nvSpPr>
          <p:cNvPr id="11269" name="Text Box 4"/>
          <p:cNvSpPr txBox="1">
            <a:spLocks noChangeArrowheads="1"/>
          </p:cNvSpPr>
          <p:nvPr/>
        </p:nvSpPr>
        <p:spPr bwMode="auto">
          <a:xfrm>
            <a:off x="533400" y="5181600"/>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3200" dirty="0">
                <a:solidFill>
                  <a:srgbClr val="C00000"/>
                </a:solidFill>
              </a:rPr>
              <a:t>One this sequence has taken place, it starts again for the next machine code instruction</a:t>
            </a:r>
            <a:r>
              <a:rPr lang="en-GB" altLang="en-US" sz="3200" dirty="0"/>
              <a:t>.</a:t>
            </a:r>
          </a:p>
        </p:txBody>
      </p:sp>
      <p:pic>
        <p:nvPicPr>
          <p:cNvPr id="6"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230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1554162"/>
          </a:xfrm>
        </p:spPr>
        <p:txBody>
          <a:bodyPr/>
          <a:lstStyle/>
          <a:p>
            <a:pPr eaLnBrk="1" hangingPunct="1"/>
            <a:r>
              <a:rPr lang="en-GB" altLang="en-US" b="1" dirty="0"/>
              <a:t>The ‘phases’ of the ‘instruction cycle’ are called :-</a:t>
            </a:r>
          </a:p>
        </p:txBody>
      </p:sp>
      <p:sp>
        <p:nvSpPr>
          <p:cNvPr id="12291" name="Rectangle 3"/>
          <p:cNvSpPr>
            <a:spLocks noGrp="1" noChangeArrowheads="1"/>
          </p:cNvSpPr>
          <p:nvPr>
            <p:ph idx="1"/>
          </p:nvPr>
        </p:nvSpPr>
        <p:spPr>
          <a:xfrm>
            <a:off x="2267744" y="2276872"/>
            <a:ext cx="4365848" cy="4038600"/>
          </a:xfrm>
        </p:spPr>
        <p:txBody>
          <a:bodyPr/>
          <a:lstStyle/>
          <a:p>
            <a:pPr eaLnBrk="1" hangingPunct="1"/>
            <a:r>
              <a:rPr lang="en-GB" altLang="en-US" sz="3600" dirty="0">
                <a:solidFill>
                  <a:schemeClr val="accent5"/>
                </a:solidFill>
              </a:rPr>
              <a:t>Instruction fetch</a:t>
            </a:r>
          </a:p>
          <a:p>
            <a:pPr eaLnBrk="1" hangingPunct="1"/>
            <a:r>
              <a:rPr lang="en-GB" altLang="en-US" sz="3600" dirty="0">
                <a:solidFill>
                  <a:srgbClr val="C00000"/>
                </a:solidFill>
              </a:rPr>
              <a:t>Decode</a:t>
            </a:r>
          </a:p>
          <a:p>
            <a:pPr eaLnBrk="1" hangingPunct="1"/>
            <a:r>
              <a:rPr lang="en-GB" altLang="en-US" sz="3600" dirty="0">
                <a:solidFill>
                  <a:schemeClr val="accent5"/>
                </a:solidFill>
              </a:rPr>
              <a:t>Operand fetch</a:t>
            </a:r>
          </a:p>
          <a:p>
            <a:pPr eaLnBrk="1" hangingPunct="1"/>
            <a:r>
              <a:rPr lang="en-GB" altLang="en-US" sz="3600" dirty="0">
                <a:solidFill>
                  <a:srgbClr val="C00000"/>
                </a:solidFill>
              </a:rPr>
              <a:t>Execute</a:t>
            </a:r>
          </a:p>
          <a:p>
            <a:pPr eaLnBrk="1" hangingPunct="1"/>
            <a:r>
              <a:rPr lang="en-GB" altLang="en-US" sz="3600" dirty="0">
                <a:solidFill>
                  <a:schemeClr val="accent5"/>
                </a:solidFill>
              </a:rPr>
              <a:t>Write</a:t>
            </a:r>
          </a:p>
        </p:txBody>
      </p:sp>
      <p:sp>
        <p:nvSpPr>
          <p:cNvPr id="4" name="Slide Number Placeholder 5"/>
          <p:cNvSpPr>
            <a:spLocks noGrp="1"/>
          </p:cNvSpPr>
          <p:nvPr>
            <p:ph type="sldNum" sz="quarter" idx="12"/>
          </p:nvPr>
        </p:nvSpPr>
        <p:spPr/>
        <p:txBody>
          <a:bodyPr/>
          <a:lstStyle/>
          <a:p>
            <a:pPr>
              <a:defRPr/>
            </a:pPr>
            <a:fld id="{EB25728D-C22A-4CA4-B4E8-BD69F817AD52}" type="slidenum">
              <a:rPr lang="en-GB"/>
              <a:pPr>
                <a:defRPr/>
              </a:pPr>
              <a:t>36</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92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188640"/>
            <a:ext cx="8229600" cy="792162"/>
          </a:xfrm>
        </p:spPr>
        <p:txBody>
          <a:bodyPr/>
          <a:lstStyle/>
          <a:p>
            <a:pPr eaLnBrk="1" hangingPunct="1"/>
            <a:r>
              <a:rPr lang="en-GB" altLang="en-US" b="1" dirty="0"/>
              <a:t>Can any phases be missed out?</a:t>
            </a:r>
          </a:p>
        </p:txBody>
      </p:sp>
      <p:sp>
        <p:nvSpPr>
          <p:cNvPr id="13315" name="Rectangle 3"/>
          <p:cNvSpPr>
            <a:spLocks noGrp="1" noChangeArrowheads="1"/>
          </p:cNvSpPr>
          <p:nvPr>
            <p:ph idx="1"/>
          </p:nvPr>
        </p:nvSpPr>
        <p:spPr>
          <a:xfrm>
            <a:off x="467544" y="1124744"/>
            <a:ext cx="8229600" cy="4906963"/>
          </a:xfrm>
        </p:spPr>
        <p:txBody>
          <a:bodyPr>
            <a:normAutofit/>
          </a:bodyPr>
          <a:lstStyle/>
          <a:p>
            <a:pPr eaLnBrk="1" hangingPunct="1">
              <a:lnSpc>
                <a:spcPct val="90000"/>
              </a:lnSpc>
            </a:pPr>
            <a:r>
              <a:rPr lang="en-GB" altLang="en-US" sz="2800" dirty="0">
                <a:solidFill>
                  <a:schemeClr val="accent5"/>
                </a:solidFill>
              </a:rPr>
              <a:t>The ‘instruction fetch’ and ‘decode’ phases of the cycle must </a:t>
            </a:r>
            <a:r>
              <a:rPr lang="en-GB" altLang="en-US" sz="2800" u="sng" dirty="0">
                <a:solidFill>
                  <a:schemeClr val="accent5"/>
                </a:solidFill>
              </a:rPr>
              <a:t>always</a:t>
            </a:r>
            <a:r>
              <a:rPr lang="en-GB" altLang="en-US" sz="2800" dirty="0">
                <a:solidFill>
                  <a:schemeClr val="accent5"/>
                </a:solidFill>
              </a:rPr>
              <a:t> be done.</a:t>
            </a:r>
          </a:p>
          <a:p>
            <a:pPr marL="2057400" lvl="8" indent="0">
              <a:lnSpc>
                <a:spcPct val="90000"/>
              </a:lnSpc>
              <a:buNone/>
            </a:pPr>
            <a:endParaRPr lang="en-GB" altLang="en-US" dirty="0">
              <a:solidFill>
                <a:schemeClr val="accent5"/>
              </a:solidFill>
            </a:endParaRPr>
          </a:p>
          <a:p>
            <a:pPr eaLnBrk="1" hangingPunct="1">
              <a:lnSpc>
                <a:spcPct val="90000"/>
              </a:lnSpc>
            </a:pPr>
            <a:r>
              <a:rPr lang="en-GB" altLang="en-US" sz="2800" dirty="0">
                <a:solidFill>
                  <a:srgbClr val="C00000"/>
                </a:solidFill>
              </a:rPr>
              <a:t>If the ‘write’ phase is missing, then the instruction effectively does nothing – it is a ‘no operation’ or </a:t>
            </a:r>
            <a:r>
              <a:rPr lang="en-GB" altLang="en-US" sz="2800" u="sng" dirty="0">
                <a:solidFill>
                  <a:srgbClr val="C00000"/>
                </a:solidFill>
              </a:rPr>
              <a:t>NOP</a:t>
            </a:r>
            <a:r>
              <a:rPr lang="en-GB" altLang="en-US" sz="2800" dirty="0">
                <a:solidFill>
                  <a:srgbClr val="C00000"/>
                </a:solidFill>
              </a:rPr>
              <a:t> instruction (occasionally useful for synchronisation).</a:t>
            </a:r>
          </a:p>
          <a:p>
            <a:pPr marL="2057400" lvl="8" indent="0">
              <a:lnSpc>
                <a:spcPct val="90000"/>
              </a:lnSpc>
              <a:buNone/>
            </a:pPr>
            <a:endParaRPr lang="en-GB" altLang="en-US" dirty="0">
              <a:solidFill>
                <a:schemeClr val="accent5"/>
              </a:solidFill>
            </a:endParaRPr>
          </a:p>
          <a:p>
            <a:pPr eaLnBrk="1" hangingPunct="1">
              <a:lnSpc>
                <a:spcPct val="90000"/>
              </a:lnSpc>
            </a:pPr>
            <a:r>
              <a:rPr lang="en-GB" altLang="en-US" sz="2800" dirty="0">
                <a:solidFill>
                  <a:schemeClr val="accent5"/>
                </a:solidFill>
              </a:rPr>
              <a:t>The instruction may not have any operands to fetch so the operand fetch phase may be missing.</a:t>
            </a:r>
          </a:p>
          <a:p>
            <a:pPr marL="2057400" lvl="8" indent="0">
              <a:lnSpc>
                <a:spcPct val="90000"/>
              </a:lnSpc>
              <a:buNone/>
            </a:pPr>
            <a:endParaRPr lang="en-GB" altLang="en-US" dirty="0">
              <a:solidFill>
                <a:schemeClr val="accent5"/>
              </a:solidFill>
            </a:endParaRPr>
          </a:p>
          <a:p>
            <a:pPr eaLnBrk="1" hangingPunct="1">
              <a:lnSpc>
                <a:spcPct val="90000"/>
              </a:lnSpc>
            </a:pPr>
            <a:r>
              <a:rPr lang="en-GB" altLang="en-US" sz="2800" dirty="0">
                <a:solidFill>
                  <a:srgbClr val="C00000"/>
                </a:solidFill>
              </a:rPr>
              <a:t>There may be no data transformation to be done in the ALU so this phase also may be missing.</a:t>
            </a:r>
          </a:p>
        </p:txBody>
      </p:sp>
      <p:sp>
        <p:nvSpPr>
          <p:cNvPr id="4" name="Slide Number Placeholder 5"/>
          <p:cNvSpPr>
            <a:spLocks noGrp="1"/>
          </p:cNvSpPr>
          <p:nvPr>
            <p:ph type="sldNum" sz="quarter" idx="12"/>
          </p:nvPr>
        </p:nvSpPr>
        <p:spPr/>
        <p:txBody>
          <a:bodyPr/>
          <a:lstStyle/>
          <a:p>
            <a:pPr>
              <a:defRPr/>
            </a:pPr>
            <a:fld id="{99237D1C-7C6D-4B11-9BE8-5B8EB76162D8}" type="slidenum">
              <a:rPr lang="en-GB"/>
              <a:pPr>
                <a:defRPr/>
              </a:pPr>
              <a:t>37</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199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67544" y="188640"/>
            <a:ext cx="8229600" cy="1706562"/>
          </a:xfrm>
        </p:spPr>
        <p:txBody>
          <a:bodyPr rtlCol="0">
            <a:normAutofit/>
          </a:bodyPr>
          <a:lstStyle/>
          <a:p>
            <a:pPr algn="l" eaLnBrk="1" fontAlgn="auto" hangingPunct="1">
              <a:spcAft>
                <a:spcPts val="0"/>
              </a:spcAft>
              <a:defRPr/>
            </a:pPr>
            <a:r>
              <a:rPr lang="en-GB" sz="2800" dirty="0"/>
              <a:t>A number of data movements (micro-operations) are needed for each one of the phases in the instruction cycle. We can use a ‘descriptive notation’ to analyse exactly what goes on.</a:t>
            </a:r>
          </a:p>
        </p:txBody>
      </p:sp>
      <p:sp>
        <p:nvSpPr>
          <p:cNvPr id="76803" name="Rectangle 3"/>
          <p:cNvSpPr>
            <a:spLocks noGrp="1" noChangeArrowheads="1"/>
          </p:cNvSpPr>
          <p:nvPr>
            <p:ph idx="1"/>
          </p:nvPr>
        </p:nvSpPr>
        <p:spPr>
          <a:xfrm>
            <a:off x="467544" y="1988840"/>
            <a:ext cx="8534400" cy="4495800"/>
          </a:xfrm>
        </p:spPr>
        <p:txBody>
          <a:bodyPr rtlCol="0">
            <a:normAutofit lnSpcReduction="10000"/>
          </a:bodyPr>
          <a:lstStyle/>
          <a:p>
            <a:pPr eaLnBrk="1" fontAlgn="auto" hangingPunct="1">
              <a:lnSpc>
                <a:spcPct val="90000"/>
              </a:lnSpc>
              <a:spcAft>
                <a:spcPts val="0"/>
              </a:spcAft>
              <a:buFont typeface="Arial" pitchFamily="34" charset="0"/>
              <a:buChar char="•"/>
              <a:defRPr/>
            </a:pPr>
            <a:r>
              <a:rPr lang="en-GB" sz="2800" dirty="0">
                <a:solidFill>
                  <a:schemeClr val="accent5"/>
                </a:solidFill>
              </a:rPr>
              <a:t>The ‘descriptive notation’ is called a </a:t>
            </a:r>
            <a:r>
              <a:rPr lang="en-GB" sz="2800" dirty="0">
                <a:solidFill>
                  <a:srgbClr val="C00000"/>
                </a:solidFill>
              </a:rPr>
              <a:t>Register Transfer Language</a:t>
            </a:r>
            <a:r>
              <a:rPr lang="en-GB" sz="2800" dirty="0">
                <a:solidFill>
                  <a:schemeClr val="accent5"/>
                </a:solidFill>
              </a:rPr>
              <a:t> or </a:t>
            </a:r>
            <a:r>
              <a:rPr lang="en-GB" sz="2800" dirty="0">
                <a:solidFill>
                  <a:srgbClr val="C00000"/>
                </a:solidFill>
              </a:rPr>
              <a:t>RTL</a:t>
            </a:r>
            <a:r>
              <a:rPr lang="en-GB" sz="2800" dirty="0">
                <a:solidFill>
                  <a:schemeClr val="accent5"/>
                </a:solidFill>
              </a:rPr>
              <a:t>.</a:t>
            </a:r>
          </a:p>
          <a:p>
            <a:pPr eaLnBrk="1" fontAlgn="auto" hangingPunct="1">
              <a:lnSpc>
                <a:spcPct val="90000"/>
              </a:lnSpc>
              <a:spcAft>
                <a:spcPts val="0"/>
              </a:spcAft>
              <a:buFont typeface="Arial" pitchFamily="34" charset="0"/>
              <a:buChar char="•"/>
              <a:defRPr/>
            </a:pPr>
            <a:r>
              <a:rPr lang="en-GB" sz="2800" dirty="0">
                <a:solidFill>
                  <a:schemeClr val="accent5"/>
                </a:solidFill>
              </a:rPr>
              <a:t>It is only a means of describing the data movements, </a:t>
            </a:r>
            <a:r>
              <a:rPr lang="en-GB" sz="2800" b="1" u="sng" dirty="0">
                <a:solidFill>
                  <a:schemeClr val="accent5"/>
                </a:solidFill>
              </a:rPr>
              <a:t>NOT</a:t>
            </a:r>
            <a:r>
              <a:rPr lang="en-GB" sz="2800" dirty="0">
                <a:solidFill>
                  <a:schemeClr val="accent5"/>
                </a:solidFill>
              </a:rPr>
              <a:t> a programming language.</a:t>
            </a:r>
          </a:p>
          <a:p>
            <a:pPr eaLnBrk="1" fontAlgn="auto" hangingPunct="1">
              <a:lnSpc>
                <a:spcPct val="90000"/>
              </a:lnSpc>
              <a:spcAft>
                <a:spcPts val="0"/>
              </a:spcAft>
              <a:buFont typeface="Arial" pitchFamily="34" charset="0"/>
              <a:buChar char="•"/>
              <a:defRPr/>
            </a:pPr>
            <a:r>
              <a:rPr lang="en-GB" sz="2800" dirty="0">
                <a:solidFill>
                  <a:schemeClr val="accent5"/>
                </a:solidFill>
              </a:rPr>
              <a:t>It is different for each machine architecture.</a:t>
            </a:r>
          </a:p>
          <a:p>
            <a:pPr eaLnBrk="1" fontAlgn="auto" hangingPunct="1">
              <a:lnSpc>
                <a:spcPct val="90000"/>
              </a:lnSpc>
              <a:spcAft>
                <a:spcPts val="0"/>
              </a:spcAft>
              <a:buFont typeface="Arial" pitchFamily="34" charset="0"/>
              <a:buChar char="•"/>
              <a:defRPr/>
            </a:pPr>
            <a:r>
              <a:rPr lang="en-GB" sz="2800" dirty="0">
                <a:solidFill>
                  <a:schemeClr val="accent5"/>
                </a:solidFill>
              </a:rPr>
              <a:t>It is ‘informal’ but has a number of conventions.</a:t>
            </a:r>
          </a:p>
          <a:p>
            <a:pPr lvl="1" eaLnBrk="1" fontAlgn="auto" hangingPunct="1">
              <a:lnSpc>
                <a:spcPct val="90000"/>
              </a:lnSpc>
              <a:spcAft>
                <a:spcPts val="0"/>
              </a:spcAft>
              <a:buFont typeface="Arial" pitchFamily="34" charset="0"/>
              <a:buChar char="–"/>
              <a:defRPr/>
            </a:pPr>
            <a:r>
              <a:rPr lang="en-GB" sz="2400" dirty="0">
                <a:solidFill>
                  <a:srgbClr val="C00000"/>
                </a:solidFill>
              </a:rPr>
              <a:t>One data movement or activity per line</a:t>
            </a:r>
          </a:p>
          <a:p>
            <a:pPr lvl="1" eaLnBrk="1" fontAlgn="auto" hangingPunct="1">
              <a:lnSpc>
                <a:spcPct val="90000"/>
              </a:lnSpc>
              <a:spcAft>
                <a:spcPts val="0"/>
              </a:spcAft>
              <a:buFont typeface="Arial" pitchFamily="34" charset="0"/>
              <a:buChar char="–"/>
              <a:defRPr/>
            </a:pPr>
            <a:r>
              <a:rPr lang="en-GB" sz="2400" dirty="0">
                <a:solidFill>
                  <a:srgbClr val="C00000"/>
                </a:solidFill>
              </a:rPr>
              <a:t>Each line represents everything that is done in a single machine time period called a ‘beat’ or clock ‘tick’.</a:t>
            </a:r>
          </a:p>
          <a:p>
            <a:pPr lvl="1" eaLnBrk="1" fontAlgn="auto" hangingPunct="1">
              <a:lnSpc>
                <a:spcPct val="90000"/>
              </a:lnSpc>
              <a:spcAft>
                <a:spcPts val="0"/>
              </a:spcAft>
              <a:buFont typeface="Arial" pitchFamily="34" charset="0"/>
              <a:buChar char="–"/>
              <a:defRPr/>
            </a:pPr>
            <a:r>
              <a:rPr lang="en-GB" sz="2400" dirty="0">
                <a:solidFill>
                  <a:srgbClr val="C00000"/>
                </a:solidFill>
              </a:rPr>
              <a:t>There are some activities shown in brackets to indicate that they are external to the CPU or not real data movements.</a:t>
            </a:r>
          </a:p>
          <a:p>
            <a:pPr lvl="1" eaLnBrk="1" fontAlgn="auto" hangingPunct="1">
              <a:lnSpc>
                <a:spcPct val="90000"/>
              </a:lnSpc>
              <a:spcAft>
                <a:spcPts val="0"/>
              </a:spcAft>
              <a:buFont typeface="Arial" pitchFamily="34" charset="0"/>
              <a:buChar char="–"/>
              <a:defRPr/>
            </a:pPr>
            <a:endParaRPr lang="en-GB" sz="2400" dirty="0"/>
          </a:p>
        </p:txBody>
      </p:sp>
      <p:sp>
        <p:nvSpPr>
          <p:cNvPr id="4" name="Slide Number Placeholder 5"/>
          <p:cNvSpPr>
            <a:spLocks noGrp="1"/>
          </p:cNvSpPr>
          <p:nvPr>
            <p:ph type="sldNum" sz="quarter" idx="12"/>
          </p:nvPr>
        </p:nvSpPr>
        <p:spPr/>
        <p:txBody>
          <a:bodyPr/>
          <a:lstStyle/>
          <a:p>
            <a:pPr>
              <a:defRPr/>
            </a:pPr>
            <a:fld id="{C196106D-D6D9-4E37-A0E5-B8BD200293B2}" type="slidenum">
              <a:rPr lang="en-GB"/>
              <a:pPr>
                <a:defRPr/>
              </a:pPr>
              <a:t>38</a:t>
            </a:fld>
            <a:endParaRPr lang="en-GB" dirty="0"/>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855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533400" y="533400"/>
            <a:ext cx="8229600" cy="2438400"/>
          </a:xfrm>
        </p:spPr>
        <p:txBody>
          <a:bodyPr>
            <a:normAutofit/>
          </a:bodyPr>
          <a:lstStyle/>
          <a:p>
            <a:pPr marL="0" indent="0" eaLnBrk="1" hangingPunct="1">
              <a:lnSpc>
                <a:spcPct val="80000"/>
              </a:lnSpc>
              <a:buFontTx/>
              <a:buNone/>
            </a:pPr>
            <a:r>
              <a:rPr lang="en-GB" altLang="en-US" sz="2800" dirty="0"/>
              <a:t>Suppose we have a very simple instruction which only loads the Accumulator with an item of data given in the instruction (i.e. immediate mode addressing). It might be written as :-  </a:t>
            </a:r>
            <a:r>
              <a:rPr lang="en-GB" altLang="en-US" sz="2800" b="1" dirty="0">
                <a:solidFill>
                  <a:srgbClr val="C00000"/>
                </a:solidFill>
              </a:rPr>
              <a:t>LDA #42</a:t>
            </a:r>
          </a:p>
          <a:p>
            <a:pPr marL="0" indent="0" eaLnBrk="1" hangingPunct="1">
              <a:lnSpc>
                <a:spcPct val="80000"/>
              </a:lnSpc>
              <a:buFontTx/>
              <a:buNone/>
            </a:pPr>
            <a:r>
              <a:rPr lang="en-GB" altLang="en-US" sz="2800" dirty="0"/>
              <a:t>Load the accumulator with the number 42. </a:t>
            </a:r>
          </a:p>
          <a:p>
            <a:pPr marL="0" indent="0" eaLnBrk="1" hangingPunct="1">
              <a:lnSpc>
                <a:spcPct val="80000"/>
              </a:lnSpc>
              <a:buFontTx/>
              <a:buNone/>
            </a:pPr>
            <a:r>
              <a:rPr lang="en-GB" altLang="en-US" sz="2800" dirty="0">
                <a:solidFill>
                  <a:srgbClr val="7030A0"/>
                </a:solidFill>
              </a:rPr>
              <a:t>The RTL description may be as follows :-</a:t>
            </a:r>
          </a:p>
        </p:txBody>
      </p:sp>
      <p:sp>
        <p:nvSpPr>
          <p:cNvPr id="4" name="Slide Number Placeholder 5"/>
          <p:cNvSpPr>
            <a:spLocks noGrp="1"/>
          </p:cNvSpPr>
          <p:nvPr>
            <p:ph type="sldNum" sz="quarter" idx="12"/>
          </p:nvPr>
        </p:nvSpPr>
        <p:spPr/>
        <p:txBody>
          <a:bodyPr/>
          <a:lstStyle/>
          <a:p>
            <a:pPr>
              <a:defRPr/>
            </a:pPr>
            <a:fld id="{D95DD936-D605-40D5-B716-49C1D5DD1EEE}" type="slidenum">
              <a:rPr lang="en-GB"/>
              <a:pPr>
                <a:defRPr/>
              </a:pPr>
              <a:t>39</a:t>
            </a:fld>
            <a:endParaRPr lang="en-GB" dirty="0"/>
          </a:p>
        </p:txBody>
      </p:sp>
      <p:sp>
        <p:nvSpPr>
          <p:cNvPr id="15364" name="Text Box 5"/>
          <p:cNvSpPr txBox="1">
            <a:spLocks noChangeArrowheads="1"/>
          </p:cNvSpPr>
          <p:nvPr/>
        </p:nvSpPr>
        <p:spPr bwMode="auto">
          <a:xfrm>
            <a:off x="381000" y="3124200"/>
            <a:ext cx="8534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3233738" indent="-2776538"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2800" u="sng" dirty="0">
                <a:solidFill>
                  <a:srgbClr val="C00000"/>
                </a:solidFill>
              </a:rPr>
              <a:t>Instruction fetch</a:t>
            </a:r>
          </a:p>
          <a:p>
            <a:pPr lvl="1" eaLnBrk="1" hangingPunct="1"/>
            <a:r>
              <a:rPr lang="en-GB" altLang="en-US" sz="2800" dirty="0"/>
              <a:t>PC </a:t>
            </a:r>
            <a:r>
              <a:rPr lang="en-US" altLang="en-US" sz="2800" b="1" dirty="0"/>
              <a:t>→ </a:t>
            </a:r>
            <a:r>
              <a:rPr lang="en-US" altLang="en-US" sz="2800" dirty="0"/>
              <a:t>MAR         </a:t>
            </a:r>
            <a:r>
              <a:rPr lang="en-US" altLang="en-US" sz="2400" dirty="0">
                <a:solidFill>
                  <a:srgbClr val="00B050"/>
                </a:solidFill>
              </a:rPr>
              <a:t>send a copy of PC contents to MAR</a:t>
            </a:r>
          </a:p>
          <a:p>
            <a:pPr lvl="1" eaLnBrk="1" hangingPunct="1"/>
            <a:r>
              <a:rPr lang="en-US" altLang="en-US" sz="2800" dirty="0"/>
              <a:t>(increment PC)    </a:t>
            </a:r>
            <a:r>
              <a:rPr lang="en-US" altLang="en-US" sz="2400" dirty="0">
                <a:solidFill>
                  <a:srgbClr val="00B050"/>
                </a:solidFill>
              </a:rPr>
              <a:t>this indicates that PC has 1 added to it so it points at the </a:t>
            </a:r>
            <a:r>
              <a:rPr lang="en-US" altLang="en-US" sz="2400" u="sng" dirty="0">
                <a:solidFill>
                  <a:srgbClr val="00B050"/>
                </a:solidFill>
              </a:rPr>
              <a:t>next</a:t>
            </a:r>
            <a:r>
              <a:rPr lang="en-US" altLang="en-US" sz="2400" dirty="0">
                <a:solidFill>
                  <a:srgbClr val="00B050"/>
                </a:solidFill>
              </a:rPr>
              <a:t> instruction</a:t>
            </a:r>
          </a:p>
          <a:p>
            <a:pPr lvl="1" eaLnBrk="1" hangingPunct="1"/>
            <a:r>
              <a:rPr lang="en-US" altLang="en-US" sz="2800" dirty="0"/>
              <a:t>MAR </a:t>
            </a:r>
            <a:r>
              <a:rPr lang="en-US" altLang="en-US" sz="2800" b="1" dirty="0"/>
              <a:t>→ </a:t>
            </a:r>
            <a:r>
              <a:rPr lang="en-US" altLang="en-US" sz="2800" dirty="0"/>
              <a:t>store      </a:t>
            </a:r>
            <a:r>
              <a:rPr lang="en-US" altLang="en-US" sz="2400" dirty="0">
                <a:solidFill>
                  <a:srgbClr val="00B050"/>
                </a:solidFill>
              </a:rPr>
              <a:t>the instruction is fetched from store</a:t>
            </a:r>
          </a:p>
          <a:p>
            <a:pPr lvl="1" eaLnBrk="1" hangingPunct="1"/>
            <a:r>
              <a:rPr lang="en-US" altLang="en-US" sz="2800" dirty="0"/>
              <a:t>Store </a:t>
            </a:r>
            <a:r>
              <a:rPr lang="en-US" altLang="en-US" sz="2800" b="1" dirty="0"/>
              <a:t>→ </a:t>
            </a:r>
            <a:r>
              <a:rPr lang="en-US" altLang="en-US" sz="2800" dirty="0"/>
              <a:t>MDR     </a:t>
            </a:r>
            <a:r>
              <a:rPr lang="en-US" altLang="en-US" sz="2400" dirty="0">
                <a:solidFill>
                  <a:srgbClr val="00B050"/>
                </a:solidFill>
              </a:rPr>
              <a:t>and placed in the MDR</a:t>
            </a:r>
            <a:endParaRPr lang="en-GB" altLang="en-US" sz="2400" dirty="0">
              <a:solidFill>
                <a:srgbClr val="00B050"/>
              </a:solidFill>
            </a:endParaRPr>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xfrm>
            <a:off x="628650" y="365126"/>
            <a:ext cx="7886700" cy="837823"/>
          </a:xfrm>
          <a:noFill/>
          <a:ln/>
        </p:spPr>
        <p:txBody>
          <a:bodyPr lIns="90488" tIns="44450" rIns="90488" bIns="44450">
            <a:normAutofit/>
          </a:bodyPr>
          <a:lstStyle/>
          <a:p>
            <a:r>
              <a:rPr lang="en-US" sz="4000" b="1" dirty="0">
                <a:solidFill>
                  <a:srgbClr val="C00000"/>
                </a:solidFill>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524000"/>
            <a:ext cx="7556313" cy="4602163"/>
          </a:xfrm>
          <a:noFill/>
          <a:ln/>
        </p:spPr>
        <p:txBody>
          <a:bodyPr lIns="90488" tIns="44450" rIns="90488" bIns="44450"/>
          <a:lstStyle/>
          <a:p>
            <a:r>
              <a:rPr lang="en-US" dirty="0">
                <a:solidFill>
                  <a:srgbClr val="0070C0"/>
                </a:solidFill>
              </a:rPr>
              <a:t>Within the computer each instruction is represented by a sequence of bits</a:t>
            </a:r>
          </a:p>
          <a:p>
            <a:pPr marL="2057400" lvl="8" indent="0">
              <a:buNone/>
            </a:pPr>
            <a:endParaRPr lang="en-US" dirty="0">
              <a:solidFill>
                <a:srgbClr val="0070C0"/>
              </a:solidFill>
            </a:endParaRPr>
          </a:p>
          <a:p>
            <a:r>
              <a:rPr lang="en-US" dirty="0">
                <a:solidFill>
                  <a:srgbClr val="0070C0"/>
                </a:solidFill>
              </a:rPr>
              <a:t>The instruction is divided into fields, corresponding to the constituent elements of the instruction</a:t>
            </a:r>
          </a:p>
        </p:txBody>
      </p:sp>
      <p:sp>
        <p:nvSpPr>
          <p:cNvPr id="2" name="Slide Number Placeholder 1"/>
          <p:cNvSpPr>
            <a:spLocks noGrp="1"/>
          </p:cNvSpPr>
          <p:nvPr>
            <p:ph type="sldNum" sz="quarter" idx="12"/>
          </p:nvPr>
        </p:nvSpPr>
        <p:spPr/>
        <p:txBody>
          <a:bodyPr/>
          <a:lstStyle/>
          <a:p>
            <a:fld id="{04698E25-70A5-4DC8-888B-608AEC755B87}" type="slidenum">
              <a:rPr lang="en-GB" smtClean="0"/>
              <a:t>4</a:t>
            </a:fld>
            <a:endParaRPr lang="en-GB" dirty="0"/>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sp>
        <p:nvSpPr>
          <p:cNvPr id="3" name="TextBox 2"/>
          <p:cNvSpPr txBox="1"/>
          <p:nvPr/>
        </p:nvSpPr>
        <p:spPr>
          <a:xfrm>
            <a:off x="7308304" y="6346381"/>
            <a:ext cx="1368152" cy="223138"/>
          </a:xfrm>
          <a:prstGeom prst="rect">
            <a:avLst/>
          </a:prstGeom>
          <a:noFill/>
        </p:spPr>
        <p:txBody>
          <a:bodyPr wrap="square" rtlCol="0">
            <a:spAutoFit/>
          </a:bodyPr>
          <a:lstStyle/>
          <a:p>
            <a:r>
              <a:rPr lang="en-GB" sz="850" dirty="0"/>
              <a:t>Stallings, W. (2016)</a:t>
            </a:r>
          </a:p>
        </p:txBody>
      </p:sp>
      <p:pic>
        <p:nvPicPr>
          <p:cNvPr id="10"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2.pdf">
            <a:extLst>
              <a:ext uri="{FF2B5EF4-FFF2-40B4-BE49-F238E27FC236}">
                <a16:creationId xmlns:a16="http://schemas.microsoft.com/office/drawing/2014/main" id="{4C45599D-1755-4A5F-B3BF-5135E2AF764E}"/>
              </a:ext>
            </a:extLst>
          </p:cNvPr>
          <p:cNvPicPr>
            <a:picLocks noChangeAspect="1"/>
          </p:cNvPicPr>
          <p:nvPr/>
        </p:nvPicPr>
        <p:blipFill>
          <a:blip r:embed="rId4"/>
          <a:srcRect l="10909" t="28235" r="10909" b="25882"/>
          <a:stretch>
            <a:fillRect/>
          </a:stretch>
        </p:blipFill>
        <p:spPr>
          <a:xfrm>
            <a:off x="963127" y="3300661"/>
            <a:ext cx="6938679" cy="3146553"/>
          </a:xfrm>
          <a:prstGeom prst="rect">
            <a:avLst/>
          </a:prstGeom>
        </p:spPr>
      </p:pic>
    </p:spTree>
    <p:extLst>
      <p:ext uri="{BB962C8B-B14F-4D97-AF65-F5344CB8AC3E}">
        <p14:creationId xmlns:p14="http://schemas.microsoft.com/office/powerpoint/2010/main" val="141727034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57200" y="476250"/>
            <a:ext cx="8382000" cy="5695950"/>
          </a:xfrm>
        </p:spPr>
        <p:txBody>
          <a:bodyPr/>
          <a:lstStyle/>
          <a:p>
            <a:pPr eaLnBrk="1" hangingPunct="1">
              <a:buFontTx/>
              <a:buNone/>
            </a:pPr>
            <a:r>
              <a:rPr lang="en-GB" altLang="en-US" sz="2800" u="sng" dirty="0">
                <a:solidFill>
                  <a:srgbClr val="C00000"/>
                </a:solidFill>
              </a:rPr>
              <a:t>Decode</a:t>
            </a:r>
          </a:p>
          <a:p>
            <a:pPr marL="2557463" lvl="1" indent="-2100263" eaLnBrk="1" hangingPunct="1">
              <a:buFontTx/>
              <a:buNone/>
            </a:pPr>
            <a:r>
              <a:rPr lang="en-GB" altLang="en-US" dirty="0"/>
              <a:t>MDR </a:t>
            </a:r>
            <a:r>
              <a:rPr lang="en-US" altLang="en-US" b="1" dirty="0"/>
              <a:t>→ </a:t>
            </a:r>
            <a:r>
              <a:rPr lang="en-US" altLang="en-US" dirty="0"/>
              <a:t>IR</a:t>
            </a:r>
            <a:r>
              <a:rPr lang="en-US" altLang="en-US" sz="2400" dirty="0"/>
              <a:t>    </a:t>
            </a:r>
            <a:r>
              <a:rPr lang="en-US" altLang="en-US" sz="2400" dirty="0">
                <a:solidFill>
                  <a:srgbClr val="00B050"/>
                </a:solidFill>
              </a:rPr>
              <a:t>instruction is moved to instruction register</a:t>
            </a:r>
            <a:endParaRPr lang="en-GB" altLang="en-US" sz="2400" dirty="0">
              <a:solidFill>
                <a:srgbClr val="00B050"/>
              </a:solidFill>
            </a:endParaRPr>
          </a:p>
          <a:p>
            <a:pPr marL="2557463" lvl="1" indent="-2100263" eaLnBrk="1" hangingPunct="1">
              <a:buFontTx/>
              <a:buNone/>
            </a:pPr>
            <a:r>
              <a:rPr lang="en-GB" altLang="en-US" sz="2400" dirty="0"/>
              <a:t>(decode)          </a:t>
            </a:r>
            <a:r>
              <a:rPr lang="en-GB" altLang="en-US" sz="2400" dirty="0">
                <a:solidFill>
                  <a:srgbClr val="00B050"/>
                </a:solidFill>
              </a:rPr>
              <a:t>decoding of opcode occurs</a:t>
            </a:r>
          </a:p>
          <a:p>
            <a:pPr marL="2557463" lvl="1" indent="-2100263" eaLnBrk="1" hangingPunct="1">
              <a:buFontTx/>
              <a:buNone/>
            </a:pPr>
            <a:endParaRPr lang="en-GB" altLang="en-US" dirty="0"/>
          </a:p>
          <a:p>
            <a:pPr eaLnBrk="1" hangingPunct="1">
              <a:buFontTx/>
              <a:buNone/>
            </a:pPr>
            <a:r>
              <a:rPr lang="en-GB" altLang="en-US" sz="2800" u="sng" dirty="0">
                <a:solidFill>
                  <a:srgbClr val="C00000"/>
                </a:solidFill>
              </a:rPr>
              <a:t>Operand fetch</a:t>
            </a:r>
            <a:r>
              <a:rPr lang="en-GB" altLang="en-US" sz="2800" dirty="0">
                <a:solidFill>
                  <a:srgbClr val="C00000"/>
                </a:solidFill>
              </a:rPr>
              <a:t>  </a:t>
            </a:r>
            <a:r>
              <a:rPr lang="en-GB" altLang="en-US" sz="2400" dirty="0">
                <a:solidFill>
                  <a:srgbClr val="00B050"/>
                </a:solidFill>
              </a:rPr>
              <a:t>nothing to do here - data (42) is part of the instruction (immediate mode)</a:t>
            </a:r>
          </a:p>
          <a:p>
            <a:pPr eaLnBrk="1" hangingPunct="1">
              <a:buFontTx/>
              <a:buNone/>
            </a:pPr>
            <a:endParaRPr lang="en-GB" altLang="en-US" sz="2400" dirty="0"/>
          </a:p>
          <a:p>
            <a:pPr eaLnBrk="1" hangingPunct="1">
              <a:buFontTx/>
              <a:buNone/>
            </a:pPr>
            <a:r>
              <a:rPr lang="en-GB" altLang="en-US" sz="2800" u="sng" dirty="0">
                <a:solidFill>
                  <a:srgbClr val="C00000"/>
                </a:solidFill>
              </a:rPr>
              <a:t>Execute</a:t>
            </a:r>
            <a:r>
              <a:rPr lang="en-GB" altLang="en-US" sz="2800" dirty="0"/>
              <a:t>            </a:t>
            </a:r>
            <a:r>
              <a:rPr lang="en-GB" altLang="en-US" sz="2400" dirty="0">
                <a:solidFill>
                  <a:srgbClr val="00B050"/>
                </a:solidFill>
              </a:rPr>
              <a:t>no data transformations to do</a:t>
            </a:r>
          </a:p>
          <a:p>
            <a:pPr eaLnBrk="1" hangingPunct="1">
              <a:buFontTx/>
              <a:buNone/>
            </a:pPr>
            <a:endParaRPr lang="en-GB" altLang="en-US" dirty="0"/>
          </a:p>
          <a:p>
            <a:pPr eaLnBrk="1" hangingPunct="1">
              <a:buFontTx/>
              <a:buNone/>
            </a:pPr>
            <a:r>
              <a:rPr lang="en-GB" altLang="en-US" sz="2800" u="sng" dirty="0">
                <a:solidFill>
                  <a:srgbClr val="C00000"/>
                </a:solidFill>
              </a:rPr>
              <a:t>Write</a:t>
            </a:r>
          </a:p>
          <a:p>
            <a:pPr marL="2557463" lvl="1" indent="-2100263" eaLnBrk="1" hangingPunct="1">
              <a:buFontTx/>
              <a:buNone/>
            </a:pPr>
            <a:r>
              <a:rPr lang="en-GB" altLang="en-US" dirty="0"/>
              <a:t>IR</a:t>
            </a:r>
            <a:r>
              <a:rPr lang="en-GB" altLang="en-US" baseline="-25000" dirty="0"/>
              <a:t>ADDR</a:t>
            </a:r>
            <a:r>
              <a:rPr lang="en-GB" altLang="en-US" dirty="0"/>
              <a:t> </a:t>
            </a:r>
            <a:r>
              <a:rPr lang="en-US" altLang="en-US" dirty="0"/>
              <a:t>→ </a:t>
            </a:r>
            <a:r>
              <a:rPr lang="en-US" altLang="en-US" dirty="0" err="1"/>
              <a:t>Acc</a:t>
            </a:r>
            <a:r>
              <a:rPr lang="en-US" altLang="en-US" dirty="0"/>
              <a:t>   </a:t>
            </a:r>
            <a:r>
              <a:rPr lang="en-US" altLang="en-US" sz="2400" dirty="0">
                <a:solidFill>
                  <a:srgbClr val="00B050"/>
                </a:solidFill>
              </a:rPr>
              <a:t>a simple write to a register</a:t>
            </a:r>
            <a:endParaRPr lang="en-GB" altLang="en-US" sz="2400" dirty="0">
              <a:solidFill>
                <a:srgbClr val="00B050"/>
              </a:solidFill>
            </a:endParaRPr>
          </a:p>
        </p:txBody>
      </p:sp>
      <p:sp>
        <p:nvSpPr>
          <p:cNvPr id="3" name="Slide Number Placeholder 5"/>
          <p:cNvSpPr>
            <a:spLocks noGrp="1"/>
          </p:cNvSpPr>
          <p:nvPr>
            <p:ph type="sldNum" sz="quarter" idx="12"/>
          </p:nvPr>
        </p:nvSpPr>
        <p:spPr/>
        <p:txBody>
          <a:bodyPr/>
          <a:lstStyle/>
          <a:p>
            <a:pPr>
              <a:defRPr/>
            </a:pPr>
            <a:fld id="{CD6DE2AF-EDA2-4950-B2DC-40471C0390EF}" type="slidenum">
              <a:rPr lang="en-GB"/>
              <a:pPr>
                <a:defRPr/>
              </a:pPr>
              <a:t>40</a:t>
            </a:fld>
            <a:endParaRPr lang="en-GB"/>
          </a:p>
        </p:txBody>
      </p:sp>
      <p:pic>
        <p:nvPicPr>
          <p:cNvPr id="4"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379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95288" y="476250"/>
            <a:ext cx="8520112" cy="5649913"/>
          </a:xfrm>
        </p:spPr>
        <p:txBody>
          <a:bodyPr>
            <a:normAutofit/>
          </a:bodyPr>
          <a:lstStyle/>
          <a:p>
            <a:pPr marL="0" indent="0">
              <a:lnSpc>
                <a:spcPct val="80000"/>
              </a:lnSpc>
              <a:buFontTx/>
              <a:buNone/>
            </a:pPr>
            <a:r>
              <a:rPr lang="en-GB" altLang="en-US" sz="2800" dirty="0"/>
              <a:t>Suppose we wanted a slightly different machine code instruction such as :-</a:t>
            </a:r>
          </a:p>
          <a:p>
            <a:pPr marL="0" indent="0">
              <a:lnSpc>
                <a:spcPct val="80000"/>
              </a:lnSpc>
              <a:buFontTx/>
              <a:buNone/>
            </a:pPr>
            <a:endParaRPr lang="en-GB" altLang="en-US" sz="900" dirty="0"/>
          </a:p>
          <a:p>
            <a:pPr marL="0" indent="0" algn="ctr">
              <a:lnSpc>
                <a:spcPct val="80000"/>
              </a:lnSpc>
              <a:buFontTx/>
              <a:buNone/>
            </a:pPr>
            <a:r>
              <a:rPr lang="en-GB" altLang="en-US" sz="2800" b="1" dirty="0">
                <a:solidFill>
                  <a:srgbClr val="C00000"/>
                </a:solidFill>
              </a:rPr>
              <a:t>ADD #42</a:t>
            </a:r>
          </a:p>
          <a:p>
            <a:pPr marL="0" indent="0" algn="ctr">
              <a:lnSpc>
                <a:spcPct val="80000"/>
              </a:lnSpc>
              <a:buFontTx/>
              <a:buNone/>
            </a:pPr>
            <a:r>
              <a:rPr lang="en-GB" altLang="en-US" sz="2800" dirty="0"/>
              <a:t>Add the number 42 to the accumulator.</a:t>
            </a:r>
          </a:p>
          <a:p>
            <a:pPr marL="0" indent="0">
              <a:lnSpc>
                <a:spcPct val="80000"/>
              </a:lnSpc>
              <a:buFontTx/>
              <a:buNone/>
            </a:pPr>
            <a:endParaRPr lang="en-GB" altLang="en-US" sz="800" dirty="0"/>
          </a:p>
          <a:p>
            <a:pPr marL="0" indent="0">
              <a:lnSpc>
                <a:spcPct val="80000"/>
              </a:lnSpc>
              <a:buFontTx/>
              <a:buNone/>
            </a:pPr>
            <a:r>
              <a:rPr lang="en-GB" altLang="en-US" sz="2800" dirty="0"/>
              <a:t>Need to change RTL description </a:t>
            </a:r>
            <a:r>
              <a:rPr lang="en-GB" altLang="en-US" sz="2800" u="sng" dirty="0"/>
              <a:t>very little</a:t>
            </a:r>
            <a:r>
              <a:rPr lang="en-GB" altLang="en-US" sz="2800" dirty="0"/>
              <a:t> from previous - Only phase really different is ‘execute’ (though result written away comes from different place)</a:t>
            </a:r>
          </a:p>
          <a:p>
            <a:pPr marL="0" indent="0">
              <a:lnSpc>
                <a:spcPct val="80000"/>
              </a:lnSpc>
              <a:buFontTx/>
              <a:buNone/>
            </a:pPr>
            <a:endParaRPr lang="en-GB" altLang="en-US" sz="2800" dirty="0"/>
          </a:p>
          <a:p>
            <a:pPr marL="0" indent="0">
              <a:lnSpc>
                <a:spcPct val="80000"/>
              </a:lnSpc>
              <a:buFontTx/>
              <a:buNone/>
            </a:pPr>
            <a:r>
              <a:rPr lang="en-GB" altLang="en-US" sz="2800" dirty="0"/>
              <a:t>We </a:t>
            </a:r>
            <a:r>
              <a:rPr lang="en-GB" altLang="en-US" sz="2800" u="sng" dirty="0"/>
              <a:t>do</a:t>
            </a:r>
            <a:r>
              <a:rPr lang="en-GB" altLang="en-US" sz="2800" dirty="0"/>
              <a:t> have to indicate how this occurs and to maintain our convention of ‘each line represents everything that is done in a single beat’ </a:t>
            </a:r>
          </a:p>
          <a:p>
            <a:pPr marL="0" indent="0">
              <a:lnSpc>
                <a:spcPct val="80000"/>
              </a:lnSpc>
              <a:buFontTx/>
              <a:buNone/>
            </a:pPr>
            <a:endParaRPr lang="en-GB" altLang="en-US" sz="900" dirty="0"/>
          </a:p>
          <a:p>
            <a:pPr marL="0" indent="0">
              <a:lnSpc>
                <a:spcPct val="80000"/>
              </a:lnSpc>
              <a:buFontTx/>
              <a:buNone/>
            </a:pPr>
            <a:r>
              <a:rPr lang="en-GB" altLang="en-US" sz="2800" dirty="0"/>
              <a:t>Need to be creative with our notation!</a:t>
            </a:r>
          </a:p>
        </p:txBody>
      </p:sp>
      <p:sp>
        <p:nvSpPr>
          <p:cNvPr id="3" name="Slide Number Placeholder 5"/>
          <p:cNvSpPr>
            <a:spLocks noGrp="1"/>
          </p:cNvSpPr>
          <p:nvPr>
            <p:ph type="sldNum" sz="quarter" idx="12"/>
          </p:nvPr>
        </p:nvSpPr>
        <p:spPr/>
        <p:txBody>
          <a:bodyPr/>
          <a:lstStyle/>
          <a:p>
            <a:pPr>
              <a:defRPr/>
            </a:pPr>
            <a:fld id="{B29031E1-EA36-4AF9-9F4B-24D2676548DA}" type="slidenum">
              <a:rPr lang="en-GB"/>
              <a:pPr>
                <a:defRPr/>
              </a:pPr>
              <a:t>41</a:t>
            </a:fld>
            <a:endParaRPr lang="en-GB"/>
          </a:p>
        </p:txBody>
      </p:sp>
      <p:pic>
        <p:nvPicPr>
          <p:cNvPr id="4"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440" y="64849"/>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518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457200" y="981075"/>
            <a:ext cx="8229600" cy="2232025"/>
          </a:xfrm>
        </p:spPr>
        <p:txBody>
          <a:bodyPr/>
          <a:lstStyle/>
          <a:p>
            <a:pPr marL="0" indent="0">
              <a:buFontTx/>
              <a:buNone/>
            </a:pPr>
            <a:r>
              <a:rPr lang="en-GB" altLang="en-US"/>
              <a:t> </a:t>
            </a:r>
          </a:p>
        </p:txBody>
      </p:sp>
      <p:sp>
        <p:nvSpPr>
          <p:cNvPr id="4" name="Slide Number Placeholder 5"/>
          <p:cNvSpPr>
            <a:spLocks noGrp="1"/>
          </p:cNvSpPr>
          <p:nvPr>
            <p:ph type="sldNum" sz="quarter" idx="12"/>
          </p:nvPr>
        </p:nvSpPr>
        <p:spPr/>
        <p:txBody>
          <a:bodyPr/>
          <a:lstStyle/>
          <a:p>
            <a:pPr>
              <a:defRPr/>
            </a:pPr>
            <a:fld id="{473CF7F4-40F0-43E3-993B-E113AE1E3724}" type="slidenum">
              <a:rPr lang="en-GB"/>
              <a:pPr>
                <a:defRPr/>
              </a:pPr>
              <a:t>42</a:t>
            </a:fld>
            <a:endParaRPr lang="en-GB"/>
          </a:p>
        </p:txBody>
      </p:sp>
      <p:sp>
        <p:nvSpPr>
          <p:cNvPr id="6148" name="Text Box 366"/>
          <p:cNvSpPr txBox="1">
            <a:spLocks noChangeArrowheads="1"/>
          </p:cNvSpPr>
          <p:nvPr/>
        </p:nvSpPr>
        <p:spPr bwMode="auto">
          <a:xfrm>
            <a:off x="251521" y="116632"/>
            <a:ext cx="8674992" cy="6771084"/>
          </a:xfrm>
          <a:prstGeom prst="rect">
            <a:avLst/>
          </a:prstGeom>
          <a:noFill/>
          <a:ln w="9525">
            <a:noFill/>
            <a:miter lim="800000"/>
            <a:headEnd/>
            <a:tailEnd/>
          </a:ln>
        </p:spPr>
        <p:txBody>
          <a:bodyPr wrap="square">
            <a:spAutoFit/>
          </a:bodyPr>
          <a:lstStyle/>
          <a:p>
            <a:pPr>
              <a:defRPr/>
            </a:pPr>
            <a:r>
              <a:rPr lang="en-GB" sz="2000" u="sng" dirty="0">
                <a:solidFill>
                  <a:srgbClr val="C00000"/>
                </a:solidFill>
              </a:rPr>
              <a:t>Instruction fetch</a:t>
            </a:r>
            <a:endParaRPr lang="en-GB" sz="2000" dirty="0">
              <a:solidFill>
                <a:srgbClr val="C00000"/>
              </a:solidFill>
            </a:endParaRPr>
          </a:p>
          <a:p>
            <a:pPr>
              <a:defRPr/>
            </a:pPr>
            <a:r>
              <a:rPr lang="en-GB" sz="2000" dirty="0"/>
              <a:t>PC </a:t>
            </a:r>
            <a:r>
              <a:rPr lang="en-US" sz="2000" b="1" dirty="0"/>
              <a:t>→ </a:t>
            </a:r>
            <a:r>
              <a:rPr lang="en-US" sz="2000" dirty="0"/>
              <a:t>MAR	</a:t>
            </a:r>
            <a:r>
              <a:rPr lang="en-US" sz="2000" dirty="0">
                <a:solidFill>
                  <a:srgbClr val="00B050"/>
                </a:solidFill>
              </a:rPr>
              <a:t>send a copy of PC contents to MAR</a:t>
            </a:r>
          </a:p>
          <a:p>
            <a:pPr>
              <a:defRPr/>
            </a:pPr>
            <a:r>
              <a:rPr lang="en-US" sz="2000" dirty="0"/>
              <a:t>(increment PC)	</a:t>
            </a:r>
            <a:r>
              <a:rPr lang="en-US" sz="2000" dirty="0">
                <a:solidFill>
                  <a:srgbClr val="00B050"/>
                </a:solidFill>
              </a:rPr>
              <a:t>PC has 1 added to it so it points to the </a:t>
            </a:r>
            <a:r>
              <a:rPr lang="en-US" sz="2000" u="sng" dirty="0">
                <a:solidFill>
                  <a:srgbClr val="00B050"/>
                </a:solidFill>
              </a:rPr>
              <a:t>next</a:t>
            </a:r>
            <a:r>
              <a:rPr lang="en-US" sz="2000" dirty="0">
                <a:solidFill>
                  <a:srgbClr val="00B050"/>
                </a:solidFill>
              </a:rPr>
              <a:t> instruction</a:t>
            </a:r>
          </a:p>
          <a:p>
            <a:pPr>
              <a:defRPr/>
            </a:pPr>
            <a:r>
              <a:rPr lang="en-US" sz="2000" dirty="0"/>
              <a:t>MAR </a:t>
            </a:r>
            <a:r>
              <a:rPr lang="en-US" sz="2000" b="1" dirty="0"/>
              <a:t>→ </a:t>
            </a:r>
            <a:r>
              <a:rPr lang="en-US" sz="2000" dirty="0"/>
              <a:t>store	</a:t>
            </a:r>
            <a:r>
              <a:rPr lang="en-US" sz="2000" dirty="0">
                <a:solidFill>
                  <a:srgbClr val="00B050"/>
                </a:solidFill>
              </a:rPr>
              <a:t>the instruction is fetched from store</a:t>
            </a:r>
          </a:p>
          <a:p>
            <a:pPr>
              <a:defRPr/>
            </a:pPr>
            <a:r>
              <a:rPr lang="en-US" sz="2000" dirty="0"/>
              <a:t>store </a:t>
            </a:r>
            <a:r>
              <a:rPr lang="en-US" sz="2000" b="1" dirty="0"/>
              <a:t>→ </a:t>
            </a:r>
            <a:r>
              <a:rPr lang="en-US" sz="2000" dirty="0"/>
              <a:t>MDR	</a:t>
            </a:r>
            <a:r>
              <a:rPr lang="en-US" sz="2000" dirty="0">
                <a:solidFill>
                  <a:srgbClr val="00B050"/>
                </a:solidFill>
              </a:rPr>
              <a:t>and placed in the MDR</a:t>
            </a:r>
          </a:p>
          <a:p>
            <a:pPr>
              <a:defRPr/>
            </a:pPr>
            <a:endParaRPr lang="en-GB" sz="800" u="sng" dirty="0"/>
          </a:p>
          <a:p>
            <a:pPr>
              <a:defRPr/>
            </a:pPr>
            <a:r>
              <a:rPr lang="en-GB" sz="2000" u="sng" dirty="0">
                <a:solidFill>
                  <a:srgbClr val="C00000"/>
                </a:solidFill>
              </a:rPr>
              <a:t>Decode</a:t>
            </a:r>
            <a:endParaRPr lang="en-GB" sz="2000" dirty="0">
              <a:solidFill>
                <a:srgbClr val="C00000"/>
              </a:solidFill>
            </a:endParaRPr>
          </a:p>
          <a:p>
            <a:pPr>
              <a:defRPr/>
            </a:pPr>
            <a:r>
              <a:rPr lang="en-GB" sz="2000" dirty="0"/>
              <a:t>MDR </a:t>
            </a:r>
            <a:r>
              <a:rPr lang="en-US" sz="2000" b="1" dirty="0"/>
              <a:t>→ </a:t>
            </a:r>
            <a:r>
              <a:rPr lang="en-US" sz="2000" dirty="0"/>
              <a:t>IR	</a:t>
            </a:r>
            <a:r>
              <a:rPr lang="en-US" sz="2000" dirty="0">
                <a:solidFill>
                  <a:srgbClr val="00B050"/>
                </a:solidFill>
              </a:rPr>
              <a:t>instruction is moved to instruction register</a:t>
            </a:r>
            <a:endParaRPr lang="en-GB" sz="2000" dirty="0">
              <a:solidFill>
                <a:srgbClr val="00B050"/>
              </a:solidFill>
            </a:endParaRPr>
          </a:p>
          <a:p>
            <a:pPr>
              <a:defRPr/>
            </a:pPr>
            <a:r>
              <a:rPr lang="en-GB" sz="2000" dirty="0"/>
              <a:t>(decode)	</a:t>
            </a:r>
            <a:r>
              <a:rPr lang="en-GB" sz="2000" dirty="0">
                <a:solidFill>
                  <a:srgbClr val="00B050"/>
                </a:solidFill>
              </a:rPr>
              <a:t>decoding of opcode occurs</a:t>
            </a:r>
          </a:p>
          <a:p>
            <a:pPr>
              <a:defRPr/>
            </a:pPr>
            <a:endParaRPr lang="en-GB" sz="800" u="sng" dirty="0"/>
          </a:p>
          <a:p>
            <a:pPr>
              <a:defRPr/>
            </a:pPr>
            <a:r>
              <a:rPr lang="en-GB" sz="2000" u="sng" dirty="0">
                <a:solidFill>
                  <a:srgbClr val="C00000"/>
                </a:solidFill>
              </a:rPr>
              <a:t>Operand fetch</a:t>
            </a:r>
            <a:r>
              <a:rPr lang="en-GB" sz="2000" dirty="0"/>
              <a:t>	</a:t>
            </a:r>
            <a:r>
              <a:rPr lang="en-GB" sz="2000" dirty="0">
                <a:solidFill>
                  <a:srgbClr val="00B050"/>
                </a:solidFill>
              </a:rPr>
              <a:t>nothing to do, 42 is part of immediate mode instruction</a:t>
            </a:r>
          </a:p>
          <a:p>
            <a:pPr>
              <a:defRPr/>
            </a:pPr>
            <a:endParaRPr lang="en-GB" sz="800" u="sng" dirty="0">
              <a:solidFill>
                <a:srgbClr val="000099"/>
              </a:solidFill>
            </a:endParaRPr>
          </a:p>
          <a:p>
            <a:pPr>
              <a:defRPr/>
            </a:pPr>
            <a:r>
              <a:rPr lang="en-GB" sz="2000" u="sng" dirty="0">
                <a:solidFill>
                  <a:schemeClr val="accent2">
                    <a:lumMod val="50000"/>
                  </a:schemeClr>
                </a:solidFill>
              </a:rPr>
              <a:t>Execute</a:t>
            </a:r>
            <a:endParaRPr lang="en-GB" sz="2000" dirty="0">
              <a:solidFill>
                <a:schemeClr val="accent2">
                  <a:lumMod val="50000"/>
                </a:schemeClr>
              </a:solidFill>
            </a:endParaRPr>
          </a:p>
          <a:p>
            <a:pPr>
              <a:defRPr/>
            </a:pPr>
            <a:r>
              <a:rPr lang="en-GB" sz="2000" dirty="0">
                <a:solidFill>
                  <a:schemeClr val="accent2">
                    <a:lumMod val="50000"/>
                  </a:schemeClr>
                </a:solidFill>
              </a:rPr>
              <a:t>IR</a:t>
            </a:r>
            <a:r>
              <a:rPr lang="en-GB" sz="2000" baseline="-25000" dirty="0">
                <a:solidFill>
                  <a:schemeClr val="accent2">
                    <a:lumMod val="50000"/>
                  </a:schemeClr>
                </a:solidFill>
              </a:rPr>
              <a:t>ADDR</a:t>
            </a:r>
            <a:r>
              <a:rPr lang="en-GB" sz="2000" dirty="0">
                <a:solidFill>
                  <a:schemeClr val="accent2">
                    <a:lumMod val="50000"/>
                  </a:schemeClr>
                </a:solidFill>
              </a:rPr>
              <a:t> </a:t>
            </a:r>
            <a:r>
              <a:rPr lang="en-US" sz="2000" dirty="0">
                <a:solidFill>
                  <a:schemeClr val="accent2">
                    <a:lumMod val="50000"/>
                  </a:schemeClr>
                </a:solidFill>
              </a:rPr>
              <a:t>→ IB	</a:t>
            </a:r>
            <a:r>
              <a:rPr lang="en-US" sz="2000" dirty="0">
                <a:solidFill>
                  <a:srgbClr val="00B050"/>
                </a:solidFill>
              </a:rPr>
              <a:t>put the data (42) into the ALU’s input buffer</a:t>
            </a:r>
          </a:p>
          <a:p>
            <a:pPr>
              <a:defRPr/>
            </a:pPr>
            <a:endParaRPr lang="en-US" sz="200" dirty="0">
              <a:solidFill>
                <a:schemeClr val="accent2">
                  <a:lumMod val="50000"/>
                </a:schemeClr>
              </a:solidFill>
            </a:endParaRPr>
          </a:p>
          <a:p>
            <a:pPr>
              <a:defRPr/>
            </a:pPr>
            <a:r>
              <a:rPr lang="en-US" sz="2000" dirty="0">
                <a:solidFill>
                  <a:schemeClr val="accent2">
                    <a:lumMod val="50000"/>
                  </a:schemeClr>
                </a:solidFill>
              </a:rPr>
              <a:t>Acc → ALU(via bus) </a:t>
            </a:r>
            <a:r>
              <a:rPr lang="en-US" sz="2000" u="sng" dirty="0">
                <a:solidFill>
                  <a:schemeClr val="accent2">
                    <a:lumMod val="50000"/>
                  </a:schemeClr>
                </a:solidFill>
              </a:rPr>
              <a:t>plus</a:t>
            </a:r>
            <a:r>
              <a:rPr lang="en-US" sz="2000" dirty="0">
                <a:solidFill>
                  <a:schemeClr val="accent2">
                    <a:lumMod val="50000"/>
                  </a:schemeClr>
                </a:solidFill>
              </a:rPr>
              <a:t> IB → OB   </a:t>
            </a:r>
            <a:r>
              <a:rPr lang="en-US" sz="2000" dirty="0">
                <a:solidFill>
                  <a:srgbClr val="00B050"/>
                </a:solidFill>
              </a:rPr>
              <a:t>Acc contents taken via bus to other ALU input, an add takes place in the ALU and result is put into OB</a:t>
            </a:r>
          </a:p>
          <a:p>
            <a:pPr>
              <a:defRPr/>
            </a:pPr>
            <a:endParaRPr lang="en-GB" sz="800" u="sng" dirty="0">
              <a:solidFill>
                <a:srgbClr val="FF0000"/>
              </a:solidFill>
            </a:endParaRPr>
          </a:p>
          <a:p>
            <a:pPr>
              <a:defRPr/>
            </a:pPr>
            <a:r>
              <a:rPr lang="en-GB" sz="2000" u="sng" dirty="0">
                <a:solidFill>
                  <a:srgbClr val="C00000"/>
                </a:solidFill>
              </a:rPr>
              <a:t>Write</a:t>
            </a:r>
            <a:endParaRPr lang="en-GB" sz="2000" dirty="0">
              <a:solidFill>
                <a:srgbClr val="C00000"/>
              </a:solidFill>
            </a:endParaRPr>
          </a:p>
          <a:p>
            <a:pPr>
              <a:defRPr/>
            </a:pPr>
            <a:r>
              <a:rPr lang="en-GB" sz="2000" dirty="0">
                <a:solidFill>
                  <a:srgbClr val="C00000"/>
                </a:solidFill>
              </a:rPr>
              <a:t>OB </a:t>
            </a:r>
            <a:r>
              <a:rPr lang="en-US" sz="2000" dirty="0">
                <a:solidFill>
                  <a:srgbClr val="C00000"/>
                </a:solidFill>
              </a:rPr>
              <a:t>→ Acc	</a:t>
            </a:r>
            <a:r>
              <a:rPr lang="en-US" sz="2000" dirty="0">
                <a:solidFill>
                  <a:srgbClr val="00B050"/>
                </a:solidFill>
              </a:rPr>
              <a:t>a simple write to a register</a:t>
            </a:r>
          </a:p>
          <a:p>
            <a:pPr>
              <a:defRPr/>
            </a:pPr>
            <a:endParaRPr lang="en-US" sz="2000" dirty="0"/>
          </a:p>
          <a:p>
            <a:pPr>
              <a:defRPr/>
            </a:pPr>
            <a:r>
              <a:rPr lang="en-US" sz="2000" dirty="0">
                <a:solidFill>
                  <a:srgbClr val="C00000"/>
                </a:solidFill>
              </a:rPr>
              <a:t>ONLY LAST TWO PHASES ARE DIFFERENT!</a:t>
            </a:r>
            <a:endParaRPr lang="en-GB" sz="2000" dirty="0">
              <a:solidFill>
                <a:srgbClr val="C00000"/>
              </a:solidFill>
            </a:endParaRPr>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262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04800" y="1676400"/>
            <a:ext cx="8610600" cy="4830763"/>
          </a:xfrm>
        </p:spPr>
        <p:txBody>
          <a:bodyPr/>
          <a:lstStyle/>
          <a:p>
            <a:pPr eaLnBrk="1" hangingPunct="1">
              <a:lnSpc>
                <a:spcPct val="80000"/>
              </a:lnSpc>
            </a:pPr>
            <a:r>
              <a:rPr lang="en-GB" altLang="en-US" dirty="0">
                <a:solidFill>
                  <a:schemeClr val="accent5"/>
                </a:solidFill>
              </a:rPr>
              <a:t>An instruction cycle happens for each machine code instruction.</a:t>
            </a:r>
          </a:p>
          <a:p>
            <a:pPr marL="2057400" lvl="8" indent="0">
              <a:lnSpc>
                <a:spcPct val="80000"/>
              </a:lnSpc>
              <a:buNone/>
            </a:pPr>
            <a:endParaRPr lang="en-GB" altLang="en-US" dirty="0">
              <a:solidFill>
                <a:schemeClr val="accent5"/>
              </a:solidFill>
            </a:endParaRPr>
          </a:p>
          <a:p>
            <a:pPr eaLnBrk="1" hangingPunct="1">
              <a:lnSpc>
                <a:spcPct val="80000"/>
              </a:lnSpc>
            </a:pPr>
            <a:r>
              <a:rPr lang="en-GB" altLang="en-US" dirty="0">
                <a:solidFill>
                  <a:schemeClr val="accent5"/>
                </a:solidFill>
              </a:rPr>
              <a:t>The cycle can be broken down into phases.</a:t>
            </a:r>
          </a:p>
          <a:p>
            <a:pPr marL="2057400" lvl="8" indent="0">
              <a:lnSpc>
                <a:spcPct val="80000"/>
              </a:lnSpc>
              <a:buNone/>
            </a:pPr>
            <a:endParaRPr lang="en-GB" altLang="en-US" dirty="0">
              <a:solidFill>
                <a:schemeClr val="accent5"/>
              </a:solidFill>
            </a:endParaRPr>
          </a:p>
          <a:p>
            <a:pPr eaLnBrk="1" hangingPunct="1">
              <a:lnSpc>
                <a:spcPct val="80000"/>
              </a:lnSpc>
            </a:pPr>
            <a:r>
              <a:rPr lang="en-GB" altLang="en-US" dirty="0">
                <a:solidFill>
                  <a:schemeClr val="accent5"/>
                </a:solidFill>
              </a:rPr>
              <a:t>Each phase consists of a number of steps (micro-operations).</a:t>
            </a:r>
          </a:p>
          <a:p>
            <a:pPr marL="2057400" lvl="8" indent="0">
              <a:lnSpc>
                <a:spcPct val="80000"/>
              </a:lnSpc>
              <a:buNone/>
            </a:pPr>
            <a:endParaRPr lang="en-GB" altLang="en-US" dirty="0">
              <a:solidFill>
                <a:schemeClr val="accent5"/>
              </a:solidFill>
            </a:endParaRPr>
          </a:p>
          <a:p>
            <a:pPr eaLnBrk="1" hangingPunct="1">
              <a:lnSpc>
                <a:spcPct val="80000"/>
              </a:lnSpc>
            </a:pPr>
            <a:r>
              <a:rPr lang="en-GB" altLang="en-US" dirty="0">
                <a:solidFill>
                  <a:schemeClr val="accent5"/>
                </a:solidFill>
              </a:rPr>
              <a:t>Each step (micro-operation) can be described by using RTL.</a:t>
            </a:r>
          </a:p>
        </p:txBody>
      </p:sp>
      <p:sp>
        <p:nvSpPr>
          <p:cNvPr id="4" name="Slide Number Placeholder 5"/>
          <p:cNvSpPr>
            <a:spLocks noGrp="1"/>
          </p:cNvSpPr>
          <p:nvPr>
            <p:ph type="sldNum" sz="quarter" idx="12"/>
          </p:nvPr>
        </p:nvSpPr>
        <p:spPr/>
        <p:txBody>
          <a:bodyPr/>
          <a:lstStyle/>
          <a:p>
            <a:pPr>
              <a:defRPr/>
            </a:pPr>
            <a:fld id="{266CF9C9-7604-4CBA-BAC2-CE99471593E7}" type="slidenum">
              <a:rPr lang="en-GB"/>
              <a:pPr>
                <a:defRPr/>
              </a:pPr>
              <a:t>43</a:t>
            </a:fld>
            <a:endParaRPr lang="en-GB"/>
          </a:p>
        </p:txBody>
      </p:sp>
      <p:sp>
        <p:nvSpPr>
          <p:cNvPr id="19460" name="Text Box 4"/>
          <p:cNvSpPr txBox="1">
            <a:spLocks noChangeArrowheads="1"/>
          </p:cNvSpPr>
          <p:nvPr/>
        </p:nvSpPr>
        <p:spPr bwMode="auto">
          <a:xfrm>
            <a:off x="304800" y="685800"/>
            <a:ext cx="861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dirty="0"/>
              <a:t>To summarise (so far) :-</a:t>
            </a:r>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22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1401762"/>
          </a:xfrm>
        </p:spPr>
        <p:txBody>
          <a:bodyPr rtlCol="0">
            <a:normAutofit/>
          </a:bodyPr>
          <a:lstStyle/>
          <a:p>
            <a:pPr eaLnBrk="1" fontAlgn="auto" hangingPunct="1">
              <a:spcAft>
                <a:spcPts val="0"/>
              </a:spcAft>
              <a:defRPr/>
            </a:pPr>
            <a:r>
              <a:rPr lang="en-GB" b="1" u="sng" dirty="0"/>
              <a:t>Control Structures, Sequences and the Decoder.</a:t>
            </a:r>
          </a:p>
        </p:txBody>
      </p:sp>
      <p:sp>
        <p:nvSpPr>
          <p:cNvPr id="7" name="Slide Number Placeholder 5"/>
          <p:cNvSpPr>
            <a:spLocks noGrp="1"/>
          </p:cNvSpPr>
          <p:nvPr>
            <p:ph type="sldNum" sz="quarter" idx="12"/>
          </p:nvPr>
        </p:nvSpPr>
        <p:spPr/>
        <p:txBody>
          <a:bodyPr/>
          <a:lstStyle/>
          <a:p>
            <a:pPr>
              <a:defRPr/>
            </a:pPr>
            <a:fld id="{F9784769-8A92-4577-934D-6A20312C6CAE}" type="slidenum">
              <a:rPr lang="en-GB"/>
              <a:pPr>
                <a:defRPr/>
              </a:pPr>
              <a:t>44</a:t>
            </a:fld>
            <a:endParaRPr lang="en-GB"/>
          </a:p>
        </p:txBody>
      </p:sp>
      <p:sp>
        <p:nvSpPr>
          <p:cNvPr id="3076" name="Text Box 4"/>
          <p:cNvSpPr txBox="1">
            <a:spLocks noChangeArrowheads="1"/>
          </p:cNvSpPr>
          <p:nvPr/>
        </p:nvSpPr>
        <p:spPr bwMode="auto">
          <a:xfrm>
            <a:off x="1066800" y="1981200"/>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sp>
        <p:nvSpPr>
          <p:cNvPr id="3077" name="Rectangle 357"/>
          <p:cNvSpPr>
            <a:spLocks noChangeArrowheads="1"/>
          </p:cNvSpPr>
          <p:nvPr/>
        </p:nvSpPr>
        <p:spPr bwMode="auto">
          <a:xfrm>
            <a:off x="539750" y="5157788"/>
            <a:ext cx="8135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800" dirty="0"/>
              <a:t>We have developed </a:t>
            </a:r>
            <a:r>
              <a:rPr lang="en-US" altLang="en-US" sz="2800" dirty="0"/>
              <a:t>a more-or-less complete data flow picture for our simple CPU. </a:t>
            </a:r>
            <a:endParaRPr lang="en-GB" altLang="en-US" sz="2800" dirty="0"/>
          </a:p>
        </p:txBody>
      </p:sp>
      <p:sp>
        <p:nvSpPr>
          <p:cNvPr id="3078" name="Text Box 358"/>
          <p:cNvSpPr txBox="1">
            <a:spLocks noChangeArrowheads="1"/>
          </p:cNvSpPr>
          <p:nvPr/>
        </p:nvSpPr>
        <p:spPr bwMode="auto">
          <a:xfrm>
            <a:off x="1066800" y="1752600"/>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3079" name="Picture 7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1773238"/>
            <a:ext cx="6711950" cy="302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62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457200" y="981075"/>
            <a:ext cx="8229600" cy="2232025"/>
          </a:xfrm>
        </p:spPr>
        <p:txBody>
          <a:bodyPr/>
          <a:lstStyle/>
          <a:p>
            <a:pPr marL="0" indent="0" eaLnBrk="1" hangingPunct="1">
              <a:buFontTx/>
              <a:buNone/>
            </a:pPr>
            <a:r>
              <a:rPr lang="en-GB" altLang="en-US"/>
              <a:t> </a:t>
            </a:r>
          </a:p>
        </p:txBody>
      </p:sp>
      <p:sp>
        <p:nvSpPr>
          <p:cNvPr id="4" name="Slide Number Placeholder 5"/>
          <p:cNvSpPr>
            <a:spLocks noGrp="1"/>
          </p:cNvSpPr>
          <p:nvPr>
            <p:ph type="sldNum" sz="quarter" idx="12"/>
          </p:nvPr>
        </p:nvSpPr>
        <p:spPr/>
        <p:txBody>
          <a:bodyPr/>
          <a:lstStyle/>
          <a:p>
            <a:pPr>
              <a:defRPr/>
            </a:pPr>
            <a:fld id="{5A8D3316-89AF-4C63-A681-50503234E3B1}" type="slidenum">
              <a:rPr lang="en-GB"/>
              <a:pPr>
                <a:defRPr/>
              </a:pPr>
              <a:t>45</a:t>
            </a:fld>
            <a:endParaRPr lang="en-GB"/>
          </a:p>
        </p:txBody>
      </p:sp>
      <p:sp>
        <p:nvSpPr>
          <p:cNvPr id="7172" name="Text Box 3"/>
          <p:cNvSpPr txBox="1">
            <a:spLocks noChangeArrowheads="1"/>
          </p:cNvSpPr>
          <p:nvPr/>
        </p:nvSpPr>
        <p:spPr bwMode="auto">
          <a:xfrm>
            <a:off x="323850" y="476250"/>
            <a:ext cx="8424863"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dirty="0"/>
              <a:t>We can make other modifications to this instruction to show different features such as alternative addressing modes.</a:t>
            </a:r>
          </a:p>
          <a:p>
            <a:pPr eaLnBrk="1" hangingPunct="1"/>
            <a:endParaRPr lang="en-GB" altLang="en-US" sz="800" dirty="0"/>
          </a:p>
          <a:p>
            <a:pPr algn="ctr" eaLnBrk="1" hangingPunct="1"/>
            <a:r>
              <a:rPr lang="en-GB" altLang="en-US" sz="2000" dirty="0">
                <a:solidFill>
                  <a:srgbClr val="C00000"/>
                </a:solidFill>
              </a:rPr>
              <a:t>ADD 1234</a:t>
            </a:r>
          </a:p>
          <a:p>
            <a:pPr algn="ctr" eaLnBrk="1" hangingPunct="1"/>
            <a:r>
              <a:rPr lang="en-GB" altLang="en-US" sz="2000" dirty="0"/>
              <a:t>Add to the accumulator the number found in address 1234 in the store.</a:t>
            </a:r>
          </a:p>
          <a:p>
            <a:pPr algn="ctr" eaLnBrk="1" hangingPunct="1"/>
            <a:r>
              <a:rPr lang="en-GB" altLang="en-US" sz="2000" dirty="0"/>
              <a:t>(this is a direct mode instruction)</a:t>
            </a:r>
          </a:p>
          <a:p>
            <a:pPr eaLnBrk="1" hangingPunct="1"/>
            <a:endParaRPr lang="en-GB" altLang="en-US" sz="2000" dirty="0"/>
          </a:p>
          <a:p>
            <a:pPr eaLnBrk="1" hangingPunct="1"/>
            <a:r>
              <a:rPr lang="en-GB" altLang="en-US" sz="2000" dirty="0"/>
              <a:t>Operand fetch phase is principal one affected except that the Instruction Register’s address part now holds 1234 as address of the data required.</a:t>
            </a:r>
          </a:p>
          <a:p>
            <a:pPr eaLnBrk="1" hangingPunct="1"/>
            <a:endParaRPr lang="en-GB" altLang="en-US" sz="2000" u="sng" dirty="0"/>
          </a:p>
          <a:p>
            <a:pPr eaLnBrk="1" hangingPunct="1"/>
            <a:r>
              <a:rPr lang="en-GB" altLang="en-US" sz="2000" u="sng" dirty="0">
                <a:solidFill>
                  <a:srgbClr val="C00000"/>
                </a:solidFill>
              </a:rPr>
              <a:t>Operand fetch</a:t>
            </a:r>
            <a:r>
              <a:rPr lang="en-GB" altLang="en-US" sz="2000" dirty="0">
                <a:solidFill>
                  <a:srgbClr val="C00000"/>
                </a:solidFill>
              </a:rPr>
              <a:t> </a:t>
            </a:r>
          </a:p>
          <a:p>
            <a:pPr eaLnBrk="1" hangingPunct="1"/>
            <a:r>
              <a:rPr lang="en-GB" altLang="en-US" sz="2000" dirty="0"/>
              <a:t>IR</a:t>
            </a:r>
            <a:r>
              <a:rPr lang="en-GB" altLang="en-US" sz="2000" baseline="-25000" dirty="0"/>
              <a:t>ADDR</a:t>
            </a:r>
            <a:r>
              <a:rPr lang="en-GB" altLang="en-US" sz="2000" dirty="0"/>
              <a:t> </a:t>
            </a:r>
            <a:r>
              <a:rPr lang="en-US" altLang="en-US" sz="2000" dirty="0"/>
              <a:t>→ MAR       </a:t>
            </a:r>
            <a:r>
              <a:rPr lang="en-US" altLang="en-US" sz="2000" dirty="0">
                <a:solidFill>
                  <a:srgbClr val="00B050"/>
                </a:solidFill>
              </a:rPr>
              <a:t>the address of the data required is put into the MAR</a:t>
            </a:r>
          </a:p>
          <a:p>
            <a:pPr eaLnBrk="1" hangingPunct="1"/>
            <a:r>
              <a:rPr lang="en-US" altLang="en-US" sz="2000" dirty="0"/>
              <a:t>MAR   </a:t>
            </a:r>
            <a:r>
              <a:rPr lang="en-US" altLang="en-US" sz="2000" b="1" dirty="0"/>
              <a:t>→ </a:t>
            </a:r>
            <a:r>
              <a:rPr lang="en-US" altLang="en-US" sz="2000" dirty="0"/>
              <a:t>store	     </a:t>
            </a:r>
            <a:r>
              <a:rPr lang="en-US" altLang="en-US" sz="2000" dirty="0">
                <a:solidFill>
                  <a:srgbClr val="00B050"/>
                </a:solidFill>
              </a:rPr>
              <a:t>the data address is sent to the store</a:t>
            </a:r>
          </a:p>
          <a:p>
            <a:pPr eaLnBrk="1" hangingPunct="1"/>
            <a:r>
              <a:rPr lang="en-US" altLang="en-US" sz="2000" dirty="0"/>
              <a:t>store   </a:t>
            </a:r>
            <a:r>
              <a:rPr lang="en-US" altLang="en-US" sz="2000" b="1" dirty="0"/>
              <a:t>→ </a:t>
            </a:r>
            <a:r>
              <a:rPr lang="en-US" altLang="en-US" sz="2000" dirty="0"/>
              <a:t>MDR	     </a:t>
            </a:r>
            <a:r>
              <a:rPr lang="en-US" altLang="en-US" sz="2000" dirty="0">
                <a:solidFill>
                  <a:srgbClr val="00B050"/>
                </a:solidFill>
              </a:rPr>
              <a:t>and the data there is fetched and placed in MDR</a:t>
            </a:r>
          </a:p>
          <a:p>
            <a:pPr eaLnBrk="1" hangingPunct="1"/>
            <a:endParaRPr lang="en-US" altLang="en-US" sz="800" dirty="0"/>
          </a:p>
          <a:p>
            <a:pPr eaLnBrk="1" hangingPunct="1"/>
            <a:r>
              <a:rPr lang="en-US" altLang="en-US" sz="2000" dirty="0"/>
              <a:t>The only other alteration is a slight modification of the ‘execute’ phase as follows.</a:t>
            </a:r>
          </a:p>
          <a:p>
            <a:pPr eaLnBrk="1" hangingPunct="1"/>
            <a:endParaRPr lang="en-GB" altLang="en-US" sz="800" dirty="0"/>
          </a:p>
          <a:p>
            <a:pPr eaLnBrk="1" hangingPunct="1"/>
            <a:r>
              <a:rPr lang="en-GB" altLang="en-US" sz="2000" u="sng" dirty="0">
                <a:solidFill>
                  <a:srgbClr val="C00000"/>
                </a:solidFill>
              </a:rPr>
              <a:t>Execute</a:t>
            </a:r>
            <a:endParaRPr lang="en-GB" altLang="en-US" sz="2000" dirty="0">
              <a:solidFill>
                <a:srgbClr val="C00000"/>
              </a:solidFill>
            </a:endParaRPr>
          </a:p>
          <a:p>
            <a:pPr eaLnBrk="1" hangingPunct="1"/>
            <a:r>
              <a:rPr lang="en-GB" altLang="en-US" sz="2000" dirty="0"/>
              <a:t>MDR </a:t>
            </a:r>
            <a:r>
              <a:rPr lang="en-US" altLang="en-US" sz="2000" dirty="0"/>
              <a:t>→ IB	        </a:t>
            </a:r>
            <a:r>
              <a:rPr lang="en-US" altLang="en-US" sz="2000" dirty="0">
                <a:solidFill>
                  <a:srgbClr val="00B050"/>
                </a:solidFill>
              </a:rPr>
              <a:t>put data (from location 1234) into ALU’s input buffer</a:t>
            </a:r>
            <a:endParaRPr lang="en-GB" altLang="en-US" sz="2000" dirty="0">
              <a:solidFill>
                <a:srgbClr val="00B050"/>
              </a:solidFill>
            </a:endParaRPr>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685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457200" y="981075"/>
            <a:ext cx="8229600" cy="2232025"/>
          </a:xfrm>
        </p:spPr>
        <p:txBody>
          <a:bodyPr/>
          <a:lstStyle/>
          <a:p>
            <a:pPr marL="0" indent="0" eaLnBrk="1" hangingPunct="1">
              <a:buFontTx/>
              <a:buNone/>
            </a:pPr>
            <a:r>
              <a:rPr lang="en-GB" altLang="en-US"/>
              <a:t> </a:t>
            </a:r>
          </a:p>
        </p:txBody>
      </p:sp>
      <p:sp>
        <p:nvSpPr>
          <p:cNvPr id="4" name="Slide Number Placeholder 5"/>
          <p:cNvSpPr>
            <a:spLocks noGrp="1"/>
          </p:cNvSpPr>
          <p:nvPr>
            <p:ph type="sldNum" sz="quarter" idx="12"/>
          </p:nvPr>
        </p:nvSpPr>
        <p:spPr/>
        <p:txBody>
          <a:bodyPr/>
          <a:lstStyle/>
          <a:p>
            <a:pPr>
              <a:defRPr/>
            </a:pPr>
            <a:fld id="{C3FA38C3-BDC1-46FA-833E-27BE0B286140}" type="slidenum">
              <a:rPr lang="en-GB"/>
              <a:pPr>
                <a:defRPr/>
              </a:pPr>
              <a:t>46</a:t>
            </a:fld>
            <a:endParaRPr lang="en-GB"/>
          </a:p>
        </p:txBody>
      </p:sp>
      <p:sp>
        <p:nvSpPr>
          <p:cNvPr id="8196" name="Text Box 3"/>
          <p:cNvSpPr txBox="1">
            <a:spLocks noChangeArrowheads="1"/>
          </p:cNvSpPr>
          <p:nvPr/>
        </p:nvSpPr>
        <p:spPr bwMode="auto">
          <a:xfrm>
            <a:off x="323850" y="260350"/>
            <a:ext cx="8424863"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dirty="0"/>
              <a:t>We can see the modifications needed to this same instruction if the alternative addressing mode was ‘indirect’.</a:t>
            </a:r>
          </a:p>
          <a:p>
            <a:pPr eaLnBrk="1" hangingPunct="1"/>
            <a:endParaRPr lang="en-GB" altLang="en-US" sz="2000" dirty="0"/>
          </a:p>
          <a:p>
            <a:pPr algn="ctr" eaLnBrk="1" hangingPunct="1"/>
            <a:r>
              <a:rPr lang="en-GB" altLang="en-US" sz="2000" dirty="0">
                <a:solidFill>
                  <a:srgbClr val="C00000"/>
                </a:solidFill>
              </a:rPr>
              <a:t>ADD [1234]</a:t>
            </a:r>
          </a:p>
          <a:p>
            <a:pPr algn="ctr" eaLnBrk="1" hangingPunct="1"/>
            <a:r>
              <a:rPr lang="en-GB" altLang="en-US" sz="2000" dirty="0"/>
              <a:t>Add to </a:t>
            </a:r>
            <a:r>
              <a:rPr lang="en-GB" altLang="en-US" sz="2000" dirty="0" err="1"/>
              <a:t>Acc</a:t>
            </a:r>
            <a:r>
              <a:rPr lang="en-GB" altLang="en-US" sz="2000" dirty="0"/>
              <a:t> the number whose address is found in store address 1234.</a:t>
            </a:r>
          </a:p>
          <a:p>
            <a:pPr algn="ctr" eaLnBrk="1" hangingPunct="1"/>
            <a:r>
              <a:rPr lang="en-GB" altLang="en-US" sz="2000" dirty="0"/>
              <a:t>(this is an indirect mode instruction)</a:t>
            </a:r>
          </a:p>
          <a:p>
            <a:pPr algn="ctr" eaLnBrk="1" hangingPunct="1"/>
            <a:endParaRPr lang="en-GB" altLang="en-US" sz="800" u="sng" dirty="0"/>
          </a:p>
          <a:p>
            <a:pPr eaLnBrk="1" hangingPunct="1"/>
            <a:r>
              <a:rPr lang="en-GB" altLang="en-US" sz="2000" u="sng" dirty="0">
                <a:solidFill>
                  <a:srgbClr val="C00000"/>
                </a:solidFill>
              </a:rPr>
              <a:t>Operand fetch</a:t>
            </a:r>
            <a:r>
              <a:rPr lang="en-GB" altLang="en-US" sz="2000" dirty="0">
                <a:solidFill>
                  <a:srgbClr val="C00000"/>
                </a:solidFill>
              </a:rPr>
              <a:t> </a:t>
            </a:r>
          </a:p>
          <a:p>
            <a:pPr eaLnBrk="1" hangingPunct="1"/>
            <a:r>
              <a:rPr lang="en-GB" altLang="en-US" sz="2000" dirty="0"/>
              <a:t>IR</a:t>
            </a:r>
            <a:r>
              <a:rPr lang="en-GB" altLang="en-US" sz="2000" baseline="-25000" dirty="0"/>
              <a:t>ADDR </a:t>
            </a:r>
            <a:r>
              <a:rPr lang="en-US" altLang="en-US" sz="2000" dirty="0"/>
              <a:t>→ MAR    </a:t>
            </a:r>
            <a:r>
              <a:rPr lang="en-US" altLang="en-US" sz="2000" dirty="0">
                <a:solidFill>
                  <a:srgbClr val="00B050"/>
                </a:solidFill>
              </a:rPr>
              <a:t>address of the address required is put into the MAR</a:t>
            </a:r>
          </a:p>
          <a:p>
            <a:pPr eaLnBrk="1" hangingPunct="1"/>
            <a:r>
              <a:rPr lang="en-US" altLang="en-US" sz="2000" dirty="0"/>
              <a:t>MAR </a:t>
            </a:r>
            <a:r>
              <a:rPr lang="en-US" altLang="en-US" sz="2000" b="1" dirty="0"/>
              <a:t>→ </a:t>
            </a:r>
            <a:r>
              <a:rPr lang="en-US" altLang="en-US" sz="2000" dirty="0"/>
              <a:t>store	  </a:t>
            </a:r>
            <a:r>
              <a:rPr lang="en-US" altLang="en-US" sz="2000" dirty="0">
                <a:solidFill>
                  <a:srgbClr val="00B050"/>
                </a:solidFill>
              </a:rPr>
              <a:t>this is sent to the store</a:t>
            </a:r>
          </a:p>
          <a:p>
            <a:pPr eaLnBrk="1" hangingPunct="1"/>
            <a:r>
              <a:rPr lang="en-US" altLang="en-US" sz="2000" dirty="0"/>
              <a:t>Store </a:t>
            </a:r>
            <a:r>
              <a:rPr lang="en-US" altLang="en-US" sz="2000" b="1" dirty="0"/>
              <a:t>→ </a:t>
            </a:r>
            <a:r>
              <a:rPr lang="en-US" altLang="en-US" sz="2000" dirty="0"/>
              <a:t>MDR	  </a:t>
            </a:r>
            <a:r>
              <a:rPr lang="en-US" altLang="en-US" sz="2000" dirty="0">
                <a:solidFill>
                  <a:srgbClr val="00B050"/>
                </a:solidFill>
              </a:rPr>
              <a:t>and the data there (an address) is fetched and</a:t>
            </a:r>
          </a:p>
          <a:p>
            <a:pPr eaLnBrk="1" hangingPunct="1"/>
            <a:r>
              <a:rPr lang="en-US" altLang="en-US" sz="2000" dirty="0"/>
              <a:t>                             </a:t>
            </a:r>
            <a:r>
              <a:rPr lang="en-US" altLang="en-US" sz="2000" dirty="0">
                <a:solidFill>
                  <a:srgbClr val="00B050"/>
                </a:solidFill>
              </a:rPr>
              <a:t>placed in the MDR</a:t>
            </a:r>
            <a:endParaRPr lang="en-GB" altLang="en-US" sz="2000" dirty="0">
              <a:solidFill>
                <a:srgbClr val="00B050"/>
              </a:solidFill>
            </a:endParaRPr>
          </a:p>
          <a:p>
            <a:pPr eaLnBrk="1" hangingPunct="1"/>
            <a:r>
              <a:rPr lang="en-GB" altLang="en-US" sz="2000" dirty="0"/>
              <a:t>MDR </a:t>
            </a:r>
            <a:r>
              <a:rPr lang="en-US" altLang="en-US" sz="2000" dirty="0"/>
              <a:t>→ MAR	   </a:t>
            </a:r>
            <a:r>
              <a:rPr lang="en-US" altLang="en-US" sz="2000" dirty="0">
                <a:solidFill>
                  <a:srgbClr val="00B050"/>
                </a:solidFill>
              </a:rPr>
              <a:t>this is now address of data so needs to be put in MAR</a:t>
            </a:r>
          </a:p>
          <a:p>
            <a:pPr eaLnBrk="1" hangingPunct="1"/>
            <a:r>
              <a:rPr lang="en-US" altLang="en-US" sz="2000" dirty="0"/>
              <a:t>MAR </a:t>
            </a:r>
            <a:r>
              <a:rPr lang="en-US" altLang="en-US" sz="2000" b="1" dirty="0"/>
              <a:t>→ </a:t>
            </a:r>
            <a:r>
              <a:rPr lang="en-US" altLang="en-US" sz="2000" dirty="0"/>
              <a:t>store	  </a:t>
            </a:r>
            <a:r>
              <a:rPr lang="en-US" altLang="en-US" sz="2000" dirty="0">
                <a:solidFill>
                  <a:srgbClr val="00B050"/>
                </a:solidFill>
              </a:rPr>
              <a:t>and then sent to the store</a:t>
            </a:r>
          </a:p>
          <a:p>
            <a:pPr eaLnBrk="1" hangingPunct="1"/>
            <a:r>
              <a:rPr lang="en-US" altLang="en-US" sz="2000" dirty="0"/>
              <a:t>store </a:t>
            </a:r>
            <a:r>
              <a:rPr lang="en-US" altLang="en-US" sz="2000" b="1" dirty="0"/>
              <a:t>→ </a:t>
            </a:r>
            <a:r>
              <a:rPr lang="en-US" altLang="en-US" sz="2000" dirty="0"/>
              <a:t>MDR	  </a:t>
            </a:r>
            <a:r>
              <a:rPr lang="en-US" altLang="en-US" sz="2000" dirty="0">
                <a:solidFill>
                  <a:srgbClr val="00B050"/>
                </a:solidFill>
              </a:rPr>
              <a:t>and data there (‘real’ data) is fetched &amp; placed in MDR</a:t>
            </a:r>
          </a:p>
          <a:p>
            <a:pPr eaLnBrk="1" hangingPunct="1"/>
            <a:endParaRPr lang="en-US" altLang="en-US" sz="2000" dirty="0"/>
          </a:p>
          <a:p>
            <a:pPr eaLnBrk="1" hangingPunct="1"/>
            <a:endParaRPr lang="en-GB" altLang="en-US" sz="2000" dirty="0"/>
          </a:p>
          <a:p>
            <a:pPr eaLnBrk="1" hangingPunct="1"/>
            <a:r>
              <a:rPr lang="en-GB" altLang="en-US" sz="2000" dirty="0"/>
              <a:t>The remainder of the instruction is identical to the previous one.</a:t>
            </a:r>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053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533400" y="260350"/>
            <a:ext cx="8431213" cy="6337300"/>
          </a:xfrm>
        </p:spPr>
        <p:txBody>
          <a:bodyPr>
            <a:normAutofit fontScale="92500" lnSpcReduction="20000"/>
          </a:bodyPr>
          <a:lstStyle/>
          <a:p>
            <a:pPr marL="0" indent="0" eaLnBrk="1" hangingPunct="1">
              <a:lnSpc>
                <a:spcPct val="80000"/>
              </a:lnSpc>
              <a:buFontTx/>
              <a:buNone/>
              <a:defRPr/>
            </a:pPr>
            <a:r>
              <a:rPr lang="en-GB" sz="2000" dirty="0"/>
              <a:t>Finally, we should look briefly at entirely different instruction that simply writes the contents of the Accumulator away to an address in store.</a:t>
            </a:r>
          </a:p>
          <a:p>
            <a:pPr marL="0" indent="0" eaLnBrk="1" hangingPunct="1">
              <a:lnSpc>
                <a:spcPct val="80000"/>
              </a:lnSpc>
              <a:buFontTx/>
              <a:buNone/>
              <a:defRPr/>
            </a:pPr>
            <a:endParaRPr lang="en-GB" sz="800" dirty="0"/>
          </a:p>
          <a:p>
            <a:pPr marL="0" indent="0" algn="ctr" eaLnBrk="1" hangingPunct="1">
              <a:lnSpc>
                <a:spcPct val="80000"/>
              </a:lnSpc>
              <a:buFontTx/>
              <a:buNone/>
              <a:defRPr/>
            </a:pPr>
            <a:r>
              <a:rPr lang="en-GB" sz="2000" dirty="0">
                <a:solidFill>
                  <a:srgbClr val="C00000"/>
                </a:solidFill>
              </a:rPr>
              <a:t>STA #1234</a:t>
            </a:r>
          </a:p>
          <a:p>
            <a:pPr marL="0" indent="0" algn="ctr" eaLnBrk="1" hangingPunct="1">
              <a:lnSpc>
                <a:spcPct val="80000"/>
              </a:lnSpc>
              <a:buFontTx/>
              <a:buNone/>
              <a:defRPr/>
            </a:pPr>
            <a:r>
              <a:rPr lang="en-GB" sz="2000" dirty="0"/>
              <a:t>Store the accumulator at address 1234 in the store.</a:t>
            </a:r>
          </a:p>
          <a:p>
            <a:pPr marL="0" indent="0" eaLnBrk="1" hangingPunct="1">
              <a:lnSpc>
                <a:spcPct val="80000"/>
              </a:lnSpc>
              <a:buFontTx/>
              <a:buNone/>
              <a:defRPr/>
            </a:pPr>
            <a:endParaRPr lang="en-GB" sz="800" u="sng" dirty="0"/>
          </a:p>
          <a:p>
            <a:pPr marL="0" indent="0" eaLnBrk="1" hangingPunct="1">
              <a:lnSpc>
                <a:spcPct val="80000"/>
              </a:lnSpc>
              <a:buFontTx/>
              <a:buNone/>
              <a:defRPr/>
            </a:pPr>
            <a:r>
              <a:rPr lang="en-GB" sz="2000" u="sng" dirty="0">
                <a:solidFill>
                  <a:srgbClr val="C00000"/>
                </a:solidFill>
              </a:rPr>
              <a:t>Instruction fetch</a:t>
            </a:r>
            <a:r>
              <a:rPr lang="en-GB" sz="2000" dirty="0"/>
              <a:t>	  as usual</a:t>
            </a:r>
          </a:p>
          <a:p>
            <a:pPr marL="0" indent="0" eaLnBrk="1" hangingPunct="1">
              <a:lnSpc>
                <a:spcPct val="80000"/>
              </a:lnSpc>
              <a:buFontTx/>
              <a:buNone/>
              <a:defRPr/>
            </a:pPr>
            <a:r>
              <a:rPr lang="en-GB" sz="2000" dirty="0"/>
              <a:t>PC </a:t>
            </a:r>
            <a:r>
              <a:rPr lang="en-US" sz="2000" b="1" dirty="0"/>
              <a:t>→ </a:t>
            </a:r>
            <a:r>
              <a:rPr lang="en-US" sz="2000" dirty="0"/>
              <a:t>MAR	  </a:t>
            </a:r>
            <a:r>
              <a:rPr lang="en-US" sz="2000" dirty="0">
                <a:solidFill>
                  <a:srgbClr val="00B050"/>
                </a:solidFill>
              </a:rPr>
              <a:t>send a copy of PC contents to MAR</a:t>
            </a:r>
          </a:p>
          <a:p>
            <a:pPr marL="0" indent="0" eaLnBrk="1" hangingPunct="1">
              <a:lnSpc>
                <a:spcPct val="80000"/>
              </a:lnSpc>
              <a:buFontTx/>
              <a:buNone/>
              <a:defRPr/>
            </a:pPr>
            <a:r>
              <a:rPr lang="en-US" sz="2000" dirty="0"/>
              <a:t>(increment PC)	  </a:t>
            </a:r>
            <a:r>
              <a:rPr lang="en-US" sz="2000" dirty="0">
                <a:solidFill>
                  <a:srgbClr val="00B050"/>
                </a:solidFill>
              </a:rPr>
              <a:t>PC has 1 added to it so it points to the </a:t>
            </a:r>
            <a:r>
              <a:rPr lang="en-US" sz="2000" u="sng" dirty="0">
                <a:solidFill>
                  <a:srgbClr val="00B050"/>
                </a:solidFill>
              </a:rPr>
              <a:t>next</a:t>
            </a:r>
            <a:r>
              <a:rPr lang="en-US" sz="2000" dirty="0">
                <a:solidFill>
                  <a:srgbClr val="00B050"/>
                </a:solidFill>
              </a:rPr>
              <a:t> instruction</a:t>
            </a:r>
          </a:p>
          <a:p>
            <a:pPr marL="0" indent="0" eaLnBrk="1" hangingPunct="1">
              <a:lnSpc>
                <a:spcPct val="80000"/>
              </a:lnSpc>
              <a:buFontTx/>
              <a:buNone/>
              <a:defRPr/>
            </a:pPr>
            <a:r>
              <a:rPr lang="en-US" sz="2000" dirty="0"/>
              <a:t>MAR </a:t>
            </a:r>
            <a:r>
              <a:rPr lang="en-US" sz="2000" b="1" dirty="0"/>
              <a:t>→ </a:t>
            </a:r>
            <a:r>
              <a:rPr lang="en-US" sz="2000" dirty="0"/>
              <a:t>store	  </a:t>
            </a:r>
            <a:r>
              <a:rPr lang="en-US" sz="2000" dirty="0">
                <a:solidFill>
                  <a:srgbClr val="00B050"/>
                </a:solidFill>
              </a:rPr>
              <a:t>the instruction is fetched from store</a:t>
            </a:r>
          </a:p>
          <a:p>
            <a:pPr marL="0" indent="0" eaLnBrk="1" hangingPunct="1">
              <a:lnSpc>
                <a:spcPct val="80000"/>
              </a:lnSpc>
              <a:buFontTx/>
              <a:buNone/>
              <a:defRPr/>
            </a:pPr>
            <a:r>
              <a:rPr lang="en-US" sz="2000" dirty="0"/>
              <a:t>store </a:t>
            </a:r>
            <a:r>
              <a:rPr lang="en-US" sz="2000" b="1" dirty="0"/>
              <a:t>→ </a:t>
            </a:r>
            <a:r>
              <a:rPr lang="en-US" sz="2000" dirty="0"/>
              <a:t>MDR	  </a:t>
            </a:r>
            <a:r>
              <a:rPr lang="en-US" sz="2000" dirty="0">
                <a:solidFill>
                  <a:srgbClr val="00B050"/>
                </a:solidFill>
              </a:rPr>
              <a:t>and placed in the MDR</a:t>
            </a:r>
          </a:p>
          <a:p>
            <a:pPr marL="0" indent="0" eaLnBrk="1" hangingPunct="1">
              <a:lnSpc>
                <a:spcPct val="80000"/>
              </a:lnSpc>
              <a:buFontTx/>
              <a:buNone/>
              <a:defRPr/>
            </a:pPr>
            <a:endParaRPr lang="en-GB" sz="800" u="sng" dirty="0"/>
          </a:p>
          <a:p>
            <a:pPr marL="0" indent="0" eaLnBrk="1" hangingPunct="1">
              <a:lnSpc>
                <a:spcPct val="80000"/>
              </a:lnSpc>
              <a:buFontTx/>
              <a:buNone/>
              <a:defRPr/>
            </a:pPr>
            <a:r>
              <a:rPr lang="en-GB" sz="2000" u="sng" dirty="0">
                <a:solidFill>
                  <a:srgbClr val="C00000"/>
                </a:solidFill>
              </a:rPr>
              <a:t>Decode</a:t>
            </a:r>
            <a:r>
              <a:rPr lang="en-GB" sz="2000" dirty="0"/>
              <a:t>		  as usual</a:t>
            </a:r>
          </a:p>
          <a:p>
            <a:pPr marL="0" indent="0" eaLnBrk="1" hangingPunct="1">
              <a:lnSpc>
                <a:spcPct val="80000"/>
              </a:lnSpc>
              <a:buFontTx/>
              <a:buNone/>
              <a:defRPr/>
            </a:pPr>
            <a:r>
              <a:rPr lang="en-GB" sz="2000" dirty="0"/>
              <a:t>MDR </a:t>
            </a:r>
            <a:r>
              <a:rPr lang="en-US" sz="2000" b="1" dirty="0"/>
              <a:t>→ </a:t>
            </a:r>
            <a:r>
              <a:rPr lang="en-US" sz="2000" dirty="0"/>
              <a:t>IR	  </a:t>
            </a:r>
            <a:r>
              <a:rPr lang="en-US" sz="2000" dirty="0">
                <a:solidFill>
                  <a:srgbClr val="00B050"/>
                </a:solidFill>
              </a:rPr>
              <a:t>instruction is moved to instruction register</a:t>
            </a:r>
            <a:endParaRPr lang="en-GB" sz="2000" dirty="0">
              <a:solidFill>
                <a:srgbClr val="00B050"/>
              </a:solidFill>
            </a:endParaRPr>
          </a:p>
          <a:p>
            <a:pPr marL="0" indent="0" eaLnBrk="1" hangingPunct="1">
              <a:lnSpc>
                <a:spcPct val="80000"/>
              </a:lnSpc>
              <a:buFontTx/>
              <a:buNone/>
              <a:defRPr/>
            </a:pPr>
            <a:r>
              <a:rPr lang="en-GB" sz="2000" dirty="0"/>
              <a:t>(decode)	  </a:t>
            </a:r>
            <a:r>
              <a:rPr lang="en-GB" sz="2000" dirty="0">
                <a:solidFill>
                  <a:srgbClr val="00B050"/>
                </a:solidFill>
              </a:rPr>
              <a:t>decoding of opcode occurs</a:t>
            </a:r>
          </a:p>
          <a:p>
            <a:pPr marL="0" indent="0" eaLnBrk="1" hangingPunct="1">
              <a:lnSpc>
                <a:spcPct val="80000"/>
              </a:lnSpc>
              <a:buFontTx/>
              <a:buNone/>
              <a:defRPr/>
            </a:pPr>
            <a:endParaRPr lang="en-GB" sz="800" u="sng" dirty="0"/>
          </a:p>
          <a:p>
            <a:pPr marL="0" indent="0" eaLnBrk="1" hangingPunct="1">
              <a:lnSpc>
                <a:spcPct val="80000"/>
              </a:lnSpc>
              <a:buFontTx/>
              <a:buNone/>
              <a:defRPr/>
            </a:pPr>
            <a:r>
              <a:rPr lang="en-GB" sz="2000" u="sng" dirty="0">
                <a:solidFill>
                  <a:srgbClr val="C00000"/>
                </a:solidFill>
              </a:rPr>
              <a:t>Operand fetch</a:t>
            </a:r>
            <a:r>
              <a:rPr lang="en-GB" sz="2000" dirty="0"/>
              <a:t>	  </a:t>
            </a:r>
            <a:r>
              <a:rPr lang="en-GB" sz="2000" dirty="0">
                <a:solidFill>
                  <a:srgbClr val="00B050"/>
                </a:solidFill>
              </a:rPr>
              <a:t>nothing to do here, data 1234 is part of the instruction.</a:t>
            </a:r>
          </a:p>
          <a:p>
            <a:pPr marL="0" indent="0" eaLnBrk="1" hangingPunct="1">
              <a:lnSpc>
                <a:spcPct val="80000"/>
              </a:lnSpc>
              <a:buFontTx/>
              <a:buNone/>
              <a:defRPr/>
            </a:pPr>
            <a:r>
              <a:rPr lang="en-GB" sz="800" dirty="0"/>
              <a:t> </a:t>
            </a:r>
          </a:p>
          <a:p>
            <a:pPr marL="0" indent="0" eaLnBrk="1" hangingPunct="1">
              <a:lnSpc>
                <a:spcPct val="80000"/>
              </a:lnSpc>
              <a:buFontTx/>
              <a:buNone/>
              <a:defRPr/>
            </a:pPr>
            <a:r>
              <a:rPr lang="en-GB" sz="2000" u="sng" dirty="0">
                <a:solidFill>
                  <a:srgbClr val="C00000"/>
                </a:solidFill>
              </a:rPr>
              <a:t>Execute</a:t>
            </a:r>
            <a:r>
              <a:rPr lang="en-GB" sz="2000" dirty="0">
                <a:solidFill>
                  <a:srgbClr val="C00000"/>
                </a:solidFill>
              </a:rPr>
              <a:t>	</a:t>
            </a:r>
            <a:r>
              <a:rPr lang="en-GB" sz="2000" dirty="0"/>
              <a:t>  </a:t>
            </a:r>
            <a:r>
              <a:rPr lang="en-GB" sz="2000" dirty="0">
                <a:solidFill>
                  <a:srgbClr val="00B050"/>
                </a:solidFill>
              </a:rPr>
              <a:t>no data transformations to do</a:t>
            </a:r>
          </a:p>
          <a:p>
            <a:pPr marL="0" indent="0" eaLnBrk="1" hangingPunct="1">
              <a:lnSpc>
                <a:spcPct val="80000"/>
              </a:lnSpc>
              <a:buFontTx/>
              <a:buNone/>
              <a:defRPr/>
            </a:pPr>
            <a:endParaRPr lang="en-GB" sz="800" u="sng" dirty="0">
              <a:solidFill>
                <a:srgbClr val="000099"/>
              </a:solidFill>
            </a:endParaRPr>
          </a:p>
          <a:p>
            <a:pPr marL="0" indent="0" eaLnBrk="1" hangingPunct="1">
              <a:lnSpc>
                <a:spcPct val="80000"/>
              </a:lnSpc>
              <a:buFontTx/>
              <a:buNone/>
              <a:defRPr/>
            </a:pPr>
            <a:r>
              <a:rPr lang="en-GB" sz="2000" u="sng" dirty="0">
                <a:solidFill>
                  <a:schemeClr val="accent2">
                    <a:lumMod val="50000"/>
                  </a:schemeClr>
                </a:solidFill>
              </a:rPr>
              <a:t>Write</a:t>
            </a:r>
            <a:endParaRPr lang="en-GB" sz="2000" dirty="0">
              <a:solidFill>
                <a:schemeClr val="accent2">
                  <a:lumMod val="50000"/>
                </a:schemeClr>
              </a:solidFill>
            </a:endParaRPr>
          </a:p>
          <a:p>
            <a:pPr marL="0" indent="0" eaLnBrk="1" hangingPunct="1">
              <a:lnSpc>
                <a:spcPct val="80000"/>
              </a:lnSpc>
              <a:buFontTx/>
              <a:buNone/>
              <a:defRPr/>
            </a:pPr>
            <a:r>
              <a:rPr lang="en-GB" sz="2000" dirty="0">
                <a:solidFill>
                  <a:schemeClr val="accent2">
                    <a:lumMod val="50000"/>
                  </a:schemeClr>
                </a:solidFill>
              </a:rPr>
              <a:t>Acc </a:t>
            </a:r>
            <a:r>
              <a:rPr lang="en-US" sz="2000" dirty="0">
                <a:solidFill>
                  <a:schemeClr val="accent2">
                    <a:lumMod val="50000"/>
                  </a:schemeClr>
                </a:solidFill>
              </a:rPr>
              <a:t>→ MDR	  </a:t>
            </a:r>
            <a:r>
              <a:rPr lang="en-US" sz="2000" dirty="0">
                <a:solidFill>
                  <a:srgbClr val="00B050"/>
                </a:solidFill>
              </a:rPr>
              <a:t>put contents of Acc into MDR so it can be written away</a:t>
            </a:r>
            <a:endParaRPr lang="en-GB" sz="2000" dirty="0">
              <a:solidFill>
                <a:srgbClr val="00B050"/>
              </a:solidFill>
            </a:endParaRPr>
          </a:p>
          <a:p>
            <a:pPr marL="0" indent="0" eaLnBrk="1" hangingPunct="1">
              <a:lnSpc>
                <a:spcPct val="80000"/>
              </a:lnSpc>
              <a:buFontTx/>
              <a:buNone/>
              <a:defRPr/>
            </a:pPr>
            <a:r>
              <a:rPr lang="en-GB" sz="2000" dirty="0">
                <a:solidFill>
                  <a:schemeClr val="accent2">
                    <a:lumMod val="50000"/>
                  </a:schemeClr>
                </a:solidFill>
              </a:rPr>
              <a:t>IR</a:t>
            </a:r>
            <a:r>
              <a:rPr lang="en-GB" sz="2000" baseline="-25000" dirty="0">
                <a:solidFill>
                  <a:schemeClr val="accent2">
                    <a:lumMod val="50000"/>
                  </a:schemeClr>
                </a:solidFill>
              </a:rPr>
              <a:t>ADDR</a:t>
            </a:r>
            <a:r>
              <a:rPr lang="en-GB" sz="2000" dirty="0">
                <a:solidFill>
                  <a:schemeClr val="accent2">
                    <a:lumMod val="50000"/>
                  </a:schemeClr>
                </a:solidFill>
              </a:rPr>
              <a:t> </a:t>
            </a:r>
            <a:r>
              <a:rPr lang="en-US" sz="2000" dirty="0">
                <a:solidFill>
                  <a:schemeClr val="accent2">
                    <a:lumMod val="50000"/>
                  </a:schemeClr>
                </a:solidFill>
              </a:rPr>
              <a:t>→ MAR	  </a:t>
            </a:r>
            <a:r>
              <a:rPr lang="en-US" sz="2000" dirty="0">
                <a:solidFill>
                  <a:srgbClr val="00B050"/>
                </a:solidFill>
              </a:rPr>
              <a:t>put the address to write it to in the MAR</a:t>
            </a:r>
          </a:p>
          <a:p>
            <a:pPr marL="0" indent="0" eaLnBrk="1" hangingPunct="1">
              <a:lnSpc>
                <a:spcPct val="80000"/>
              </a:lnSpc>
              <a:buFontTx/>
              <a:buNone/>
              <a:defRPr/>
            </a:pPr>
            <a:r>
              <a:rPr lang="en-US" sz="2000" dirty="0">
                <a:solidFill>
                  <a:schemeClr val="accent2">
                    <a:lumMod val="50000"/>
                  </a:schemeClr>
                </a:solidFill>
              </a:rPr>
              <a:t>(store write)	  </a:t>
            </a:r>
            <a:r>
              <a:rPr lang="en-US" sz="2000" dirty="0">
                <a:solidFill>
                  <a:srgbClr val="00B050"/>
                </a:solidFill>
              </a:rPr>
              <a:t>a signal is sent to the store to cause the ‘write’</a:t>
            </a:r>
            <a:endParaRPr lang="en-GB" sz="2000" dirty="0">
              <a:solidFill>
                <a:srgbClr val="00B050"/>
              </a:solidFill>
            </a:endParaRPr>
          </a:p>
        </p:txBody>
      </p:sp>
      <p:sp>
        <p:nvSpPr>
          <p:cNvPr id="3" name="Slide Number Placeholder 5"/>
          <p:cNvSpPr>
            <a:spLocks noGrp="1"/>
          </p:cNvSpPr>
          <p:nvPr>
            <p:ph type="sldNum" sz="quarter" idx="12"/>
          </p:nvPr>
        </p:nvSpPr>
        <p:spPr/>
        <p:txBody>
          <a:bodyPr/>
          <a:lstStyle/>
          <a:p>
            <a:pPr>
              <a:defRPr/>
            </a:pPr>
            <a:fld id="{6130A1FF-0B0C-4BCE-B85E-9D10E222C775}" type="slidenum">
              <a:rPr lang="en-GB"/>
              <a:pPr>
                <a:defRPr/>
              </a:pPr>
              <a:t>47</a:t>
            </a:fld>
            <a:endParaRPr lang="en-GB"/>
          </a:p>
        </p:txBody>
      </p:sp>
      <p:pic>
        <p:nvPicPr>
          <p:cNvPr id="4"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5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539750" y="549275"/>
            <a:ext cx="8135938" cy="5470525"/>
          </a:xfrm>
        </p:spPr>
        <p:txBody>
          <a:bodyPr/>
          <a:lstStyle/>
          <a:p>
            <a:pPr marL="268288" indent="-268288" eaLnBrk="1" hangingPunct="1">
              <a:buFontTx/>
              <a:buNone/>
            </a:pPr>
            <a:r>
              <a:rPr lang="en-GB" altLang="en-US" sz="4000" b="1" dirty="0">
                <a:solidFill>
                  <a:srgbClr val="C00000"/>
                </a:solidFill>
              </a:rPr>
              <a:t>We can now see :-</a:t>
            </a:r>
          </a:p>
          <a:p>
            <a:pPr marL="268288" indent="-268288" eaLnBrk="1" hangingPunct="1"/>
            <a:r>
              <a:rPr lang="en-GB" altLang="en-US" dirty="0">
                <a:solidFill>
                  <a:schemeClr val="accent5"/>
                </a:solidFill>
              </a:rPr>
              <a:t>all instructions made up of activities (micro-operations) which can be easily described using RTL</a:t>
            </a:r>
          </a:p>
          <a:p>
            <a:pPr marL="1920240" lvl="8" indent="0">
              <a:buNone/>
            </a:pPr>
            <a:endParaRPr lang="en-GB" altLang="en-US" dirty="0">
              <a:solidFill>
                <a:schemeClr val="accent5"/>
              </a:solidFill>
            </a:endParaRPr>
          </a:p>
          <a:p>
            <a:pPr marL="268288" indent="-268288" eaLnBrk="1" hangingPunct="1"/>
            <a:r>
              <a:rPr lang="en-GB" altLang="en-US" dirty="0">
                <a:solidFill>
                  <a:schemeClr val="accent5"/>
                </a:solidFill>
              </a:rPr>
              <a:t>they are also in small segments of activity or ‘routines’ which appear in many different instructions or more than once</a:t>
            </a:r>
          </a:p>
          <a:p>
            <a:pPr marL="1920240" lvl="8" indent="0">
              <a:buNone/>
            </a:pPr>
            <a:endParaRPr lang="en-GB" altLang="en-US" dirty="0">
              <a:solidFill>
                <a:schemeClr val="accent5"/>
              </a:solidFill>
            </a:endParaRPr>
          </a:p>
          <a:p>
            <a:pPr marL="268288" indent="-268288" eaLnBrk="1" hangingPunct="1"/>
            <a:r>
              <a:rPr lang="en-GB" altLang="en-US" dirty="0">
                <a:solidFill>
                  <a:schemeClr val="accent5"/>
                </a:solidFill>
              </a:rPr>
              <a:t>it is relatively easy to patch these together and gain greater understanding of </a:t>
            </a:r>
          </a:p>
          <a:p>
            <a:pPr marL="828675" lvl="1" eaLnBrk="1" hangingPunct="1"/>
            <a:r>
              <a:rPr lang="en-GB" altLang="en-US" dirty="0">
                <a:solidFill>
                  <a:schemeClr val="accent5"/>
                </a:solidFill>
              </a:rPr>
              <a:t>the CPU’s activities and </a:t>
            </a:r>
          </a:p>
          <a:p>
            <a:pPr marL="828675" lvl="1" eaLnBrk="1" hangingPunct="1"/>
            <a:r>
              <a:rPr lang="en-GB" altLang="en-US" dirty="0">
                <a:solidFill>
                  <a:schemeClr val="accent5"/>
                </a:solidFill>
              </a:rPr>
              <a:t>the operation of the instruction set.</a:t>
            </a:r>
          </a:p>
        </p:txBody>
      </p:sp>
      <p:sp>
        <p:nvSpPr>
          <p:cNvPr id="3" name="Slide Number Placeholder 5"/>
          <p:cNvSpPr>
            <a:spLocks noGrp="1"/>
          </p:cNvSpPr>
          <p:nvPr>
            <p:ph type="sldNum" sz="quarter" idx="12"/>
          </p:nvPr>
        </p:nvSpPr>
        <p:spPr/>
        <p:txBody>
          <a:bodyPr/>
          <a:lstStyle/>
          <a:p>
            <a:pPr>
              <a:defRPr/>
            </a:pPr>
            <a:fld id="{F1EDB19E-45BA-4004-A5EF-0B165434DA51}" type="slidenum">
              <a:rPr lang="en-GB"/>
              <a:pPr>
                <a:defRPr/>
              </a:pPr>
              <a:t>48</a:t>
            </a:fld>
            <a:endParaRPr lang="en-GB"/>
          </a:p>
        </p:txBody>
      </p:sp>
      <p:pic>
        <p:nvPicPr>
          <p:cNvPr id="4"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483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21403" y="615029"/>
            <a:ext cx="8229600" cy="648072"/>
          </a:xfrm>
        </p:spPr>
        <p:txBody>
          <a:bodyPr>
            <a:normAutofit/>
          </a:bodyPr>
          <a:lstStyle/>
          <a:p>
            <a:r>
              <a:rPr lang="en-GB" altLang="en-US" sz="4000" b="1" dirty="0">
                <a:solidFill>
                  <a:srgbClr val="C00000"/>
                </a:solidFill>
              </a:rPr>
              <a:t>Summary</a:t>
            </a:r>
          </a:p>
        </p:txBody>
      </p:sp>
      <p:sp>
        <p:nvSpPr>
          <p:cNvPr id="32771" name="Content Placeholder 2"/>
          <p:cNvSpPr>
            <a:spLocks noGrp="1"/>
          </p:cNvSpPr>
          <p:nvPr>
            <p:ph idx="1"/>
          </p:nvPr>
        </p:nvSpPr>
        <p:spPr>
          <a:xfrm>
            <a:off x="421403" y="1817440"/>
            <a:ext cx="8229600" cy="3771800"/>
          </a:xfrm>
        </p:spPr>
        <p:txBody>
          <a:bodyPr>
            <a:normAutofit/>
          </a:bodyPr>
          <a:lstStyle/>
          <a:p>
            <a:pPr>
              <a:lnSpc>
                <a:spcPct val="80000"/>
              </a:lnSpc>
            </a:pPr>
            <a:r>
              <a:rPr lang="en-GB" altLang="en-US" dirty="0">
                <a:solidFill>
                  <a:schemeClr val="accent5"/>
                </a:solidFill>
              </a:rPr>
              <a:t>An instruction cycle happens for each machine code instruction.</a:t>
            </a:r>
          </a:p>
          <a:p>
            <a:pPr marL="2057400" lvl="8" indent="0">
              <a:lnSpc>
                <a:spcPct val="80000"/>
              </a:lnSpc>
              <a:buNone/>
            </a:pPr>
            <a:endParaRPr lang="en-GB" altLang="en-US" dirty="0">
              <a:solidFill>
                <a:schemeClr val="accent5"/>
              </a:solidFill>
            </a:endParaRPr>
          </a:p>
          <a:p>
            <a:pPr marL="2057400" lvl="8" indent="0">
              <a:lnSpc>
                <a:spcPct val="80000"/>
              </a:lnSpc>
              <a:buNone/>
            </a:pPr>
            <a:endParaRPr lang="en-GB" altLang="en-US" dirty="0">
              <a:solidFill>
                <a:schemeClr val="accent5"/>
              </a:solidFill>
            </a:endParaRPr>
          </a:p>
          <a:p>
            <a:pPr>
              <a:lnSpc>
                <a:spcPct val="80000"/>
              </a:lnSpc>
            </a:pPr>
            <a:r>
              <a:rPr lang="en-GB" altLang="en-US" dirty="0">
                <a:solidFill>
                  <a:schemeClr val="accent5"/>
                </a:solidFill>
              </a:rPr>
              <a:t>The cycle can be broken down into phases.</a:t>
            </a:r>
          </a:p>
          <a:p>
            <a:pPr marL="2057400" lvl="8" indent="0">
              <a:lnSpc>
                <a:spcPct val="80000"/>
              </a:lnSpc>
              <a:buNone/>
            </a:pPr>
            <a:endParaRPr lang="en-GB" altLang="en-US" dirty="0">
              <a:solidFill>
                <a:schemeClr val="accent5"/>
              </a:solidFill>
            </a:endParaRPr>
          </a:p>
          <a:p>
            <a:pPr marL="2057400" lvl="8" indent="0">
              <a:lnSpc>
                <a:spcPct val="80000"/>
              </a:lnSpc>
              <a:buNone/>
            </a:pPr>
            <a:endParaRPr lang="en-GB" altLang="en-US" dirty="0">
              <a:solidFill>
                <a:schemeClr val="accent5"/>
              </a:solidFill>
            </a:endParaRPr>
          </a:p>
          <a:p>
            <a:pPr>
              <a:lnSpc>
                <a:spcPct val="80000"/>
              </a:lnSpc>
            </a:pPr>
            <a:r>
              <a:rPr lang="en-GB" altLang="en-US" dirty="0">
                <a:solidFill>
                  <a:schemeClr val="accent5"/>
                </a:solidFill>
              </a:rPr>
              <a:t>Each phase consists of a number of steps (micro-operations).</a:t>
            </a:r>
          </a:p>
          <a:p>
            <a:pPr marL="2057400" lvl="8" indent="0">
              <a:lnSpc>
                <a:spcPct val="80000"/>
              </a:lnSpc>
              <a:buNone/>
            </a:pPr>
            <a:endParaRPr lang="en-GB" altLang="en-US" dirty="0">
              <a:solidFill>
                <a:schemeClr val="accent5"/>
              </a:solidFill>
            </a:endParaRPr>
          </a:p>
          <a:p>
            <a:pPr marL="2057400" lvl="8" indent="0">
              <a:lnSpc>
                <a:spcPct val="80000"/>
              </a:lnSpc>
              <a:buNone/>
            </a:pPr>
            <a:endParaRPr lang="en-GB" altLang="en-US" dirty="0">
              <a:solidFill>
                <a:schemeClr val="accent5"/>
              </a:solidFill>
            </a:endParaRPr>
          </a:p>
          <a:p>
            <a:pPr>
              <a:lnSpc>
                <a:spcPct val="80000"/>
              </a:lnSpc>
            </a:pPr>
            <a:r>
              <a:rPr lang="en-GB" altLang="en-US" dirty="0">
                <a:solidFill>
                  <a:schemeClr val="accent5"/>
                </a:solidFill>
              </a:rPr>
              <a:t>Each step (micro-operation) can be described by using RTL.</a:t>
            </a:r>
          </a:p>
          <a:p>
            <a:pPr marL="2057400" lvl="8" indent="0">
              <a:buNone/>
            </a:pPr>
            <a:endParaRPr lang="en-GB" altLang="en-US" dirty="0"/>
          </a:p>
        </p:txBody>
      </p:sp>
      <p:sp>
        <p:nvSpPr>
          <p:cNvPr id="4" name="Slide Number Placeholder 3"/>
          <p:cNvSpPr>
            <a:spLocks noGrp="1"/>
          </p:cNvSpPr>
          <p:nvPr>
            <p:ph type="sldNum" sz="quarter" idx="12"/>
          </p:nvPr>
        </p:nvSpPr>
        <p:spPr/>
        <p:txBody>
          <a:bodyPr/>
          <a:lstStyle/>
          <a:p>
            <a:pPr>
              <a:defRPr/>
            </a:pPr>
            <a:fld id="{1EA28301-6681-4BCB-9D60-62901E9AF9FE}" type="slidenum">
              <a:rPr lang="en-GB" smtClean="0"/>
              <a:pPr>
                <a:defRPr/>
              </a:pPr>
              <a:t>49</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04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xfrm>
            <a:off x="373652" y="258606"/>
            <a:ext cx="7886700" cy="670420"/>
          </a:xfrm>
          <a:noFill/>
          <a:ln/>
        </p:spPr>
        <p:txBody>
          <a:bodyPr lIns="90488" tIns="44450" rIns="90488" bIns="44450">
            <a:normAutofit/>
          </a:bodyPr>
          <a:lstStyle/>
          <a:p>
            <a:r>
              <a:rPr lang="en-US" sz="4000" b="1" dirty="0">
                <a:solidFill>
                  <a:srgbClr val="C00000"/>
                </a:solidFill>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196752"/>
            <a:ext cx="7886700" cy="5184576"/>
          </a:xfrm>
          <a:noFill/>
          <a:ln/>
        </p:spPr>
        <p:txBody>
          <a:bodyPr lIns="90488" tIns="44450" rIns="90488" bIns="44450">
            <a:normAutofit/>
          </a:bodyPr>
          <a:lstStyle/>
          <a:p>
            <a:r>
              <a:rPr lang="en-US" dirty="0" err="1"/>
              <a:t>Opcodes</a:t>
            </a:r>
            <a:r>
              <a:rPr lang="en-US" dirty="0"/>
              <a:t> are represented by abbreviations                                                          called  </a:t>
            </a:r>
            <a:r>
              <a:rPr lang="en-US" i="1" dirty="0"/>
              <a:t>mnemonics </a:t>
            </a:r>
            <a:endParaRPr lang="en-US" dirty="0"/>
          </a:p>
          <a:p>
            <a:endParaRPr lang="en-US" dirty="0">
              <a:solidFill>
                <a:srgbClr val="00B050"/>
              </a:solidFill>
            </a:endParaRPr>
          </a:p>
          <a:p>
            <a:r>
              <a:rPr lang="en-US" dirty="0">
                <a:solidFill>
                  <a:srgbClr val="00B050"/>
                </a:solidFill>
              </a:rPr>
              <a:t>Examples include:</a:t>
            </a:r>
          </a:p>
          <a:p>
            <a:pPr lvl="1"/>
            <a:r>
              <a:rPr lang="en-US" dirty="0"/>
              <a:t>ADD	Add</a:t>
            </a:r>
          </a:p>
          <a:p>
            <a:pPr lvl="1"/>
            <a:r>
              <a:rPr lang="en-US" dirty="0"/>
              <a:t>SUB	Subtract</a:t>
            </a:r>
          </a:p>
          <a:p>
            <a:pPr lvl="1"/>
            <a:r>
              <a:rPr lang="en-US" dirty="0"/>
              <a:t>MUL	Multiply</a:t>
            </a:r>
          </a:p>
          <a:p>
            <a:pPr lvl="1"/>
            <a:r>
              <a:rPr lang="en-US" dirty="0"/>
              <a:t>DIV	Divide</a:t>
            </a:r>
          </a:p>
          <a:p>
            <a:pPr lvl="1"/>
            <a:r>
              <a:rPr lang="en-US" dirty="0"/>
              <a:t>LOAD	Load data from memory</a:t>
            </a:r>
          </a:p>
          <a:p>
            <a:pPr lvl="1"/>
            <a:r>
              <a:rPr lang="en-US" dirty="0"/>
              <a:t>STOR	Store data to memory</a:t>
            </a:r>
          </a:p>
          <a:p>
            <a:pPr marL="228600" lvl="1">
              <a:spcBef>
                <a:spcPts val="2000"/>
              </a:spcBef>
              <a:buClr>
                <a:schemeClr val="accent1"/>
              </a:buClr>
            </a:pPr>
            <a:r>
              <a:rPr lang="en-US" sz="2000" dirty="0"/>
              <a:t>Operands are also represented symbolically</a:t>
            </a:r>
          </a:p>
          <a:p>
            <a:pPr marL="228600" lvl="1">
              <a:spcBef>
                <a:spcPts val="2000"/>
              </a:spcBef>
              <a:buClr>
                <a:schemeClr val="accent1"/>
              </a:buClr>
            </a:pPr>
            <a:r>
              <a:rPr lang="en-US" sz="2000" dirty="0"/>
              <a:t>Each symbolic </a:t>
            </a:r>
            <a:r>
              <a:rPr lang="en-US" sz="2000" dirty="0" err="1"/>
              <a:t>opcode</a:t>
            </a:r>
            <a:r>
              <a:rPr lang="en-US" sz="2000" dirty="0"/>
              <a:t> has a fixed binary representation </a:t>
            </a:r>
          </a:p>
          <a:p>
            <a:pPr lvl="1"/>
            <a:r>
              <a:rPr lang="en-US" dirty="0"/>
              <a:t>The programmer specifies the location of each symbolic operand</a:t>
            </a:r>
          </a:p>
        </p:txBody>
      </p:sp>
      <p:pic>
        <p:nvPicPr>
          <p:cNvPr id="10" name="Picture 9"/>
          <p:cNvPicPr>
            <a:picLocks noChangeAspect="1"/>
          </p:cNvPicPr>
          <p:nvPr/>
        </p:nvPicPr>
        <p:blipFill>
          <a:blip r:embed="rId3">
            <a:duotone>
              <a:schemeClr val="accent2">
                <a:shade val="45000"/>
                <a:satMod val="135000"/>
              </a:schemeClr>
              <a:prstClr val="white"/>
            </a:duotone>
          </a:blip>
          <a:stretch>
            <a:fillRect/>
          </a:stretch>
        </p:blipFill>
        <p:spPr>
          <a:xfrm rot="20634146">
            <a:off x="6323747" y="101995"/>
            <a:ext cx="3321618" cy="2197804"/>
          </a:xfrm>
          <a:prstGeom prst="ellipse">
            <a:avLst/>
          </a:prstGeom>
          <a:ln>
            <a:noFill/>
          </a:ln>
          <a:effectLst>
            <a:softEdge rad="112500"/>
          </a:effectLst>
        </p:spPr>
      </p:pic>
    </p:spTree>
    <p:extLst>
      <p:ext uri="{BB962C8B-B14F-4D97-AF65-F5344CB8AC3E}">
        <p14:creationId xmlns:p14="http://schemas.microsoft.com/office/powerpoint/2010/main" val="2769720677"/>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b="1" dirty="0"/>
              <a:t>Further Reading</a:t>
            </a:r>
          </a:p>
        </p:txBody>
      </p:sp>
      <p:sp>
        <p:nvSpPr>
          <p:cNvPr id="2" name="Content Placeholder 1"/>
          <p:cNvSpPr>
            <a:spLocks noGrp="1"/>
          </p:cNvSpPr>
          <p:nvPr>
            <p:ph idx="1"/>
          </p:nvPr>
        </p:nvSpPr>
        <p:spPr/>
        <p:txBody>
          <a:bodyPr>
            <a:normAutofit/>
          </a:bodyPr>
          <a:lstStyle/>
          <a:p>
            <a:r>
              <a:rPr lang="en-GB" sz="2400" dirty="0">
                <a:solidFill>
                  <a:srgbClr val="C00000"/>
                </a:solidFill>
              </a:rPr>
              <a:t>Computer Organization and Architecture – Designing for Performance (10</a:t>
            </a:r>
            <a:r>
              <a:rPr lang="en-GB" sz="2400" baseline="30000" dirty="0">
                <a:solidFill>
                  <a:srgbClr val="C00000"/>
                </a:solidFill>
              </a:rPr>
              <a:t>th</a:t>
            </a:r>
            <a:r>
              <a:rPr lang="en-GB" sz="2400" dirty="0">
                <a:solidFill>
                  <a:srgbClr val="C00000"/>
                </a:solidFill>
              </a:rPr>
              <a:t> Edition), William Stallings </a:t>
            </a:r>
            <a:r>
              <a:rPr lang="en-GB" sz="2400" dirty="0">
                <a:solidFill>
                  <a:srgbClr val="0070C0"/>
                </a:solidFill>
              </a:rPr>
              <a:t>[Chapters: </a:t>
            </a:r>
            <a:r>
              <a:rPr lang="en-GB" sz="2400" b="1" dirty="0">
                <a:solidFill>
                  <a:srgbClr val="0070C0"/>
                </a:solidFill>
              </a:rPr>
              <a:t>12</a:t>
            </a:r>
            <a:r>
              <a:rPr lang="en-GB" sz="2400" dirty="0">
                <a:solidFill>
                  <a:srgbClr val="0070C0"/>
                </a:solidFill>
              </a:rPr>
              <a:t>, </a:t>
            </a:r>
            <a:r>
              <a:rPr lang="en-GB" sz="2400" b="1" dirty="0">
                <a:solidFill>
                  <a:srgbClr val="0070C0"/>
                </a:solidFill>
              </a:rPr>
              <a:t>13</a:t>
            </a:r>
            <a:r>
              <a:rPr lang="en-GB" sz="2400" dirty="0">
                <a:solidFill>
                  <a:srgbClr val="0070C0"/>
                </a:solidFill>
              </a:rPr>
              <a:t> and Appendix </a:t>
            </a:r>
            <a:r>
              <a:rPr lang="en-GB" sz="2400" b="1" dirty="0">
                <a:solidFill>
                  <a:srgbClr val="0070C0"/>
                </a:solidFill>
              </a:rPr>
              <a:t>B</a:t>
            </a:r>
            <a:r>
              <a:rPr lang="en-GB" sz="2400" dirty="0">
                <a:solidFill>
                  <a:srgbClr val="0070C0"/>
                </a:solidFill>
              </a:rPr>
              <a:t>]</a:t>
            </a:r>
          </a:p>
          <a:p>
            <a:pPr marL="2057400" lvl="8" indent="0">
              <a:buNone/>
            </a:pPr>
            <a:endParaRPr lang="en-GB" sz="2400" dirty="0">
              <a:solidFill>
                <a:srgbClr val="C00000"/>
              </a:solidFill>
            </a:endParaRPr>
          </a:p>
          <a:p>
            <a:r>
              <a:rPr lang="en-GB" sz="2400" dirty="0">
                <a:solidFill>
                  <a:srgbClr val="C00000"/>
                </a:solidFill>
              </a:rPr>
              <a:t>Computer Organization and Design – The Hardware/Software Interface (5</a:t>
            </a:r>
            <a:r>
              <a:rPr lang="en-GB" sz="2400" baseline="30000" dirty="0">
                <a:solidFill>
                  <a:srgbClr val="C00000"/>
                </a:solidFill>
              </a:rPr>
              <a:t>th</a:t>
            </a:r>
            <a:r>
              <a:rPr lang="en-GB" sz="2400" dirty="0">
                <a:solidFill>
                  <a:srgbClr val="C00000"/>
                </a:solidFill>
              </a:rPr>
              <a:t> Edition), David A. Patterson &amp; John L. Hennessy </a:t>
            </a:r>
            <a:r>
              <a:rPr lang="en-GB" sz="2400" dirty="0">
                <a:solidFill>
                  <a:srgbClr val="0070C0"/>
                </a:solidFill>
              </a:rPr>
              <a:t>[Chapter: 2 and Appendix A]</a:t>
            </a:r>
          </a:p>
          <a:p>
            <a:pPr marL="2057400" lvl="8" indent="0">
              <a:buNone/>
            </a:pPr>
            <a:endParaRPr lang="en-GB" sz="2400" dirty="0">
              <a:solidFill>
                <a:srgbClr val="C00000"/>
              </a:solidFill>
            </a:endParaRPr>
          </a:p>
          <a:p>
            <a:r>
              <a:rPr lang="en-GB" sz="2400" dirty="0">
                <a:solidFill>
                  <a:srgbClr val="C00000"/>
                </a:solidFill>
              </a:rPr>
              <a:t>Fundamentals of Computer Architecture, Mark Burrell</a:t>
            </a:r>
          </a:p>
        </p:txBody>
      </p:sp>
    </p:spTree>
    <p:extLst>
      <p:ext uri="{BB962C8B-B14F-4D97-AF65-F5344CB8AC3E}">
        <p14:creationId xmlns:p14="http://schemas.microsoft.com/office/powerpoint/2010/main" val="179551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6</a:t>
            </a:fld>
            <a:endParaRPr lang="en-GB" dirty="0"/>
          </a:p>
        </p:txBody>
      </p:sp>
      <p:sp>
        <p:nvSpPr>
          <p:cNvPr id="4" name="TextBox 3"/>
          <p:cNvSpPr txBox="1"/>
          <p:nvPr/>
        </p:nvSpPr>
        <p:spPr>
          <a:xfrm>
            <a:off x="251520" y="2205737"/>
            <a:ext cx="4536504" cy="2554545"/>
          </a:xfrm>
          <a:prstGeom prst="rect">
            <a:avLst/>
          </a:prstGeom>
          <a:noFill/>
        </p:spPr>
        <p:txBody>
          <a:bodyPr wrap="square" rtlCol="0">
            <a:spAutoFit/>
          </a:bodyPr>
          <a:lstStyle/>
          <a:p>
            <a:r>
              <a:rPr lang="en-GB" sz="1600" b="1" dirty="0"/>
              <a:t>Address   Content</a:t>
            </a:r>
          </a:p>
          <a:p>
            <a:pPr marL="342900" indent="-342900">
              <a:buAutoNum type="arabicPlain" startAt="101"/>
            </a:pPr>
            <a:r>
              <a:rPr lang="en-GB" sz="1600" dirty="0"/>
              <a:t>        0010  0010  0000   0001</a:t>
            </a:r>
          </a:p>
          <a:p>
            <a:pPr marL="342900" indent="-342900">
              <a:buAutoNum type="arabicPlain" startAt="101"/>
            </a:pPr>
            <a:r>
              <a:rPr lang="en-GB" sz="1600" dirty="0"/>
              <a:t>        0001  0010  0000   0010</a:t>
            </a:r>
          </a:p>
          <a:p>
            <a:pPr marL="342900" indent="-342900">
              <a:buAutoNum type="arabicPlain" startAt="101"/>
            </a:pPr>
            <a:r>
              <a:rPr lang="en-GB" sz="1600" dirty="0"/>
              <a:t>        0001  0010  0000   0011</a:t>
            </a:r>
          </a:p>
          <a:p>
            <a:pPr marL="342900" indent="-342900">
              <a:buAutoNum type="arabicPlain" startAt="101"/>
            </a:pPr>
            <a:r>
              <a:rPr lang="en-GB" sz="1600" dirty="0"/>
              <a:t>        0011  0010  0000   0100</a:t>
            </a:r>
          </a:p>
          <a:p>
            <a:pPr marL="342900" indent="-342900">
              <a:buAutoNum type="arabicPlain" startAt="101"/>
            </a:pPr>
            <a:endParaRPr lang="en-GB" sz="1600" dirty="0"/>
          </a:p>
          <a:p>
            <a:pPr marL="342900" indent="-342900">
              <a:buAutoNum type="arabicPlain" startAt="201"/>
            </a:pPr>
            <a:r>
              <a:rPr lang="en-GB" sz="1600" dirty="0"/>
              <a:t>        0000  0000  0000   0010</a:t>
            </a:r>
          </a:p>
          <a:p>
            <a:pPr marL="342900" indent="-342900">
              <a:buAutoNum type="arabicPlain" startAt="201"/>
            </a:pPr>
            <a:r>
              <a:rPr lang="en-GB" sz="1600" dirty="0"/>
              <a:t>        0000  0000  0000   0011</a:t>
            </a:r>
          </a:p>
          <a:p>
            <a:pPr marL="342900" indent="-342900">
              <a:buAutoNum type="arabicPlain" startAt="201"/>
            </a:pPr>
            <a:r>
              <a:rPr lang="en-GB" sz="1600" dirty="0"/>
              <a:t>        0000  0000  0000   0100</a:t>
            </a:r>
          </a:p>
          <a:p>
            <a:pPr marL="342900" indent="-342900">
              <a:buAutoNum type="arabicPlain" startAt="201"/>
            </a:pPr>
            <a:r>
              <a:rPr lang="en-GB" sz="1600" dirty="0"/>
              <a:t>        0000  0000  0000   0000</a:t>
            </a:r>
          </a:p>
        </p:txBody>
      </p:sp>
      <p:sp>
        <p:nvSpPr>
          <p:cNvPr id="5" name="TextBox 4"/>
          <p:cNvSpPr txBox="1"/>
          <p:nvPr/>
        </p:nvSpPr>
        <p:spPr>
          <a:xfrm>
            <a:off x="5743791" y="2228450"/>
            <a:ext cx="2880320" cy="2800767"/>
          </a:xfrm>
          <a:prstGeom prst="rect">
            <a:avLst/>
          </a:prstGeom>
          <a:noFill/>
        </p:spPr>
        <p:txBody>
          <a:bodyPr wrap="square" rtlCol="0">
            <a:spAutoFit/>
          </a:bodyPr>
          <a:lstStyle/>
          <a:p>
            <a:r>
              <a:rPr lang="en-GB" sz="1600" b="1" dirty="0"/>
              <a:t>Address    Contents</a:t>
            </a:r>
          </a:p>
          <a:p>
            <a:pPr marL="342900" indent="-342900">
              <a:buAutoNum type="arabicPlain" startAt="101"/>
            </a:pPr>
            <a:r>
              <a:rPr lang="en-GB" sz="1600" dirty="0"/>
              <a:t>            2201</a:t>
            </a:r>
          </a:p>
          <a:p>
            <a:pPr marL="342900" indent="-342900">
              <a:buAutoNum type="arabicPlain" startAt="101"/>
            </a:pPr>
            <a:r>
              <a:rPr lang="en-GB" sz="1600" dirty="0"/>
              <a:t>            1202</a:t>
            </a:r>
          </a:p>
          <a:p>
            <a:pPr marL="342900" indent="-342900">
              <a:buAutoNum type="arabicPlain" startAt="101"/>
            </a:pPr>
            <a:r>
              <a:rPr lang="en-GB" sz="1600" dirty="0"/>
              <a:t>            1203</a:t>
            </a:r>
          </a:p>
          <a:p>
            <a:pPr marL="342900" indent="-342900">
              <a:buAutoNum type="arabicPlain" startAt="101"/>
            </a:pPr>
            <a:r>
              <a:rPr lang="en-GB" sz="1600" dirty="0"/>
              <a:t>            3204</a:t>
            </a:r>
          </a:p>
          <a:p>
            <a:endParaRPr lang="en-GB" sz="1600" dirty="0"/>
          </a:p>
          <a:p>
            <a:pPr marL="342900" indent="-342900">
              <a:buAutoNum type="arabicPlain" startAt="201"/>
            </a:pPr>
            <a:r>
              <a:rPr lang="en-GB" sz="1600" dirty="0"/>
              <a:t>            0002</a:t>
            </a:r>
          </a:p>
          <a:p>
            <a:pPr marL="342900" indent="-342900">
              <a:buAutoNum type="arabicPlain" startAt="201"/>
            </a:pPr>
            <a:r>
              <a:rPr lang="en-GB" sz="1600" dirty="0"/>
              <a:t>            0003</a:t>
            </a:r>
          </a:p>
          <a:p>
            <a:pPr marL="342900" indent="-342900">
              <a:buAutoNum type="arabicPlain" startAt="201"/>
            </a:pPr>
            <a:r>
              <a:rPr lang="en-GB" sz="1600" dirty="0"/>
              <a:t>            0004</a:t>
            </a:r>
          </a:p>
          <a:p>
            <a:pPr marL="342900" indent="-342900">
              <a:buAutoNum type="arabicPlain" startAt="201"/>
            </a:pPr>
            <a:r>
              <a:rPr lang="en-GB" sz="1600" dirty="0"/>
              <a:t>            0000           </a:t>
            </a:r>
          </a:p>
          <a:p>
            <a:pPr marL="342900" indent="-342900">
              <a:buAutoNum type="arabicPlain" startAt="101"/>
            </a:pPr>
            <a:endParaRPr lang="en-GB" sz="1600" dirty="0"/>
          </a:p>
        </p:txBody>
      </p:sp>
      <p:sp>
        <p:nvSpPr>
          <p:cNvPr id="8" name="Rectangle 2"/>
          <p:cNvSpPr txBox="1">
            <a:spLocks noChangeArrowheads="1"/>
          </p:cNvSpPr>
          <p:nvPr/>
        </p:nvSpPr>
        <p:spPr>
          <a:xfrm>
            <a:off x="611560" y="476672"/>
            <a:ext cx="7099300" cy="1224136"/>
          </a:xfrm>
          <a:prstGeom prst="rect">
            <a:avLst/>
          </a:prstGeom>
        </p:spPr>
        <p:txBody>
          <a:bodyPr vert="horz"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dirty="0">
                <a:solidFill>
                  <a:srgbClr val="0070C0"/>
                </a:solidFill>
                <a:effectLst>
                  <a:outerShdw blurRad="38100" dist="38100" dir="2700000" algn="tl">
                    <a:srgbClr val="000000">
                      <a:alpha val="43137"/>
                    </a:srgbClr>
                  </a:outerShdw>
                </a:effectLst>
              </a:rPr>
              <a:t>Assembly Language: Computation of the formula –&gt; </a:t>
            </a:r>
            <a:r>
              <a:rPr lang="en-GB" sz="4000" dirty="0">
                <a:solidFill>
                  <a:srgbClr val="C00000"/>
                </a:solidFill>
                <a:effectLst>
                  <a:outerShdw blurRad="38100" dist="38100" dir="2700000" algn="tl">
                    <a:srgbClr val="000000">
                      <a:alpha val="43137"/>
                    </a:srgbClr>
                  </a:outerShdw>
                </a:effectLst>
              </a:rPr>
              <a:t>N = I+J+K </a:t>
            </a:r>
          </a:p>
        </p:txBody>
      </p:sp>
      <p:sp>
        <p:nvSpPr>
          <p:cNvPr id="9" name="TextBox 8"/>
          <p:cNvSpPr txBox="1"/>
          <p:nvPr/>
        </p:nvSpPr>
        <p:spPr>
          <a:xfrm>
            <a:off x="435916" y="5157192"/>
            <a:ext cx="2624067" cy="307777"/>
          </a:xfrm>
          <a:prstGeom prst="rect">
            <a:avLst/>
          </a:prstGeom>
          <a:noFill/>
        </p:spPr>
        <p:txBody>
          <a:bodyPr wrap="square" rtlCol="0">
            <a:spAutoFit/>
          </a:bodyPr>
          <a:lstStyle/>
          <a:p>
            <a:r>
              <a:rPr lang="en-GB" sz="1400" dirty="0">
                <a:solidFill>
                  <a:srgbClr val="FF0000"/>
                </a:solidFill>
              </a:rPr>
              <a:t>(a) Binary Program</a:t>
            </a:r>
          </a:p>
        </p:txBody>
      </p:sp>
      <p:sp>
        <p:nvSpPr>
          <p:cNvPr id="10" name="TextBox 9"/>
          <p:cNvSpPr txBox="1"/>
          <p:nvPr/>
        </p:nvSpPr>
        <p:spPr>
          <a:xfrm>
            <a:off x="5996270" y="5157191"/>
            <a:ext cx="2624067" cy="307777"/>
          </a:xfrm>
          <a:prstGeom prst="rect">
            <a:avLst/>
          </a:prstGeom>
          <a:noFill/>
        </p:spPr>
        <p:txBody>
          <a:bodyPr wrap="square" rtlCol="0">
            <a:spAutoFit/>
          </a:bodyPr>
          <a:lstStyle/>
          <a:p>
            <a:r>
              <a:rPr lang="en-GB" sz="1400" dirty="0">
                <a:solidFill>
                  <a:srgbClr val="FF0000"/>
                </a:solidFill>
              </a:rPr>
              <a:t>(b) Hexadecimal Program</a:t>
            </a:r>
          </a:p>
        </p:txBody>
      </p:sp>
      <p:pic>
        <p:nvPicPr>
          <p:cNvPr id="13"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9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7</a:t>
            </a:fld>
            <a:endParaRPr lang="en-GB" dirty="0"/>
          </a:p>
        </p:txBody>
      </p:sp>
      <p:sp>
        <p:nvSpPr>
          <p:cNvPr id="6" name="TextBox 5"/>
          <p:cNvSpPr txBox="1"/>
          <p:nvPr/>
        </p:nvSpPr>
        <p:spPr>
          <a:xfrm>
            <a:off x="467440" y="2420888"/>
            <a:ext cx="3672408" cy="2554545"/>
          </a:xfrm>
          <a:prstGeom prst="rect">
            <a:avLst/>
          </a:prstGeom>
          <a:noFill/>
        </p:spPr>
        <p:txBody>
          <a:bodyPr wrap="square" rtlCol="0">
            <a:spAutoFit/>
          </a:bodyPr>
          <a:lstStyle/>
          <a:p>
            <a:r>
              <a:rPr lang="en-GB" sz="1600" b="1" dirty="0"/>
              <a:t>Address        Instruction</a:t>
            </a:r>
          </a:p>
          <a:p>
            <a:pPr marL="342900" indent="-342900">
              <a:buAutoNum type="arabicPlain" startAt="101"/>
            </a:pPr>
            <a:r>
              <a:rPr lang="en-GB" sz="1600" dirty="0"/>
              <a:t>            LDA         201</a:t>
            </a:r>
          </a:p>
          <a:p>
            <a:pPr marL="342900" indent="-342900">
              <a:buAutoNum type="arabicPlain" startAt="101"/>
            </a:pPr>
            <a:r>
              <a:rPr lang="en-GB" sz="1600" dirty="0"/>
              <a:t>            ADD        202</a:t>
            </a:r>
          </a:p>
          <a:p>
            <a:pPr marL="342900" indent="-342900">
              <a:buAutoNum type="arabicPlain" startAt="101"/>
            </a:pPr>
            <a:r>
              <a:rPr lang="en-GB" sz="1600" dirty="0"/>
              <a:t>            ADD        203</a:t>
            </a:r>
          </a:p>
          <a:p>
            <a:pPr marL="342900" indent="-342900">
              <a:buAutoNum type="arabicPlain" startAt="101"/>
            </a:pPr>
            <a:r>
              <a:rPr lang="en-GB" sz="1600" dirty="0"/>
              <a:t>            STA         204</a:t>
            </a:r>
          </a:p>
          <a:p>
            <a:pPr marL="342900" indent="-342900">
              <a:buAutoNum type="arabicPlain" startAt="101"/>
            </a:pPr>
            <a:endParaRPr lang="en-GB" sz="1600" dirty="0"/>
          </a:p>
          <a:p>
            <a:pPr marL="342900" indent="-342900">
              <a:buAutoNum type="arabicPlain" startAt="201"/>
            </a:pPr>
            <a:r>
              <a:rPr lang="en-GB" sz="1600" dirty="0"/>
              <a:t>            DAT          2</a:t>
            </a:r>
          </a:p>
          <a:p>
            <a:pPr marL="342900" indent="-342900">
              <a:buAutoNum type="arabicPlain" startAt="201"/>
            </a:pPr>
            <a:r>
              <a:rPr lang="en-GB" sz="1600" dirty="0"/>
              <a:t>            DAT          3</a:t>
            </a:r>
          </a:p>
          <a:p>
            <a:pPr marL="342900" indent="-342900">
              <a:buAutoNum type="arabicPlain" startAt="201"/>
            </a:pPr>
            <a:r>
              <a:rPr lang="en-GB" sz="1600" dirty="0"/>
              <a:t>            DAT          4</a:t>
            </a:r>
          </a:p>
          <a:p>
            <a:pPr marL="342900" indent="-342900">
              <a:buAutoNum type="arabicPlain" startAt="201"/>
            </a:pPr>
            <a:r>
              <a:rPr lang="en-GB" sz="1600" dirty="0"/>
              <a:t>            DAT          0</a:t>
            </a:r>
          </a:p>
        </p:txBody>
      </p:sp>
      <p:sp>
        <p:nvSpPr>
          <p:cNvPr id="7" name="TextBox 6"/>
          <p:cNvSpPr txBox="1"/>
          <p:nvPr/>
        </p:nvSpPr>
        <p:spPr>
          <a:xfrm>
            <a:off x="4789277" y="2420888"/>
            <a:ext cx="3888432" cy="2554545"/>
          </a:xfrm>
          <a:prstGeom prst="rect">
            <a:avLst/>
          </a:prstGeom>
          <a:noFill/>
        </p:spPr>
        <p:txBody>
          <a:bodyPr wrap="square" rtlCol="0">
            <a:spAutoFit/>
          </a:bodyPr>
          <a:lstStyle/>
          <a:p>
            <a:r>
              <a:rPr lang="en-GB" sz="1600" b="1" dirty="0"/>
              <a:t>Label      Operation    Operand</a:t>
            </a:r>
          </a:p>
          <a:p>
            <a:r>
              <a:rPr lang="en-GB" sz="1600" dirty="0"/>
              <a:t>FORMUL  LDA              I</a:t>
            </a:r>
          </a:p>
          <a:p>
            <a:r>
              <a:rPr lang="en-GB" sz="1600" dirty="0"/>
              <a:t>               ADD             J</a:t>
            </a:r>
          </a:p>
          <a:p>
            <a:r>
              <a:rPr lang="en-GB" sz="1600" dirty="0"/>
              <a:t>               ADD             K</a:t>
            </a:r>
          </a:p>
          <a:p>
            <a:r>
              <a:rPr lang="en-GB" sz="1600" dirty="0"/>
              <a:t>               STA              N</a:t>
            </a:r>
          </a:p>
          <a:p>
            <a:endParaRPr lang="en-GB" sz="1600" dirty="0"/>
          </a:p>
          <a:p>
            <a:r>
              <a:rPr lang="en-GB" sz="1600" dirty="0"/>
              <a:t>    I          DATA            2</a:t>
            </a:r>
          </a:p>
          <a:p>
            <a:r>
              <a:rPr lang="en-GB" sz="1600" dirty="0"/>
              <a:t>    J          DATA            3</a:t>
            </a:r>
          </a:p>
          <a:p>
            <a:r>
              <a:rPr lang="en-GB" sz="1600" dirty="0"/>
              <a:t>    K         DATA            4</a:t>
            </a:r>
          </a:p>
          <a:p>
            <a:r>
              <a:rPr lang="en-GB" sz="1600" dirty="0"/>
              <a:t>    N         DATA            0</a:t>
            </a:r>
          </a:p>
        </p:txBody>
      </p:sp>
      <p:sp>
        <p:nvSpPr>
          <p:cNvPr id="8" name="Rectangle 2"/>
          <p:cNvSpPr txBox="1">
            <a:spLocks noChangeArrowheads="1"/>
          </p:cNvSpPr>
          <p:nvPr/>
        </p:nvSpPr>
        <p:spPr>
          <a:xfrm>
            <a:off x="514322" y="355913"/>
            <a:ext cx="7099300" cy="1091129"/>
          </a:xfrm>
          <a:prstGeom prst="rect">
            <a:avLst/>
          </a:prstGeom>
        </p:spPr>
        <p:txBody>
          <a:bodyPr vert="horz"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dirty="0">
                <a:solidFill>
                  <a:srgbClr val="0070C0"/>
                </a:solidFill>
                <a:effectLst>
                  <a:outerShdw blurRad="38100" dist="38100" dir="2700000" algn="tl">
                    <a:srgbClr val="000000">
                      <a:alpha val="43137"/>
                    </a:srgbClr>
                  </a:outerShdw>
                </a:effectLst>
              </a:rPr>
              <a:t>Assembly Language: Computation of the formula –&gt; </a:t>
            </a:r>
            <a:r>
              <a:rPr lang="en-GB" sz="4000" dirty="0">
                <a:solidFill>
                  <a:srgbClr val="C00000"/>
                </a:solidFill>
                <a:effectLst>
                  <a:outerShdw blurRad="38100" dist="38100" dir="2700000" algn="tl">
                    <a:srgbClr val="000000">
                      <a:alpha val="43137"/>
                    </a:srgbClr>
                  </a:outerShdw>
                </a:effectLst>
              </a:rPr>
              <a:t>N = I+J+K </a:t>
            </a:r>
          </a:p>
        </p:txBody>
      </p:sp>
      <p:sp>
        <p:nvSpPr>
          <p:cNvPr id="11" name="TextBox 10"/>
          <p:cNvSpPr txBox="1"/>
          <p:nvPr/>
        </p:nvSpPr>
        <p:spPr>
          <a:xfrm>
            <a:off x="467440" y="5085184"/>
            <a:ext cx="2624067" cy="307777"/>
          </a:xfrm>
          <a:prstGeom prst="rect">
            <a:avLst/>
          </a:prstGeom>
          <a:noFill/>
        </p:spPr>
        <p:txBody>
          <a:bodyPr wrap="square" rtlCol="0">
            <a:spAutoFit/>
          </a:bodyPr>
          <a:lstStyle/>
          <a:p>
            <a:r>
              <a:rPr lang="en-GB" sz="1400" dirty="0">
                <a:solidFill>
                  <a:srgbClr val="FF0000"/>
                </a:solidFill>
              </a:rPr>
              <a:t>(c) Symbolic Program</a:t>
            </a:r>
          </a:p>
        </p:txBody>
      </p:sp>
      <p:sp>
        <p:nvSpPr>
          <p:cNvPr id="12" name="TextBox 11"/>
          <p:cNvSpPr txBox="1"/>
          <p:nvPr/>
        </p:nvSpPr>
        <p:spPr>
          <a:xfrm>
            <a:off x="4989555" y="5085184"/>
            <a:ext cx="2624067" cy="307777"/>
          </a:xfrm>
          <a:prstGeom prst="rect">
            <a:avLst/>
          </a:prstGeom>
          <a:noFill/>
        </p:spPr>
        <p:txBody>
          <a:bodyPr wrap="square" rtlCol="0">
            <a:spAutoFit/>
          </a:bodyPr>
          <a:lstStyle/>
          <a:p>
            <a:r>
              <a:rPr lang="en-GB" sz="1400" dirty="0">
                <a:solidFill>
                  <a:srgbClr val="FF0000"/>
                </a:solidFill>
              </a:rPr>
              <a:t>(d) Assembly Program</a:t>
            </a:r>
          </a:p>
        </p:txBody>
      </p:sp>
      <p:pic>
        <p:nvPicPr>
          <p:cNvPr id="13"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88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609600"/>
            <a:ext cx="8382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pPr algn="ctr"/>
            <a:r>
              <a:rPr lang="en-GB" altLang="en-US" sz="3200" b="1" u="sng" dirty="0">
                <a:solidFill>
                  <a:schemeClr val="tx1"/>
                </a:solidFill>
                <a:latin typeface="Times New Roman" pitchFamily="18" charset="0"/>
              </a:rPr>
              <a:t>Machine Language vs. Assembly Language</a:t>
            </a:r>
          </a:p>
          <a:p>
            <a:endParaRPr lang="en-GB" altLang="en-US" u="sng" dirty="0">
              <a:solidFill>
                <a:schemeClr val="tx1"/>
              </a:solidFill>
              <a:latin typeface="Times New Roman" pitchFamily="18" charset="0"/>
            </a:endParaRPr>
          </a:p>
          <a:p>
            <a:r>
              <a:rPr lang="en-GB" altLang="en-US" sz="2000" dirty="0">
                <a:solidFill>
                  <a:schemeClr val="tx1"/>
                </a:solidFill>
                <a:latin typeface="Times New Roman" pitchFamily="18" charset="0"/>
              </a:rPr>
              <a:t>Our language is one of words and phrases, the microprocessor language is a string of 1s and 0s.</a:t>
            </a:r>
            <a:r>
              <a:rPr lang="en-GB" altLang="en-US" sz="2400" dirty="0">
                <a:solidFill>
                  <a:schemeClr val="tx1"/>
                </a:solidFill>
                <a:latin typeface="Times New Roman" pitchFamily="18" charset="0"/>
              </a:rPr>
              <a:t> </a:t>
            </a:r>
          </a:p>
        </p:txBody>
      </p:sp>
      <p:sp>
        <p:nvSpPr>
          <p:cNvPr id="590851" name="Text Box 3"/>
          <p:cNvSpPr txBox="1">
            <a:spLocks noChangeArrowheads="1"/>
          </p:cNvSpPr>
          <p:nvPr/>
        </p:nvSpPr>
        <p:spPr bwMode="auto">
          <a:xfrm>
            <a:off x="762000" y="1524000"/>
            <a:ext cx="30480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pPr>
              <a:lnSpc>
                <a:spcPct val="350000"/>
              </a:lnSpc>
            </a:pPr>
            <a:endParaRPr lang="en-GB" altLang="en-US" sz="1200" dirty="0">
              <a:solidFill>
                <a:srgbClr val="990000"/>
              </a:solidFill>
              <a:latin typeface="Times New Roman" pitchFamily="18" charset="0"/>
            </a:endParaRPr>
          </a:p>
          <a:p>
            <a:pPr>
              <a:lnSpc>
                <a:spcPct val="350000"/>
              </a:lnSpc>
            </a:pPr>
            <a:r>
              <a:rPr lang="en-GB" altLang="en-US" sz="2400" dirty="0">
                <a:solidFill>
                  <a:srgbClr val="990000"/>
                </a:solidFill>
                <a:latin typeface="Times New Roman" pitchFamily="18" charset="0"/>
              </a:rPr>
              <a:t>1101 0110 0000 0010</a:t>
            </a:r>
          </a:p>
          <a:p>
            <a:pPr>
              <a:lnSpc>
                <a:spcPct val="160000"/>
              </a:lnSpc>
            </a:pPr>
            <a:endParaRPr lang="en-GB" altLang="en-US" sz="2000" dirty="0">
              <a:solidFill>
                <a:srgbClr val="990000"/>
              </a:solidFill>
              <a:latin typeface="Times New Roman" pitchFamily="18" charset="0"/>
            </a:endParaRPr>
          </a:p>
          <a:p>
            <a:pPr>
              <a:lnSpc>
                <a:spcPct val="160000"/>
              </a:lnSpc>
            </a:pPr>
            <a:endParaRPr lang="en-GB" altLang="en-US" sz="2000" dirty="0">
              <a:solidFill>
                <a:srgbClr val="990000"/>
              </a:solidFill>
              <a:latin typeface="Times New Roman" pitchFamily="18" charset="0"/>
            </a:endParaRPr>
          </a:p>
          <a:p>
            <a:pPr>
              <a:lnSpc>
                <a:spcPct val="200000"/>
              </a:lnSpc>
            </a:pPr>
            <a:r>
              <a:rPr lang="en-GB" altLang="en-US" sz="2400" dirty="0">
                <a:solidFill>
                  <a:srgbClr val="990000"/>
                </a:solidFill>
                <a:latin typeface="Times New Roman" pitchFamily="18" charset="0"/>
              </a:rPr>
              <a:t>ADD.B   D2,D3</a:t>
            </a:r>
          </a:p>
        </p:txBody>
      </p:sp>
      <p:grpSp>
        <p:nvGrpSpPr>
          <p:cNvPr id="2" name="Group 4"/>
          <p:cNvGrpSpPr>
            <a:grpSpLocks/>
          </p:cNvGrpSpPr>
          <p:nvPr/>
        </p:nvGrpSpPr>
        <p:grpSpPr bwMode="auto">
          <a:xfrm>
            <a:off x="3810000" y="4724400"/>
            <a:ext cx="2819400" cy="457200"/>
            <a:chOff x="2112" y="1344"/>
            <a:chExt cx="1776" cy="288"/>
          </a:xfrm>
        </p:grpSpPr>
        <p:sp>
          <p:nvSpPr>
            <p:cNvPr id="19468" name="AutoShape 5"/>
            <p:cNvSpPr>
              <a:spLocks/>
            </p:cNvSpPr>
            <p:nvPr/>
          </p:nvSpPr>
          <p:spPr bwMode="auto">
            <a:xfrm>
              <a:off x="2112" y="1392"/>
              <a:ext cx="144" cy="240"/>
            </a:xfrm>
            <a:prstGeom prst="rightBrace">
              <a:avLst>
                <a:gd name="adj1" fmla="val 13889"/>
                <a:gd name="adj2" fmla="val 48264"/>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endParaRPr lang="en-US" altLang="en-US" dirty="0"/>
            </a:p>
          </p:txBody>
        </p:sp>
        <p:sp>
          <p:nvSpPr>
            <p:cNvPr id="19469" name="Text Box 6"/>
            <p:cNvSpPr txBox="1">
              <a:spLocks noChangeArrowheads="1"/>
            </p:cNvSpPr>
            <p:nvPr/>
          </p:nvSpPr>
          <p:spPr bwMode="auto">
            <a:xfrm>
              <a:off x="2264" y="1344"/>
              <a:ext cx="1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r>
                <a:rPr lang="en-GB" altLang="en-US" sz="2400" dirty="0">
                  <a:solidFill>
                    <a:schemeClr val="tx1"/>
                  </a:solidFill>
                  <a:latin typeface="Times New Roman" pitchFamily="18" charset="0"/>
                </a:rPr>
                <a:t>Assembly language</a:t>
              </a:r>
            </a:p>
          </p:txBody>
        </p:sp>
      </p:grpSp>
      <p:grpSp>
        <p:nvGrpSpPr>
          <p:cNvPr id="3" name="Group 7"/>
          <p:cNvGrpSpPr>
            <a:grpSpLocks/>
          </p:cNvGrpSpPr>
          <p:nvPr/>
        </p:nvGrpSpPr>
        <p:grpSpPr bwMode="auto">
          <a:xfrm>
            <a:off x="3733800" y="2895600"/>
            <a:ext cx="2743200" cy="485775"/>
            <a:chOff x="2352" y="1824"/>
            <a:chExt cx="1728" cy="306"/>
          </a:xfrm>
        </p:grpSpPr>
        <p:sp>
          <p:nvSpPr>
            <p:cNvPr id="19466" name="AutoShape 8"/>
            <p:cNvSpPr>
              <a:spLocks/>
            </p:cNvSpPr>
            <p:nvPr/>
          </p:nvSpPr>
          <p:spPr bwMode="auto">
            <a:xfrm>
              <a:off x="2352" y="1842"/>
              <a:ext cx="210" cy="288"/>
            </a:xfrm>
            <a:prstGeom prst="rightBrace">
              <a:avLst>
                <a:gd name="adj1" fmla="val 11429"/>
                <a:gd name="adj2" fmla="val 51704"/>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endParaRPr lang="en-US" altLang="en-US" dirty="0"/>
            </a:p>
          </p:txBody>
        </p:sp>
        <p:sp>
          <p:nvSpPr>
            <p:cNvPr id="19467" name="Text Box 9"/>
            <p:cNvSpPr txBox="1">
              <a:spLocks noChangeArrowheads="1"/>
            </p:cNvSpPr>
            <p:nvPr/>
          </p:nvSpPr>
          <p:spPr bwMode="auto">
            <a:xfrm>
              <a:off x="2553" y="1824"/>
              <a:ext cx="1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r>
                <a:rPr lang="en-GB" altLang="en-US" sz="2400" dirty="0">
                  <a:solidFill>
                    <a:schemeClr val="tx1"/>
                  </a:solidFill>
                  <a:latin typeface="Times New Roman" pitchFamily="18" charset="0"/>
                </a:rPr>
                <a:t>Machine language</a:t>
              </a:r>
            </a:p>
          </p:txBody>
        </p:sp>
      </p:grpSp>
      <p:grpSp>
        <p:nvGrpSpPr>
          <p:cNvPr id="4" name="Group 10"/>
          <p:cNvGrpSpPr>
            <a:grpSpLocks/>
          </p:cNvGrpSpPr>
          <p:nvPr/>
        </p:nvGrpSpPr>
        <p:grpSpPr bwMode="auto">
          <a:xfrm>
            <a:off x="6248400" y="2895600"/>
            <a:ext cx="1981200" cy="2360613"/>
            <a:chOff x="3792" y="1536"/>
            <a:chExt cx="1248" cy="1487"/>
          </a:xfrm>
        </p:grpSpPr>
        <p:sp>
          <p:nvSpPr>
            <p:cNvPr id="19464" name="AutoShape 11"/>
            <p:cNvSpPr>
              <a:spLocks noChangeArrowheads="1"/>
            </p:cNvSpPr>
            <p:nvPr/>
          </p:nvSpPr>
          <p:spPr bwMode="auto">
            <a:xfrm rot="16304276" flipV="1">
              <a:off x="3500" y="1828"/>
              <a:ext cx="1487" cy="904"/>
            </a:xfrm>
            <a:custGeom>
              <a:avLst/>
              <a:gdLst>
                <a:gd name="T0" fmla="*/ 677 w 21600"/>
                <a:gd name="T1" fmla="*/ 2 h 21600"/>
                <a:gd name="T2" fmla="*/ 136 w 21600"/>
                <a:gd name="T3" fmla="*/ 627 h 21600"/>
                <a:gd name="T4" fmla="*/ 689 w 21600"/>
                <a:gd name="T5" fmla="*/ 88 h 21600"/>
                <a:gd name="T6" fmla="*/ 1641 w 21600"/>
                <a:gd name="T7" fmla="*/ 599 h 21600"/>
                <a:gd name="T8" fmla="*/ 1326 w 21600"/>
                <a:gd name="T9" fmla="*/ 709 h 21600"/>
                <a:gd name="T10" fmla="*/ 1145 w 21600"/>
                <a:gd name="T11" fmla="*/ 518 h 21600"/>
                <a:gd name="T12" fmla="*/ 0 60000 65536"/>
                <a:gd name="T13" fmla="*/ 0 60000 65536"/>
                <a:gd name="T14" fmla="*/ 0 60000 65536"/>
                <a:gd name="T15" fmla="*/ 0 60000 65536"/>
                <a:gd name="T16" fmla="*/ 0 60000 65536"/>
                <a:gd name="T17" fmla="*/ 0 60000 65536"/>
                <a:gd name="T18" fmla="*/ 3167 w 21600"/>
                <a:gd name="T19" fmla="*/ 3154 h 21600"/>
                <a:gd name="T20" fmla="*/ 18433 w 21600"/>
                <a:gd name="T21" fmla="*/ 18446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241" y="13070"/>
                  </a:moveTo>
                  <a:cubicBezTo>
                    <a:pt x="19441" y="12330"/>
                    <a:pt x="19542" y="11566"/>
                    <a:pt x="19542" y="10800"/>
                  </a:cubicBezTo>
                  <a:cubicBezTo>
                    <a:pt x="19542" y="5971"/>
                    <a:pt x="15628" y="2058"/>
                    <a:pt x="10800" y="2058"/>
                  </a:cubicBezTo>
                  <a:cubicBezTo>
                    <a:pt x="5971" y="2058"/>
                    <a:pt x="2058" y="5971"/>
                    <a:pt x="2058" y="10800"/>
                  </a:cubicBezTo>
                  <a:cubicBezTo>
                    <a:pt x="2057" y="12095"/>
                    <a:pt x="2346" y="13375"/>
                    <a:pt x="2901" y="14546"/>
                  </a:cubicBezTo>
                  <a:lnTo>
                    <a:pt x="1041" y="15428"/>
                  </a:lnTo>
                  <a:cubicBezTo>
                    <a:pt x="355" y="13981"/>
                    <a:pt x="0" y="12400"/>
                    <a:pt x="0" y="10800"/>
                  </a:cubicBezTo>
                  <a:cubicBezTo>
                    <a:pt x="0" y="4835"/>
                    <a:pt x="4835" y="0"/>
                    <a:pt x="10800" y="0"/>
                  </a:cubicBezTo>
                  <a:cubicBezTo>
                    <a:pt x="16764" y="0"/>
                    <a:pt x="21600" y="4835"/>
                    <a:pt x="21600" y="10800"/>
                  </a:cubicBezTo>
                  <a:cubicBezTo>
                    <a:pt x="21600" y="11747"/>
                    <a:pt x="21475" y="12690"/>
                    <a:pt x="21229" y="13605"/>
                  </a:cubicBezTo>
                  <a:lnTo>
                    <a:pt x="23836" y="14306"/>
                  </a:lnTo>
                  <a:lnTo>
                    <a:pt x="19266" y="16939"/>
                  </a:lnTo>
                  <a:lnTo>
                    <a:pt x="16634" y="12369"/>
                  </a:lnTo>
                  <a:lnTo>
                    <a:pt x="19241" y="13070"/>
                  </a:lnTo>
                  <a:close/>
                </a:path>
              </a:pathLst>
            </a:cu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endParaRPr lang="en-US" altLang="en-US" dirty="0"/>
            </a:p>
          </p:txBody>
        </p:sp>
        <p:sp>
          <p:nvSpPr>
            <p:cNvPr id="19465" name="Oval 12"/>
            <p:cNvSpPr>
              <a:spLocks noChangeArrowheads="1"/>
            </p:cNvSpPr>
            <p:nvPr/>
          </p:nvSpPr>
          <p:spPr bwMode="auto">
            <a:xfrm>
              <a:off x="4222" y="2077"/>
              <a:ext cx="818" cy="496"/>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rgbClr val="004D75"/>
                  </a:solidFill>
                  <a:latin typeface="Verdana" pitchFamily="34" charset="0"/>
                  <a:cs typeface="Arial" pitchFamily="34" charset="0"/>
                </a:defRPr>
              </a:lvl1pPr>
              <a:lvl2pPr marL="742950" indent="-285750">
                <a:defRPr sz="2800">
                  <a:solidFill>
                    <a:srgbClr val="004D75"/>
                  </a:solidFill>
                  <a:latin typeface="Verdana" pitchFamily="34" charset="0"/>
                  <a:cs typeface="Arial" pitchFamily="34" charset="0"/>
                </a:defRPr>
              </a:lvl2pPr>
              <a:lvl3pPr marL="1143000" indent="-228600">
                <a:defRPr sz="2800">
                  <a:solidFill>
                    <a:srgbClr val="004D75"/>
                  </a:solidFill>
                  <a:latin typeface="Verdana" pitchFamily="34" charset="0"/>
                  <a:cs typeface="Arial" pitchFamily="34" charset="0"/>
                </a:defRPr>
              </a:lvl3pPr>
              <a:lvl4pPr marL="1600200" indent="-228600">
                <a:defRPr sz="2800">
                  <a:solidFill>
                    <a:srgbClr val="004D75"/>
                  </a:solidFill>
                  <a:latin typeface="Verdana" pitchFamily="34" charset="0"/>
                  <a:cs typeface="Arial" pitchFamily="34" charset="0"/>
                </a:defRPr>
              </a:lvl4pPr>
              <a:lvl5pPr marL="2057400" indent="-228600">
                <a:defRPr sz="2800">
                  <a:solidFill>
                    <a:srgbClr val="004D75"/>
                  </a:solidFill>
                  <a:latin typeface="Verdana" pitchFamily="34" charset="0"/>
                  <a:cs typeface="Arial" pitchFamily="34" charset="0"/>
                </a:defRPr>
              </a:lvl5pPr>
              <a:lvl6pPr marL="2514600" indent="-228600" eaLnBrk="0" fontAlgn="base" hangingPunct="0">
                <a:spcBef>
                  <a:spcPct val="0"/>
                </a:spcBef>
                <a:spcAft>
                  <a:spcPct val="0"/>
                </a:spcAft>
                <a:defRPr sz="2800">
                  <a:solidFill>
                    <a:srgbClr val="004D75"/>
                  </a:solidFill>
                  <a:latin typeface="Verdana" pitchFamily="34" charset="0"/>
                  <a:cs typeface="Arial" pitchFamily="34" charset="0"/>
                </a:defRPr>
              </a:lvl6pPr>
              <a:lvl7pPr marL="2971800" indent="-228600" eaLnBrk="0" fontAlgn="base" hangingPunct="0">
                <a:spcBef>
                  <a:spcPct val="0"/>
                </a:spcBef>
                <a:spcAft>
                  <a:spcPct val="0"/>
                </a:spcAft>
                <a:defRPr sz="2800">
                  <a:solidFill>
                    <a:srgbClr val="004D75"/>
                  </a:solidFill>
                  <a:latin typeface="Verdana" pitchFamily="34" charset="0"/>
                  <a:cs typeface="Arial" pitchFamily="34" charset="0"/>
                </a:defRPr>
              </a:lvl7pPr>
              <a:lvl8pPr marL="3429000" indent="-228600" eaLnBrk="0" fontAlgn="base" hangingPunct="0">
                <a:spcBef>
                  <a:spcPct val="0"/>
                </a:spcBef>
                <a:spcAft>
                  <a:spcPct val="0"/>
                </a:spcAft>
                <a:defRPr sz="2800">
                  <a:solidFill>
                    <a:srgbClr val="004D75"/>
                  </a:solidFill>
                  <a:latin typeface="Verdana" pitchFamily="34" charset="0"/>
                  <a:cs typeface="Arial" pitchFamily="34" charset="0"/>
                </a:defRPr>
              </a:lvl8pPr>
              <a:lvl9pPr marL="3886200" indent="-228600" eaLnBrk="0" fontAlgn="base" hangingPunct="0">
                <a:spcBef>
                  <a:spcPct val="0"/>
                </a:spcBef>
                <a:spcAft>
                  <a:spcPct val="0"/>
                </a:spcAft>
                <a:defRPr sz="2800">
                  <a:solidFill>
                    <a:srgbClr val="004D75"/>
                  </a:solidFill>
                  <a:latin typeface="Verdana" pitchFamily="34" charset="0"/>
                  <a:cs typeface="Arial" pitchFamily="34" charset="0"/>
                </a:defRPr>
              </a:lvl9pPr>
            </a:lstStyle>
            <a:p>
              <a:pPr algn="ctr"/>
              <a:r>
                <a:rPr lang="en-GB" altLang="en-US" sz="2000" dirty="0">
                  <a:solidFill>
                    <a:srgbClr val="000099"/>
                  </a:solidFill>
                  <a:latin typeface="Times New Roman" pitchFamily="18" charset="0"/>
                </a:rPr>
                <a:t>Assembler</a:t>
              </a:r>
            </a:p>
          </p:txBody>
        </p:sp>
      </p:grpSp>
      <p:sp>
        <p:nvSpPr>
          <p:cNvPr id="5" name="Slide Number Placeholder 4"/>
          <p:cNvSpPr>
            <a:spLocks noGrp="1"/>
          </p:cNvSpPr>
          <p:nvPr>
            <p:ph type="sldNum" sz="quarter" idx="12"/>
          </p:nvPr>
        </p:nvSpPr>
        <p:spPr/>
        <p:txBody>
          <a:bodyPr/>
          <a:lstStyle/>
          <a:p>
            <a:fld id="{04698E25-70A5-4DC8-888B-608AEC755B87}" type="slidenum">
              <a:rPr lang="en-GB" smtClean="0"/>
              <a:t>8</a:t>
            </a:fld>
            <a:endParaRPr lang="en-GB" dirty="0"/>
          </a:p>
        </p:txBody>
      </p:sp>
      <p:pic>
        <p:nvPicPr>
          <p:cNvPr id="14"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08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0851">
                                            <p:txEl>
                                              <p:pRg st="4" end="4"/>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500"/>
                            </p:stCondLst>
                            <p:childTnLst>
                              <p:par>
                                <p:cTn id="21" presetID="22" presetClass="entr" presetSubtype="2"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7"/>
            <a:ext cx="7886700" cy="903634"/>
          </a:xfrm>
        </p:spPr>
        <p:txBody>
          <a:bodyPr>
            <a:normAutofit/>
          </a:bodyPr>
          <a:lstStyle/>
          <a:p>
            <a:r>
              <a:rPr lang="en-GB" sz="4000" b="1" dirty="0"/>
              <a:t>Assembly Language</a:t>
            </a:r>
          </a:p>
        </p:txBody>
      </p:sp>
      <p:sp>
        <p:nvSpPr>
          <p:cNvPr id="2" name="Content Placeholder 1"/>
          <p:cNvSpPr>
            <a:spLocks noGrp="1"/>
          </p:cNvSpPr>
          <p:nvPr>
            <p:ph idx="1"/>
          </p:nvPr>
        </p:nvSpPr>
        <p:spPr>
          <a:xfrm>
            <a:off x="457200" y="1481328"/>
            <a:ext cx="8229600" cy="4827992"/>
          </a:xfrm>
        </p:spPr>
        <p:txBody>
          <a:bodyPr>
            <a:normAutofit/>
          </a:bodyPr>
          <a:lstStyle/>
          <a:p>
            <a:r>
              <a:rPr lang="en-GB" dirty="0">
                <a:solidFill>
                  <a:srgbClr val="0070C0"/>
                </a:solidFill>
              </a:rPr>
              <a:t>Programming Language that is one step away from machine language</a:t>
            </a:r>
          </a:p>
          <a:p>
            <a:pPr marL="2057400" lvl="8" indent="0">
              <a:buNone/>
            </a:pPr>
            <a:endParaRPr lang="en-GB" dirty="0">
              <a:solidFill>
                <a:schemeClr val="accent4"/>
              </a:solidFill>
            </a:endParaRPr>
          </a:p>
          <a:p>
            <a:r>
              <a:rPr lang="en-GB" dirty="0">
                <a:solidFill>
                  <a:srgbClr val="C00000"/>
                </a:solidFill>
              </a:rPr>
              <a:t>Each assembly language instruction is translated into one machine instruction by the assembler</a:t>
            </a:r>
          </a:p>
          <a:p>
            <a:pPr marL="2057400" lvl="8" indent="0">
              <a:buNone/>
            </a:pPr>
            <a:endParaRPr lang="en-GB" dirty="0">
              <a:solidFill>
                <a:srgbClr val="C00000"/>
              </a:solidFill>
            </a:endParaRPr>
          </a:p>
          <a:p>
            <a:r>
              <a:rPr lang="en-GB" dirty="0">
                <a:solidFill>
                  <a:srgbClr val="0070C0"/>
                </a:solidFill>
              </a:rPr>
              <a:t>Assembly language is hardware dependent</a:t>
            </a:r>
          </a:p>
          <a:p>
            <a:pPr lvl="1"/>
            <a:r>
              <a:rPr lang="en-GB" dirty="0">
                <a:solidFill>
                  <a:srgbClr val="C00000"/>
                </a:solidFill>
              </a:rPr>
              <a:t>A different assembly language for each type of processor</a:t>
            </a:r>
          </a:p>
          <a:p>
            <a:pPr marL="2057400" lvl="8" indent="0">
              <a:buNone/>
            </a:pPr>
            <a:endParaRPr lang="en-GB" dirty="0">
              <a:solidFill>
                <a:srgbClr val="C00000"/>
              </a:solidFill>
            </a:endParaRPr>
          </a:p>
          <a:p>
            <a:r>
              <a:rPr lang="en-GB" dirty="0">
                <a:solidFill>
                  <a:srgbClr val="0070C0"/>
                </a:solidFill>
              </a:rPr>
              <a:t>Assembly language instructions can make reference to specific registers in the processor</a:t>
            </a:r>
          </a:p>
          <a:p>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9</a:t>
            </a:fld>
            <a:endParaRPr lang="en-GB" dirty="0"/>
          </a:p>
        </p:txBody>
      </p:sp>
      <p:pic>
        <p:nvPicPr>
          <p:cNvPr id="5"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199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31123</TotalTime>
  <Words>5781</Words>
  <Application>Microsoft Office PowerPoint</Application>
  <PresentationFormat>On-screen Show (4:3)</PresentationFormat>
  <Paragraphs>733</Paragraphs>
  <Slides>50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Verdana</vt:lpstr>
      <vt:lpstr>Office Theme</vt:lpstr>
      <vt:lpstr>Machine Instructions, Assembly Language, Machine Sequence and Micro-operations</vt:lpstr>
      <vt:lpstr>Machine Instruction Characteristics</vt:lpstr>
      <vt:lpstr>Elements of a Machine Instruction</vt:lpstr>
      <vt:lpstr>Instruction Representation</vt:lpstr>
      <vt:lpstr>Instruction Representation</vt:lpstr>
      <vt:lpstr>PowerPoint Presentation</vt:lpstr>
      <vt:lpstr>PowerPoint Presentation</vt:lpstr>
      <vt:lpstr>PowerPoint Presentation</vt:lpstr>
      <vt:lpstr>Assembly Language</vt:lpstr>
      <vt:lpstr>PowerPoint Presentation</vt:lpstr>
      <vt:lpstr>PowerPoint Presentation</vt:lpstr>
      <vt:lpstr>PowerPoint Presentation</vt:lpstr>
      <vt:lpstr>PowerPoint Presentation</vt:lpstr>
      <vt:lpstr>Assembly Language Elements</vt:lpstr>
      <vt:lpstr>Example</vt:lpstr>
      <vt:lpstr>Type of Assembly Language Statements</vt:lpstr>
      <vt:lpstr>Addressing Modes</vt:lpstr>
      <vt:lpstr>Immediate Addressing</vt:lpstr>
      <vt:lpstr>Direct Addressing</vt:lpstr>
      <vt:lpstr>Indirect Addressing</vt:lpstr>
      <vt:lpstr>Register Addressing</vt:lpstr>
      <vt:lpstr>Register Indirect Addressing</vt:lpstr>
      <vt:lpstr>Displacement Addressing</vt:lpstr>
      <vt:lpstr>Stack Addressing</vt:lpstr>
      <vt:lpstr>Addressing  Modes</vt:lpstr>
      <vt:lpstr>Basic Addressing Modes</vt:lpstr>
      <vt:lpstr>Micro-operations</vt:lpstr>
      <vt:lpstr>Computer Components: Top Level View</vt:lpstr>
      <vt:lpstr>PowerPoint Presentation</vt:lpstr>
      <vt:lpstr>PowerPoint Presentation</vt:lpstr>
      <vt:lpstr>PowerPoint Presentation</vt:lpstr>
      <vt:lpstr>The Accumulator continued</vt:lpstr>
      <vt:lpstr>PowerPoint Presentation</vt:lpstr>
      <vt:lpstr>PowerPoint Presentation</vt:lpstr>
      <vt:lpstr>General sequence or ‘instruction cycle’</vt:lpstr>
      <vt:lpstr>The ‘phases’ of the ‘instruction cycle’ are called :-</vt:lpstr>
      <vt:lpstr>Can any phases be missed out?</vt:lpstr>
      <vt:lpstr>A number of data movements (micro-operations) are needed for each one of the phases in the instruction cycle. We can use a ‘descriptive notation’ to analyse exactly what goes on.</vt:lpstr>
      <vt:lpstr>PowerPoint Presentation</vt:lpstr>
      <vt:lpstr>PowerPoint Presentation</vt:lpstr>
      <vt:lpstr>PowerPoint Presentation</vt:lpstr>
      <vt:lpstr>PowerPoint Presentation</vt:lpstr>
      <vt:lpstr>PowerPoint Presentation</vt:lpstr>
      <vt:lpstr>Control Structures, Sequences and the Decoder.</vt:lpstr>
      <vt:lpstr>PowerPoint Presentation</vt:lpstr>
      <vt:lpstr>PowerPoint Presentation</vt:lpstr>
      <vt:lpstr>PowerPoint Presentation</vt:lpstr>
      <vt:lpstr>PowerPoint Presentation</vt:lpstr>
      <vt:lpstr>Summary</vt:lpstr>
      <vt:lpstr>Further Reading</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340CT Software Quality and Process Management</dc:title>
  <dc:creator>Windows User</dc:creator>
  <cp:lastModifiedBy>Dianabasi Nkantah</cp:lastModifiedBy>
  <cp:revision>389</cp:revision>
  <cp:lastPrinted>2015-11-09T10:09:41Z</cp:lastPrinted>
  <dcterms:created xsi:type="dcterms:W3CDTF">2012-09-30T21:28:26Z</dcterms:created>
  <dcterms:modified xsi:type="dcterms:W3CDTF">2017-11-17T15:12:51Z</dcterms:modified>
</cp:coreProperties>
</file>