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47"/>
  </p:notesMasterIdLst>
  <p:sldIdLst>
    <p:sldId id="411" r:id="rId2"/>
    <p:sldId id="347" r:id="rId3"/>
    <p:sldId id="350" r:id="rId4"/>
    <p:sldId id="351" r:id="rId5"/>
    <p:sldId id="352" r:id="rId6"/>
    <p:sldId id="380" r:id="rId7"/>
    <p:sldId id="353" r:id="rId8"/>
    <p:sldId id="354" r:id="rId9"/>
    <p:sldId id="355" r:id="rId10"/>
    <p:sldId id="357" r:id="rId11"/>
    <p:sldId id="358" r:id="rId12"/>
    <p:sldId id="359" r:id="rId13"/>
    <p:sldId id="360" r:id="rId14"/>
    <p:sldId id="361" r:id="rId15"/>
    <p:sldId id="367" r:id="rId16"/>
    <p:sldId id="368" r:id="rId17"/>
    <p:sldId id="370" r:id="rId18"/>
    <p:sldId id="372" r:id="rId19"/>
    <p:sldId id="373" r:id="rId20"/>
    <p:sldId id="375" r:id="rId21"/>
    <p:sldId id="376" r:id="rId22"/>
    <p:sldId id="377" r:id="rId23"/>
    <p:sldId id="378" r:id="rId24"/>
    <p:sldId id="379" r:id="rId25"/>
    <p:sldId id="369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2060" autoAdjust="0"/>
  </p:normalViewPr>
  <p:slideViewPr>
    <p:cSldViewPr>
      <p:cViewPr varScale="1">
        <p:scale>
          <a:sx n="94" d="100"/>
          <a:sy n="94" d="100"/>
        </p:scale>
        <p:origin x="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3" Type="http://schemas.openxmlformats.org/officeDocument/2006/relationships/slide" Target="slides/slide28.xml"/><Relationship Id="rId7" Type="http://schemas.openxmlformats.org/officeDocument/2006/relationships/slide" Target="slides/slide36.xml"/><Relationship Id="rId12" Type="http://schemas.openxmlformats.org/officeDocument/2006/relationships/slide" Target="slides/slide44.xml"/><Relationship Id="rId2" Type="http://schemas.openxmlformats.org/officeDocument/2006/relationships/slide" Target="slides/slide27.xml"/><Relationship Id="rId1" Type="http://schemas.openxmlformats.org/officeDocument/2006/relationships/slide" Target="slides/slide26.xml"/><Relationship Id="rId6" Type="http://schemas.openxmlformats.org/officeDocument/2006/relationships/slide" Target="slides/slide34.xml"/><Relationship Id="rId11" Type="http://schemas.openxmlformats.org/officeDocument/2006/relationships/slide" Target="slides/slide43.xml"/><Relationship Id="rId5" Type="http://schemas.openxmlformats.org/officeDocument/2006/relationships/slide" Target="slides/slide33.xml"/><Relationship Id="rId10" Type="http://schemas.openxmlformats.org/officeDocument/2006/relationships/slide" Target="slides/slide40.xml"/><Relationship Id="rId4" Type="http://schemas.openxmlformats.org/officeDocument/2006/relationships/slide" Target="slides/slide32.xml"/><Relationship Id="rId9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/>
      <dgm:spPr/>
      <dgm:t>
        <a:bodyPr/>
        <a:lstStyle/>
        <a:p>
          <a:pPr rtl="0"/>
          <a:r>
            <a:rPr lang="en-US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/>
      <dgm:spPr/>
      <dgm:t>
        <a:bodyPr/>
        <a:lstStyle/>
        <a:p>
          <a:pPr rtl="0"/>
          <a:r>
            <a:rPr lang="en-US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/>
      <dgm:spPr/>
      <dgm:t>
        <a:bodyPr/>
        <a:lstStyle/>
        <a:p>
          <a:pPr rtl="0"/>
          <a:r>
            <a:rPr lang="en-US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/>
      <dgm:spPr/>
      <dgm:t>
        <a:bodyPr/>
        <a:lstStyle/>
        <a:p>
          <a:pPr rtl="0"/>
          <a:r>
            <a:rPr lang="en-US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/>
      <dgm:spPr/>
      <dgm:t>
        <a:bodyPr/>
        <a:lstStyle/>
        <a:p>
          <a:pPr rtl="0"/>
          <a:r>
            <a:rPr lang="en-US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/>
      <dgm:spPr/>
      <dgm:t>
        <a:bodyPr/>
        <a:lstStyle/>
        <a:p>
          <a:pPr rtl="0"/>
          <a:r>
            <a:rPr lang="en-US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/>
      <dgm:spPr/>
      <dgm:t>
        <a:bodyPr/>
        <a:lstStyle/>
        <a:p>
          <a:pPr rtl="0"/>
          <a:r>
            <a:rPr lang="en-US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/>
      <dgm:spPr/>
      <dgm:t>
        <a:bodyPr/>
        <a:lstStyle/>
        <a:p>
          <a:pPr rtl="0"/>
          <a:r>
            <a:rPr lang="en-US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/>
      <dgm:spPr/>
      <dgm:t>
        <a:bodyPr/>
        <a:lstStyle/>
        <a:p>
          <a:pPr rtl="0"/>
          <a:r>
            <a:rPr lang="en-US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/>
      <dgm:spPr/>
      <dgm:t>
        <a:bodyPr/>
        <a:lstStyle/>
        <a:p>
          <a:pPr rtl="0"/>
          <a:r>
            <a:rPr lang="en-US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AE46-D62E-F547-B908-2C8910826AC8}" type="pres">
      <dgm:prSet presAssocID="{76A507E1-BF32-9C4F-8C5A-DDCB4CAC727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43DAB8-79DA-614E-9AE2-078CDBF9AECA}" type="pres">
      <dgm:prSet presAssocID="{76A507E1-BF32-9C4F-8C5A-DDCB4CAC727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D25B-E4BA-C34E-8466-5DF5C8329C0E}" type="pres">
      <dgm:prSet presAssocID="{29068278-2A24-F642-9D08-49E218916C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D61FD54-B252-4142-B47B-CFE1493C3858}" type="pres">
      <dgm:prSet presAssocID="{29068278-2A24-F642-9D08-49E218916C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DE8F98-B363-8240-B4A5-366984F5E754}" type="pres">
      <dgm:prSet presAssocID="{31EBD2D9-7453-6F4D-987D-F2BDFBB728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2F125-B410-B940-9B65-5636A8A9B969}" type="pres">
      <dgm:prSet presAssocID="{E2EEEA5A-9745-1C4E-B09A-FB05319DD4C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1F88D5B-AAE0-E440-AA67-A6E3B02216D2}" type="pres">
      <dgm:prSet presAssocID="{E2EEEA5A-9745-1C4E-B09A-FB05319DD4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21E1F0-4D5A-5345-AD6D-DF1C4E58B79F}" type="pres">
      <dgm:prSet presAssocID="{384E9DF4-C810-FC41-BD40-D99A6F1D7F02}" presName="node" presStyleLbl="node1" presStyleIdx="3" presStyleCnt="5" custScaleX="126397" custScaleY="117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67B28-CBFC-584C-905E-18BF0F2750F9}" type="pres">
      <dgm:prSet presAssocID="{15C653CD-26ED-754C-9AC0-B79DBBB27E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B323E1-C1DA-0F4B-9AF4-78A2161867BC}" type="pres">
      <dgm:prSet presAssocID="{15C653CD-26ED-754C-9AC0-B79DBBB27E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17C49C-5F9E-7C43-A2A7-9A15377FFA61}" type="pres">
      <dgm:prSet presAssocID="{F7443625-C1F8-DD41-8590-E8082C619BA7}" presName="node" presStyleLbl="node1" presStyleIdx="4" presStyleCnt="5" custScaleX="120211" custScaleY="128296" custLinFactNeighborX="-33304" custLinFactNeighborY="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B06D8F4A-3AC8-4151-89A6-29373B65E2C3}" type="presOf" srcId="{29068278-2A24-F642-9D08-49E218916C8F}" destId="{7D61FD54-B252-4142-B47B-CFE1493C3858}" srcOrd="1" destOrd="0" presId="urn:microsoft.com/office/officeart/2005/8/layout/process5"/>
    <dgm:cxn modelId="{DC0AC1D5-C8AB-42B7-A1A7-090998A293EB}" type="presOf" srcId="{FDCE45E9-FDA3-DF43-9116-39A084C2B776}" destId="{AC21E1F0-4D5A-5345-AD6D-DF1C4E58B79F}" srcOrd="0" destOrd="2" presId="urn:microsoft.com/office/officeart/2005/8/layout/process5"/>
    <dgm:cxn modelId="{949046BC-0AF0-4BB2-B898-EA0535981FCF}" type="presOf" srcId="{3E8BD3D5-FB4C-F148-A5B6-CB6995CCE37C}" destId="{9B4101A5-766E-2043-8B91-E3504899DFCD}" srcOrd="0" destOrd="0" presId="urn:microsoft.com/office/officeart/2005/8/layout/process5"/>
    <dgm:cxn modelId="{A480196B-A39F-4D3A-9215-42F6B0E52F31}" type="presOf" srcId="{7E3C6BE5-8D41-E24E-B544-0DC512503079}" destId="{6B17C49C-5F9E-7C43-A2A7-9A15377FFA61}" srcOrd="0" destOrd="1" presId="urn:microsoft.com/office/officeart/2005/8/layout/process5"/>
    <dgm:cxn modelId="{A98A39BF-7C8A-4F93-8420-C8A7AAF93131}" type="presOf" srcId="{02F76604-8138-1948-A0FB-8D361B023C46}" destId="{6B17C49C-5F9E-7C43-A2A7-9A15377FFA61}" srcOrd="0" destOrd="2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EA0DD6C9-18A3-449B-BA01-7D8A2AD05BD4}" type="presOf" srcId="{F7443625-C1F8-DD41-8590-E8082C619BA7}" destId="{6B17C49C-5F9E-7C43-A2A7-9A15377FFA61}" srcOrd="0" destOrd="0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A2E39BAE-E94F-4624-B1A8-02A2C25A5EE7}" type="presOf" srcId="{5C71274A-FAAD-CE4F-B9CE-71C03A360B59}" destId="{C48960A2-F897-234D-BD9C-A1AD5E608FE6}" srcOrd="0" destOrd="0" presId="urn:microsoft.com/office/officeart/2005/8/layout/process5"/>
    <dgm:cxn modelId="{6CEB6044-4DFB-4D33-949D-D9C141F43A6F}" type="presOf" srcId="{B5299168-91B7-674D-97E3-D88323D31E67}" destId="{6B17C49C-5F9E-7C43-A2A7-9A15377FFA61}" srcOrd="0" destOrd="3" presId="urn:microsoft.com/office/officeart/2005/8/layout/process5"/>
    <dgm:cxn modelId="{DD5AEDF3-0D4C-4D07-B1C5-CEE4542648DE}" type="presOf" srcId="{76A507E1-BF32-9C4F-8C5A-DDCB4CAC7279}" destId="{C943DAB8-79DA-614E-9AE2-078CDBF9AECA}" srcOrd="1" destOrd="0" presId="urn:microsoft.com/office/officeart/2005/8/layout/process5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F3EC50F2-CF10-403B-8088-45818E7686DE}" type="presOf" srcId="{BF287FD4-1BAE-9E4A-B2C8-60D4806B25AD}" destId="{F589C160-A361-EA4E-A783-99961EEDF9E0}" srcOrd="0" destOrd="0" presId="urn:microsoft.com/office/officeart/2005/8/layout/process5"/>
    <dgm:cxn modelId="{338FB856-6C06-4E19-84F1-0C4BF2C319C1}" type="presOf" srcId="{76A507E1-BF32-9C4F-8C5A-DDCB4CAC7279}" destId="{3DAFAE46-D62E-F547-B908-2C8910826AC8}" srcOrd="0" destOrd="0" presId="urn:microsoft.com/office/officeart/2005/8/layout/process5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5EB0E029-AB2E-429D-AC76-6F47AB223AFF}" type="presOf" srcId="{31EBD2D9-7453-6F4D-987D-F2BDFBB728EE}" destId="{A0DE8F98-B363-8240-B4A5-366984F5E754}" srcOrd="0" destOrd="0" presId="urn:microsoft.com/office/officeart/2005/8/layout/process5"/>
    <dgm:cxn modelId="{8D41FE7A-17DC-4E6A-8BFC-341468F43845}" type="presOf" srcId="{E2EEEA5A-9745-1C4E-B09A-FB05319DD4C2}" destId="{6902F125-B410-B940-9B65-5636A8A9B969}" srcOrd="0" destOrd="0" presId="urn:microsoft.com/office/officeart/2005/8/layout/process5"/>
    <dgm:cxn modelId="{C6ECC878-DC6C-4EC6-B662-E8C3475CF3D6}" type="presOf" srcId="{8B8E441D-66C9-CA41-9BEC-F7CD1CC46E26}" destId="{AC21E1F0-4D5A-5345-AD6D-DF1C4E58B79F}" srcOrd="0" destOrd="1" presId="urn:microsoft.com/office/officeart/2005/8/layout/process5"/>
    <dgm:cxn modelId="{83C5B9E2-4B95-4CEE-80E5-03DFA8D5A374}" type="presOf" srcId="{29068278-2A24-F642-9D08-49E218916C8F}" destId="{93BED25B-E4BA-C34E-8466-5DF5C8329C0E}" srcOrd="0" destOrd="0" presId="urn:microsoft.com/office/officeart/2005/8/layout/process5"/>
    <dgm:cxn modelId="{1482E507-4070-4EB8-8CF9-F5FCEE0FBA48}" type="presOf" srcId="{384E9DF4-C810-FC41-BD40-D99A6F1D7F02}" destId="{AC21E1F0-4D5A-5345-AD6D-DF1C4E58B79F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B33E501-FFA7-4504-8E7F-CC0D64F8CF4B}" type="presOf" srcId="{15C653CD-26ED-754C-9AC0-B79DBBB27EBD}" destId="{E0B323E1-C1DA-0F4B-9AF4-78A2161867BC}" srcOrd="1" destOrd="0" presId="urn:microsoft.com/office/officeart/2005/8/layout/process5"/>
    <dgm:cxn modelId="{601F85BC-5849-4A21-909F-77137F02EF26}" type="presOf" srcId="{E2EEEA5A-9745-1C4E-B09A-FB05319DD4C2}" destId="{81F88D5B-AAE0-E440-AA67-A6E3B02216D2}" srcOrd="1" destOrd="0" presId="urn:microsoft.com/office/officeart/2005/8/layout/process5"/>
    <dgm:cxn modelId="{4677812B-5049-4D82-A203-E6703DB526D8}" type="presOf" srcId="{15C653CD-26ED-754C-9AC0-B79DBBB27EBD}" destId="{24467B28-CBFC-584C-905E-18BF0F2750F9}" srcOrd="0" destOrd="0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B3AD59AE-9763-49A9-91D3-0D442F0C56CB}" type="presParOf" srcId="{F589C160-A361-EA4E-A783-99961EEDF9E0}" destId="{9B4101A5-766E-2043-8B91-E3504899DFCD}" srcOrd="0" destOrd="0" presId="urn:microsoft.com/office/officeart/2005/8/layout/process5"/>
    <dgm:cxn modelId="{F542CABF-20D0-49B1-BE05-D955C8EB7922}" type="presParOf" srcId="{F589C160-A361-EA4E-A783-99961EEDF9E0}" destId="{3DAFAE46-D62E-F547-B908-2C8910826AC8}" srcOrd="1" destOrd="0" presId="urn:microsoft.com/office/officeart/2005/8/layout/process5"/>
    <dgm:cxn modelId="{726AF201-F512-4713-BBD1-4004457B1FD9}" type="presParOf" srcId="{3DAFAE46-D62E-F547-B908-2C8910826AC8}" destId="{C943DAB8-79DA-614E-9AE2-078CDBF9AECA}" srcOrd="0" destOrd="0" presId="urn:microsoft.com/office/officeart/2005/8/layout/process5"/>
    <dgm:cxn modelId="{2420779E-471F-4DE7-ACB8-3F2B6625AD38}" type="presParOf" srcId="{F589C160-A361-EA4E-A783-99961EEDF9E0}" destId="{C48960A2-F897-234D-BD9C-A1AD5E608FE6}" srcOrd="2" destOrd="0" presId="urn:microsoft.com/office/officeart/2005/8/layout/process5"/>
    <dgm:cxn modelId="{4D47FE53-9EE1-4911-9FE5-B2B65454BA19}" type="presParOf" srcId="{F589C160-A361-EA4E-A783-99961EEDF9E0}" destId="{93BED25B-E4BA-C34E-8466-5DF5C8329C0E}" srcOrd="3" destOrd="0" presId="urn:microsoft.com/office/officeart/2005/8/layout/process5"/>
    <dgm:cxn modelId="{DB0F3239-3B82-4B5F-A438-89E77A0A1681}" type="presParOf" srcId="{93BED25B-E4BA-C34E-8466-5DF5C8329C0E}" destId="{7D61FD54-B252-4142-B47B-CFE1493C3858}" srcOrd="0" destOrd="0" presId="urn:microsoft.com/office/officeart/2005/8/layout/process5"/>
    <dgm:cxn modelId="{1293EBB5-A4C4-41A5-BF8E-406AA7443C08}" type="presParOf" srcId="{F589C160-A361-EA4E-A783-99961EEDF9E0}" destId="{A0DE8F98-B363-8240-B4A5-366984F5E754}" srcOrd="4" destOrd="0" presId="urn:microsoft.com/office/officeart/2005/8/layout/process5"/>
    <dgm:cxn modelId="{59C83163-2998-4A84-A397-9FB45B4FEAD2}" type="presParOf" srcId="{F589C160-A361-EA4E-A783-99961EEDF9E0}" destId="{6902F125-B410-B940-9B65-5636A8A9B969}" srcOrd="5" destOrd="0" presId="urn:microsoft.com/office/officeart/2005/8/layout/process5"/>
    <dgm:cxn modelId="{C50262BC-9AA1-490E-B4CA-5ACAF451A7A2}" type="presParOf" srcId="{6902F125-B410-B940-9B65-5636A8A9B969}" destId="{81F88D5B-AAE0-E440-AA67-A6E3B02216D2}" srcOrd="0" destOrd="0" presId="urn:microsoft.com/office/officeart/2005/8/layout/process5"/>
    <dgm:cxn modelId="{B5A03F9E-8810-417F-8A23-FA31875142D1}" type="presParOf" srcId="{F589C160-A361-EA4E-A783-99961EEDF9E0}" destId="{AC21E1F0-4D5A-5345-AD6D-DF1C4E58B79F}" srcOrd="6" destOrd="0" presId="urn:microsoft.com/office/officeart/2005/8/layout/process5"/>
    <dgm:cxn modelId="{DA2C1D26-10C3-408A-B05F-CB8C6DD3F414}" type="presParOf" srcId="{F589C160-A361-EA4E-A783-99961EEDF9E0}" destId="{24467B28-CBFC-584C-905E-18BF0F2750F9}" srcOrd="7" destOrd="0" presId="urn:microsoft.com/office/officeart/2005/8/layout/process5"/>
    <dgm:cxn modelId="{5663DB92-0D1D-4F00-887F-00DF58F03094}" type="presParOf" srcId="{24467B28-CBFC-584C-905E-18BF0F2750F9}" destId="{E0B323E1-C1DA-0F4B-9AF4-78A2161867BC}" srcOrd="0" destOrd="0" presId="urn:microsoft.com/office/officeart/2005/8/layout/process5"/>
    <dgm:cxn modelId="{BACD07A3-9C0D-48DE-B3A2-03B3575E1274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7634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Determines which programs are submitted for processing</a:t>
          </a:r>
        </a:p>
      </dsp:txBody>
      <dsp:txXfrm>
        <a:off x="47736" y="725903"/>
        <a:ext cx="2201777" cy="1288984"/>
      </dsp:txXfrm>
    </dsp:sp>
    <dsp:sp modelId="{3DAFAE46-D62E-F547-B908-2C8910826AC8}">
      <dsp:nvSpPr>
        <dsp:cNvPr id="0" name=""/>
        <dsp:cNvSpPr/>
      </dsp:nvSpPr>
      <dsp:spPr>
        <a:xfrm>
          <a:off x="2490430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490430" y="1200616"/>
        <a:ext cx="338646" cy="339559"/>
      </dsp:txXfrm>
    </dsp:sp>
    <dsp:sp modelId="{C48960A2-F897-234D-BD9C-A1AD5E608FE6}">
      <dsp:nvSpPr>
        <dsp:cNvPr id="0" name=""/>
        <dsp:cNvSpPr/>
      </dsp:nvSpPr>
      <dsp:spPr>
        <a:xfrm>
          <a:off x="3202409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Once submitted, a job becomes a process for the short term scheduler</a:t>
          </a:r>
        </a:p>
      </dsp:txBody>
      <dsp:txXfrm>
        <a:off x="3242511" y="725903"/>
        <a:ext cx="2201777" cy="1288984"/>
      </dsp:txXfrm>
    </dsp:sp>
    <dsp:sp modelId="{93BED25B-E4BA-C34E-8466-5DF5C8329C0E}">
      <dsp:nvSpPr>
        <dsp:cNvPr id="0" name=""/>
        <dsp:cNvSpPr/>
      </dsp:nvSpPr>
      <dsp:spPr>
        <a:xfrm>
          <a:off x="5685205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685205" y="1200616"/>
        <a:ext cx="338646" cy="339559"/>
      </dsp:txXfrm>
    </dsp:sp>
    <dsp:sp modelId="{A0DE8F98-B363-8240-B4A5-366984F5E754}">
      <dsp:nvSpPr>
        <dsp:cNvPr id="0" name=""/>
        <dsp:cNvSpPr/>
      </dsp:nvSpPr>
      <dsp:spPr>
        <a:xfrm>
          <a:off x="6397183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 some systems a newly created process begins in a swapped-out condition, in which case it is added to a queue for the medium-term scheduler</a:t>
          </a:r>
        </a:p>
      </dsp:txBody>
      <dsp:txXfrm>
        <a:off x="6437285" y="725903"/>
        <a:ext cx="2201777" cy="1288984"/>
      </dsp:txXfrm>
    </dsp:sp>
    <dsp:sp modelId="{6902F125-B410-B940-9B65-5636A8A9B969}">
      <dsp:nvSpPr>
        <dsp:cNvPr id="0" name=""/>
        <dsp:cNvSpPr/>
      </dsp:nvSpPr>
      <dsp:spPr>
        <a:xfrm rot="5816183">
          <a:off x="7132519" y="2251684"/>
          <a:ext cx="528028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7236318" y="2271216"/>
        <a:ext cx="339559" cy="369620"/>
      </dsp:txXfrm>
    </dsp:sp>
    <dsp:sp modelId="{AC21E1F0-4D5A-5345-AD6D-DF1C4E58B79F}">
      <dsp:nvSpPr>
        <dsp:cNvPr id="0" name=""/>
        <dsp:cNvSpPr/>
      </dsp:nvSpPr>
      <dsp:spPr>
        <a:xfrm>
          <a:off x="5794808" y="3043978"/>
          <a:ext cx="2884356" cy="1604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Batch system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Newly submitted jobs are routed to disk and held in a batch queue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The long-term scheduler creates processes from the queue when it can</a:t>
          </a:r>
        </a:p>
      </dsp:txBody>
      <dsp:txXfrm>
        <a:off x="5841794" y="3090964"/>
        <a:ext cx="2790384" cy="1510251"/>
      </dsp:txXfrm>
    </dsp:sp>
    <dsp:sp modelId="{24467B28-CBFC-584C-905E-18BF0F2750F9}">
      <dsp:nvSpPr>
        <dsp:cNvPr id="0" name=""/>
        <dsp:cNvSpPr/>
      </dsp:nvSpPr>
      <dsp:spPr>
        <a:xfrm rot="10796926">
          <a:off x="4540220" y="3565140"/>
          <a:ext cx="886575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709999" y="3678250"/>
        <a:ext cx="716796" cy="339559"/>
      </dsp:txXfrm>
    </dsp:sp>
    <dsp:sp modelId="{6B17C49C-5F9E-7C43-A2A7-9A15377FFA61}">
      <dsp:nvSpPr>
        <dsp:cNvPr id="0" name=""/>
        <dsp:cNvSpPr/>
      </dsp:nvSpPr>
      <dsp:spPr>
        <a:xfrm>
          <a:off x="1378832" y="2971795"/>
          <a:ext cx="2743192" cy="1756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Time-sharing system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A process request is generated when a user attempts to connect to the system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OS will accept all authorized comers until the system is saturated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At that point a connection request is met with a message indicating that the system is full and to try again later</a:t>
          </a:r>
        </a:p>
      </dsp:txBody>
      <dsp:txXfrm>
        <a:off x="1430281" y="3023244"/>
        <a:ext cx="2640294" cy="1653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66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the figure above.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5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0D780A-A9B3-456E-9531-2D2C8AC037D4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8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8539CE-C4F3-4306-A5D0-0ABECE05FD8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(b) above,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83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80AEA0-4FC6-4497-93A5-3DBD4472BC2C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0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5018E3-3192-4EA4-A686-8520B42F3A11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5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885601-BE93-4657-9133-E7CEFF90A3B6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11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above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0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5878C2-36F1-4390-8914-217589B74702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above.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9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433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8A4ED9-343F-4842-B451-0CC68C0F2A4D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78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the next lecture.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4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the figure above.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257416-F639-40DD-B579-B78949FDB60D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above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29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9DD412-DD8E-4235-A398-34D82C78197E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above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71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3D680C-6111-41B2-B067-8A0E42B104CB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6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C8BEF-6552-4368-927D-AD3FD45206E5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31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7B298-BBA2-4B97-BC54-0F45C0334E5A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2203-4EBF-4512-BBB4-2E32F3141080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7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5E9-28D6-431B-B3A3-AEAB761C56A9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FDF-B8B2-4E43-A0EC-95EE8CC6BF51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2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04C5-5025-4994-98BF-BB76A9D162CB}" type="datetime1">
              <a:rPr lang="en-GB" smtClean="0"/>
              <a:t>24/11/2017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2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38B-D0D0-4279-AB04-ECFDDF1A485F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F0C-8CA4-4C04-A1DC-D0DE18699542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7A36-948C-4532-B58B-00A56CC8FAA2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4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BB48-0BC9-480C-98F5-BF296376756E}" type="datetime1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CBE-77EA-4164-8401-CC22C54D0739}" type="datetime1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81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8DDC-6E5E-4EC1-89C4-F1FB75A0F2FD}" type="datetime1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0059-FA01-40B6-BBA7-2C6755498C30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F895-E37C-4403-9C90-833565776EA4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7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E6FC-F92B-464B-88F1-717239E24210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1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0480@coventry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685745"/>
          </a:xfrm>
        </p:spPr>
        <p:txBody>
          <a:bodyPr>
            <a:normAutofit/>
          </a:bodyPr>
          <a:lstStyle/>
          <a:p>
            <a:r>
              <a:rPr lang="en-GB" sz="3600" b="1" dirty="0"/>
              <a:t>Introduction to Operating Systems</a:t>
            </a:r>
            <a:br>
              <a:rPr lang="en-GB" sz="3600" b="1" dirty="0"/>
            </a:br>
            <a:r>
              <a:rPr lang="en-GB" sz="3600" b="1" dirty="0"/>
              <a:t>Process Scheduling</a:t>
            </a:r>
            <a:br>
              <a:rPr lang="en-GB" sz="3600" b="1" dirty="0"/>
            </a:br>
            <a:r>
              <a:rPr lang="en-GB" sz="3600" b="1" dirty="0"/>
              <a:t>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573016"/>
            <a:ext cx="7772400" cy="13437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120CT Computer Architecture and Networks</a:t>
            </a:r>
          </a:p>
          <a:p>
            <a:endParaRPr lang="en-GB" dirty="0"/>
          </a:p>
          <a:p>
            <a:r>
              <a:rPr lang="en-GB" b="1" dirty="0"/>
              <a:t>Dr Dianabasi Nkantah</a:t>
            </a:r>
          </a:p>
          <a:p>
            <a:r>
              <a:rPr lang="en-GB" dirty="0">
                <a:hlinkClick r:id="rId2"/>
              </a:rPr>
              <a:t>ab0480@coventry.ac.uk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5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The kernel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70C0"/>
                </a:solidFill>
              </a:rPr>
              <a:t>The kernel is part of the operating system, and closer to the hardware, to provide:</a:t>
            </a:r>
          </a:p>
          <a:p>
            <a:pPr lvl="1"/>
            <a:r>
              <a:rPr lang="en-GB" altLang="en-US" dirty="0">
                <a:solidFill>
                  <a:srgbClr val="C00000"/>
                </a:solidFill>
              </a:rPr>
              <a:t>device driver control</a:t>
            </a:r>
          </a:p>
          <a:p>
            <a:pPr lvl="1"/>
            <a:r>
              <a:rPr lang="en-GB" altLang="en-US" dirty="0">
                <a:solidFill>
                  <a:srgbClr val="C00000"/>
                </a:solidFill>
              </a:rPr>
              <a:t>process management</a:t>
            </a:r>
          </a:p>
          <a:p>
            <a:pPr lvl="1"/>
            <a:r>
              <a:rPr lang="en-GB" altLang="en-US" dirty="0">
                <a:solidFill>
                  <a:srgbClr val="C00000"/>
                </a:solidFill>
              </a:rPr>
              <a:t>memory management </a:t>
            </a:r>
          </a:p>
          <a:p>
            <a:pPr lvl="1"/>
            <a:r>
              <a:rPr lang="en-GB" altLang="en-US" dirty="0">
                <a:solidFill>
                  <a:srgbClr val="C00000"/>
                </a:solidFill>
              </a:rPr>
              <a:t>system calls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The kernel contains the “</a:t>
            </a:r>
            <a:r>
              <a:rPr lang="en-US" altLang="en-US" b="1" dirty="0">
                <a:solidFill>
                  <a:srgbClr val="0070C0"/>
                </a:solidFill>
              </a:rPr>
              <a:t>internal programs</a:t>
            </a:r>
            <a:r>
              <a:rPr lang="en-US" altLang="en-US" dirty="0">
                <a:solidFill>
                  <a:srgbClr val="0070C0"/>
                </a:solidFill>
              </a:rPr>
              <a:t>” for the most often used operations</a:t>
            </a:r>
            <a:endParaRPr lang="en-GB" altLang="en-US" dirty="0">
              <a:solidFill>
                <a:srgbClr val="0070C0"/>
              </a:solidFill>
            </a:endParaRP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The kernel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cs typeface="Times New Roman" pitchFamily="18" charset="0"/>
              </a:rPr>
              <a:t>It is the </a:t>
            </a:r>
            <a:r>
              <a:rPr lang="en-US" altLang="en-US" sz="2400" b="1" i="1" dirty="0">
                <a:solidFill>
                  <a:srgbClr val="0070C0"/>
                </a:solidFill>
                <a:cs typeface="Times New Roman" pitchFamily="18" charset="0"/>
              </a:rPr>
              <a:t>core</a:t>
            </a:r>
            <a:r>
              <a:rPr lang="en-US" altLang="en-US" sz="2400" dirty="0">
                <a:solidFill>
                  <a:srgbClr val="0070C0"/>
                </a:solidFill>
                <a:cs typeface="Times New Roman" pitchFamily="18" charset="0"/>
              </a:rPr>
              <a:t> of the operating system</a:t>
            </a:r>
          </a:p>
          <a:p>
            <a:pPr marL="2057400" lvl="8" indent="0">
              <a:lnSpc>
                <a:spcPct val="90000"/>
              </a:lnSpc>
              <a:buNone/>
            </a:pPr>
            <a:endParaRPr lang="en-US" altLang="en-US" sz="1300" dirty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cs typeface="Times New Roman" pitchFamily="18" charset="0"/>
              </a:rPr>
              <a:t>It is a </a:t>
            </a:r>
            <a:r>
              <a:rPr lang="en-US" altLang="en-US" sz="2400" b="1" dirty="0">
                <a:solidFill>
                  <a:srgbClr val="0070C0"/>
                </a:solidFill>
                <a:cs typeface="Times New Roman" pitchFamily="18" charset="0"/>
              </a:rPr>
              <a:t>small piece of code</a:t>
            </a:r>
            <a:r>
              <a:rPr lang="en-US" altLang="en-US" sz="2400" dirty="0">
                <a:solidFill>
                  <a:srgbClr val="0070C0"/>
                </a:solidFill>
                <a:cs typeface="Times New Roman" pitchFamily="18" charset="0"/>
              </a:rPr>
              <a:t> loaded into the device memory at booting</a:t>
            </a: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36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4648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What the OS does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OS are very complex and big. </a:t>
            </a:r>
          </a:p>
          <a:p>
            <a:pPr marL="2057400" lvl="8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Manage different resources in a computer system. </a:t>
            </a:r>
          </a:p>
          <a:p>
            <a:pPr marL="2057400" lvl="8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Resembles an </a:t>
            </a:r>
            <a:r>
              <a:rPr lang="en-US" altLang="en-US" dirty="0" err="1">
                <a:solidFill>
                  <a:srgbClr val="0070C0"/>
                </a:solidFill>
              </a:rPr>
              <a:t>organisation</a:t>
            </a:r>
            <a:r>
              <a:rPr lang="en-US" altLang="en-US" dirty="0">
                <a:solidFill>
                  <a:srgbClr val="0070C0"/>
                </a:solidFill>
              </a:rPr>
              <a:t> with several managers at the top level. </a:t>
            </a:r>
          </a:p>
          <a:p>
            <a:pPr marL="2057400" lvl="8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Each manager is responsible for managing their section, but interact with others.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Main activities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176463"/>
          </a:xfrm>
        </p:spPr>
        <p:txBody>
          <a:bodyPr/>
          <a:lstStyle/>
          <a:p>
            <a:r>
              <a:rPr lang="en-GB" altLang="en-US" dirty="0"/>
              <a:t>A modern operating system has at least four duties:</a:t>
            </a:r>
          </a:p>
          <a:p>
            <a:pPr marL="2057400" lvl="8" indent="0">
              <a:buNone/>
            </a:pPr>
            <a:endParaRPr lang="en-GB" altLang="en-US" dirty="0"/>
          </a:p>
          <a:p>
            <a:pPr lvl="1"/>
            <a:r>
              <a:rPr lang="en-GB" altLang="en-US" b="1" dirty="0">
                <a:solidFill>
                  <a:srgbClr val="FF0000"/>
                </a:solidFill>
              </a:rPr>
              <a:t>Memory management</a:t>
            </a:r>
          </a:p>
          <a:p>
            <a:pPr marL="2057400" lvl="8" indent="0">
              <a:buNone/>
            </a:pPr>
            <a:endParaRPr lang="en-GB" altLang="en-US" dirty="0"/>
          </a:p>
          <a:p>
            <a:pPr lvl="1"/>
            <a:r>
              <a:rPr lang="en-GB" altLang="en-US" b="1" dirty="0">
                <a:solidFill>
                  <a:srgbClr val="FF0000"/>
                </a:solidFill>
              </a:rPr>
              <a:t>Process management</a:t>
            </a:r>
          </a:p>
          <a:p>
            <a:pPr marL="2057400" lvl="8" indent="0">
              <a:buNone/>
            </a:pPr>
            <a:endParaRPr lang="en-GB" altLang="en-US" dirty="0"/>
          </a:p>
          <a:p>
            <a:pPr lvl="1"/>
            <a:r>
              <a:rPr lang="en-GB" altLang="en-US" b="1" dirty="0">
                <a:solidFill>
                  <a:srgbClr val="FF0000"/>
                </a:solidFill>
              </a:rPr>
              <a:t>Device management</a:t>
            </a:r>
          </a:p>
          <a:p>
            <a:pPr marL="2057400" lvl="8" indent="0">
              <a:buNone/>
            </a:pPr>
            <a:endParaRPr lang="en-GB" altLang="en-US" b="1" dirty="0"/>
          </a:p>
          <a:p>
            <a:pPr lvl="1"/>
            <a:r>
              <a:rPr lang="en-GB" altLang="en-US" b="1" dirty="0">
                <a:solidFill>
                  <a:srgbClr val="FF0000"/>
                </a:solidFill>
              </a:rPr>
              <a:t>File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Memory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+mj-lt"/>
              </a:rPr>
              <a:t>One of the responsibilities of a modern operating system is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memory management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marL="2057400" lvl="8" indent="0">
              <a:buNone/>
              <a:defRPr/>
            </a:pP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+mj-lt"/>
              </a:rPr>
              <a:t>Size of the programs and data to be processed grown as memory has grown. </a:t>
            </a:r>
          </a:p>
          <a:p>
            <a:pPr marL="2057400" lvl="8" indent="0">
              <a:buNone/>
              <a:defRPr/>
            </a:pPr>
            <a:endParaRPr lang="en-US" dirty="0">
              <a:solidFill>
                <a:srgbClr val="0070C0"/>
              </a:solidFill>
              <a:latin typeface="+mj-lt"/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+mj-lt"/>
              </a:rPr>
              <a:t>Memory allocation must be managed to prevent applications from running out of memory.</a:t>
            </a:r>
            <a:endParaRPr lang="en-GB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Manage processes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 process is a basic unit of execution in an Operating System</a:t>
            </a:r>
          </a:p>
          <a:p>
            <a:pPr marL="2057400" lvl="8" indent="0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 process is a program in execution</a:t>
            </a:r>
          </a:p>
          <a:p>
            <a:pPr marL="2057400" lvl="8" indent="0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Different processes may run several instances of the same  program</a:t>
            </a:r>
          </a:p>
          <a:p>
            <a:pPr marL="2057400" lvl="8" indent="0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Processes need access to resources such as memory, I/O devices etc.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 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Process model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>
                <a:solidFill>
                  <a:srgbClr val="0070C0"/>
                </a:solidFill>
              </a:rPr>
              <a:t>The operating system controls the execution of processes.</a:t>
            </a:r>
          </a:p>
          <a:p>
            <a:pPr marL="2057400" lvl="8" indent="0">
              <a:buNone/>
              <a:defRPr/>
            </a:pPr>
            <a:endParaRPr lang="en-GB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2800" dirty="0">
                <a:solidFill>
                  <a:srgbClr val="0070C0"/>
                </a:solidFill>
              </a:rPr>
              <a:t>Determining the interleaving pattern for execution and allocating resources to processes.</a:t>
            </a:r>
          </a:p>
          <a:p>
            <a:pPr marL="2057400" lvl="8" indent="0">
              <a:buNone/>
              <a:defRPr/>
            </a:pPr>
            <a:endParaRPr lang="en-GB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2800" dirty="0">
                <a:solidFill>
                  <a:srgbClr val="0070C0"/>
                </a:solidFill>
              </a:rPr>
              <a:t>A process must be in main memory before it can run.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Device management</a:t>
            </a:r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57" y="1825625"/>
            <a:ext cx="7023486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Device-status Table</a:t>
            </a:r>
          </a:p>
        </p:txBody>
      </p:sp>
      <p:pic>
        <p:nvPicPr>
          <p:cNvPr id="29700" name="Content Placeholder 4" descr="mou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63" y="3009900"/>
            <a:ext cx="973137" cy="609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9699" name="Picture 3" descr="image0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600200" y="3048000"/>
            <a:ext cx="16002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Status: Idle</a:t>
            </a:r>
          </a:p>
          <a:p>
            <a:pPr eaLnBrk="1" hangingPunct="1"/>
            <a:endParaRPr lang="en-GB" altLang="en-US"/>
          </a:p>
        </p:txBody>
      </p:sp>
      <p:pic>
        <p:nvPicPr>
          <p:cNvPr id="29702" name="Picture 6" descr="la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1371600" y="1789113"/>
            <a:ext cx="1828800" cy="61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Status: Idle</a:t>
            </a:r>
          </a:p>
          <a:p>
            <a:pPr eaLnBrk="1" hangingPunct="1"/>
            <a:endParaRPr lang="en-GB" altLang="en-US"/>
          </a:p>
        </p:txBody>
      </p:sp>
      <p:pic>
        <p:nvPicPr>
          <p:cNvPr id="29704" name="Picture 8" descr="la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96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1371600" y="2362200"/>
            <a:ext cx="1828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Status: Busy</a:t>
            </a:r>
          </a:p>
          <a:p>
            <a:pPr eaLnBrk="1" hangingPunct="1"/>
            <a:endParaRPr lang="en-GB" altLang="en-US"/>
          </a:p>
        </p:txBody>
      </p:sp>
      <p:pic>
        <p:nvPicPr>
          <p:cNvPr id="297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49663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TextBox 13"/>
          <p:cNvSpPr txBox="1">
            <a:spLocks noChangeArrowheads="1"/>
          </p:cNvSpPr>
          <p:nvPr/>
        </p:nvSpPr>
        <p:spPr bwMode="auto">
          <a:xfrm>
            <a:off x="1905000" y="3635375"/>
            <a:ext cx="1295400" cy="61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Status: Idle</a:t>
            </a:r>
          </a:p>
        </p:txBody>
      </p:sp>
      <p:pic>
        <p:nvPicPr>
          <p:cNvPr id="297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TextBox 15"/>
          <p:cNvSpPr txBox="1">
            <a:spLocks noChangeArrowheads="1"/>
          </p:cNvSpPr>
          <p:nvPr/>
        </p:nvSpPr>
        <p:spPr bwMode="auto">
          <a:xfrm>
            <a:off x="1905000" y="4267200"/>
            <a:ext cx="1295400" cy="61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Status: Busy</a:t>
            </a:r>
          </a:p>
        </p:txBody>
      </p:sp>
      <p:pic>
        <p:nvPicPr>
          <p:cNvPr id="1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Device management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70C0"/>
                </a:solidFill>
              </a:rPr>
              <a:t>The device manager monitors every input/output device to ensure that the device is functioning properly. 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r>
              <a:rPr lang="en-GB" altLang="en-US" dirty="0">
                <a:solidFill>
                  <a:srgbClr val="0070C0"/>
                </a:solidFill>
              </a:rPr>
              <a:t> The device manager maintains a queue for each input/output device. 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r>
              <a:rPr lang="en-GB" altLang="en-US" dirty="0">
                <a:solidFill>
                  <a:srgbClr val="0070C0"/>
                </a:solidFill>
              </a:rPr>
              <a:t> The device manager controls the different policies for accessing input/output devices. </a:t>
            </a:r>
          </a:p>
          <a:p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Today……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What is an operating system (OS)</a:t>
            </a:r>
          </a:p>
          <a:p>
            <a:r>
              <a:rPr lang="en-GB" altLang="en-US" dirty="0"/>
              <a:t>Evolution of OS</a:t>
            </a:r>
          </a:p>
          <a:p>
            <a:r>
              <a:rPr lang="en-GB" altLang="en-US" dirty="0"/>
              <a:t>The kernel</a:t>
            </a:r>
          </a:p>
          <a:p>
            <a:r>
              <a:rPr lang="en-GB" altLang="en-US" dirty="0"/>
              <a:t>The main functions of the OS</a:t>
            </a:r>
          </a:p>
          <a:p>
            <a:r>
              <a:rPr lang="en-GB" altLang="en-US" dirty="0"/>
              <a:t>Types of OS</a:t>
            </a:r>
          </a:p>
          <a:p>
            <a:endParaRPr lang="en-GB" altLang="en-US" dirty="0"/>
          </a:p>
          <a:p>
            <a:r>
              <a:rPr lang="en-GB" b="1" dirty="0">
                <a:solidFill>
                  <a:srgbClr val="C00000"/>
                </a:solidFill>
              </a:rPr>
              <a:t>Scheduling</a:t>
            </a:r>
          </a:p>
          <a:p>
            <a:pPr lvl="2"/>
            <a:r>
              <a:rPr lang="en-GB" dirty="0"/>
              <a:t>Long-Term</a:t>
            </a:r>
          </a:p>
          <a:p>
            <a:pPr lvl="2"/>
            <a:r>
              <a:rPr lang="en-GB" dirty="0"/>
              <a:t>Medium-Term </a:t>
            </a:r>
          </a:p>
          <a:p>
            <a:pPr lvl="2"/>
            <a:r>
              <a:rPr lang="en-GB" dirty="0"/>
              <a:t>Short-Term Scheduling</a:t>
            </a:r>
          </a:p>
          <a:p>
            <a:pPr lvl="2"/>
            <a:r>
              <a:rPr lang="en-GB" dirty="0"/>
              <a:t>I/O Scheduling</a:t>
            </a:r>
          </a:p>
          <a:p>
            <a:pPr marL="630936" lvl="2" indent="0">
              <a:buNone/>
            </a:pP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Memory Management</a:t>
            </a:r>
          </a:p>
          <a:p>
            <a:pPr lvl="2"/>
            <a:r>
              <a:rPr lang="en-GB" dirty="0"/>
              <a:t>Swapping</a:t>
            </a:r>
          </a:p>
          <a:p>
            <a:pPr lvl="2"/>
            <a:r>
              <a:rPr lang="en-GB" dirty="0"/>
              <a:t>Partitioning</a:t>
            </a:r>
          </a:p>
          <a:p>
            <a:pPr lvl="2"/>
            <a:r>
              <a:rPr lang="en-GB" dirty="0"/>
              <a:t>Paging</a:t>
            </a:r>
          </a:p>
          <a:p>
            <a:pPr lvl="2"/>
            <a:r>
              <a:rPr lang="en-GB" dirty="0"/>
              <a:t>Virtual Memory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File management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886200"/>
          </a:xfrm>
        </p:spPr>
        <p:txBody>
          <a:bodyPr/>
          <a:lstStyle/>
          <a:p>
            <a:r>
              <a:rPr lang="en-GB" altLang="en-US" dirty="0">
                <a:solidFill>
                  <a:srgbClr val="0070C0"/>
                </a:solidFill>
              </a:rPr>
              <a:t>Computer applications </a:t>
            </a:r>
            <a:r>
              <a:rPr lang="en-GB" altLang="en-US" dirty="0">
                <a:solidFill>
                  <a:srgbClr val="0070C0"/>
                </a:solidFill>
                <a:sym typeface="Wingdings" pitchFamily="2" charset="2"/>
              </a:rPr>
              <a:t>need to store and retrieve information.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  <a:sym typeface="Wingdings" pitchFamily="2" charset="2"/>
            </a:endParaRPr>
          </a:p>
          <a:p>
            <a:r>
              <a:rPr lang="en-GB" altLang="en-US" dirty="0">
                <a:solidFill>
                  <a:srgbClr val="0070C0"/>
                </a:solidFill>
                <a:sym typeface="Wingdings" pitchFamily="2" charset="2"/>
              </a:rPr>
              <a:t>While a process is running, the computer applications can store a limited amount of information with the process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en-GB" altLang="en-US" dirty="0">
                <a:solidFill>
                  <a:srgbClr val="0070C0"/>
                </a:solidFill>
                <a:sym typeface="Wingdings" pitchFamily="2" charset="2"/>
              </a:rPr>
              <a:t>But for some applications, such as airline reservations, this is far too small.</a:t>
            </a: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dirty="0">
                <a:solidFill>
                  <a:srgbClr val="FF0000"/>
                </a:solidFill>
              </a:rPr>
              <a:t>What do we use?</a:t>
            </a:r>
          </a:p>
        </p:txBody>
      </p:sp>
      <p:pic>
        <p:nvPicPr>
          <p:cNvPr id="33795" name="Content Placeholder 3" descr="f1fd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1981200" cy="1752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3796" name="Picture 4" descr="DirectoryStructur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191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AA_files_COVERS1_00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342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3033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File management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94515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0070C0"/>
                </a:solidFill>
              </a:rPr>
              <a:t>Files typically stored within a </a:t>
            </a:r>
            <a:r>
              <a:rPr lang="en-GB" altLang="en-US" sz="2800" b="1" dirty="0">
                <a:solidFill>
                  <a:srgbClr val="0070C0"/>
                </a:solidFill>
              </a:rPr>
              <a:t>hierarchical structure</a:t>
            </a:r>
            <a:r>
              <a:rPr lang="en-GB" altLang="en-US" sz="2800" dirty="0">
                <a:solidFill>
                  <a:srgbClr val="0070C0"/>
                </a:solidFill>
              </a:rPr>
              <a:t>: they are placed in </a:t>
            </a:r>
            <a:r>
              <a:rPr lang="en-GB" altLang="en-US" sz="2800" b="1" dirty="0">
                <a:solidFill>
                  <a:srgbClr val="0070C0"/>
                </a:solidFill>
              </a:rPr>
              <a:t>logical “containers”</a:t>
            </a:r>
            <a:r>
              <a:rPr lang="en-GB" altLang="en-US" sz="2800" dirty="0">
                <a:solidFill>
                  <a:srgbClr val="0070C0"/>
                </a:solidFill>
              </a:rPr>
              <a:t> that are arranged in a tree like structure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r>
              <a:rPr lang="en-GB" altLang="en-US" sz="2800" dirty="0">
                <a:solidFill>
                  <a:srgbClr val="0070C0"/>
                </a:solidFill>
              </a:rPr>
              <a:t>The file system starts at the </a:t>
            </a:r>
            <a:r>
              <a:rPr lang="en-GB" altLang="en-US" sz="2800" b="1" dirty="0">
                <a:solidFill>
                  <a:srgbClr val="0070C0"/>
                </a:solidFill>
              </a:rPr>
              <a:t>root </a:t>
            </a:r>
            <a:r>
              <a:rPr lang="en-GB" altLang="en-US" sz="2800" dirty="0">
                <a:solidFill>
                  <a:srgbClr val="0070C0"/>
                </a:solidFill>
              </a:rPr>
              <a:t>of the tree</a:t>
            </a:r>
          </a:p>
          <a:p>
            <a:pPr marL="2057400" lvl="8" indent="0">
              <a:buNone/>
            </a:pPr>
            <a:r>
              <a:rPr lang="en-GB" altLang="en-US" dirty="0">
                <a:solidFill>
                  <a:srgbClr val="0070C0"/>
                </a:solidFill>
              </a:rPr>
              <a:t> </a:t>
            </a:r>
          </a:p>
          <a:p>
            <a:r>
              <a:rPr lang="en-GB" altLang="en-US" sz="2800" dirty="0">
                <a:solidFill>
                  <a:srgbClr val="0070C0"/>
                </a:solidFill>
              </a:rPr>
              <a:t>In OS such as UNIX and Linux this “container” is called a </a:t>
            </a:r>
            <a:r>
              <a:rPr lang="en-GB" altLang="en-US" sz="2800" b="1" dirty="0">
                <a:solidFill>
                  <a:srgbClr val="0070C0"/>
                </a:solidFill>
              </a:rPr>
              <a:t>"directory“</a:t>
            </a:r>
            <a:r>
              <a:rPr lang="en-GB" altLang="en-US" sz="2800" dirty="0">
                <a:solidFill>
                  <a:srgbClr val="0070C0"/>
                </a:solidFill>
              </a:rPr>
              <a:t> and </a:t>
            </a:r>
            <a:r>
              <a:rPr lang="en-GB" altLang="en-US" sz="2800" b="1" dirty="0">
                <a:solidFill>
                  <a:srgbClr val="0070C0"/>
                </a:solidFill>
              </a:rPr>
              <a:t>“sub-directory”</a:t>
            </a:r>
            <a:r>
              <a:rPr lang="en-GB" altLang="en-US" sz="2800" dirty="0">
                <a:solidFill>
                  <a:srgbClr val="0070C0"/>
                </a:solidFill>
              </a:rPr>
              <a:t> for the leaf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r>
              <a:rPr lang="en-GB" altLang="en-US" sz="2800" dirty="0">
                <a:solidFill>
                  <a:srgbClr val="0070C0"/>
                </a:solidFill>
              </a:rPr>
              <a:t>In OS such as Windows and Macintosh it is referred to as </a:t>
            </a:r>
            <a:r>
              <a:rPr lang="en-GB" altLang="en-US" sz="2800" b="1" dirty="0">
                <a:solidFill>
                  <a:srgbClr val="0070C0"/>
                </a:solidFill>
              </a:rPr>
              <a:t>"folder"</a:t>
            </a:r>
            <a:r>
              <a:rPr lang="en-GB" altLang="en-US" sz="2800" dirty="0">
                <a:solidFill>
                  <a:srgbClr val="0070C0"/>
                </a:solidFill>
              </a:rPr>
              <a:t> and </a:t>
            </a:r>
            <a:r>
              <a:rPr lang="en-GB" altLang="en-US" sz="2800" b="1" dirty="0">
                <a:solidFill>
                  <a:srgbClr val="0070C0"/>
                </a:solidFill>
              </a:rPr>
              <a:t>"subfolder“</a:t>
            </a: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File Operations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4343400" cy="3886200"/>
          </a:xfrm>
        </p:spPr>
        <p:txBody>
          <a:bodyPr/>
          <a:lstStyle/>
          <a:p>
            <a:r>
              <a:rPr lang="en-GB" altLang="en-US">
                <a:latin typeface="Calibri" pitchFamily="34" charset="0"/>
              </a:rPr>
              <a:t>Create</a:t>
            </a:r>
          </a:p>
          <a:p>
            <a:r>
              <a:rPr lang="en-GB" altLang="en-US">
                <a:latin typeface="Calibri" pitchFamily="34" charset="0"/>
              </a:rPr>
              <a:t>Delete</a:t>
            </a:r>
          </a:p>
          <a:p>
            <a:r>
              <a:rPr lang="en-GB" altLang="en-US">
                <a:latin typeface="Calibri" pitchFamily="34" charset="0"/>
              </a:rPr>
              <a:t>Open</a:t>
            </a:r>
          </a:p>
          <a:p>
            <a:r>
              <a:rPr lang="en-GB" altLang="en-US">
                <a:latin typeface="Calibri" pitchFamily="34" charset="0"/>
              </a:rPr>
              <a:t>Close</a:t>
            </a:r>
          </a:p>
          <a:p>
            <a:r>
              <a:rPr lang="en-GB" altLang="en-US">
                <a:latin typeface="Calibri" pitchFamily="34" charset="0"/>
              </a:rPr>
              <a:t>Read/write</a:t>
            </a:r>
          </a:p>
          <a:p>
            <a:endParaRPr lang="en-GB" altLang="en-US">
              <a:latin typeface="Calibri" pitchFamily="34" charset="0"/>
            </a:endParaRPr>
          </a:p>
          <a:p>
            <a:endParaRPr lang="en-GB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2590800"/>
            <a:ext cx="434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3200" kern="0" dirty="0">
                <a:latin typeface="Calibri" pitchFamily="34" charset="0"/>
                <a:cs typeface="+mn-cs"/>
              </a:rPr>
              <a:t>Append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3200" kern="0" dirty="0">
                <a:latin typeface="Calibri" pitchFamily="34" charset="0"/>
                <a:cs typeface="+mn-cs"/>
              </a:rPr>
              <a:t>Seek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3200" kern="0" dirty="0">
                <a:latin typeface="Calibri" pitchFamily="34" charset="0"/>
                <a:cs typeface="+mn-cs"/>
              </a:rPr>
              <a:t>Get attributes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3200" kern="0" dirty="0">
                <a:latin typeface="Calibri" pitchFamily="34" charset="0"/>
                <a:cs typeface="+mn-cs"/>
              </a:rPr>
              <a:t>Set attributes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3200" kern="0" dirty="0">
                <a:latin typeface="Calibri" pitchFamily="34" charset="0"/>
                <a:cs typeface="+mn-cs"/>
              </a:rPr>
              <a:t>Rename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685800" y="1295400"/>
            <a:ext cx="83423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4000" dirty="0"/>
              <a:t>What operations should we be able </a:t>
            </a:r>
          </a:p>
          <a:p>
            <a:pPr eaLnBrk="1" hangingPunct="1"/>
            <a:r>
              <a:rPr lang="en-GB" altLang="en-US" sz="4000" dirty="0"/>
              <a:t>to perform on files?</a:t>
            </a:r>
          </a:p>
        </p:txBody>
      </p:sp>
      <p:pic>
        <p:nvPicPr>
          <p:cNvPr id="35846" name="Picture 5" descr="file_de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15000"/>
            <a:ext cx="788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6" descr="Open%20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638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7" descr="Files-New-File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6388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8" descr="Sav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9" descr="Icon_FileMani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638800"/>
            <a:ext cx="106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0" descr="file_sear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38800"/>
            <a:ext cx="91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1" descr="file_edi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6260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794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Pathnames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E836049A-51B3-439D-A93E-006F372070E8}" type="slidenum">
              <a:rPr lang="en-GB" altLang="en-US" smtClean="0"/>
              <a:pPr algn="l" eaLnBrk="1" hangingPunct="1"/>
              <a:t>24</a:t>
            </a:fld>
            <a:endParaRPr lang="en-GB" altLang="en-US"/>
          </a:p>
        </p:txBody>
      </p:sp>
      <p:grpSp>
        <p:nvGrpSpPr>
          <p:cNvPr id="36869" name="Group 4"/>
          <p:cNvGrpSpPr>
            <a:grpSpLocks noChangeAspect="1"/>
          </p:cNvGrpSpPr>
          <p:nvPr/>
        </p:nvGrpSpPr>
        <p:grpSpPr bwMode="auto">
          <a:xfrm>
            <a:off x="395288" y="1412875"/>
            <a:ext cx="8497887" cy="4919663"/>
            <a:chOff x="1861" y="3303"/>
            <a:chExt cx="7200" cy="4320"/>
          </a:xfrm>
        </p:grpSpPr>
        <p:sp>
          <p:nvSpPr>
            <p:cNvPr id="36877" name="AutoShape 5"/>
            <p:cNvSpPr>
              <a:spLocks noChangeAspect="1" noChangeArrowheads="1"/>
            </p:cNvSpPr>
            <p:nvPr/>
          </p:nvSpPr>
          <p:spPr bwMode="auto">
            <a:xfrm>
              <a:off x="1861" y="3303"/>
              <a:ext cx="720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8" name="Text Box 6"/>
            <p:cNvSpPr txBox="1">
              <a:spLocks noChangeArrowheads="1"/>
            </p:cNvSpPr>
            <p:nvPr/>
          </p:nvSpPr>
          <p:spPr bwMode="auto">
            <a:xfrm>
              <a:off x="2240" y="3892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Text Box 7"/>
            <p:cNvSpPr txBox="1">
              <a:spLocks noChangeArrowheads="1"/>
            </p:cNvSpPr>
            <p:nvPr/>
          </p:nvSpPr>
          <p:spPr bwMode="auto">
            <a:xfrm>
              <a:off x="2240" y="4285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usr</a:t>
              </a:r>
              <a:endParaRPr lang="en-GB" altLang="en-US" sz="2400"/>
            </a:p>
          </p:txBody>
        </p:sp>
        <p:sp>
          <p:nvSpPr>
            <p:cNvPr id="36880" name="Text Box 8"/>
            <p:cNvSpPr txBox="1">
              <a:spLocks noChangeArrowheads="1"/>
            </p:cNvSpPr>
            <p:nvPr/>
          </p:nvSpPr>
          <p:spPr bwMode="auto">
            <a:xfrm>
              <a:off x="2240" y="4678"/>
              <a:ext cx="947" cy="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1" name="Text Box 9"/>
            <p:cNvSpPr txBox="1">
              <a:spLocks noChangeArrowheads="1"/>
            </p:cNvSpPr>
            <p:nvPr/>
          </p:nvSpPr>
          <p:spPr bwMode="auto">
            <a:xfrm>
              <a:off x="3566" y="4481"/>
              <a:ext cx="948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2" name="Text Box 10"/>
            <p:cNvSpPr txBox="1">
              <a:spLocks noChangeArrowheads="1"/>
            </p:cNvSpPr>
            <p:nvPr/>
          </p:nvSpPr>
          <p:spPr bwMode="auto">
            <a:xfrm>
              <a:off x="3566" y="4874"/>
              <a:ext cx="948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local</a:t>
              </a:r>
              <a:endParaRPr lang="en-GB" altLang="en-US" sz="2400"/>
            </a:p>
          </p:txBody>
        </p:sp>
        <p:sp>
          <p:nvSpPr>
            <p:cNvPr id="36883" name="Text Box 11"/>
            <p:cNvSpPr txBox="1">
              <a:spLocks noChangeArrowheads="1"/>
            </p:cNvSpPr>
            <p:nvPr/>
          </p:nvSpPr>
          <p:spPr bwMode="auto">
            <a:xfrm>
              <a:off x="3566" y="5267"/>
              <a:ext cx="948" cy="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4" name="Text Box 12"/>
            <p:cNvSpPr txBox="1">
              <a:spLocks noChangeArrowheads="1"/>
            </p:cNvSpPr>
            <p:nvPr/>
          </p:nvSpPr>
          <p:spPr bwMode="auto">
            <a:xfrm>
              <a:off x="2240" y="3499"/>
              <a:ext cx="947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/</a:t>
              </a:r>
              <a:endParaRPr lang="en-GB" altLang="en-US"/>
            </a:p>
          </p:txBody>
        </p:sp>
        <p:sp>
          <p:nvSpPr>
            <p:cNvPr id="36885" name="Text Box 13"/>
            <p:cNvSpPr txBox="1">
              <a:spLocks noChangeArrowheads="1"/>
            </p:cNvSpPr>
            <p:nvPr/>
          </p:nvSpPr>
          <p:spPr bwMode="auto">
            <a:xfrm>
              <a:off x="3566" y="4088"/>
              <a:ext cx="9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usr</a:t>
              </a:r>
              <a:endParaRPr lang="en-GB" altLang="en-US"/>
            </a:p>
          </p:txBody>
        </p:sp>
        <p:sp>
          <p:nvSpPr>
            <p:cNvPr id="36886" name="Text Box 14"/>
            <p:cNvSpPr txBox="1">
              <a:spLocks noChangeArrowheads="1"/>
            </p:cNvSpPr>
            <p:nvPr/>
          </p:nvSpPr>
          <p:spPr bwMode="auto">
            <a:xfrm>
              <a:off x="4893" y="5070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7" name="Text Box 15"/>
            <p:cNvSpPr txBox="1">
              <a:spLocks noChangeArrowheads="1"/>
            </p:cNvSpPr>
            <p:nvPr/>
          </p:nvSpPr>
          <p:spPr bwMode="auto">
            <a:xfrm>
              <a:off x="4893" y="5463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bin</a:t>
              </a:r>
              <a:endParaRPr lang="en-GB" altLang="en-US" sz="2400"/>
            </a:p>
          </p:txBody>
        </p:sp>
        <p:sp>
          <p:nvSpPr>
            <p:cNvPr id="36888" name="Text Box 16"/>
            <p:cNvSpPr txBox="1">
              <a:spLocks noChangeArrowheads="1"/>
            </p:cNvSpPr>
            <p:nvPr/>
          </p:nvSpPr>
          <p:spPr bwMode="auto">
            <a:xfrm>
              <a:off x="4893" y="5856"/>
              <a:ext cx="947" cy="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9" name="Text Box 17"/>
            <p:cNvSpPr txBox="1">
              <a:spLocks noChangeArrowheads="1"/>
            </p:cNvSpPr>
            <p:nvPr/>
          </p:nvSpPr>
          <p:spPr bwMode="auto">
            <a:xfrm>
              <a:off x="4893" y="4678"/>
              <a:ext cx="94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endParaRPr lang="en-GB" altLang="en-US"/>
            </a:p>
          </p:txBody>
        </p:sp>
        <p:sp>
          <p:nvSpPr>
            <p:cNvPr id="36890" name="Text Box 18"/>
            <p:cNvSpPr txBox="1">
              <a:spLocks noChangeArrowheads="1"/>
            </p:cNvSpPr>
            <p:nvPr/>
          </p:nvSpPr>
          <p:spPr bwMode="auto">
            <a:xfrm>
              <a:off x="6219" y="5659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1" name="Text Box 19"/>
            <p:cNvSpPr txBox="1">
              <a:spLocks noChangeArrowheads="1"/>
            </p:cNvSpPr>
            <p:nvPr/>
          </p:nvSpPr>
          <p:spPr bwMode="auto">
            <a:xfrm>
              <a:off x="6219" y="6052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crisp</a:t>
              </a:r>
              <a:endParaRPr lang="en-GB" altLang="en-US" sz="2400"/>
            </a:p>
          </p:txBody>
        </p:sp>
        <p:sp>
          <p:nvSpPr>
            <p:cNvPr id="36892" name="Text Box 20"/>
            <p:cNvSpPr txBox="1">
              <a:spLocks noChangeArrowheads="1"/>
            </p:cNvSpPr>
            <p:nvPr/>
          </p:nvSpPr>
          <p:spPr bwMode="auto">
            <a:xfrm>
              <a:off x="6219" y="6445"/>
              <a:ext cx="947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3" name="Text Box 21"/>
            <p:cNvSpPr txBox="1">
              <a:spLocks noChangeArrowheads="1"/>
            </p:cNvSpPr>
            <p:nvPr/>
          </p:nvSpPr>
          <p:spPr bwMode="auto">
            <a:xfrm>
              <a:off x="6219" y="5267"/>
              <a:ext cx="94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bin</a:t>
              </a:r>
              <a:endParaRPr lang="en-GB" altLang="en-US"/>
            </a:p>
          </p:txBody>
        </p:sp>
        <p:sp>
          <p:nvSpPr>
            <p:cNvPr id="36894" name="Line 22"/>
            <p:cNvSpPr>
              <a:spLocks noChangeShapeType="1"/>
            </p:cNvSpPr>
            <p:nvPr/>
          </p:nvSpPr>
          <p:spPr bwMode="auto">
            <a:xfrm>
              <a:off x="2998" y="4481"/>
              <a:ext cx="5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5" name="Line 23"/>
            <p:cNvSpPr>
              <a:spLocks noChangeShapeType="1"/>
            </p:cNvSpPr>
            <p:nvPr/>
          </p:nvSpPr>
          <p:spPr bwMode="auto">
            <a:xfrm>
              <a:off x="4324" y="5070"/>
              <a:ext cx="5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6" name="Line 24"/>
            <p:cNvSpPr>
              <a:spLocks noChangeShapeType="1"/>
            </p:cNvSpPr>
            <p:nvPr/>
          </p:nvSpPr>
          <p:spPr bwMode="auto">
            <a:xfrm>
              <a:off x="5650" y="5659"/>
              <a:ext cx="5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7545" y="6052"/>
              <a:ext cx="948" cy="1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8" name="Line 26"/>
            <p:cNvSpPr>
              <a:spLocks noChangeShapeType="1"/>
            </p:cNvSpPr>
            <p:nvPr/>
          </p:nvSpPr>
          <p:spPr bwMode="auto">
            <a:xfrm>
              <a:off x="6977" y="6248"/>
              <a:ext cx="5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70" name="Text Box 27"/>
          <p:cNvSpPr txBox="1">
            <a:spLocks noChangeArrowheads="1"/>
          </p:cNvSpPr>
          <p:nvPr/>
        </p:nvSpPr>
        <p:spPr bwMode="auto">
          <a:xfrm>
            <a:off x="5364163" y="2060575"/>
            <a:ext cx="3024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The file /usr/local/bin/crisp</a:t>
            </a:r>
          </a:p>
        </p:txBody>
      </p:sp>
      <p:sp>
        <p:nvSpPr>
          <p:cNvPr id="36871" name="Line 28"/>
          <p:cNvSpPr>
            <a:spLocks noChangeShapeType="1"/>
          </p:cNvSpPr>
          <p:nvPr/>
        </p:nvSpPr>
        <p:spPr bwMode="auto">
          <a:xfrm>
            <a:off x="7667625" y="2492375"/>
            <a:ext cx="0" cy="1873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2" name="Text Box 29"/>
          <p:cNvSpPr txBox="1">
            <a:spLocks noChangeArrowheads="1"/>
          </p:cNvSpPr>
          <p:nvPr/>
        </p:nvSpPr>
        <p:spPr bwMode="auto">
          <a:xfrm>
            <a:off x="1116013" y="5229225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Directories</a:t>
            </a:r>
          </a:p>
        </p:txBody>
      </p:sp>
      <p:sp>
        <p:nvSpPr>
          <p:cNvPr id="36873" name="Line 30"/>
          <p:cNvSpPr>
            <a:spLocks noChangeShapeType="1"/>
          </p:cNvSpPr>
          <p:nvPr/>
        </p:nvSpPr>
        <p:spPr bwMode="auto">
          <a:xfrm flipV="1">
            <a:off x="2411413" y="5229225"/>
            <a:ext cx="2881312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Line 31"/>
          <p:cNvSpPr>
            <a:spLocks noChangeShapeType="1"/>
          </p:cNvSpPr>
          <p:nvPr/>
        </p:nvSpPr>
        <p:spPr bwMode="auto">
          <a:xfrm flipV="1">
            <a:off x="2195513" y="4581525"/>
            <a:ext cx="1655762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Line 32"/>
          <p:cNvSpPr>
            <a:spLocks noChangeShapeType="1"/>
          </p:cNvSpPr>
          <p:nvPr/>
        </p:nvSpPr>
        <p:spPr bwMode="auto">
          <a:xfrm flipV="1">
            <a:off x="1979613" y="4221163"/>
            <a:ext cx="10080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6" name="Line 33"/>
          <p:cNvSpPr>
            <a:spLocks noChangeShapeType="1"/>
          </p:cNvSpPr>
          <p:nvPr/>
        </p:nvSpPr>
        <p:spPr bwMode="auto">
          <a:xfrm flipH="1" flipV="1">
            <a:off x="1547813" y="3573463"/>
            <a:ext cx="144462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45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Process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133600"/>
            <a:ext cx="6883400" cy="35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1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6313" cy="8115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key to multiprogramming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Four types are typically involved: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3583" y="3352800"/>
            <a:ext cx="7953922" cy="2590800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27</a:t>
            </a:fld>
            <a:endParaRPr lang="en-GB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556500" cy="1116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and Short-Term Scheduling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042162"/>
            <a:ext cx="3657600" cy="336176"/>
          </a:xfrm>
        </p:spPr>
        <p:txBody>
          <a:bodyPr>
            <a:no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95536" y="2564904"/>
            <a:ext cx="4040188" cy="386975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sz="2000" dirty="0"/>
              <a:t>Part of the swapping   function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sz="2000" dirty="0"/>
              <a:t>Swapping-in decision is </a:t>
            </a:r>
            <a:r>
              <a:rPr lang="en-US" dirty="0"/>
              <a:t>   </a:t>
            </a:r>
            <a:r>
              <a:rPr lang="en-US" sz="2000" dirty="0"/>
              <a:t>based on the need to manage the degree of multiprogramming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sz="2000" dirty="0"/>
              <a:t>Swapping-in decision will consider the memory requirements of the swapped-out processes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788024" y="2042164"/>
            <a:ext cx="3657600" cy="33617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876800" y="2564904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Also known as the dispatcher</a:t>
            </a:r>
          </a:p>
          <a:p>
            <a:pPr marL="109728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28</a:t>
            </a:fld>
            <a:endParaRPr lang="en-GB"/>
          </a:p>
        </p:txBody>
      </p:sp>
      <p:pic>
        <p:nvPicPr>
          <p:cNvPr id="8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5331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B050"/>
                </a:solidFill>
              </a:rPr>
              <a:t>Scheduling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29</a:t>
            </a:fld>
            <a:endParaRPr lang="en-GB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6"/>
          <a:stretch>
            <a:fillRect/>
          </a:stretch>
        </p:blipFill>
        <p:spPr bwMode="auto">
          <a:xfrm>
            <a:off x="1295400" y="990600"/>
            <a:ext cx="6553200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3981" y="6420889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</a:t>
            </a:r>
            <a:r>
              <a:rPr lang="en-GB" sz="850" dirty="0" smtClean="0"/>
              <a:t>2016)</a:t>
            </a:r>
            <a:endParaRPr lang="en-GB" sz="850" dirty="0"/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What is an operating system?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An operating system is a computer program that manages the computer hardware.</a:t>
            </a:r>
          </a:p>
          <a:p>
            <a:pPr marL="2057400" lvl="8" indent="0">
              <a:buNone/>
            </a:pPr>
            <a:endParaRPr lang="en-GB" altLang="en-US" dirty="0"/>
          </a:p>
          <a:p>
            <a:r>
              <a:rPr lang="en-GB" altLang="en-US" dirty="0"/>
              <a:t>It also provides  control/services to application programs </a:t>
            </a:r>
          </a:p>
          <a:p>
            <a:pPr marL="2057400" lvl="8" indent="0">
              <a:buNone/>
            </a:pPr>
            <a:endParaRPr lang="en-GB" altLang="en-US" dirty="0"/>
          </a:p>
          <a:p>
            <a:r>
              <a:rPr lang="en-GB" altLang="en-US" dirty="0"/>
              <a:t>Acts as a go-between for the computer user and computer hardware.</a:t>
            </a:r>
          </a:p>
          <a:p>
            <a:endParaRPr lang="en-GB" altLang="en-US" dirty="0"/>
          </a:p>
          <a:p>
            <a:r>
              <a:rPr lang="en-US" dirty="0"/>
              <a:t>Computer software is divided into two broad categories: the </a:t>
            </a:r>
            <a:r>
              <a:rPr lang="en-US" b="1" dirty="0">
                <a:solidFill>
                  <a:srgbClr val="FF0000"/>
                </a:solidFill>
              </a:rPr>
              <a:t>Operating System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application programs</a:t>
            </a:r>
            <a:endParaRPr lang="en-GB" dirty="0">
              <a:solidFill>
                <a:srgbClr val="FF0000"/>
              </a:solidFill>
            </a:endParaRP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Key Elements of O/S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30</a:t>
            </a:fld>
            <a:endParaRPr lang="en-GB"/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13445" r="21777" b="20474"/>
          <a:stretch>
            <a:fillRect/>
          </a:stretch>
        </p:blipFill>
        <p:spPr bwMode="auto">
          <a:xfrm>
            <a:off x="609600" y="1089025"/>
            <a:ext cx="73152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8344" y="6458501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2013)</a:t>
            </a:r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Process Scheduling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31</a:t>
            </a:fld>
            <a:endParaRPr lang="en-GB"/>
          </a:p>
        </p:txBody>
      </p:sp>
      <p:pic>
        <p:nvPicPr>
          <p:cNvPr id="29699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9930" r="5495" b="16257"/>
          <a:stretch>
            <a:fillRect/>
          </a:stretch>
        </p:blipFill>
        <p:spPr bwMode="auto">
          <a:xfrm>
            <a:off x="457200" y="1257300"/>
            <a:ext cx="8153400" cy="55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47856" y="6415470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2013)</a:t>
            </a:r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7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n-US" sz="4000" b="1" dirty="0"/>
              <a:t>Memory Management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Uni</a:t>
            </a:r>
            <a:r>
              <a:rPr lang="en-US" dirty="0">
                <a:solidFill>
                  <a:srgbClr val="C00000"/>
                </a:solidFill>
              </a:rPr>
              <a:t>-program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Memory split into two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One for Operating System (monitor)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One for currently executing program</a:t>
            </a:r>
          </a:p>
          <a:p>
            <a:pPr marL="2057400" lvl="8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Multi-program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“User” part of memory is sub-divided and shared among active processes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32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Swapping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Problem:</a:t>
            </a:r>
            <a:r>
              <a:rPr lang="en-US" dirty="0"/>
              <a:t>  I/O is so slow compared with CPU that even in multi-programming system, CPU can be idle most of the time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Increase main memory 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Leads to larger programs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Swapping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33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Swapping?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Long term queue of processes stored on disk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Processes “swapped” in as space becomes available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As a process completes it is moved out of main memory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If none of the processes in memory are ready (i.e. all I/O blocked)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Swap out a blocked process to intermediate queue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Swap in a ready process or a new process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But swapping is an I/O process…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34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4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3744416" cy="792088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Use of Swapping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35</a:t>
            </a:fld>
            <a:endParaRPr lang="en-GB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>
            <a:fillRect/>
          </a:stretch>
        </p:blipFill>
        <p:spPr bwMode="auto">
          <a:xfrm>
            <a:off x="4289425" y="76200"/>
            <a:ext cx="470217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8344" y="6309320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</a:t>
            </a:r>
            <a:r>
              <a:rPr lang="en-GB" sz="850" dirty="0" smtClean="0"/>
              <a:t>2016)</a:t>
            </a:r>
            <a:endParaRPr lang="en-GB" sz="850" dirty="0"/>
          </a:p>
        </p:txBody>
      </p:sp>
      <p:pic>
        <p:nvPicPr>
          <p:cNvPr id="6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n-US" sz="4000" b="1" dirty="0"/>
              <a:t>Partitioning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Splitting memory into sections to allocate to processes (including Operating System)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Fixed-sized partitions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May not be equal size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Process is fitted into smallest hole that will take it (best fit)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Some wasted memory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Leads to variable sized partitions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36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Fixed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Partitioning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37</a:t>
            </a:fld>
            <a:endParaRPr lang="en-GB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"/>
          <a:stretch>
            <a:fillRect/>
          </a:stretch>
        </p:blipFill>
        <p:spPr bwMode="auto">
          <a:xfrm>
            <a:off x="3524250" y="381000"/>
            <a:ext cx="508635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5818" y="6446775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</a:t>
            </a:r>
            <a:r>
              <a:rPr lang="en-GB" sz="850" dirty="0" smtClean="0"/>
              <a:t>2016)</a:t>
            </a:r>
            <a:endParaRPr lang="en-GB" sz="850" dirty="0"/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Sized Partitions (1)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8947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 exactly the required memory to a process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This leads to a hole at the end of memory, too small to use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Only one small hole - less waste</a:t>
            </a:r>
          </a:p>
          <a:p>
            <a:pPr marL="2057400" lvl="8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When all processes are blocked, swap out a process and bring in another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New process may be smaller than swapped out process</a:t>
            </a:r>
          </a:p>
          <a:p>
            <a:pPr marL="2057400" lvl="8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Another hole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38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Variable Sized Partitions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Eventually have lots of holes (fragmentation)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Coalesce - Join adjacent holes into one large hole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Compaction - From time to time go through memory and move all hole into one free block (c.f. disk de-fragmentation)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39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82000" cy="1001712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Where operating system fits in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4038600" cy="3657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445000" y="2062163"/>
            <a:ext cx="44640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4445000" y="2854325"/>
            <a:ext cx="4464050" cy="7921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4445000" y="3646488"/>
            <a:ext cx="446405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445000" y="4149725"/>
            <a:ext cx="44640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4445000" y="4654550"/>
            <a:ext cx="44640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4445000" y="5157788"/>
            <a:ext cx="4464050" cy="503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/>
              <a:t>Physical Devices</a:t>
            </a: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4445000" y="4654550"/>
            <a:ext cx="4464050" cy="503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/>
              <a:t>Microprogramming</a:t>
            </a: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4445000" y="4149725"/>
            <a:ext cx="4464050" cy="503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/>
              <a:t>Machine Language</a:t>
            </a: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4445000" y="3646488"/>
            <a:ext cx="4464050" cy="5032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/>
              <a:t>Operating System</a:t>
            </a:r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>
            <a:off x="5668963" y="20621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>
            <a:off x="7253288" y="20621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4516438" y="2133600"/>
            <a:ext cx="100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Banking</a:t>
            </a:r>
          </a:p>
          <a:p>
            <a:pPr eaLnBrk="1" hangingPunct="1"/>
            <a:r>
              <a:rPr lang="en-GB" altLang="en-US"/>
              <a:t>System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4516438" y="292576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Compiler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5740400" y="21336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Airline</a:t>
            </a:r>
          </a:p>
          <a:p>
            <a:pPr eaLnBrk="1" hangingPunct="1"/>
            <a:r>
              <a:rPr lang="en-GB" altLang="en-US"/>
              <a:t>Reservation</a:t>
            </a:r>
          </a:p>
        </p:txBody>
      </p:sp>
      <p:sp>
        <p:nvSpPr>
          <p:cNvPr id="8210" name="Text Box 23"/>
          <p:cNvSpPr txBox="1">
            <a:spLocks noChangeArrowheads="1"/>
          </p:cNvSpPr>
          <p:nvPr/>
        </p:nvSpPr>
        <p:spPr bwMode="auto">
          <a:xfrm>
            <a:off x="7540625" y="2206625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Games</a:t>
            </a:r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5813425" y="2925763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Editors</a:t>
            </a:r>
          </a:p>
        </p:txBody>
      </p:sp>
      <p:sp>
        <p:nvSpPr>
          <p:cNvPr id="8212" name="Text Box 25"/>
          <p:cNvSpPr txBox="1">
            <a:spLocks noChangeArrowheads="1"/>
          </p:cNvSpPr>
          <p:nvPr/>
        </p:nvSpPr>
        <p:spPr bwMode="auto">
          <a:xfrm>
            <a:off x="7540625" y="2925763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Command</a:t>
            </a:r>
          </a:p>
          <a:p>
            <a:pPr eaLnBrk="1" hangingPunct="1"/>
            <a:r>
              <a:rPr lang="en-GB" altLang="en-US"/>
              <a:t>Interpreter</a:t>
            </a:r>
          </a:p>
        </p:txBody>
      </p:sp>
      <p:pic>
        <p:nvPicPr>
          <p:cNvPr id="22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Paging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363272" cy="489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Split memory into equal sized, small chunks -page frames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Split programs (processes) into equal sized small chunks – pages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Allocate the required number page frames to a process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Operating System maintains list of free frames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 process does not require contiguous page frames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Use page table to keep track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40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9851"/>
            <a:ext cx="7886700" cy="70167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Allocation of Free Frames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41</a:t>
            </a:fld>
            <a:endParaRPr lang="en-GB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6"/>
          <a:stretch>
            <a:fillRect/>
          </a:stretch>
        </p:blipFill>
        <p:spPr bwMode="auto">
          <a:xfrm>
            <a:off x="1371600" y="1066800"/>
            <a:ext cx="55737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8344" y="6309320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</a:t>
            </a:r>
            <a:r>
              <a:rPr lang="en-GB" sz="850" dirty="0" smtClean="0"/>
              <a:t>2016)</a:t>
            </a:r>
            <a:endParaRPr lang="en-GB" sz="850" dirty="0"/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483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Logical and Physical Addresses - Paging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42</a:t>
            </a:fld>
            <a:endParaRPr lang="en-GB"/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3"/>
          <a:stretch>
            <a:fillRect/>
          </a:stretch>
        </p:blipFill>
        <p:spPr bwMode="auto">
          <a:xfrm>
            <a:off x="1828800" y="1219200"/>
            <a:ext cx="51816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8344" y="6309320"/>
            <a:ext cx="129614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</a:t>
            </a:r>
            <a:r>
              <a:rPr lang="en-GB" sz="850" dirty="0" smtClean="0"/>
              <a:t>2016)</a:t>
            </a:r>
            <a:endParaRPr lang="en-GB" sz="850" dirty="0"/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116631"/>
            <a:ext cx="7344816" cy="64807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7776864" cy="47922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Each page of a process is brought in only when it is needed</a:t>
            </a:r>
          </a:p>
          <a:p>
            <a:r>
              <a:rPr lang="en-US" dirty="0">
                <a:solidFill>
                  <a:srgbClr val="C00000"/>
                </a:solidFill>
              </a:rPr>
              <a:t>Principle of locality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When working with a large process execution may be confined to a small section of a program (subroutine)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 is better use of memory to load in just a few pages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the program references data or branches to an instruction on a page not in main memory, a </a:t>
            </a:r>
            <a:r>
              <a:rPr lang="en-US" i="1" dirty="0">
                <a:solidFill>
                  <a:srgbClr val="C00000"/>
                </a:solidFill>
              </a:rPr>
              <a:t>page fault</a:t>
            </a:r>
            <a:r>
              <a:rPr lang="en-US" i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triggered which tells the OS to bring in the desired page</a:t>
            </a:r>
          </a:p>
          <a:p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processes can be maintained in memory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Time is saved because unused pages are not swapped in and out of memory</a:t>
            </a:r>
          </a:p>
          <a:p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When one page is brought in, another page must be thrown out (</a:t>
            </a:r>
            <a:r>
              <a:rPr lang="en-US" i="1" dirty="0">
                <a:solidFill>
                  <a:srgbClr val="C00000"/>
                </a:solidFill>
              </a:rPr>
              <a:t>page replacement</a:t>
            </a:r>
            <a:r>
              <a:rPr lang="en-US" i="1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Thrashing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When the processor spends most of its time swapping pages rather than executing instructions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448" y="844055"/>
            <a:ext cx="7558960" cy="640729"/>
          </a:xfrm>
        </p:spPr>
        <p:txBody>
          <a:bodyPr/>
          <a:lstStyle/>
          <a:p>
            <a:r>
              <a:rPr lang="en-US" sz="3000" b="1" dirty="0">
                <a:solidFill>
                  <a:srgbClr val="00B050"/>
                </a:solidFill>
              </a:rPr>
              <a:t>Demand Paging</a:t>
            </a:r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Bonus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do not need all of a process in memory for it to run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can swap in pages as required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 - we can now run processes that are bigger than total memory available!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Main memory is called real memory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User/programmer sees much bigger memory - </a:t>
            </a:r>
            <a:r>
              <a:rPr lang="en-US" b="1" dirty="0">
                <a:solidFill>
                  <a:srgbClr val="C00000"/>
                </a:solidFill>
              </a:rPr>
              <a:t>virtual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44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b="1" dirty="0"/>
              <a:t>Additional Reading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71754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Computer Organization and Architecture Designing for Performance </a:t>
            </a:r>
            <a:r>
              <a:rPr lang="en-GB" sz="2000" dirty="0" smtClean="0">
                <a:solidFill>
                  <a:srgbClr val="0070C0"/>
                </a:solidFill>
              </a:rPr>
              <a:t>(Tenth </a:t>
            </a:r>
            <a:r>
              <a:rPr lang="en-GB" sz="2000" dirty="0">
                <a:solidFill>
                  <a:srgbClr val="0070C0"/>
                </a:solidFill>
              </a:rPr>
              <a:t>Edition) -  William Stalling – </a:t>
            </a:r>
            <a:r>
              <a:rPr lang="en-GB" sz="2000" dirty="0">
                <a:solidFill>
                  <a:srgbClr val="7030A0"/>
                </a:solidFill>
              </a:rPr>
              <a:t>Chapter 8</a:t>
            </a:r>
          </a:p>
          <a:p>
            <a:pPr marL="2057400" lvl="8" indent="0">
              <a:buNone/>
            </a:pP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45</a:t>
            </a:fld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59" y="2132856"/>
            <a:ext cx="2747963" cy="3886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280511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47156"/>
            <a:ext cx="2362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Goals of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Manage/execute user/application programs.</a:t>
            </a:r>
          </a:p>
          <a:p>
            <a:pPr marL="2057400" lvl="8" indent="0"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800" dirty="0"/>
              <a:t>Make the computer system easy to use.</a:t>
            </a:r>
          </a:p>
          <a:p>
            <a:pPr marL="2057400" lvl="8" indent="0"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800" dirty="0"/>
              <a:t>Deal with the needs of the user.</a:t>
            </a:r>
          </a:p>
          <a:p>
            <a:pPr marL="2057400" lvl="8" indent="0"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800" dirty="0"/>
              <a:t>Use the computer hardware in an efficient manner.</a:t>
            </a:r>
          </a:p>
          <a:p>
            <a:pPr marL="2057400" lvl="8" indent="0"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800" dirty="0"/>
              <a:t>Speed is the key.  We are not willing to wait. 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Different operating systems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sz="2000" dirty="0"/>
              <a:t>TRON</a:t>
            </a:r>
          </a:p>
          <a:p>
            <a:pPr lvl="1"/>
            <a:r>
              <a:rPr lang="en-GB" altLang="en-US" sz="2000" dirty="0" err="1"/>
              <a:t>eCOS</a:t>
            </a:r>
            <a:endParaRPr lang="en-GB" altLang="en-US" sz="2000" dirty="0"/>
          </a:p>
          <a:p>
            <a:pPr lvl="1"/>
            <a:r>
              <a:rPr lang="en-GB" altLang="en-US" sz="2000" dirty="0" err="1"/>
              <a:t>TinyOS</a:t>
            </a:r>
            <a:endParaRPr lang="en-GB" altLang="en-US" sz="2000" dirty="0"/>
          </a:p>
          <a:p>
            <a:pPr lvl="1"/>
            <a:r>
              <a:rPr lang="en-GB" altLang="en-US" sz="2000" dirty="0"/>
              <a:t>Symbian</a:t>
            </a:r>
          </a:p>
          <a:p>
            <a:pPr lvl="1"/>
            <a:r>
              <a:rPr lang="en-GB" altLang="en-US" sz="2000" dirty="0"/>
              <a:t>MS-DOS</a:t>
            </a:r>
          </a:p>
          <a:p>
            <a:pPr lvl="1"/>
            <a:r>
              <a:rPr lang="en-GB" altLang="en-US" sz="2000" dirty="0"/>
              <a:t>Windows (3.1, NT, 95, XP, 7, 8, 10)</a:t>
            </a:r>
          </a:p>
          <a:p>
            <a:pPr lvl="1"/>
            <a:r>
              <a:rPr lang="fr-FR" altLang="en-US" sz="2000" dirty="0" err="1"/>
              <a:t>Unices</a:t>
            </a:r>
            <a:r>
              <a:rPr lang="fr-FR" altLang="en-US" sz="2000" dirty="0"/>
              <a:t> (BSD, Linux, </a:t>
            </a:r>
            <a:r>
              <a:rPr lang="fr-FR" altLang="en-US" sz="2000" dirty="0" err="1"/>
              <a:t>Minix</a:t>
            </a:r>
            <a:r>
              <a:rPr lang="fr-FR" altLang="en-US" sz="2000" dirty="0"/>
              <a:t>, OS X, </a:t>
            </a:r>
            <a:r>
              <a:rPr lang="fr-FR" altLang="en-US" sz="2000" dirty="0" err="1"/>
              <a:t>etc</a:t>
            </a:r>
            <a:r>
              <a:rPr lang="fr-FR" altLang="en-US" sz="2000" dirty="0"/>
              <a:t>)</a:t>
            </a:r>
          </a:p>
          <a:p>
            <a:pPr lvl="1"/>
            <a:r>
              <a:rPr lang="en-GB" altLang="en-US" sz="2000" dirty="0"/>
              <a:t>Pre-X </a:t>
            </a:r>
            <a:r>
              <a:rPr lang="en-GB" altLang="en-US" sz="2000" dirty="0" err="1"/>
              <a:t>MacOS</a:t>
            </a:r>
            <a:endParaRPr lang="en-GB" altLang="en-US" sz="2000" dirty="0"/>
          </a:p>
          <a:p>
            <a:pPr lvl="1"/>
            <a:r>
              <a:rPr lang="en-GB" altLang="en-US" sz="2000" dirty="0"/>
              <a:t>BeOS</a:t>
            </a:r>
          </a:p>
          <a:p>
            <a:pPr lvl="1"/>
            <a:r>
              <a:rPr lang="en-GB" altLang="en-US" sz="2000" dirty="0" err="1"/>
              <a:t>RiscOS</a:t>
            </a:r>
            <a:endParaRPr lang="en-GB" altLang="en-US" sz="2000" dirty="0"/>
          </a:p>
          <a:p>
            <a:pPr lvl="1"/>
            <a:r>
              <a:rPr lang="en-GB" altLang="en-US" sz="2000" dirty="0" err="1"/>
              <a:t>AmigOS</a:t>
            </a:r>
            <a:endParaRPr lang="en-GB" altLang="en-US" sz="2000" dirty="0"/>
          </a:p>
          <a:p>
            <a:pPr lvl="1"/>
            <a:r>
              <a:rPr lang="en-GB" altLang="en-US" sz="2000" dirty="0"/>
              <a:t>. . 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latin typeface="+mn-lt"/>
              </a:rPr>
              <a:t>Bootstrap process</a:t>
            </a:r>
            <a:endParaRPr lang="en-GB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0070C0"/>
                </a:solidFill>
              </a:rPr>
              <a:t>OS responsible for loading other programs into memory.</a:t>
            </a:r>
          </a:p>
          <a:p>
            <a:pPr marL="2057400" lvl="8" indent="0"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The OS (a program) needs to be loaded into memory</a:t>
            </a:r>
          </a:p>
          <a:p>
            <a:pPr marL="2057400" lvl="8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GB" altLang="en-US" dirty="0">
                <a:solidFill>
                  <a:srgbClr val="0070C0"/>
                </a:solidFill>
              </a:rPr>
              <a:t>The solution is the bootstrap program. 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Typically stored in ROM, EPROM or other non-volatile memory </a:t>
            </a: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Initialises</a:t>
            </a:r>
            <a:r>
              <a:rPr lang="en-US" altLang="en-US" dirty="0">
                <a:solidFill>
                  <a:srgbClr val="C00000"/>
                </a:solidFill>
              </a:rPr>
              <a:t> all aspects of system and loads operating system</a:t>
            </a:r>
          </a:p>
          <a:p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Bootstrap process</a:t>
            </a:r>
            <a:endParaRPr lang="en-GB" altLang="en-US" sz="4000" dirty="0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2667000"/>
            <a:ext cx="1143000" cy="147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1114425" y="2819400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330325" y="3854450"/>
            <a:ext cx="63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Disk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7325" y="3276600"/>
            <a:ext cx="381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781800" y="22860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2667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/>
              <a:t>Bootloader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971925" y="3048000"/>
            <a:ext cx="1676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4114800"/>
            <a:ext cx="1685925" cy="72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4191000" y="48387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/>
              <a:t>Memory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4825" y="3314700"/>
            <a:ext cx="2197100" cy="1619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3019425"/>
            <a:ext cx="11430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52875" y="5530850"/>
            <a:ext cx="176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C00000"/>
                </a:solidFill>
              </a:rPr>
              <a:t>Run bootloader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10013" y="58991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0070C0"/>
                </a:solidFill>
              </a:rPr>
              <a:t>Load operating system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10013" y="6229350"/>
            <a:ext cx="242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C00000"/>
                </a:solidFill>
              </a:rPr>
              <a:t>Run operating system</a:t>
            </a:r>
          </a:p>
        </p:txBody>
      </p:sp>
      <p:pic>
        <p:nvPicPr>
          <p:cNvPr id="18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000" b="1" dirty="0">
                <a:solidFill>
                  <a:srgbClr val="FF0000"/>
                </a:solidFill>
              </a:rPr>
              <a:t>Evolution of operating systems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Batch systems</a:t>
            </a:r>
          </a:p>
          <a:p>
            <a:pPr marL="2057400" lvl="8" indent="0">
              <a:buNone/>
            </a:pPr>
            <a:endParaRPr lang="en-GB" altLang="en-US" dirty="0"/>
          </a:p>
          <a:p>
            <a:r>
              <a:rPr lang="en-GB" altLang="en-US" dirty="0"/>
              <a:t>Multiprogramming</a:t>
            </a:r>
          </a:p>
          <a:p>
            <a:pPr marL="2057400" lvl="8" indent="0">
              <a:buNone/>
            </a:pPr>
            <a:endParaRPr lang="en-GB" altLang="en-US" dirty="0"/>
          </a:p>
          <a:p>
            <a:r>
              <a:rPr lang="en-GB" altLang="en-US" dirty="0"/>
              <a:t>Time-sharing systems</a:t>
            </a:r>
          </a:p>
          <a:p>
            <a:pPr marL="2057400" lvl="8" indent="0">
              <a:buNone/>
            </a:pPr>
            <a:endParaRPr lang="en-GB" altLang="en-US" dirty="0"/>
          </a:p>
          <a:p>
            <a:r>
              <a:rPr lang="en-GB" altLang="en-US" dirty="0"/>
              <a:t>Parallel systems</a:t>
            </a:r>
          </a:p>
          <a:p>
            <a:pPr marL="2057400" lvl="8" indent="0">
              <a:buNone/>
            </a:pPr>
            <a:endParaRPr lang="en-GB" altLang="en-US" dirty="0"/>
          </a:p>
          <a:p>
            <a:r>
              <a:rPr lang="en-GB" altLang="en-US" dirty="0"/>
              <a:t>Real-time systems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792913" y="6408738"/>
            <a:ext cx="2351087" cy="365125"/>
          </a:xfrm>
        </p:spPr>
        <p:txBody>
          <a:bodyPr/>
          <a:lstStyle/>
          <a:p>
            <a:pPr>
              <a:defRPr/>
            </a:pPr>
            <a:fld id="{8B3FC0F2-11BB-492D-A6CF-DDFC8424FF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44" y="1166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40491</TotalTime>
  <Words>4506</Words>
  <Application>Microsoft Office PowerPoint</Application>
  <PresentationFormat>On-screen Show (4:3)</PresentationFormat>
  <Paragraphs>610</Paragraphs>
  <Slides>45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Operating Systems Process Scheduling Memory Management</vt:lpstr>
      <vt:lpstr>Today……</vt:lpstr>
      <vt:lpstr>What is an operating system?</vt:lpstr>
      <vt:lpstr>Where operating system fits in</vt:lpstr>
      <vt:lpstr>Goals of operating system</vt:lpstr>
      <vt:lpstr>Different operating systems</vt:lpstr>
      <vt:lpstr>Bootstrap process</vt:lpstr>
      <vt:lpstr>Bootstrap process</vt:lpstr>
      <vt:lpstr>Evolution of operating systems</vt:lpstr>
      <vt:lpstr>The kernel </vt:lpstr>
      <vt:lpstr>The kernel </vt:lpstr>
      <vt:lpstr>What the OS does</vt:lpstr>
      <vt:lpstr>Main activities</vt:lpstr>
      <vt:lpstr>Memory Management</vt:lpstr>
      <vt:lpstr>Manage processes</vt:lpstr>
      <vt:lpstr>Process model</vt:lpstr>
      <vt:lpstr>Device management</vt:lpstr>
      <vt:lpstr>Device-status Table</vt:lpstr>
      <vt:lpstr>Device management</vt:lpstr>
      <vt:lpstr>File management</vt:lpstr>
      <vt:lpstr>What do we use?</vt:lpstr>
      <vt:lpstr>File management</vt:lpstr>
      <vt:lpstr>File Operations</vt:lpstr>
      <vt:lpstr>Pathnames</vt:lpstr>
      <vt:lpstr>Process management</vt:lpstr>
      <vt:lpstr>Scheduling</vt:lpstr>
      <vt:lpstr>Long Term Scheduling</vt:lpstr>
      <vt:lpstr>Medium-Term Scheduling                    and Short-Term Scheduling</vt:lpstr>
      <vt:lpstr>Scheduling Example</vt:lpstr>
      <vt:lpstr>Key Elements of O/S</vt:lpstr>
      <vt:lpstr>Process Scheduling</vt:lpstr>
      <vt:lpstr>Memory Management</vt:lpstr>
      <vt:lpstr>Swapping</vt:lpstr>
      <vt:lpstr>What is Swapping?</vt:lpstr>
      <vt:lpstr>Use of Swapping</vt:lpstr>
      <vt:lpstr>Partitioning</vt:lpstr>
      <vt:lpstr>Fixed Partitioning</vt:lpstr>
      <vt:lpstr>Variable Sized Partitions (1)</vt:lpstr>
      <vt:lpstr>Variable Sized Partitions (2)</vt:lpstr>
      <vt:lpstr>Paging</vt:lpstr>
      <vt:lpstr>Allocation of Free Frames</vt:lpstr>
      <vt:lpstr>Logical and Physical Addresses - Paging</vt:lpstr>
      <vt:lpstr>Virtual Memory</vt:lpstr>
      <vt:lpstr>Bonus</vt:lpstr>
      <vt:lpstr>Additional Reading Resources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Dianabasi Nkantah</cp:lastModifiedBy>
  <cp:revision>337</cp:revision>
  <dcterms:created xsi:type="dcterms:W3CDTF">2012-09-30T21:28:26Z</dcterms:created>
  <dcterms:modified xsi:type="dcterms:W3CDTF">2017-11-24T10:59:17Z</dcterms:modified>
</cp:coreProperties>
</file>