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9" r:id="rId4"/>
    <p:sldId id="258" r:id="rId5"/>
    <p:sldId id="262" r:id="rId6"/>
    <p:sldId id="269" r:id="rId7"/>
    <p:sldId id="261" r:id="rId8"/>
    <p:sldId id="263" r:id="rId9"/>
    <p:sldId id="264" r:id="rId10"/>
    <p:sldId id="268" r:id="rId11"/>
    <p:sldId id="267"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75" autoAdjust="0"/>
  </p:normalViewPr>
  <p:slideViewPr>
    <p:cSldViewPr snapToGrid="0">
      <p:cViewPr varScale="1">
        <p:scale>
          <a:sx n="62" d="100"/>
          <a:sy n="62" d="100"/>
        </p:scale>
        <p:origin x="14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FD53A-5ED3-490D-984A-3A374CCF5487}" type="datetimeFigureOut">
              <a:rPr lang="en-GB" smtClean="0"/>
              <a:t>04/12/2018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CEB8-BB87-4DEA-B297-2F16A573BD8C}" type="slidenum">
              <a:rPr lang="en-GB" smtClean="0"/>
              <a:t>‹#›</a:t>
            </a:fld>
            <a:endParaRPr lang="en-GB"/>
          </a:p>
        </p:txBody>
      </p:sp>
    </p:spTree>
    <p:extLst>
      <p:ext uri="{BB962C8B-B14F-4D97-AF65-F5344CB8AC3E}">
        <p14:creationId xmlns:p14="http://schemas.microsoft.com/office/powerpoint/2010/main" val="151410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topic I have chose is a study an </a:t>
            </a:r>
            <a:r>
              <a:rPr lang="en-GB" dirty="0" smtClean="0"/>
              <a:t>integrated high-level hardware/software partitioning methodology,</a:t>
            </a:r>
            <a:r>
              <a:rPr lang="en-GB" baseline="0" dirty="0" smtClean="0"/>
              <a:t> to begin with I am going to go through what it is, why you would want to use it, how it relates to embedded systems and then more importantly how it relates to parallel computing.</a:t>
            </a:r>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1</a:t>
            </a:fld>
            <a:endParaRPr lang="en-GB"/>
          </a:p>
        </p:txBody>
      </p:sp>
    </p:spTree>
    <p:extLst>
      <p:ext uri="{BB962C8B-B14F-4D97-AF65-F5344CB8AC3E}">
        <p14:creationId xmlns:p14="http://schemas.microsoft.com/office/powerpoint/2010/main" val="176114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Focusing on the bottom</a:t>
            </a:r>
            <a:r>
              <a:rPr lang="en-GB" baseline="0" dirty="0" smtClean="0"/>
              <a:t> six which are all variants of the PSO algorithm, they try achieve the following:</a:t>
            </a:r>
          </a:p>
          <a:p>
            <a:endParaRPr lang="en-GB" dirty="0" smtClean="0"/>
          </a:p>
          <a:p>
            <a:r>
              <a:rPr lang="en-GB" dirty="0" smtClean="0"/>
              <a:t>PSO-del, PSO-a, PSO-p, or PSO-mem only take into consideration delay, area,</a:t>
            </a:r>
            <a:r>
              <a:rPr lang="en-GB" baseline="0" dirty="0" smtClean="0"/>
              <a:t> power or memory separately, to see if optimizing by any one of these is better than optimizing by another.</a:t>
            </a:r>
            <a:endParaRPr lang="en-GB" dirty="0" smtClean="0"/>
          </a:p>
          <a:p>
            <a:endParaRPr lang="en-GB" dirty="0" smtClean="0"/>
          </a:p>
          <a:p>
            <a:r>
              <a:rPr lang="en-GB" dirty="0" smtClean="0"/>
              <a:t>PSO-a</a:t>
            </a:r>
            <a:r>
              <a:rPr lang="en-GB" baseline="0" dirty="0" smtClean="0"/>
              <a:t> focuses on optimizing area usage and PSO-p with power usage produce the same result, this is because they both focus on moving nodes to software while adhering to the constraints of power and number of processors.</a:t>
            </a:r>
            <a:endParaRPr lang="en-GB" dirty="0" smtClean="0"/>
          </a:p>
          <a:p>
            <a:endParaRPr lang="en-GB" dirty="0" smtClean="0"/>
          </a:p>
          <a:p>
            <a:r>
              <a:rPr lang="en-GB" sz="1200" dirty="0" smtClean="0"/>
              <a:t>PSO-del focuses on reducing</a:t>
            </a:r>
            <a:r>
              <a:rPr lang="en-GB" sz="1200" baseline="0" dirty="0" smtClean="0"/>
              <a:t> </a:t>
            </a:r>
            <a:r>
              <a:rPr lang="en-GB" sz="1200" dirty="0" smtClean="0"/>
              <a:t>delay and PSO-mem focuses on reducing the memory usage,</a:t>
            </a:r>
            <a:r>
              <a:rPr lang="en-GB" sz="1200" baseline="0" dirty="0" smtClean="0"/>
              <a:t> they both do this by trying to move nodes to hardware this is why there results are similar.</a:t>
            </a:r>
          </a:p>
          <a:p>
            <a:endParaRPr lang="en-GB"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PSO-</a:t>
            </a:r>
            <a:r>
              <a:rPr lang="en-GB" sz="1200" dirty="0" err="1" smtClean="0"/>
              <a:t>NoProc</a:t>
            </a:r>
            <a:r>
              <a:rPr lang="en-GB" sz="1200" dirty="0" smtClean="0"/>
              <a:t> is used to determine the optimum about of parallel processors to be used in the design, when you compare the results of this to</a:t>
            </a:r>
            <a:r>
              <a:rPr lang="en-GB" sz="1200" baseline="0" dirty="0" smtClean="0"/>
              <a:t> the results of the others. </a:t>
            </a:r>
          </a:p>
          <a:p>
            <a:r>
              <a:rPr lang="en-GB" sz="1200" dirty="0" smtClean="0"/>
              <a:t>Comparing PSO-</a:t>
            </a:r>
            <a:r>
              <a:rPr lang="en-GB" sz="1200" dirty="0" err="1" smtClean="0"/>
              <a:t>NoProc</a:t>
            </a:r>
            <a:r>
              <a:rPr lang="en-GB" sz="1200" dirty="0" smtClean="0"/>
              <a:t> and PSO-mem you can see the main differences between doing things in parallel with hardware and software</a:t>
            </a:r>
          </a:p>
          <a:p>
            <a:r>
              <a:rPr lang="en-GB" sz="1200" dirty="0" smtClean="0"/>
              <a:t>No-Proc,</a:t>
            </a:r>
            <a:r>
              <a:rPr lang="en-GB" sz="1200" baseline="0" dirty="0" smtClean="0"/>
              <a:t> has much more processing power so can do more software tasks in parallel, it also uses the least amount of power when compared against all methods, since it is not using a lot of hardware components.</a:t>
            </a:r>
          </a:p>
          <a:p>
            <a:r>
              <a:rPr lang="en-GB" sz="1200" baseline="0" dirty="0" smtClean="0"/>
              <a:t>Mem achieves fastest execution time but it comes at the cost of using a very high amount of power, this is because the more hardware you use the more power you use. It uses less memory since more functions are completed on separate hardware modules.</a:t>
            </a:r>
          </a:p>
        </p:txBody>
      </p:sp>
      <p:sp>
        <p:nvSpPr>
          <p:cNvPr id="4" name="Slide Number Placeholder 3"/>
          <p:cNvSpPr>
            <a:spLocks noGrp="1"/>
          </p:cNvSpPr>
          <p:nvPr>
            <p:ph type="sldNum" sz="quarter" idx="10"/>
          </p:nvPr>
        </p:nvSpPr>
        <p:spPr/>
        <p:txBody>
          <a:bodyPr/>
          <a:lstStyle/>
          <a:p>
            <a:fld id="{8F10CEB8-BB87-4DEA-B297-2F16A573BD8C}" type="slidenum">
              <a:rPr lang="en-GB" smtClean="0"/>
              <a:t>10</a:t>
            </a:fld>
            <a:endParaRPr lang="en-GB"/>
          </a:p>
        </p:txBody>
      </p:sp>
    </p:spTree>
    <p:extLst>
      <p:ext uri="{BB962C8B-B14F-4D97-AF65-F5344CB8AC3E}">
        <p14:creationId xmlns:p14="http://schemas.microsoft.com/office/powerpoint/2010/main" val="421990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tool could help to generate software design solutions, for all areas of development. Using a refined PSO algorithm has helped to generate more accurate solutions.</a:t>
            </a:r>
          </a:p>
          <a:p>
            <a:endParaRPr lang="en-GB" dirty="0" smtClean="0"/>
          </a:p>
          <a:p>
            <a:r>
              <a:rPr lang="en-GB" dirty="0" smtClean="0"/>
              <a:t>Although a tool like this takes a long time to run, on a basic PC it is an automated process so it would not require labour cost. The money saved on labour could go into further optimization of the program or faster PC’s.</a:t>
            </a:r>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11</a:t>
            </a:fld>
            <a:endParaRPr lang="en-GB"/>
          </a:p>
        </p:txBody>
      </p:sp>
    </p:spTree>
    <p:extLst>
      <p:ext uri="{BB962C8B-B14F-4D97-AF65-F5344CB8AC3E}">
        <p14:creationId xmlns:p14="http://schemas.microsoft.com/office/powerpoint/2010/main" val="246888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12</a:t>
            </a:fld>
            <a:endParaRPr lang="en-GB"/>
          </a:p>
        </p:txBody>
      </p:sp>
    </p:spTree>
    <p:extLst>
      <p:ext uri="{BB962C8B-B14F-4D97-AF65-F5344CB8AC3E}">
        <p14:creationId xmlns:p14="http://schemas.microsoft.com/office/powerpoint/2010/main" val="118549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What is an hardware</a:t>
            </a:r>
            <a:r>
              <a:rPr lang="en-GB" b="1" baseline="0" dirty="0" smtClean="0"/>
              <a:t> and </a:t>
            </a:r>
            <a:r>
              <a:rPr lang="en-GB" b="1" dirty="0" smtClean="0"/>
              <a:t>software partitioning methodology?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a:t>
            </a:r>
            <a:r>
              <a:rPr lang="en-GB" b="0" baseline="0" dirty="0" smtClean="0"/>
              <a:t> developing a product you must consider what features will be implemented using hardware and what ones will be implemented using software, the idea behind this study is to implement a peace of software which can automated this decision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The main focus of this presentation is on how this has been accomplished, using a variant of partial swam optimization.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The target technology for this methodology is Field Programmable Gate Arrays (FPGAs) and other programmable hardware</a:t>
            </a:r>
            <a:endParaRPr lang="en-GB" b="0" dirty="0" smtClean="0"/>
          </a:p>
          <a:p>
            <a:endParaRPr lang="en-GB" dirty="0" smtClean="0"/>
          </a:p>
          <a:p>
            <a:r>
              <a:rPr lang="en-GB" b="1" dirty="0" smtClean="0"/>
              <a:t>Why would you want to use one?</a:t>
            </a:r>
          </a:p>
          <a:p>
            <a:r>
              <a:rPr lang="en-GB" b="0" dirty="0" smtClean="0"/>
              <a:t>The</a:t>
            </a:r>
            <a:r>
              <a:rPr lang="en-GB" b="0" baseline="0" dirty="0" smtClean="0"/>
              <a:t> main reason is t</a:t>
            </a:r>
            <a:r>
              <a:rPr lang="en-GB" dirty="0" smtClean="0"/>
              <a:t>o save time and resources when designing systems which use programmable parts e.g. FPGAs</a:t>
            </a:r>
          </a:p>
          <a:p>
            <a:r>
              <a:rPr lang="en-GB" dirty="0" smtClean="0"/>
              <a:t>Here you can see</a:t>
            </a:r>
            <a:r>
              <a:rPr lang="en-GB" baseline="0" dirty="0" smtClean="0"/>
              <a:t> the benefits of using a partitioning tool.</a:t>
            </a:r>
            <a:endParaRPr lang="en-GB" dirty="0" smtClean="0"/>
          </a:p>
          <a:p>
            <a:endParaRPr lang="en-GB" dirty="0" smtClean="0"/>
          </a:p>
          <a:p>
            <a:endParaRPr lang="en-GB" dirty="0" smtClean="0"/>
          </a:p>
          <a:p>
            <a:endParaRPr lang="en-GB" dirty="0" smtClean="0"/>
          </a:p>
          <a:p>
            <a:r>
              <a:rPr lang="en-GB" dirty="0" smtClean="0"/>
              <a:t>This can</a:t>
            </a:r>
            <a:r>
              <a:rPr lang="en-GB" baseline="0" dirty="0" smtClean="0"/>
              <a:t> be proven by the time it takes a product to get to market, since our industry is very fast moving this can be very important to share holders.</a:t>
            </a:r>
            <a:endParaRPr lang="en-GB" dirty="0" smtClean="0"/>
          </a:p>
          <a:p>
            <a:r>
              <a:rPr lang="en-GB" dirty="0" smtClean="0"/>
              <a:t>Using this methodology and</a:t>
            </a:r>
            <a:r>
              <a:rPr lang="en-GB" baseline="0" dirty="0" smtClean="0"/>
              <a:t> combining it with automation and parallel computing you can save money on development costs.</a:t>
            </a:r>
            <a:endParaRPr lang="en-GB" dirty="0" smtClean="0"/>
          </a:p>
          <a:p>
            <a:r>
              <a:rPr lang="en-GB" dirty="0" smtClean="0"/>
              <a:t>CAD is a widely</a:t>
            </a:r>
            <a:r>
              <a:rPr lang="en-GB" baseline="0" dirty="0" smtClean="0"/>
              <a:t> used piece of software which many developers are already familiar with, having this tool integrated with CAD makes it easier to use.</a:t>
            </a:r>
            <a:endParaRPr lang="en-GB" b="0" dirty="0" smtClean="0"/>
          </a:p>
          <a:p>
            <a:r>
              <a:rPr lang="en-GB" b="0" dirty="0" smtClean="0"/>
              <a:t>It</a:t>
            </a:r>
            <a:r>
              <a:rPr lang="en-GB" b="0" baseline="0" dirty="0" smtClean="0"/>
              <a:t> can be used to help calculate development costs of a both types of implementations, buy not just the currency value but costs of all areas are considered for example: </a:t>
            </a:r>
            <a:r>
              <a:rPr lang="en-GB" sz="1200" b="0" i="0" u="none" strike="noStrike" kern="1200" baseline="0" dirty="0" smtClean="0">
                <a:solidFill>
                  <a:schemeClr val="tx1"/>
                </a:solidFill>
                <a:latin typeface="+mn-lt"/>
                <a:ea typeface="+mn-ea"/>
                <a:cs typeface="+mn-cs"/>
              </a:rPr>
              <a:t>area, delay, latency, and power consumption. </a:t>
            </a:r>
          </a:p>
          <a:p>
            <a:endParaRPr lang="en-GB" sz="1200" b="0" i="0" u="none" strike="noStrike" kern="1200" baseline="0" dirty="0" smtClean="0">
              <a:solidFill>
                <a:schemeClr val="tx1"/>
              </a:solidFill>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8F10CEB8-BB87-4DEA-B297-2F16A573BD8C}" type="slidenum">
              <a:rPr lang="en-GB" smtClean="0"/>
              <a:t>2</a:t>
            </a:fld>
            <a:endParaRPr lang="en-GB"/>
          </a:p>
        </p:txBody>
      </p:sp>
    </p:spTree>
    <p:extLst>
      <p:ext uri="{BB962C8B-B14F-4D97-AF65-F5344CB8AC3E}">
        <p14:creationId xmlns:p14="http://schemas.microsoft.com/office/powerpoint/2010/main" val="8767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Factors of optimized partitioning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Application domain, taking into consideration if the algorithm is multi-domain or specific domain</a:t>
            </a: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Architecture type, different approaches work differently on different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Things</a:t>
            </a:r>
            <a:r>
              <a:rPr lang="en-GB" b="0" baseline="0" dirty="0" smtClean="0"/>
              <a:t> work differently on different architectures, one architecture type may lend itself better to hardware nodes and one may lend itself better to software nodes</a:t>
            </a:r>
            <a:endParaRPr lang="en-GB"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Communication costs, speed at which different method communicate can be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For example one type of hardware communicating faster than its software counterpart</a:t>
            </a:r>
            <a:endParaRPr lang="en-GB"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Choosing implementation based on alternative hardware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There</a:t>
            </a:r>
            <a:r>
              <a:rPr lang="en-GB" b="0" baseline="0" dirty="0" smtClean="0"/>
              <a:t> may be more than one node capable of doing a specific job, the tool can consider this and decide which one to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Choosing implementation based of sharing resources amongst more than one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smtClean="0"/>
              <a:t>When there</a:t>
            </a:r>
            <a:r>
              <a:rPr lang="en-GB" b="0" baseline="0" dirty="0" smtClean="0"/>
              <a:t> is an option to share resources it can improve the performance of a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smtClean="0"/>
              <a:t>Using the abilities of hardware and software parallelism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The algorithm also considers how software or hardware will parallelise tasks, some nodes can work in parallel better than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0" baseline="0" dirty="0" smtClean="0"/>
              <a:t>Based on these factors the partitioning tool was built to find most efficient 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3</a:t>
            </a:fld>
            <a:endParaRPr lang="en-GB"/>
          </a:p>
        </p:txBody>
      </p:sp>
    </p:spTree>
    <p:extLst>
      <p:ext uri="{BB962C8B-B14F-4D97-AF65-F5344CB8AC3E}">
        <p14:creationId xmlns:p14="http://schemas.microsoft.com/office/powerpoint/2010/main" val="50373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PSO is used to solve partitioning of hardware and software design?</a:t>
            </a:r>
          </a:p>
          <a:p>
            <a:r>
              <a:rPr lang="en-GB" baseline="0" dirty="0" smtClean="0"/>
              <a:t>PSO is an algorithm inspired by animal social behaviour like bird flocks, birds try to find food together, once some food has been found in specific area more birds look in that area.</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Solutions are found at random to begin with, then based on solution results over each iteration by following current best solution the most optimal one can be found</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How it’s specifically used for hardware and software partitioning methodology:</a:t>
            </a:r>
          </a:p>
          <a:p>
            <a:endParaRPr lang="en-GB" baseline="0" dirty="0" smtClean="0"/>
          </a:p>
          <a:p>
            <a:endParaRPr lang="en-GB" baseline="0" dirty="0" smtClean="0"/>
          </a:p>
          <a:p>
            <a:pPr lvl="0"/>
            <a:r>
              <a:rPr lang="en-GB" dirty="0" smtClean="0"/>
              <a:t>Generate set of solutions with random amount of serial nodes, parallel nodes and level of power implementation</a:t>
            </a:r>
          </a:p>
          <a:p>
            <a:pPr lvl="0"/>
            <a:r>
              <a:rPr lang="en-GB" dirty="0" smtClean="0"/>
              <a:t>After each round based best performances, generate new set with similar amounts</a:t>
            </a:r>
          </a:p>
          <a:p>
            <a:pPr lvl="0"/>
            <a:r>
              <a:rPr lang="en-GB" dirty="0" smtClean="0"/>
              <a:t>Keep repeating until optimal solution is found or set number of rounds is met</a:t>
            </a:r>
          </a:p>
          <a:p>
            <a:pPr lvl="1"/>
            <a:endParaRPr lang="en-GB" dirty="0" smtClean="0"/>
          </a:p>
          <a:p>
            <a:pPr lvl="0"/>
            <a:endParaRPr lang="en-GB" dirty="0" smtClean="0"/>
          </a:p>
          <a:p>
            <a:pPr lvl="0"/>
            <a:endParaRPr lang="en-GB" dirty="0" smtClean="0"/>
          </a:p>
          <a:p>
            <a:endParaRPr lang="en-GB" baseline="0"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4</a:t>
            </a:fld>
            <a:endParaRPr lang="en-GB"/>
          </a:p>
        </p:txBody>
      </p:sp>
    </p:spTree>
    <p:extLst>
      <p:ext uri="{BB962C8B-B14F-4D97-AF65-F5344CB8AC3E}">
        <p14:creationId xmlns:p14="http://schemas.microsoft.com/office/powerpoint/2010/main" val="656845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paper</a:t>
            </a:r>
            <a:r>
              <a:rPr lang="en-GB" baseline="0" dirty="0" smtClean="0"/>
              <a:t> a new variant of PSO is purposed called re-excited PSO.</a:t>
            </a:r>
            <a:endParaRPr lang="en-GB" dirty="0" smtClean="0"/>
          </a:p>
          <a:p>
            <a:endParaRPr lang="en-GB" baseline="0" dirty="0" smtClean="0"/>
          </a:p>
          <a:p>
            <a:r>
              <a:rPr lang="en-GB" baseline="0" dirty="0" smtClean="0"/>
              <a:t>With complicated solutions the best ones are not always found using normal PSO.</a:t>
            </a:r>
          </a:p>
          <a:p>
            <a:endParaRPr lang="en-GB" baseline="0" dirty="0" smtClean="0"/>
          </a:p>
          <a:p>
            <a:r>
              <a:rPr lang="en-GB" baseline="0" dirty="0" smtClean="0"/>
              <a:t>This re-excited PSO works by starting over, with a new set of data well keeping the best result vectors from previous rounds, this is to allow further refinement.</a:t>
            </a:r>
          </a:p>
          <a:p>
            <a:r>
              <a:rPr lang="en-GB" baseline="0" dirty="0" smtClean="0"/>
              <a:t>Essentially just giving the data set new random positions well being aware of old best solution to determine if there are any better ones to be found.</a:t>
            </a:r>
          </a:p>
          <a:p>
            <a:endParaRPr lang="en-GB" baseline="0" dirty="0" smtClean="0"/>
          </a:p>
          <a:p>
            <a:r>
              <a:rPr lang="en-GB" sz="1200" b="0" i="0" u="none" strike="noStrike" kern="1200" baseline="0" dirty="0" smtClean="0">
                <a:solidFill>
                  <a:schemeClr val="tx1"/>
                </a:solidFill>
                <a:latin typeface="+mn-lt"/>
                <a:ea typeface="+mn-ea"/>
                <a:cs typeface="+mn-cs"/>
              </a:rPr>
              <a:t>“In nature, this algorithm looks like giving the birds a big push after they are settled in their best position. This push re-initializes the inertia and speed of the birds so they are able to explore new areas unexplored before. Hence, if the birds find a better place, they will go there; otherwise they will return to the place from which they were </a:t>
            </a:r>
            <a:r>
              <a:rPr lang="en-GB" sz="1200" b="0" i="0" u="none" strike="noStrike" kern="1200" baseline="0" smtClean="0">
                <a:solidFill>
                  <a:schemeClr val="tx1"/>
                </a:solidFill>
                <a:latin typeface="+mn-lt"/>
                <a:ea typeface="+mn-ea"/>
                <a:cs typeface="+mn-cs"/>
              </a:rPr>
              <a:t>pushed.” 3.2</a:t>
            </a:r>
            <a:endParaRPr lang="en-GB" baseline="0" dirty="0" smtClean="0"/>
          </a:p>
          <a:p>
            <a:endParaRPr lang="en-GB" dirty="0" smtClean="0"/>
          </a:p>
          <a:p>
            <a:r>
              <a:rPr lang="en-GB" dirty="0" smtClean="0"/>
              <a:t>Example of improvements over</a:t>
            </a:r>
            <a:r>
              <a:rPr lang="en-GB" baseline="0" dirty="0" smtClean="0"/>
              <a:t> PSO runs, shows after first 10 there is a dramatic increase in optimal cost, the improvements after this are minimal. It shows what an effective solution this is.</a:t>
            </a:r>
          </a:p>
          <a:p>
            <a:r>
              <a:rPr lang="en-GB" baseline="0" dirty="0" smtClean="0"/>
              <a:t>Using traditional PSO method, the cost would of ended up being 134 using re-excited method cost improved to 116.</a:t>
            </a:r>
          </a:p>
        </p:txBody>
      </p:sp>
      <p:sp>
        <p:nvSpPr>
          <p:cNvPr id="4" name="Slide Number Placeholder 3"/>
          <p:cNvSpPr>
            <a:spLocks noGrp="1"/>
          </p:cNvSpPr>
          <p:nvPr>
            <p:ph type="sldNum" sz="quarter" idx="10"/>
          </p:nvPr>
        </p:nvSpPr>
        <p:spPr/>
        <p:txBody>
          <a:bodyPr/>
          <a:lstStyle/>
          <a:p>
            <a:fld id="{8F10CEB8-BB87-4DEA-B297-2F16A573BD8C}" type="slidenum">
              <a:rPr lang="en-GB" smtClean="0"/>
              <a:t>5</a:t>
            </a:fld>
            <a:endParaRPr lang="en-GB"/>
          </a:p>
        </p:txBody>
      </p:sp>
    </p:spTree>
    <p:extLst>
      <p:ext uri="{BB962C8B-B14F-4D97-AF65-F5344CB8AC3E}">
        <p14:creationId xmlns:p14="http://schemas.microsoft.com/office/powerpoint/2010/main" val="3680185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Different types of cost to be considered</a:t>
            </a:r>
          </a:p>
          <a:p>
            <a:endParaRPr lang="en-GB" b="1" dirty="0" smtClean="0"/>
          </a:p>
          <a:p>
            <a:r>
              <a:rPr lang="en-GB" b="0" dirty="0" smtClean="0"/>
              <a:t>Th</a:t>
            </a:r>
            <a:r>
              <a:rPr lang="en-GB" b="0" baseline="0" dirty="0" smtClean="0"/>
              <a:t>e solution of the algorithm is based on the cost factor of each component.</a:t>
            </a:r>
          </a:p>
          <a:p>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Area cost</a:t>
            </a:r>
            <a:r>
              <a:rPr lang="en-GB" b="0" baseline="0" dirty="0" smtClean="0"/>
              <a:t> for hardware is calculated based on number of gates, the physical space it takes up and number of logic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Delay cost </a:t>
            </a:r>
            <a:r>
              <a:rPr lang="en-GB" b="0" baseline="0" dirty="0" smtClean="0"/>
              <a:t>considers how long it will take to execute and how many clock cycles it takes to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Communication cost </a:t>
            </a:r>
            <a:r>
              <a:rPr lang="en-GB" b="0" baseline="0" dirty="0" smtClean="0"/>
              <a:t>is the time it takes to communicate between nodes when using shared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1" baseline="0" dirty="0" smtClean="0"/>
              <a:t>Power cost </a:t>
            </a:r>
            <a:r>
              <a:rPr lang="en-GB" b="0" baseline="0" dirty="0" smtClean="0"/>
              <a:t>for hardware is calculated based how much electricity a component uses, for software its how much CPU processing power is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6</a:t>
            </a:fld>
            <a:endParaRPr lang="en-GB"/>
          </a:p>
        </p:txBody>
      </p:sp>
    </p:spTree>
    <p:extLst>
      <p:ext uri="{BB962C8B-B14F-4D97-AF65-F5344CB8AC3E}">
        <p14:creationId xmlns:p14="http://schemas.microsoft.com/office/powerpoint/2010/main" val="179104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Factoring in cost areas this is a test case designed to find the optimal amount of serial and parallel HW nodes out of 100, to create the best overall cost</a:t>
            </a:r>
          </a:p>
          <a:p>
            <a:endParaRPr lang="en-GB" dirty="0" smtClean="0"/>
          </a:p>
          <a:p>
            <a:r>
              <a:rPr lang="en-GB" baseline="0" dirty="0" smtClean="0"/>
              <a:t>The serial line has the smallest area cost since there is only one software node taking up CPU space, it has the highest delay since because it takes time to execute the hardware nodes and since these are all serial hardware nodes, which doesn’t communicate with one another, the communication cost is low.</a:t>
            </a:r>
          </a:p>
          <a:p>
            <a:r>
              <a:rPr lang="en-GB" baseline="0" dirty="0" smtClean="0"/>
              <a:t>The parallel line shows the highest area cost, and lowest delay cost. The biggest problem with the parallel solution is the high communication cost this is due to a large amount of nodes working in parallel.</a:t>
            </a:r>
          </a:p>
          <a:p>
            <a:endParaRPr lang="en-GB" baseline="0" dirty="0" smtClean="0"/>
          </a:p>
          <a:p>
            <a:r>
              <a:rPr lang="en-GB" baseline="0" dirty="0" smtClean="0"/>
              <a:t>The proposed method demonstrates a mixture of each node type, this would be the best method to choose if you were looking for the lowest delay.</a:t>
            </a:r>
          </a:p>
          <a:p>
            <a:r>
              <a:rPr lang="en-GB" baseline="0" dirty="0" smtClean="0"/>
              <a:t>The results of this model show the best solution depending on which cost area you favour the most.</a:t>
            </a:r>
          </a:p>
          <a:p>
            <a:endParaRPr lang="en-GB" dirty="0" smtClean="0"/>
          </a:p>
          <a:p>
            <a:endParaRPr lang="en-GB" dirty="0" smtClean="0"/>
          </a:p>
        </p:txBody>
      </p:sp>
      <p:sp>
        <p:nvSpPr>
          <p:cNvPr id="4" name="Slide Number Placeholder 3"/>
          <p:cNvSpPr>
            <a:spLocks noGrp="1"/>
          </p:cNvSpPr>
          <p:nvPr>
            <p:ph type="sldNum" sz="quarter" idx="10"/>
          </p:nvPr>
        </p:nvSpPr>
        <p:spPr/>
        <p:txBody>
          <a:bodyPr/>
          <a:lstStyle/>
          <a:p>
            <a:fld id="{8F10CEB8-BB87-4DEA-B297-2F16A573BD8C}" type="slidenum">
              <a:rPr lang="en-GB" smtClean="0"/>
              <a:t>7</a:t>
            </a:fld>
            <a:endParaRPr lang="en-GB"/>
          </a:p>
        </p:txBody>
      </p:sp>
    </p:spTree>
    <p:extLst>
      <p:ext uri="{BB962C8B-B14F-4D97-AF65-F5344CB8AC3E}">
        <p14:creationId xmlns:p14="http://schemas.microsoft.com/office/powerpoint/2010/main" val="25653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Since this is a large paper I have chosen to cover the first of the two case studies which mainly focuses on re-excited PSO, rather than the second which focuses on the flexibility of the CUPSHOP tool as a whole.</a:t>
            </a:r>
            <a:endParaRPr lang="en-GB" dirty="0" smtClean="0"/>
          </a:p>
          <a:p>
            <a:endParaRPr lang="en-GB" dirty="0" smtClean="0"/>
          </a:p>
          <a:p>
            <a:r>
              <a:rPr lang="en-GB" dirty="0" smtClean="0"/>
              <a:t>10/32 3.4 case study</a:t>
            </a:r>
          </a:p>
          <a:p>
            <a:endParaRPr lang="en-GB" dirty="0" smtClean="0"/>
          </a:p>
          <a:p>
            <a:r>
              <a:rPr lang="en-GB" dirty="0" smtClean="0"/>
              <a:t>Explain JPEG coder case study</a:t>
            </a:r>
          </a:p>
          <a:p>
            <a:r>
              <a:rPr lang="en-GB" dirty="0" smtClean="0"/>
              <a:t>An attempt</a:t>
            </a:r>
            <a:r>
              <a:rPr lang="en-GB" baseline="0" dirty="0" smtClean="0"/>
              <a:t> to use partitioning tool to obtain optimal hardware to software ratio</a:t>
            </a:r>
          </a:p>
          <a:p>
            <a:endParaRPr lang="en-GB" dirty="0" smtClean="0"/>
          </a:p>
          <a:p>
            <a:r>
              <a:rPr lang="en-GB" dirty="0" smtClean="0"/>
              <a:t>What it did, what the results were</a:t>
            </a:r>
          </a:p>
          <a:p>
            <a:r>
              <a:rPr lang="en-GB" dirty="0" smtClean="0"/>
              <a:t>How parallel computation effected/benefited results</a:t>
            </a:r>
          </a:p>
          <a:p>
            <a:r>
              <a:rPr lang="en-GB" dirty="0" smtClean="0"/>
              <a:t>Do this over two slides, figure out how it would take to present, add summary type slide if you need to extend time. Add UWE Harvard reference for pdf</a:t>
            </a:r>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8</a:t>
            </a:fld>
            <a:endParaRPr lang="en-GB"/>
          </a:p>
        </p:txBody>
      </p:sp>
    </p:spTree>
    <p:extLst>
      <p:ext uri="{BB962C8B-B14F-4D97-AF65-F5344CB8AC3E}">
        <p14:creationId xmlns:p14="http://schemas.microsoft.com/office/powerpoint/2010/main" val="791064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Each component has a set of values to generate cost of that individual</a:t>
            </a:r>
            <a:r>
              <a:rPr lang="en-GB" baseline="0" dirty="0" smtClean="0"/>
              <a:t> section, we need this data to figure out how much using a particular components cost.</a:t>
            </a:r>
          </a:p>
          <a:p>
            <a:endParaRPr lang="en-GB" baseline="0" dirty="0" smtClean="0"/>
          </a:p>
          <a:p>
            <a:r>
              <a:rPr lang="en-GB" dirty="0" smtClean="0"/>
              <a:t>An adjustment</a:t>
            </a:r>
            <a:r>
              <a:rPr lang="en-GB" baseline="0" dirty="0" smtClean="0"/>
              <a:t> is made to the algorithm to account for parallel processors, this is to alter the cost value if two or more software nodes are in the same control step, the maximum number of concurrent software tasks is two.</a:t>
            </a:r>
          </a:p>
          <a:p>
            <a:endParaRPr lang="en-GB" baseline="0" dirty="0" smtClean="0"/>
          </a:p>
          <a:p>
            <a:r>
              <a:rPr lang="en-GB" baseline="0" dirty="0" smtClean="0"/>
              <a:t>Since hardware components can run in parallel, the hardware delay is not additive, to calculate hardware delay by accumulating the maximum delay of each control step.</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8F10CEB8-BB87-4DEA-B297-2F16A573BD8C}" type="slidenum">
              <a:rPr lang="en-GB" smtClean="0"/>
              <a:t>9</a:t>
            </a:fld>
            <a:endParaRPr lang="en-GB"/>
          </a:p>
        </p:txBody>
      </p:sp>
    </p:spTree>
    <p:extLst>
      <p:ext uri="{BB962C8B-B14F-4D97-AF65-F5344CB8AC3E}">
        <p14:creationId xmlns:p14="http://schemas.microsoft.com/office/powerpoint/2010/main" val="2518132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1619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70050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88989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0326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54796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02011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69602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02484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54172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09948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9B594A-A5BC-42F3-B77D-CDC61C9C2D76}" type="datetimeFigureOut">
              <a:rPr lang="en-GB" smtClean="0"/>
              <a:t>04/12/2018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396105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30514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9B594A-A5BC-42F3-B77D-CDC61C9C2D76}" type="datetimeFigureOut">
              <a:rPr lang="en-GB" smtClean="0"/>
              <a:t>04/12/2018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1777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9B594A-A5BC-42F3-B77D-CDC61C9C2D76}" type="datetimeFigureOut">
              <a:rPr lang="en-GB" smtClean="0"/>
              <a:t>04/12/2018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245992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B594A-A5BC-42F3-B77D-CDC61C9C2D76}" type="datetimeFigureOut">
              <a:rPr lang="en-GB" smtClean="0"/>
              <a:t>04/12/2018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115698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97144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9B594A-A5BC-42F3-B77D-CDC61C9C2D76}" type="datetimeFigureOut">
              <a:rPr lang="en-GB" smtClean="0"/>
              <a:t>04/12/2018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627945-19E0-4AD6-BA7E-B8FE1FE42314}" type="slidenum">
              <a:rPr lang="en-GB" smtClean="0"/>
              <a:t>‹#›</a:t>
            </a:fld>
            <a:endParaRPr lang="en-GB"/>
          </a:p>
        </p:txBody>
      </p:sp>
    </p:spTree>
    <p:extLst>
      <p:ext uri="{BB962C8B-B14F-4D97-AF65-F5344CB8AC3E}">
        <p14:creationId xmlns:p14="http://schemas.microsoft.com/office/powerpoint/2010/main" val="46125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9B594A-A5BC-42F3-B77D-CDC61C9C2D76}" type="datetimeFigureOut">
              <a:rPr lang="en-GB" smtClean="0"/>
              <a:t>04/12/2018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27945-19E0-4AD6-BA7E-B8FE1FE42314}" type="slidenum">
              <a:rPr lang="en-GB" smtClean="0"/>
              <a:t>‹#›</a:t>
            </a:fld>
            <a:endParaRPr lang="en-GB"/>
          </a:p>
        </p:txBody>
      </p:sp>
    </p:spTree>
    <p:extLst>
      <p:ext uri="{BB962C8B-B14F-4D97-AF65-F5344CB8AC3E}">
        <p14:creationId xmlns:p14="http://schemas.microsoft.com/office/powerpoint/2010/main" val="2882101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An integrated high-level </a:t>
            </a:r>
            <a:r>
              <a:rPr lang="en-GB" dirty="0" smtClean="0"/>
              <a:t>hardware/software </a:t>
            </a:r>
            <a:r>
              <a:rPr lang="en-GB" dirty="0"/>
              <a:t>partitioning methodology</a:t>
            </a:r>
          </a:p>
        </p:txBody>
      </p:sp>
      <p:sp>
        <p:nvSpPr>
          <p:cNvPr id="3" name="Subtitle 2"/>
          <p:cNvSpPr>
            <a:spLocks noGrp="1"/>
          </p:cNvSpPr>
          <p:nvPr>
            <p:ph type="subTitle" idx="1"/>
          </p:nvPr>
        </p:nvSpPr>
        <p:spPr/>
        <p:txBody>
          <a:bodyPr/>
          <a:lstStyle/>
          <a:p>
            <a:r>
              <a:rPr lang="en-GB" dirty="0" smtClean="0"/>
              <a:t>By Cliff Kirkman</a:t>
            </a:r>
            <a:endParaRPr lang="en-GB" dirty="0"/>
          </a:p>
        </p:txBody>
      </p:sp>
    </p:spTree>
    <p:extLst>
      <p:ext uri="{BB962C8B-B14F-4D97-AF65-F5344CB8AC3E}">
        <p14:creationId xmlns:p14="http://schemas.microsoft.com/office/powerpoint/2010/main" val="292653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analysis </a:t>
            </a:r>
            <a:r>
              <a:rPr lang="en-GB" dirty="0"/>
              <a:t>of case study</a:t>
            </a:r>
          </a:p>
        </p:txBody>
      </p:sp>
      <p:sp>
        <p:nvSpPr>
          <p:cNvPr id="3" name="Content Placeholder 2"/>
          <p:cNvSpPr>
            <a:spLocks noGrp="1"/>
          </p:cNvSpPr>
          <p:nvPr>
            <p:ph idx="1"/>
          </p:nvPr>
        </p:nvSpPr>
        <p:spPr>
          <a:xfrm>
            <a:off x="693622" y="1853561"/>
            <a:ext cx="5424374" cy="4462398"/>
          </a:xfrm>
        </p:spPr>
        <p:txBody>
          <a:bodyPr>
            <a:normAutofit lnSpcReduction="10000"/>
          </a:bodyPr>
          <a:lstStyle/>
          <a:p>
            <a:r>
              <a:rPr lang="en-GB" sz="1800" dirty="0" smtClean="0"/>
              <a:t>PSO-del</a:t>
            </a:r>
            <a:r>
              <a:rPr lang="en-GB" sz="1800" dirty="0"/>
              <a:t>, PSO-a, PSO-p, or PSO-mem only take into consideration delay, area, power or memory </a:t>
            </a:r>
            <a:r>
              <a:rPr lang="en-GB" sz="1800" dirty="0" smtClean="0"/>
              <a:t>separately.</a:t>
            </a:r>
          </a:p>
          <a:p>
            <a:r>
              <a:rPr lang="en-GB" sz="1800" dirty="0" smtClean="0"/>
              <a:t>PSO-a and PSO-p produce the same results because they both focus on moving nodes to software</a:t>
            </a:r>
          </a:p>
          <a:p>
            <a:r>
              <a:rPr lang="en-GB" sz="1800" dirty="0" smtClean="0"/>
              <a:t>PSO-del and PSO-mem produce similar results because they both focus on moving nodes to hardware</a:t>
            </a:r>
          </a:p>
          <a:p>
            <a:r>
              <a:rPr lang="en-GB" sz="1800" dirty="0" smtClean="0"/>
              <a:t>PSO-</a:t>
            </a:r>
            <a:r>
              <a:rPr lang="en-GB" sz="1800" dirty="0" err="1" smtClean="0"/>
              <a:t>NoProc</a:t>
            </a:r>
            <a:r>
              <a:rPr lang="en-GB" sz="1800" dirty="0" smtClean="0"/>
              <a:t> is used to determine the optimum about of parallel processors to be used in the design</a:t>
            </a:r>
          </a:p>
          <a:p>
            <a:r>
              <a:rPr lang="en-GB" sz="1800" dirty="0" smtClean="0"/>
              <a:t>Comparing PSO-</a:t>
            </a:r>
            <a:r>
              <a:rPr lang="en-GB" sz="1800" dirty="0" err="1" smtClean="0"/>
              <a:t>NoProc</a:t>
            </a:r>
            <a:r>
              <a:rPr lang="en-GB" sz="1800" dirty="0" smtClean="0"/>
              <a:t> and PSO-mem you can see the main differences between doing things in parallel with hardware and software</a:t>
            </a:r>
          </a:p>
          <a:p>
            <a:endParaRPr lang="en-GB" sz="1400" dirty="0"/>
          </a:p>
          <a:p>
            <a:endParaRPr lang="en-GB" sz="1400" dirty="0" smtClean="0"/>
          </a:p>
          <a:p>
            <a:endParaRPr lang="en-GB" sz="1800" dirty="0"/>
          </a:p>
          <a:p>
            <a:endParaRPr lang="en-GB" dirty="0" smtClean="0"/>
          </a:p>
          <a:p>
            <a:endParaRPr lang="en-GB" dirty="0"/>
          </a:p>
        </p:txBody>
      </p:sp>
      <p:pic>
        <p:nvPicPr>
          <p:cNvPr id="4" name="Picture 3"/>
          <p:cNvPicPr>
            <a:picLocks noChangeAspect="1"/>
          </p:cNvPicPr>
          <p:nvPr/>
        </p:nvPicPr>
        <p:blipFill rotWithShape="1">
          <a:blip r:embed="rId3"/>
          <a:srcRect t="3776"/>
          <a:stretch/>
        </p:blipFill>
        <p:spPr>
          <a:xfrm>
            <a:off x="6204507" y="2794687"/>
            <a:ext cx="5707880" cy="2946237"/>
          </a:xfrm>
          <a:prstGeom prst="rect">
            <a:avLst/>
          </a:prstGeom>
        </p:spPr>
      </p:pic>
      <p:sp>
        <p:nvSpPr>
          <p:cNvPr id="5" name="TextBox 4"/>
          <p:cNvSpPr txBox="1"/>
          <p:nvPr/>
        </p:nvSpPr>
        <p:spPr>
          <a:xfrm>
            <a:off x="7230359" y="2055862"/>
            <a:ext cx="4495782" cy="646331"/>
          </a:xfrm>
          <a:prstGeom prst="rect">
            <a:avLst/>
          </a:prstGeom>
          <a:noFill/>
        </p:spPr>
        <p:txBody>
          <a:bodyPr wrap="square" rtlCol="0">
            <a:spAutoFit/>
          </a:bodyPr>
          <a:lstStyle/>
          <a:p>
            <a:r>
              <a:rPr lang="en-GB" dirty="0" smtClean="0"/>
              <a:t>Comparison of several different algorithms including re-excited PSO:</a:t>
            </a:r>
            <a:endParaRPr lang="en-GB" dirty="0"/>
          </a:p>
        </p:txBody>
      </p:sp>
    </p:spTree>
    <p:extLst>
      <p:ext uri="{BB962C8B-B14F-4D97-AF65-F5344CB8AC3E}">
        <p14:creationId xmlns:p14="http://schemas.microsoft.com/office/powerpoint/2010/main" val="400067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This tool could help to generate software design solutions, for all areas of development. Using a refined PSO algorithm has helped to generate more accurate solutions.</a:t>
            </a:r>
          </a:p>
          <a:p>
            <a:endParaRPr lang="en-GB" dirty="0"/>
          </a:p>
          <a:p>
            <a:r>
              <a:rPr lang="en-GB" dirty="0" smtClean="0"/>
              <a:t>Although a tool like this takes a long time to run, on a basic PC it is an automated process so it would not require labour cost. The money saved on labour could go into further optimization of the program or faster PC’s.</a:t>
            </a:r>
            <a:endParaRPr lang="en-GB" dirty="0"/>
          </a:p>
        </p:txBody>
      </p:sp>
    </p:spTree>
    <p:extLst>
      <p:ext uri="{BB962C8B-B14F-4D97-AF65-F5344CB8AC3E}">
        <p14:creationId xmlns:p14="http://schemas.microsoft.com/office/powerpoint/2010/main" val="54165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731" y="2343623"/>
            <a:ext cx="9905998" cy="1478570"/>
          </a:xfrm>
        </p:spPr>
        <p:txBody>
          <a:bodyPr/>
          <a:lstStyle/>
          <a:p>
            <a:pPr algn="ctr"/>
            <a:r>
              <a:rPr lang="en-GB" dirty="0" smtClean="0"/>
              <a:t>Questions</a:t>
            </a:r>
            <a:endParaRPr lang="en-GB" dirty="0"/>
          </a:p>
        </p:txBody>
      </p:sp>
    </p:spTree>
    <p:extLst>
      <p:ext uri="{BB962C8B-B14F-4D97-AF65-F5344CB8AC3E}">
        <p14:creationId xmlns:p14="http://schemas.microsoft.com/office/powerpoint/2010/main" val="65052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err="1"/>
              <a:t>Jigang</a:t>
            </a:r>
            <a:r>
              <a:rPr lang="en-GB" dirty="0"/>
              <a:t> W, </a:t>
            </a:r>
            <a:r>
              <a:rPr lang="en-GB" dirty="0" err="1"/>
              <a:t>Srikanthan</a:t>
            </a:r>
            <a:r>
              <a:rPr lang="en-GB" dirty="0"/>
              <a:t> T, </a:t>
            </a:r>
            <a:r>
              <a:rPr lang="en-GB" dirty="0" err="1"/>
              <a:t>Chaen</a:t>
            </a:r>
            <a:r>
              <a:rPr lang="en-GB" dirty="0"/>
              <a:t> G (2010) Algorithmic aspects of hardware/software partitioning: </a:t>
            </a:r>
            <a:r>
              <a:rPr lang="en-GB" dirty="0" smtClean="0"/>
              <a:t>1D search </a:t>
            </a:r>
            <a:r>
              <a:rPr lang="en-GB" dirty="0"/>
              <a:t>algorithms. IEEE Trans </a:t>
            </a:r>
            <a:r>
              <a:rPr lang="en-GB" dirty="0" err="1"/>
              <a:t>Comput</a:t>
            </a:r>
            <a:r>
              <a:rPr lang="en-GB" dirty="0"/>
              <a:t> 59(4):</a:t>
            </a:r>
            <a:r>
              <a:rPr lang="en-GB" dirty="0" smtClean="0"/>
              <a:t>532–544</a:t>
            </a:r>
          </a:p>
          <a:p>
            <a:endParaRPr lang="en-GB" dirty="0"/>
          </a:p>
          <a:p>
            <a:endParaRPr lang="en-GB" dirty="0"/>
          </a:p>
        </p:txBody>
      </p:sp>
    </p:spTree>
    <p:extLst>
      <p:ext uri="{BB962C8B-B14F-4D97-AF65-F5344CB8AC3E}">
        <p14:creationId xmlns:p14="http://schemas.microsoft.com/office/powerpoint/2010/main" val="426023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34560"/>
            <a:ext cx="9905998" cy="1478570"/>
          </a:xfrm>
        </p:spPr>
        <p:txBody>
          <a:bodyPr/>
          <a:lstStyle/>
          <a:p>
            <a:r>
              <a:rPr lang="en-GB" dirty="0" smtClean="0"/>
              <a:t>Introduction and Motivation</a:t>
            </a:r>
            <a:endParaRPr lang="en-GB" dirty="0"/>
          </a:p>
        </p:txBody>
      </p:sp>
      <p:sp>
        <p:nvSpPr>
          <p:cNvPr id="3" name="Content Placeholder 2"/>
          <p:cNvSpPr>
            <a:spLocks noGrp="1"/>
          </p:cNvSpPr>
          <p:nvPr>
            <p:ph idx="1"/>
          </p:nvPr>
        </p:nvSpPr>
        <p:spPr>
          <a:xfrm>
            <a:off x="1141412" y="2249486"/>
            <a:ext cx="9905999" cy="3934497"/>
          </a:xfrm>
        </p:spPr>
        <p:txBody>
          <a:bodyPr>
            <a:normAutofit fontScale="85000" lnSpcReduction="10000"/>
          </a:bodyPr>
          <a:lstStyle/>
          <a:p>
            <a:r>
              <a:rPr lang="en-GB" dirty="0" smtClean="0"/>
              <a:t>What is an hardware/software partitioning methodology?</a:t>
            </a:r>
          </a:p>
          <a:p>
            <a:r>
              <a:rPr lang="en-GB" dirty="0"/>
              <a:t>The target technology for this </a:t>
            </a:r>
            <a:r>
              <a:rPr lang="en-GB" dirty="0" smtClean="0"/>
              <a:t>software is </a:t>
            </a:r>
            <a:r>
              <a:rPr lang="en-GB" dirty="0"/>
              <a:t>Field Programmable Gate Arrays (FPGAs) and other programmable </a:t>
            </a:r>
            <a:r>
              <a:rPr lang="en-GB" dirty="0" smtClean="0"/>
              <a:t>hardware</a:t>
            </a:r>
          </a:p>
          <a:p>
            <a:r>
              <a:rPr lang="en-GB" dirty="0" smtClean="0"/>
              <a:t>Why would you want to use hardware/software partitioning?</a:t>
            </a:r>
          </a:p>
          <a:p>
            <a:pPr lvl="1"/>
            <a:r>
              <a:rPr lang="en-GB" dirty="0" smtClean="0"/>
              <a:t>To save time and resources when designing systems which use programmable parts e.g. FPGAs</a:t>
            </a:r>
          </a:p>
          <a:p>
            <a:pPr lvl="1"/>
            <a:r>
              <a:rPr lang="en-GB" dirty="0" smtClean="0"/>
              <a:t>Speed up time-to-market</a:t>
            </a:r>
          </a:p>
          <a:p>
            <a:pPr lvl="1"/>
            <a:r>
              <a:rPr lang="en-GB" dirty="0" smtClean="0"/>
              <a:t>Save development costs</a:t>
            </a:r>
          </a:p>
          <a:p>
            <a:pPr lvl="1"/>
            <a:r>
              <a:rPr lang="en-GB" dirty="0" smtClean="0"/>
              <a:t>Easy to use design tool integrated to CAD – Designed can interact with tools to effect or modify outcome </a:t>
            </a:r>
          </a:p>
          <a:p>
            <a:pPr lvl="1"/>
            <a:r>
              <a:rPr lang="en-GB" dirty="0" smtClean="0"/>
              <a:t>More factors are considered and less likely to be missed</a:t>
            </a:r>
          </a:p>
          <a:p>
            <a:pPr lvl="1"/>
            <a:r>
              <a:rPr lang="en-GB" dirty="0" smtClean="0"/>
              <a:t>Partitioning happens quickly within a predictable time frame</a:t>
            </a:r>
          </a:p>
          <a:p>
            <a:pPr lvl="1"/>
            <a:endParaRPr lang="en-GB" dirty="0"/>
          </a:p>
        </p:txBody>
      </p:sp>
    </p:spTree>
    <p:extLst>
      <p:ext uri="{BB962C8B-B14F-4D97-AF65-F5344CB8AC3E}">
        <p14:creationId xmlns:p14="http://schemas.microsoft.com/office/powerpoint/2010/main" val="140453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HW/SW partitioning</a:t>
            </a:r>
            <a:endParaRPr lang="en-GB" dirty="0"/>
          </a:p>
        </p:txBody>
      </p:sp>
      <p:sp>
        <p:nvSpPr>
          <p:cNvPr id="3" name="Content Placeholder 2"/>
          <p:cNvSpPr>
            <a:spLocks noGrp="1"/>
          </p:cNvSpPr>
          <p:nvPr>
            <p:ph idx="1"/>
          </p:nvPr>
        </p:nvSpPr>
        <p:spPr/>
        <p:txBody>
          <a:bodyPr/>
          <a:lstStyle/>
          <a:p>
            <a:r>
              <a:rPr lang="en-GB" dirty="0" smtClean="0"/>
              <a:t>Factors considered by partitioning algorithm:</a:t>
            </a:r>
          </a:p>
          <a:p>
            <a:pPr lvl="1"/>
            <a:r>
              <a:rPr lang="en-GB" sz="1800" dirty="0" smtClean="0"/>
              <a:t>Application domain, taking into consideration if the algorithm is multi-domain or specific domain</a:t>
            </a:r>
          </a:p>
          <a:p>
            <a:pPr lvl="1"/>
            <a:r>
              <a:rPr lang="en-GB" sz="1800" dirty="0" smtClean="0"/>
              <a:t>Architecture type, different approaches work differently on different architectures</a:t>
            </a:r>
          </a:p>
          <a:p>
            <a:pPr lvl="1"/>
            <a:r>
              <a:rPr lang="en-GB" sz="1800" dirty="0" smtClean="0"/>
              <a:t>Communication costs, speed at which different method communicate can be important</a:t>
            </a:r>
          </a:p>
          <a:p>
            <a:pPr lvl="1"/>
            <a:r>
              <a:rPr lang="en-GB" sz="1800" dirty="0" smtClean="0"/>
              <a:t>Choosing implementation based on alternative hardware nodes</a:t>
            </a:r>
          </a:p>
          <a:p>
            <a:pPr lvl="1"/>
            <a:r>
              <a:rPr lang="en-GB" sz="1800" dirty="0" smtClean="0"/>
              <a:t>Choosing implementation based of sharing resources, amongst more than one node</a:t>
            </a:r>
          </a:p>
          <a:p>
            <a:pPr lvl="1"/>
            <a:r>
              <a:rPr lang="en-GB" sz="1800" dirty="0" smtClean="0"/>
              <a:t>Using the abilities of hardware and software parallelism</a:t>
            </a:r>
          </a:p>
          <a:p>
            <a:pPr lvl="1"/>
            <a:r>
              <a:rPr lang="en-GB" sz="1800" dirty="0" smtClean="0"/>
              <a:t>Mode type, single or multi-mode system</a:t>
            </a:r>
          </a:p>
          <a:p>
            <a:pPr lvl="1"/>
            <a:endParaRPr lang="en-GB" sz="1800" dirty="0"/>
          </a:p>
        </p:txBody>
      </p:sp>
      <p:sp>
        <p:nvSpPr>
          <p:cNvPr id="4" name="Rectangle 3"/>
          <p:cNvSpPr/>
          <p:nvPr/>
        </p:nvSpPr>
        <p:spPr>
          <a:xfrm>
            <a:off x="9879289" y="3893268"/>
            <a:ext cx="1979630" cy="1074656"/>
          </a:xfrm>
          <a:prstGeom prst="rect">
            <a:avLst/>
          </a:prstGeom>
          <a:solidFill>
            <a:srgbClr val="00B0F0"/>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Decisions based on parallelization factors</a:t>
            </a:r>
            <a:endParaRPr lang="en-GB" dirty="0"/>
          </a:p>
        </p:txBody>
      </p:sp>
      <p:cxnSp>
        <p:nvCxnSpPr>
          <p:cNvPr id="6" name="Straight Arrow Connector 5"/>
          <p:cNvCxnSpPr/>
          <p:nvPr/>
        </p:nvCxnSpPr>
        <p:spPr>
          <a:xfrm flipH="1">
            <a:off x="9067781" y="4150149"/>
            <a:ext cx="810703" cy="19325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7409468" y="4600279"/>
            <a:ext cx="2469822" cy="311086"/>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5684363" y="4940819"/>
            <a:ext cx="4194121" cy="470167"/>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614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Particle Swarm Optimization(PSO) algorithm</a:t>
            </a:r>
            <a:endParaRPr lang="en-GB" dirty="0"/>
          </a:p>
        </p:txBody>
      </p:sp>
      <p:sp>
        <p:nvSpPr>
          <p:cNvPr id="3" name="Content Placeholder 2"/>
          <p:cNvSpPr>
            <a:spLocks noGrp="1"/>
          </p:cNvSpPr>
          <p:nvPr>
            <p:ph idx="1"/>
          </p:nvPr>
        </p:nvSpPr>
        <p:spPr/>
        <p:txBody>
          <a:bodyPr>
            <a:normAutofit fontScale="92500"/>
          </a:bodyPr>
          <a:lstStyle/>
          <a:p>
            <a:r>
              <a:rPr lang="en-GB" dirty="0" smtClean="0"/>
              <a:t>How PSO is used to solve partitioning of hardware and software design?</a:t>
            </a:r>
          </a:p>
          <a:p>
            <a:r>
              <a:rPr lang="en-GB" dirty="0" smtClean="0"/>
              <a:t>Solutions are found at random to begin with, then based on solution results over each iteration, by following current best solution the most optimal one can be found</a:t>
            </a:r>
          </a:p>
          <a:p>
            <a:r>
              <a:rPr lang="en-GB" dirty="0" smtClean="0"/>
              <a:t>How it’s specifically used for hardware and software partitioning methodology:</a:t>
            </a:r>
          </a:p>
          <a:p>
            <a:pPr lvl="1"/>
            <a:r>
              <a:rPr lang="en-GB" dirty="0" smtClean="0"/>
              <a:t>Generate set of solutions with random amount of serial nodes, parallel nodes and level of power implementation</a:t>
            </a:r>
          </a:p>
          <a:p>
            <a:pPr lvl="1"/>
            <a:r>
              <a:rPr lang="en-GB" dirty="0" smtClean="0"/>
              <a:t>It takes the best results from each iteration and generates another solution </a:t>
            </a:r>
          </a:p>
          <a:p>
            <a:pPr lvl="1"/>
            <a:r>
              <a:rPr lang="en-GB" dirty="0" smtClean="0"/>
              <a:t>Keep repeating until optimal solution is found, indicated by 50 rounds of no improvement</a:t>
            </a:r>
            <a:endParaRPr lang="en-GB" dirty="0"/>
          </a:p>
          <a:p>
            <a:endParaRPr lang="en-GB" dirty="0" smtClean="0"/>
          </a:p>
        </p:txBody>
      </p:sp>
    </p:spTree>
    <p:extLst>
      <p:ext uri="{BB962C8B-B14F-4D97-AF65-F5344CB8AC3E}">
        <p14:creationId xmlns:p14="http://schemas.microsoft.com/office/powerpoint/2010/main" val="347939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results of HW/SW partitioning using re-excited PSO</a:t>
            </a:r>
            <a:endParaRPr lang="en-GB" dirty="0"/>
          </a:p>
        </p:txBody>
      </p:sp>
      <p:pic>
        <p:nvPicPr>
          <p:cNvPr id="4" name="Picture 3"/>
          <p:cNvPicPr>
            <a:picLocks noChangeAspect="1"/>
          </p:cNvPicPr>
          <p:nvPr/>
        </p:nvPicPr>
        <p:blipFill>
          <a:blip r:embed="rId3"/>
          <a:stretch>
            <a:fillRect/>
          </a:stretch>
        </p:blipFill>
        <p:spPr>
          <a:xfrm>
            <a:off x="5794377" y="2026762"/>
            <a:ext cx="5906135" cy="3743325"/>
          </a:xfrm>
          <a:prstGeom prst="rect">
            <a:avLst/>
          </a:prstGeom>
        </p:spPr>
      </p:pic>
      <p:sp>
        <p:nvSpPr>
          <p:cNvPr id="5" name="Content Placeholder 2"/>
          <p:cNvSpPr>
            <a:spLocks noGrp="1"/>
          </p:cNvSpPr>
          <p:nvPr>
            <p:ph idx="1"/>
          </p:nvPr>
        </p:nvSpPr>
        <p:spPr>
          <a:xfrm>
            <a:off x="1141412" y="2249487"/>
            <a:ext cx="4759767" cy="3541714"/>
          </a:xfrm>
        </p:spPr>
        <p:txBody>
          <a:bodyPr>
            <a:normAutofit fontScale="92500"/>
          </a:bodyPr>
          <a:lstStyle/>
          <a:p>
            <a:r>
              <a:rPr lang="en-GB" dirty="0" smtClean="0"/>
              <a:t>PSO runs again with new data holding best results from previous rounds</a:t>
            </a:r>
          </a:p>
          <a:p>
            <a:endParaRPr lang="en-GB" dirty="0"/>
          </a:p>
          <a:p>
            <a:r>
              <a:rPr lang="en-GB" dirty="0" smtClean="0"/>
              <a:t>Generates new solution and compares against previous solutions, to help improve further improve results</a:t>
            </a:r>
            <a:endParaRPr lang="en-GB" dirty="0"/>
          </a:p>
        </p:txBody>
      </p:sp>
    </p:spTree>
    <p:extLst>
      <p:ext uri="{BB962C8B-B14F-4D97-AF65-F5344CB8AC3E}">
        <p14:creationId xmlns:p14="http://schemas.microsoft.com/office/powerpoint/2010/main" val="193461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cost used to calculate best solution</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Area cost</a:t>
            </a:r>
          </a:p>
          <a:p>
            <a:pPr lvl="1"/>
            <a:r>
              <a:rPr lang="en-GB" dirty="0" smtClean="0"/>
              <a:t>Hardware – number of gates, space it takes up and number of logic elements</a:t>
            </a:r>
          </a:p>
          <a:p>
            <a:pPr lvl="1"/>
            <a:r>
              <a:rPr lang="en-GB" dirty="0" smtClean="0"/>
              <a:t>Software – CPU area used</a:t>
            </a:r>
          </a:p>
          <a:p>
            <a:r>
              <a:rPr lang="en-GB" dirty="0" smtClean="0"/>
              <a:t>Delay cost</a:t>
            </a:r>
            <a:endParaRPr lang="en-GB" dirty="0"/>
          </a:p>
          <a:p>
            <a:pPr lvl="1"/>
            <a:r>
              <a:rPr lang="en-GB" dirty="0" smtClean="0"/>
              <a:t>How long it will take to execute</a:t>
            </a:r>
          </a:p>
          <a:p>
            <a:pPr lvl="1"/>
            <a:r>
              <a:rPr lang="en-GB" dirty="0" smtClean="0"/>
              <a:t>How many clock cycles it will take to complete</a:t>
            </a:r>
          </a:p>
          <a:p>
            <a:r>
              <a:rPr lang="en-GB" dirty="0" smtClean="0"/>
              <a:t>Communication cost</a:t>
            </a:r>
          </a:p>
          <a:p>
            <a:pPr lvl="1"/>
            <a:r>
              <a:rPr lang="en-GB" dirty="0" smtClean="0"/>
              <a:t>The time it takes to communicate between nodes when using shared memory</a:t>
            </a:r>
          </a:p>
          <a:p>
            <a:r>
              <a:rPr lang="en-GB" dirty="0" smtClean="0"/>
              <a:t>Power cost</a:t>
            </a:r>
          </a:p>
          <a:p>
            <a:pPr lvl="1"/>
            <a:r>
              <a:rPr lang="en-GB" dirty="0" smtClean="0"/>
              <a:t>Hardware - How much </a:t>
            </a:r>
            <a:r>
              <a:rPr lang="en-GB" dirty="0"/>
              <a:t>electricity </a:t>
            </a:r>
            <a:r>
              <a:rPr lang="en-GB" dirty="0" smtClean="0"/>
              <a:t>the component uses</a:t>
            </a:r>
          </a:p>
          <a:p>
            <a:pPr lvl="1"/>
            <a:r>
              <a:rPr lang="en-GB" dirty="0" smtClean="0"/>
              <a:t>Software - How much CPU processing power</a:t>
            </a:r>
          </a:p>
        </p:txBody>
      </p:sp>
    </p:spTree>
    <p:extLst>
      <p:ext uri="{BB962C8B-B14F-4D97-AF65-F5344CB8AC3E}">
        <p14:creationId xmlns:p14="http://schemas.microsoft.com/office/powerpoint/2010/main" val="370011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cost model results</a:t>
            </a:r>
            <a:endParaRPr lang="en-GB" dirty="0"/>
          </a:p>
        </p:txBody>
      </p:sp>
      <p:sp>
        <p:nvSpPr>
          <p:cNvPr id="3" name="Content Placeholder 2"/>
          <p:cNvSpPr>
            <a:spLocks noGrp="1"/>
          </p:cNvSpPr>
          <p:nvPr>
            <p:ph idx="1"/>
          </p:nvPr>
        </p:nvSpPr>
        <p:spPr>
          <a:xfrm>
            <a:off x="1141412" y="1829236"/>
            <a:ext cx="9905999" cy="3541714"/>
          </a:xfrm>
        </p:spPr>
        <p:txBody>
          <a:bodyPr/>
          <a:lstStyle/>
          <a:p>
            <a:r>
              <a:rPr lang="en-GB" dirty="0" smtClean="0"/>
              <a:t>Factoring in cost areas this is a test case designed to find the optimal amount of serial and parallel HW nodes out of 100, to create the best overall cost</a:t>
            </a:r>
          </a:p>
          <a:p>
            <a:pPr lvl="1"/>
            <a:r>
              <a:rPr lang="en-GB" dirty="0" smtClean="0"/>
              <a:t>Serial = Low area, high delay and low communication</a:t>
            </a:r>
          </a:p>
          <a:p>
            <a:pPr lvl="1"/>
            <a:r>
              <a:rPr lang="en-GB" dirty="0" smtClean="0"/>
              <a:t>Parallel = High area, medium delay and very high communication</a:t>
            </a:r>
          </a:p>
          <a:p>
            <a:pPr lvl="1"/>
            <a:r>
              <a:rPr lang="en-GB" dirty="0" smtClean="0"/>
              <a:t>Proposed method (Mixture) = medium area, low delay and medium communication</a:t>
            </a:r>
          </a:p>
          <a:p>
            <a:pPr marL="0" indent="0">
              <a:buNone/>
            </a:pPr>
            <a:endParaRPr lang="en-GB" dirty="0"/>
          </a:p>
        </p:txBody>
      </p:sp>
      <p:pic>
        <p:nvPicPr>
          <p:cNvPr id="4" name="Picture 3"/>
          <p:cNvPicPr>
            <a:picLocks noChangeAspect="1"/>
          </p:cNvPicPr>
          <p:nvPr/>
        </p:nvPicPr>
        <p:blipFill>
          <a:blip r:embed="rId3"/>
          <a:stretch>
            <a:fillRect/>
          </a:stretch>
        </p:blipFill>
        <p:spPr>
          <a:xfrm>
            <a:off x="2044715" y="4268255"/>
            <a:ext cx="8099392" cy="1681006"/>
          </a:xfrm>
          <a:prstGeom prst="rect">
            <a:avLst/>
          </a:prstGeom>
        </p:spPr>
      </p:pic>
    </p:spTree>
    <p:extLst>
      <p:ext uri="{BB962C8B-B14F-4D97-AF65-F5344CB8AC3E}">
        <p14:creationId xmlns:p14="http://schemas.microsoft.com/office/powerpoint/2010/main" val="359467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life Case study</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Purpose of case study is to test out PSO algorithm, against real world hardware and software</a:t>
            </a:r>
          </a:p>
          <a:p>
            <a:r>
              <a:rPr lang="en-GB" dirty="0" smtClean="0"/>
              <a:t>Based on creating a JPEG encoding system</a:t>
            </a:r>
          </a:p>
          <a:p>
            <a:r>
              <a:rPr lang="en-GB" dirty="0" smtClean="0"/>
              <a:t>Only RGB to YUV aspect has to already be implemented in SW, all other aspects are subject to partitioning process</a:t>
            </a:r>
          </a:p>
          <a:p>
            <a:r>
              <a:rPr lang="en-GB" dirty="0" smtClean="0"/>
              <a:t>Measurements have been obtained for hardware cost via implementing the HW on </a:t>
            </a:r>
            <a:r>
              <a:rPr lang="en-GB" dirty="0"/>
              <a:t>ML310 board using Xilinx ISE 7.1i design </a:t>
            </a:r>
            <a:r>
              <a:rPr lang="en-GB" dirty="0" smtClean="0"/>
              <a:t>platform</a:t>
            </a:r>
          </a:p>
          <a:p>
            <a:r>
              <a:rPr lang="en-GB" dirty="0" smtClean="0"/>
              <a:t>Measurements have been obtained for software cost via </a:t>
            </a:r>
            <a:r>
              <a:rPr lang="en-GB" dirty="0"/>
              <a:t>Xilinx Embedded Design Kit (EDK 7.1i)</a:t>
            </a:r>
          </a:p>
        </p:txBody>
      </p:sp>
    </p:spTree>
    <p:extLst>
      <p:ext uri="{BB962C8B-B14F-4D97-AF65-F5344CB8AC3E}">
        <p14:creationId xmlns:p14="http://schemas.microsoft.com/office/powerpoint/2010/main" val="185884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analysis of case study</a:t>
            </a:r>
            <a:endParaRPr lang="en-GB" dirty="0"/>
          </a:p>
        </p:txBody>
      </p:sp>
      <p:sp>
        <p:nvSpPr>
          <p:cNvPr id="3" name="Content Placeholder 2"/>
          <p:cNvSpPr>
            <a:spLocks noGrp="1"/>
          </p:cNvSpPr>
          <p:nvPr>
            <p:ph idx="1"/>
          </p:nvPr>
        </p:nvSpPr>
        <p:spPr>
          <a:xfrm>
            <a:off x="1141413" y="2258913"/>
            <a:ext cx="5410216" cy="3541714"/>
          </a:xfrm>
        </p:spPr>
        <p:txBody>
          <a:bodyPr>
            <a:noAutofit/>
          </a:bodyPr>
          <a:lstStyle/>
          <a:p>
            <a:r>
              <a:rPr lang="en-GB" sz="1800" dirty="0" smtClean="0"/>
              <a:t>Table one shows a breakdown of, Power consumption, Cost Percentage and Execution time for each component</a:t>
            </a:r>
            <a:endParaRPr lang="en-GB" sz="1800" dirty="0"/>
          </a:p>
          <a:p>
            <a:r>
              <a:rPr lang="en-GB" sz="1800" dirty="0"/>
              <a:t>Original </a:t>
            </a:r>
            <a:r>
              <a:rPr lang="en-GB" sz="1800" dirty="0" smtClean="0"/>
              <a:t>algorithm was based on single core architecture, adjustments have been made to allow for multi-processor partitioning</a:t>
            </a:r>
            <a:endParaRPr lang="en-GB" sz="1800" dirty="0"/>
          </a:p>
          <a:p>
            <a:r>
              <a:rPr lang="en-GB" sz="1800" dirty="0" smtClean="0"/>
              <a:t>Overall cost is generated using the same equation used in previous slides</a:t>
            </a:r>
            <a:endParaRPr lang="en-GB" sz="1800" dirty="0"/>
          </a:p>
          <a:p>
            <a:r>
              <a:rPr lang="en-GB" sz="1800" dirty="0"/>
              <a:t>50 solutions(particles) are attempted, a continuous loop of rounds will occur until there is no improvement for 50 </a:t>
            </a:r>
            <a:r>
              <a:rPr lang="en-GB" sz="1800" dirty="0" smtClean="0"/>
              <a:t>rounds</a:t>
            </a:r>
          </a:p>
        </p:txBody>
      </p:sp>
      <p:pic>
        <p:nvPicPr>
          <p:cNvPr id="4" name="Picture 3"/>
          <p:cNvPicPr>
            <a:picLocks noChangeAspect="1"/>
          </p:cNvPicPr>
          <p:nvPr/>
        </p:nvPicPr>
        <p:blipFill rotWithShape="1">
          <a:blip r:embed="rId3"/>
          <a:srcRect b="57068"/>
          <a:stretch/>
        </p:blipFill>
        <p:spPr>
          <a:xfrm>
            <a:off x="6655324" y="2031100"/>
            <a:ext cx="5253503" cy="2168190"/>
          </a:xfrm>
          <a:prstGeom prst="rect">
            <a:avLst/>
          </a:prstGeom>
        </p:spPr>
      </p:pic>
      <p:pic>
        <p:nvPicPr>
          <p:cNvPr id="5" name="Picture 4"/>
          <p:cNvPicPr>
            <a:picLocks noChangeAspect="1"/>
          </p:cNvPicPr>
          <p:nvPr/>
        </p:nvPicPr>
        <p:blipFill>
          <a:blip r:embed="rId4"/>
          <a:stretch>
            <a:fillRect/>
          </a:stretch>
        </p:blipFill>
        <p:spPr>
          <a:xfrm>
            <a:off x="6655324" y="4812808"/>
            <a:ext cx="5213012" cy="645352"/>
          </a:xfrm>
          <a:prstGeom prst="rect">
            <a:avLst/>
          </a:prstGeom>
        </p:spPr>
      </p:pic>
    </p:spTree>
    <p:extLst>
      <p:ext uri="{BB962C8B-B14F-4D97-AF65-F5344CB8AC3E}">
        <p14:creationId xmlns:p14="http://schemas.microsoft.com/office/powerpoint/2010/main" val="2870540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1331</TotalTime>
  <Words>2527</Words>
  <Application>Microsoft Office PowerPoint</Application>
  <PresentationFormat>Widescreen</PresentationFormat>
  <Paragraphs>200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Tw Cen MT</vt:lpstr>
      <vt:lpstr>Circuit</vt:lpstr>
      <vt:lpstr>An integrated high-level hardware/software partitioning methodology</vt:lpstr>
      <vt:lpstr>Introduction and Motivation</vt:lpstr>
      <vt:lpstr>HW/SW partitioning</vt:lpstr>
      <vt:lpstr>Introduction to Particle Swarm Optimization(PSO) algorithm</vt:lpstr>
      <vt:lpstr>Example results of HW/SW partitioning using re-excited PSO</vt:lpstr>
      <vt:lpstr>Different types of cost used to calculate best solution</vt:lpstr>
      <vt:lpstr>cost model results</vt:lpstr>
      <vt:lpstr>Real life Case study</vt:lpstr>
      <vt:lpstr>analysis of case study</vt:lpstr>
      <vt:lpstr>Performance analysis of case study</vt:lpstr>
      <vt:lpstr>Conclusion</vt:lpstr>
      <vt:lpstr>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cliff kirkman</dc:creator>
  <cp:lastModifiedBy>cliff kirkman</cp:lastModifiedBy>
  <cp:revision>381</cp:revision>
  <dcterms:created xsi:type="dcterms:W3CDTF">2018-11-26T16:29:59Z</dcterms:created>
  <dcterms:modified xsi:type="dcterms:W3CDTF">2018-12-04T00:53:43Z</dcterms:modified>
</cp:coreProperties>
</file>