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9" r:id="rId4"/>
    <p:sldId id="258" r:id="rId5"/>
    <p:sldId id="260" r:id="rId6"/>
    <p:sldId id="261" r:id="rId7"/>
    <p:sldId id="266" r:id="rId8"/>
    <p:sldId id="262" r:id="rId9"/>
    <p:sldId id="263" r:id="rId10"/>
    <p:sldId id="264" r:id="rId11"/>
    <p:sldId id="268"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75"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FD53A-5ED3-490D-984A-3A374CCF5487}" type="datetimeFigureOut">
              <a:rPr lang="en-GB" smtClean="0"/>
              <a:t>02/12/2018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CEB8-BB87-4DEA-B297-2F16A573BD8C}" type="slidenum">
              <a:rPr lang="en-GB" smtClean="0"/>
              <a:t>‹#›</a:t>
            </a:fld>
            <a:endParaRPr lang="en-GB"/>
          </a:p>
        </p:txBody>
      </p:sp>
    </p:spTree>
    <p:extLst>
      <p:ext uri="{BB962C8B-B14F-4D97-AF65-F5344CB8AC3E}">
        <p14:creationId xmlns:p14="http://schemas.microsoft.com/office/powerpoint/2010/main" val="15141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topic I have chose is </a:t>
            </a:r>
            <a:r>
              <a:rPr lang="en-GB" dirty="0" smtClean="0"/>
              <a:t>integrated high-level hardware/software partitioning methodology,</a:t>
            </a:r>
            <a:r>
              <a:rPr lang="en-GB" baseline="0" dirty="0" smtClean="0"/>
              <a:t> to begin with I am going to go through what it is, why you would want to use it, how it relates to embedded systems and then more importantly how it relates to parallel computing.</a:t>
            </a:r>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1</a:t>
            </a:fld>
            <a:endParaRPr lang="en-GB"/>
          </a:p>
        </p:txBody>
      </p:sp>
    </p:spTree>
    <p:extLst>
      <p:ext uri="{BB962C8B-B14F-4D97-AF65-F5344CB8AC3E}">
        <p14:creationId xmlns:p14="http://schemas.microsoft.com/office/powerpoint/2010/main" val="176114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component has a set of values to generate cost of that individual</a:t>
            </a:r>
            <a:r>
              <a:rPr lang="en-GB" baseline="0" dirty="0" smtClean="0"/>
              <a:t> section, we need this data to figure out how much using a particular components cost.</a:t>
            </a:r>
          </a:p>
          <a:p>
            <a:endParaRPr lang="en-GB" baseline="0" dirty="0" smtClean="0"/>
          </a:p>
          <a:p>
            <a:r>
              <a:rPr lang="en-GB" dirty="0" smtClean="0"/>
              <a:t>An adjustment</a:t>
            </a:r>
            <a:r>
              <a:rPr lang="en-GB" baseline="0" dirty="0" smtClean="0"/>
              <a:t> is made to the algorithm to account for parallel processors, this is to alter the cost value if two or more software nodes are in the same control step, the maximum number of concurrent software tasks is two.</a:t>
            </a:r>
          </a:p>
          <a:p>
            <a:endParaRPr lang="en-GB" baseline="0" dirty="0" smtClean="0"/>
          </a:p>
          <a:p>
            <a:r>
              <a:rPr lang="en-GB" baseline="0" dirty="0" smtClean="0"/>
              <a:t>Since hardware components can run in parallel, the hardware delay is not additive, to calculate hardware delay by accumulating the maximum delay of each control step.</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10</a:t>
            </a:fld>
            <a:endParaRPr lang="en-GB"/>
          </a:p>
        </p:txBody>
      </p:sp>
    </p:spTree>
    <p:extLst>
      <p:ext uri="{BB962C8B-B14F-4D97-AF65-F5344CB8AC3E}">
        <p14:creationId xmlns:p14="http://schemas.microsoft.com/office/powerpoint/2010/main" val="251813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Focusing on the bottom</a:t>
            </a:r>
            <a:r>
              <a:rPr lang="en-GB" baseline="0" dirty="0" smtClean="0"/>
              <a:t> six which are all variants of the PSO algorithm, they try achieve the following:</a:t>
            </a:r>
          </a:p>
          <a:p>
            <a:endParaRPr lang="en-GB" dirty="0" smtClean="0"/>
          </a:p>
          <a:p>
            <a:r>
              <a:rPr lang="en-GB" dirty="0" smtClean="0"/>
              <a:t>PSO-del, PSO-a, PSO-p, or PSO-mem only take into consideration delay, area,</a:t>
            </a:r>
            <a:r>
              <a:rPr lang="en-GB" baseline="0" dirty="0" smtClean="0"/>
              <a:t> power or memory separately, to see if optimizing by any one of these is better than optimizing by another.</a:t>
            </a:r>
            <a:endParaRPr lang="en-GB" dirty="0" smtClean="0"/>
          </a:p>
          <a:p>
            <a:endParaRPr lang="en-GB" dirty="0" smtClean="0"/>
          </a:p>
          <a:p>
            <a:r>
              <a:rPr lang="en-GB" dirty="0" smtClean="0"/>
              <a:t>PSO-a</a:t>
            </a:r>
            <a:r>
              <a:rPr lang="en-GB" baseline="0" dirty="0" smtClean="0"/>
              <a:t> focuses on optimizing area usage and PSO-p with power usage produce the same result, this is because they both focus on moving nodes to software while adhering to the constraints of power and number of processors.</a:t>
            </a:r>
            <a:endParaRPr lang="en-GB" dirty="0" smtClean="0"/>
          </a:p>
          <a:p>
            <a:endParaRPr lang="en-GB" dirty="0" smtClean="0"/>
          </a:p>
          <a:p>
            <a:r>
              <a:rPr lang="en-GB" sz="1200" dirty="0" smtClean="0"/>
              <a:t>PSO-del focuses on reducing</a:t>
            </a:r>
            <a:r>
              <a:rPr lang="en-GB" sz="1200" baseline="0" dirty="0" smtClean="0"/>
              <a:t> </a:t>
            </a:r>
            <a:r>
              <a:rPr lang="en-GB" sz="1200" dirty="0" smtClean="0"/>
              <a:t>delay and PSO-mem focuses on reducing the memory usage,</a:t>
            </a:r>
            <a:r>
              <a:rPr lang="en-GB" sz="1200" baseline="0" dirty="0" smtClean="0"/>
              <a:t> they both do this by trying to move nodes to hardware this is why there results are similar.</a:t>
            </a:r>
          </a:p>
          <a:p>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PSO-</a:t>
            </a:r>
            <a:r>
              <a:rPr lang="en-GB" sz="1200" dirty="0" err="1" smtClean="0"/>
              <a:t>NoProc</a:t>
            </a:r>
            <a:r>
              <a:rPr lang="en-GB" sz="1200" dirty="0" smtClean="0"/>
              <a:t> is used to determine the optimum about of parallel processors to be used in the design, when you compare the results of this to</a:t>
            </a:r>
            <a:r>
              <a:rPr lang="en-GB" sz="1200" baseline="0" dirty="0" smtClean="0"/>
              <a:t> the results of the others. </a:t>
            </a:r>
          </a:p>
          <a:p>
            <a:r>
              <a:rPr lang="en-GB" sz="1200" dirty="0" smtClean="0"/>
              <a:t>Comparing PSO-</a:t>
            </a:r>
            <a:r>
              <a:rPr lang="en-GB" sz="1200" dirty="0" err="1" smtClean="0"/>
              <a:t>NoProc</a:t>
            </a:r>
            <a:r>
              <a:rPr lang="en-GB" sz="1200" dirty="0" smtClean="0"/>
              <a:t> and PSO-mem you can see the main differences between doing things in parallel with hardware and software</a:t>
            </a:r>
          </a:p>
          <a:p>
            <a:r>
              <a:rPr lang="en-GB" sz="1200" dirty="0" smtClean="0"/>
              <a:t>No-Proc,</a:t>
            </a:r>
            <a:r>
              <a:rPr lang="en-GB" sz="1200" baseline="0" dirty="0" smtClean="0"/>
              <a:t> has much more processing power so can do more software tasks in parallel, it also uses the least amount of power when compared against all methods, since it is not using a lot of hardware components.</a:t>
            </a:r>
          </a:p>
          <a:p>
            <a:r>
              <a:rPr lang="en-GB" sz="1200" baseline="0" dirty="0" smtClean="0"/>
              <a:t>Mem achieves fastest execution time but it comes at the cost of using a very high amount of power, this is because the more hardware you use the more power you use. It uses less memory since more functions are completed on separate hardware modules.</a:t>
            </a:r>
          </a:p>
        </p:txBody>
      </p:sp>
      <p:sp>
        <p:nvSpPr>
          <p:cNvPr id="4" name="Slide Number Placeholder 3"/>
          <p:cNvSpPr>
            <a:spLocks noGrp="1"/>
          </p:cNvSpPr>
          <p:nvPr>
            <p:ph type="sldNum" sz="quarter" idx="10"/>
          </p:nvPr>
        </p:nvSpPr>
        <p:spPr/>
        <p:txBody>
          <a:bodyPr/>
          <a:lstStyle/>
          <a:p>
            <a:fld id="{8F10CEB8-BB87-4DEA-B297-2F16A573BD8C}" type="slidenum">
              <a:rPr lang="en-GB" smtClean="0"/>
              <a:t>11</a:t>
            </a:fld>
            <a:endParaRPr lang="en-GB"/>
          </a:p>
        </p:txBody>
      </p:sp>
    </p:spTree>
    <p:extLst>
      <p:ext uri="{BB962C8B-B14F-4D97-AF65-F5344CB8AC3E}">
        <p14:creationId xmlns:p14="http://schemas.microsoft.com/office/powerpoint/2010/main" val="421990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12</a:t>
            </a:fld>
            <a:endParaRPr lang="en-GB"/>
          </a:p>
        </p:txBody>
      </p:sp>
    </p:spTree>
    <p:extLst>
      <p:ext uri="{BB962C8B-B14F-4D97-AF65-F5344CB8AC3E}">
        <p14:creationId xmlns:p14="http://schemas.microsoft.com/office/powerpoint/2010/main" val="246888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13</a:t>
            </a:fld>
            <a:endParaRPr lang="en-GB"/>
          </a:p>
        </p:txBody>
      </p:sp>
    </p:spTree>
    <p:extLst>
      <p:ext uri="{BB962C8B-B14F-4D97-AF65-F5344CB8AC3E}">
        <p14:creationId xmlns:p14="http://schemas.microsoft.com/office/powerpoint/2010/main" val="118549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What is an hardware/software partitioning methodology?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a:t>
            </a:r>
            <a:r>
              <a:rPr lang="en-GB" b="0" baseline="0" dirty="0" smtClean="0"/>
              <a:t> developing a product you must consider what features will be implemented using hardware and what ones will be implemented using software. There is a methodology which acts a guide line to make these decisions, during this presentation I will talk about how this process has been attempted to be automated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Via CUPSHOP Cairo University </a:t>
            </a:r>
            <a:r>
              <a:rPr lang="en-GB" b="0" baseline="0" dirty="0" err="1" smtClean="0"/>
              <a:t>Pso</a:t>
            </a:r>
            <a:r>
              <a:rPr lang="en-GB" b="0" baseline="0" dirty="0" smtClean="0"/>
              <a:t>-based Hardware Software partitioning tool, with a strong focus on the partial swarm optimization algorithm and how that algorithm uses parallel computing to help solve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The target technology for this methodology is Field Programmable Gate Arrays (FPGAs) and other programmable hardware</a:t>
            </a:r>
            <a:endParaRPr lang="en-GB" b="0" dirty="0" smtClean="0"/>
          </a:p>
          <a:p>
            <a:endParaRPr lang="en-GB" dirty="0" smtClean="0"/>
          </a:p>
          <a:p>
            <a:r>
              <a:rPr lang="en-GB" b="1" dirty="0" smtClean="0"/>
              <a:t>Why would you want to use one?</a:t>
            </a:r>
          </a:p>
          <a:p>
            <a:r>
              <a:rPr lang="en-GB" b="0" dirty="0" smtClean="0"/>
              <a:t>The</a:t>
            </a:r>
            <a:r>
              <a:rPr lang="en-GB" b="0" baseline="0" dirty="0" smtClean="0"/>
              <a:t> main reason is t</a:t>
            </a:r>
            <a:r>
              <a:rPr lang="en-GB" dirty="0" smtClean="0"/>
              <a:t>o save time and resources when designing systems which use programmable parts e.g. FPGAs</a:t>
            </a:r>
          </a:p>
          <a:p>
            <a:r>
              <a:rPr lang="en-GB" dirty="0" smtClean="0"/>
              <a:t>This can</a:t>
            </a:r>
            <a:r>
              <a:rPr lang="en-GB" baseline="0" dirty="0" smtClean="0"/>
              <a:t> be proven by the time it takes a product to get to market, since our industry is very fast moving this can be very important to share holders.</a:t>
            </a:r>
            <a:endParaRPr lang="en-GB" dirty="0" smtClean="0"/>
          </a:p>
          <a:p>
            <a:r>
              <a:rPr lang="en-GB" dirty="0" smtClean="0"/>
              <a:t>Using this methodology and</a:t>
            </a:r>
            <a:r>
              <a:rPr lang="en-GB" baseline="0" dirty="0" smtClean="0"/>
              <a:t> combining it with automation and parallel computing you can save money on development costs.</a:t>
            </a:r>
            <a:endParaRPr lang="en-GB" dirty="0" smtClean="0"/>
          </a:p>
          <a:p>
            <a:r>
              <a:rPr lang="en-GB" dirty="0" smtClean="0"/>
              <a:t>CAD is a widely</a:t>
            </a:r>
            <a:r>
              <a:rPr lang="en-GB" baseline="0" dirty="0" smtClean="0"/>
              <a:t> used piece of software which many developers are already familiar with, having this tool integrated with CAD makes it easier to use.</a:t>
            </a:r>
            <a:endParaRPr lang="en-GB" b="0" dirty="0" smtClean="0"/>
          </a:p>
          <a:p>
            <a:r>
              <a:rPr lang="en-GB" b="0" dirty="0" smtClean="0"/>
              <a:t>It</a:t>
            </a:r>
            <a:r>
              <a:rPr lang="en-GB" b="0" baseline="0" dirty="0" smtClean="0"/>
              <a:t> can be used to help calculate development costs of a both types of implementations, buy not just the currency value but costs of all areas are considered for example: </a:t>
            </a:r>
            <a:r>
              <a:rPr lang="en-GB" sz="1200" b="0" i="0" u="none" strike="noStrike" kern="1200" baseline="0" dirty="0" smtClean="0">
                <a:solidFill>
                  <a:schemeClr val="tx1"/>
                </a:solidFill>
                <a:latin typeface="+mn-lt"/>
                <a:ea typeface="+mn-ea"/>
                <a:cs typeface="+mn-cs"/>
              </a:rPr>
              <a:t>area, delay, latency, and power consumption. </a:t>
            </a:r>
          </a:p>
          <a:p>
            <a:endParaRPr lang="en-GB" sz="1200" b="0" i="0" u="none" strike="noStrike" kern="1200" baseline="0" dirty="0" smtClean="0">
              <a:solidFill>
                <a:schemeClr val="tx1"/>
              </a:solidFill>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8F10CEB8-BB87-4DEA-B297-2F16A573BD8C}" type="slidenum">
              <a:rPr lang="en-GB" smtClean="0"/>
              <a:t>2</a:t>
            </a:fld>
            <a:endParaRPr lang="en-GB"/>
          </a:p>
        </p:txBody>
      </p:sp>
    </p:spTree>
    <p:extLst>
      <p:ext uri="{BB962C8B-B14F-4D97-AF65-F5344CB8AC3E}">
        <p14:creationId xmlns:p14="http://schemas.microsoft.com/office/powerpoint/2010/main" val="8767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Features of optimized partitioning algorithms: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Something</a:t>
            </a:r>
            <a:r>
              <a:rPr lang="en-GB" b="0" baseline="0" dirty="0" smtClean="0"/>
              <a:t> make work better on x86 compared to amd64, algorithm considers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Dependent on what embedded system you are using, hardware will likely be slower to communicate than software, speed is a factor.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Depending</a:t>
            </a:r>
            <a:r>
              <a:rPr lang="en-GB" b="0" baseline="0" dirty="0" smtClean="0"/>
              <a:t> on which type of node you have you may want to implement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Implementation based on sharing resources, between nodes, means it considers how resources will be used if the system was parallelized across a multi-node network. For example should multiple nodes need to share resources then in the design it will help to decide what the optimal amount of nodes to use is, based on cost, more details on this in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Algorithm also considers how software or hardware will parallelise tasks, some tasks are better at working in parallel on one type better than the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If system has to switch between different modes, this may also factor in on how it decides to allocate tasks between hardware and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Based on these factors the partitioning tool was built to find most efficient cost.</a:t>
            </a:r>
          </a:p>
        </p:txBody>
      </p:sp>
      <p:sp>
        <p:nvSpPr>
          <p:cNvPr id="4" name="Slide Number Placeholder 3"/>
          <p:cNvSpPr>
            <a:spLocks noGrp="1"/>
          </p:cNvSpPr>
          <p:nvPr>
            <p:ph type="sldNum" sz="quarter" idx="10"/>
          </p:nvPr>
        </p:nvSpPr>
        <p:spPr/>
        <p:txBody>
          <a:bodyPr/>
          <a:lstStyle/>
          <a:p>
            <a:fld id="{8F10CEB8-BB87-4DEA-B297-2F16A573BD8C}" type="slidenum">
              <a:rPr lang="en-GB" smtClean="0"/>
              <a:t>3</a:t>
            </a:fld>
            <a:endParaRPr lang="en-GB"/>
          </a:p>
        </p:txBody>
      </p:sp>
    </p:spTree>
    <p:extLst>
      <p:ext uri="{BB962C8B-B14F-4D97-AF65-F5344CB8AC3E}">
        <p14:creationId xmlns:p14="http://schemas.microsoft.com/office/powerpoint/2010/main" val="50373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Using a PSO to solve partitioning of hardware and software design in programmable devices</a:t>
            </a:r>
          </a:p>
          <a:p>
            <a:r>
              <a:rPr lang="en-GB" baseline="0" dirty="0" smtClean="0"/>
              <a:t>Since we are limited on time this is a very brief overview of PSO, just for perspective.</a:t>
            </a:r>
          </a:p>
          <a:p>
            <a:r>
              <a:rPr lang="en-GB" baseline="0" dirty="0" smtClean="0"/>
              <a:t>PSO is an algorithm inspired by animal social behaviour like bird flocks, birds try to find food together, once some food as been found in specific area more birds look in that area. In technical terms a potential solutions move around following the path of the current best solutions.</a:t>
            </a:r>
          </a:p>
          <a:p>
            <a:r>
              <a:rPr lang="en-GB" baseline="0" dirty="0" smtClean="0"/>
              <a:t>In technical terms, based on the latest solution with highest results we use a similar data set to generate more results in that area until one is optimal solution is found.</a:t>
            </a:r>
          </a:p>
          <a:p>
            <a:pPr lvl="0"/>
            <a:r>
              <a:rPr lang="en-GB" dirty="0" smtClean="0"/>
              <a:t>Generate set of solutions with random amount of serial nodes, parallel nodes and level of power implementation</a:t>
            </a:r>
          </a:p>
          <a:p>
            <a:pPr lvl="0"/>
            <a:r>
              <a:rPr lang="en-GB" dirty="0" smtClean="0"/>
              <a:t>After each round based best performances, generate new set with similar amounts</a:t>
            </a:r>
          </a:p>
          <a:p>
            <a:pPr lvl="0"/>
            <a:r>
              <a:rPr lang="en-GB" dirty="0" smtClean="0"/>
              <a:t>Keep repeating until optimal solution is found or set number of rounds is met</a:t>
            </a:r>
          </a:p>
          <a:p>
            <a:pPr lvl="1"/>
            <a:endParaRPr lang="en-GB" dirty="0" smtClean="0"/>
          </a:p>
          <a:p>
            <a:pPr lvl="0"/>
            <a:endParaRPr lang="en-GB" dirty="0" smtClean="0"/>
          </a:p>
          <a:p>
            <a:pPr lvl="0"/>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4</a:t>
            </a:fld>
            <a:endParaRPr lang="en-GB"/>
          </a:p>
        </p:txBody>
      </p:sp>
    </p:spTree>
    <p:extLst>
      <p:ext uri="{BB962C8B-B14F-4D97-AF65-F5344CB8AC3E}">
        <p14:creationId xmlns:p14="http://schemas.microsoft.com/office/powerpoint/2010/main" val="6568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Cost of communication between nodes/threads</a:t>
            </a:r>
          </a:p>
          <a:p>
            <a:r>
              <a:rPr lang="en-GB" dirty="0" smtClean="0"/>
              <a:t>When generating a</a:t>
            </a:r>
            <a:r>
              <a:rPr lang="en-GB" baseline="0" dirty="0" smtClean="0"/>
              <a:t> design, the program considers how many nodes or threads to use. When using multiple nodes, if they are accessing the same parts of memory then there can be overhead which occurs when one node has to wait for another to finish its memory read/write. If a lot of overlap occurs this can increase the time and therefore the cost of operations the program has to complete.</a:t>
            </a:r>
          </a:p>
          <a:p>
            <a:endParaRPr lang="en-GB" baseline="0" dirty="0" smtClean="0"/>
          </a:p>
          <a:p>
            <a:r>
              <a:rPr lang="en-GB" dirty="0" smtClean="0"/>
              <a:t>If the</a:t>
            </a:r>
            <a:r>
              <a:rPr lang="en-GB" baseline="0" dirty="0" smtClean="0"/>
              <a:t> optimal software design including nodes working across a cluster, then a communication cost has to be considered since you have to allow for time between these nodes, having different threads on the same CPU is faster than having different nodes operating over a network, when the task is not extensive but when you have a very extensive task you may need to consider using the power of multiple pieces of hardware.</a:t>
            </a:r>
          </a:p>
          <a:p>
            <a:endParaRPr lang="en-GB" baseline="0" dirty="0" smtClean="0"/>
          </a:p>
          <a:p>
            <a:r>
              <a:rPr lang="en-GB" baseline="0" dirty="0" smtClean="0"/>
              <a:t>Another factor which is considered, when adding more hardware to work in parallel is power consumption cost, there may be a limit on how much power a system can use. When considering software optimization power is not as important factor but may be considered if its limited in a low power embedded system.</a:t>
            </a:r>
          </a:p>
          <a:p>
            <a:r>
              <a:rPr lang="en-GB" dirty="0" smtClean="0"/>
              <a:t>Using more hardware in parallel increases area cost, meaning number of logical elements or CPU area may be limiting factor</a:t>
            </a:r>
          </a:p>
          <a:p>
            <a:endParaRPr lang="en-GB" dirty="0" smtClean="0"/>
          </a:p>
          <a:p>
            <a:r>
              <a:rPr lang="en-GB" dirty="0" smtClean="0"/>
              <a:t>Serial hardware implementation cost: the cost of implementing the node in serialized hardware (i.e., area) as well as its associated latency (in clock cycles). Parallel hardware implementation cost: the cost of implementing the node in parallel hardware (i.e., area) as well as its associated latency (in clock cycles). Software implementation cost: the cost of implementing the node in software (i.e., execution clock cycles and the CPU area). Communication cost: the cost of the edge if it crosses the boundary between the HW and the SW sides, i.e., interface area and delay, SW driver delay and shared memory size</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5</a:t>
            </a:fld>
            <a:endParaRPr lang="en-GB"/>
          </a:p>
        </p:txBody>
      </p:sp>
    </p:spTree>
    <p:extLst>
      <p:ext uri="{BB962C8B-B14F-4D97-AF65-F5344CB8AC3E}">
        <p14:creationId xmlns:p14="http://schemas.microsoft.com/office/powerpoint/2010/main" val="799784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are four communication types to be considered when generating a cost model.</a:t>
            </a:r>
          </a:p>
          <a:p>
            <a:endParaRPr lang="en-GB" baseline="0" dirty="0" smtClean="0"/>
          </a:p>
          <a:p>
            <a:r>
              <a:rPr lang="en-GB" dirty="0" smtClean="0"/>
              <a:t>Hardware</a:t>
            </a:r>
            <a:r>
              <a:rPr lang="en-GB" baseline="0" dirty="0" smtClean="0"/>
              <a:t> and software communications can be separated four ways:</a:t>
            </a:r>
          </a:p>
          <a:p>
            <a:r>
              <a:rPr lang="en-GB" dirty="0" smtClean="0"/>
              <a:t>Point-to-point communications</a:t>
            </a:r>
            <a:r>
              <a:rPr lang="en-GB" baseline="0" dirty="0" smtClean="0"/>
              <a:t> which means nodes connecting directly to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Bus-based communications which</a:t>
            </a:r>
            <a:r>
              <a:rPr lang="en-GB" sz="1200" baseline="0" dirty="0" smtClean="0"/>
              <a:t> means nodes/threads communicating over system bus</a:t>
            </a:r>
            <a:endParaRPr lang="en-GB" dirty="0" smtClean="0"/>
          </a:p>
          <a:p>
            <a:r>
              <a:rPr lang="en-GB" dirty="0" smtClean="0"/>
              <a:t>Shared memory communications which is when nodes/threads</a:t>
            </a:r>
            <a:r>
              <a:rPr lang="en-GB" baseline="0" dirty="0" smtClean="0"/>
              <a:t> use the same memory area, important to note when accessing area of memory the node must lock it off to avoid corruption. </a:t>
            </a:r>
            <a:endParaRPr lang="en-GB" dirty="0" smtClean="0"/>
          </a:p>
          <a:p>
            <a:r>
              <a:rPr lang="en-GB" dirty="0" smtClean="0"/>
              <a:t>Network-based communications,</a:t>
            </a:r>
            <a:r>
              <a:rPr lang="en-GB" baseline="0" dirty="0" smtClean="0"/>
              <a:t> for when nodes communicate over the network.</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Here</a:t>
            </a:r>
            <a:r>
              <a:rPr lang="en-GB" baseline="0" dirty="0" smtClean="0"/>
              <a:t> is an example of some cost modelling results.</a:t>
            </a:r>
          </a:p>
          <a:p>
            <a:endParaRPr lang="en-GB" dirty="0" smtClean="0"/>
          </a:p>
          <a:p>
            <a:r>
              <a:rPr lang="en-GB" dirty="0" smtClean="0"/>
              <a:t>The</a:t>
            </a:r>
            <a:r>
              <a:rPr lang="en-GB" baseline="0" dirty="0" smtClean="0"/>
              <a:t> serial line shows us the use of the least amount of area, but highest delay cost since it takes longer and a very low communication cost since there are only serial hardware nodes. </a:t>
            </a:r>
          </a:p>
          <a:p>
            <a:r>
              <a:rPr lang="en-GB" baseline="0" dirty="0" smtClean="0"/>
              <a:t>The parallel line shows the highest area cost, and lower delay meaning it completed in less clock cycles than previous. The biggest downside is the communication cost since there are a lot of nodes there has to be a lot of communication.</a:t>
            </a:r>
          </a:p>
          <a:p>
            <a:r>
              <a:rPr lang="en-GB" baseline="0" dirty="0" smtClean="0"/>
              <a:t>The proposed method shows the optimal amount of nodes to use to have the lowest delay cost. by having less nodes less communication occurred which allowed operations to compete faster.</a:t>
            </a:r>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err="1" smtClean="0"/>
              <a:t>Jigang</a:t>
            </a:r>
            <a:r>
              <a:rPr lang="en-GB" dirty="0" smtClean="0"/>
              <a:t> W, </a:t>
            </a:r>
            <a:r>
              <a:rPr lang="en-GB" dirty="0" err="1" smtClean="0"/>
              <a:t>Srikanthan</a:t>
            </a:r>
            <a:r>
              <a:rPr lang="en-GB" dirty="0" smtClean="0"/>
              <a:t> T, </a:t>
            </a:r>
            <a:r>
              <a:rPr lang="en-GB" dirty="0" err="1" smtClean="0"/>
              <a:t>Chaen</a:t>
            </a:r>
            <a:r>
              <a:rPr lang="en-GB" dirty="0" smtClean="0"/>
              <a:t> G (2010) Algorithmic aspects of hardware/software partitioning: 1D</a:t>
            </a:r>
          </a:p>
          <a:p>
            <a:r>
              <a:rPr lang="en-GB" dirty="0" smtClean="0"/>
              <a:t>search algorithms. IEEE Trans </a:t>
            </a:r>
            <a:r>
              <a:rPr lang="en-GB" dirty="0" err="1" smtClean="0"/>
              <a:t>Comput</a:t>
            </a:r>
            <a:r>
              <a:rPr lang="en-GB" dirty="0" smtClean="0"/>
              <a:t> 59(4):532–544</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6</a:t>
            </a:fld>
            <a:endParaRPr lang="en-GB"/>
          </a:p>
        </p:txBody>
      </p:sp>
    </p:spTree>
    <p:extLst>
      <p:ext uri="{BB962C8B-B14F-4D97-AF65-F5344CB8AC3E}">
        <p14:creationId xmlns:p14="http://schemas.microsoft.com/office/powerpoint/2010/main" val="25653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(If</a:t>
            </a:r>
            <a:r>
              <a:rPr lang="en-GB" baseline="0" dirty="0" smtClean="0"/>
              <a:t> presentation is to long remove this slide)</a:t>
            </a:r>
            <a:endParaRPr lang="en-GB" dirty="0" smtClean="0"/>
          </a:p>
          <a:p>
            <a:endParaRPr lang="en-GB" dirty="0" smtClean="0"/>
          </a:p>
          <a:p>
            <a:r>
              <a:rPr lang="en-GB" dirty="0" smtClean="0"/>
              <a:t>The input of the algorithm consists of a design, which contains certain amount of nodes each one has random cost values, each cost parameter is uniformly distributed.</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Cost range for hardware and software 1 to 99, cost range for power 1 to 9</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Possible solution consists of M amount of nodes, stored in a vector each node has an indication value showing if it’s implemented as hardware or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To</a:t>
            </a:r>
            <a:r>
              <a:rPr lang="en-GB" baseline="0" dirty="0" smtClean="0"/>
              <a:t> calculate overall cost value, we take the weighted sum of hardware, software and power cost multiplied by 100 to make it 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result of each overall cost is stored in a vector to compare with other solutions.</a:t>
            </a:r>
            <a:endParaRPr lang="en-GB"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7</a:t>
            </a:fld>
            <a:endParaRPr lang="en-GB"/>
          </a:p>
        </p:txBody>
      </p:sp>
    </p:spTree>
    <p:extLst>
      <p:ext uri="{BB962C8B-B14F-4D97-AF65-F5344CB8AC3E}">
        <p14:creationId xmlns:p14="http://schemas.microsoft.com/office/powerpoint/2010/main" val="105649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Worth noting that as apart</a:t>
            </a:r>
            <a:r>
              <a:rPr lang="en-GB" baseline="0" dirty="0" smtClean="0"/>
              <a:t> of this paper, a altered version of PSO is used.</a:t>
            </a:r>
          </a:p>
          <a:p>
            <a:r>
              <a:rPr lang="en-GB" baseline="0" dirty="0" smtClean="0"/>
              <a:t>This re-excited PSO works by starting over, with a new set of data well keeping the best result vectors from previous rounds, this is to allow further refinement.</a:t>
            </a:r>
          </a:p>
          <a:p>
            <a:r>
              <a:rPr lang="en-GB" baseline="0" dirty="0" smtClean="0"/>
              <a:t>Essentially just giving the data set new random positions well being aware of old best solution to determine if there are any better ones to be found.</a:t>
            </a:r>
          </a:p>
          <a:p>
            <a:endParaRPr lang="en-GB" dirty="0" smtClean="0"/>
          </a:p>
          <a:p>
            <a:r>
              <a:rPr lang="en-GB" dirty="0" smtClean="0"/>
              <a:t>Example of improvements over</a:t>
            </a:r>
            <a:r>
              <a:rPr lang="en-GB" baseline="0" dirty="0" smtClean="0"/>
              <a:t> PSO runs, shows after first 10 there is a dramatic increase in optimal cost, the improvements after this are minimal. It shows what an effective solution this is.</a:t>
            </a:r>
          </a:p>
          <a:p>
            <a:r>
              <a:rPr lang="en-GB" baseline="0" dirty="0" smtClean="0"/>
              <a:t>Using traditional PSO method, the cost would of ended up being 134 using re-excited method cost improved to 116.</a:t>
            </a:r>
          </a:p>
        </p:txBody>
      </p:sp>
      <p:sp>
        <p:nvSpPr>
          <p:cNvPr id="4" name="Slide Number Placeholder 3"/>
          <p:cNvSpPr>
            <a:spLocks noGrp="1"/>
          </p:cNvSpPr>
          <p:nvPr>
            <p:ph type="sldNum" sz="quarter" idx="10"/>
          </p:nvPr>
        </p:nvSpPr>
        <p:spPr/>
        <p:txBody>
          <a:bodyPr/>
          <a:lstStyle/>
          <a:p>
            <a:fld id="{8F10CEB8-BB87-4DEA-B297-2F16A573BD8C}" type="slidenum">
              <a:rPr lang="en-GB" smtClean="0"/>
              <a:t>8</a:t>
            </a:fld>
            <a:endParaRPr lang="en-GB"/>
          </a:p>
        </p:txBody>
      </p:sp>
    </p:spTree>
    <p:extLst>
      <p:ext uri="{BB962C8B-B14F-4D97-AF65-F5344CB8AC3E}">
        <p14:creationId xmlns:p14="http://schemas.microsoft.com/office/powerpoint/2010/main" val="368018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Since this is a large paper I have chosen to cover the first of the two case studies which mainly focuses on re-excited PSO, rather than the second which focuses on the flexibility of the CUPSHOP tool as a whole.</a:t>
            </a:r>
            <a:endParaRPr lang="en-GB" dirty="0" smtClean="0"/>
          </a:p>
          <a:p>
            <a:endParaRPr lang="en-GB" dirty="0" smtClean="0"/>
          </a:p>
          <a:p>
            <a:r>
              <a:rPr lang="en-GB" dirty="0" smtClean="0"/>
              <a:t>10/32 3.4 case study</a:t>
            </a:r>
          </a:p>
          <a:p>
            <a:endParaRPr lang="en-GB" dirty="0" smtClean="0"/>
          </a:p>
          <a:p>
            <a:r>
              <a:rPr lang="en-GB" dirty="0" smtClean="0"/>
              <a:t>Explain JPEG coder case study</a:t>
            </a:r>
          </a:p>
          <a:p>
            <a:r>
              <a:rPr lang="en-GB" dirty="0" smtClean="0"/>
              <a:t>An attempt</a:t>
            </a:r>
            <a:r>
              <a:rPr lang="en-GB" baseline="0" dirty="0" smtClean="0"/>
              <a:t> to use partitioning tool to obtain optimal hardware to software ratio</a:t>
            </a:r>
          </a:p>
          <a:p>
            <a:endParaRPr lang="en-GB" dirty="0" smtClean="0"/>
          </a:p>
          <a:p>
            <a:r>
              <a:rPr lang="en-GB" dirty="0" smtClean="0"/>
              <a:t>What it did, what the results were</a:t>
            </a:r>
          </a:p>
          <a:p>
            <a:r>
              <a:rPr lang="en-GB" dirty="0" smtClean="0"/>
              <a:t>How parallel computation effected/benefited results</a:t>
            </a:r>
          </a:p>
          <a:p>
            <a:r>
              <a:rPr lang="en-GB" dirty="0" smtClean="0"/>
              <a:t>Do this over two slides, figure out how it would take to present, add summary type slide if you need to extend time. Add UWE Harvard reference for pdf</a:t>
            </a:r>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9</a:t>
            </a:fld>
            <a:endParaRPr lang="en-GB"/>
          </a:p>
        </p:txBody>
      </p:sp>
    </p:spTree>
    <p:extLst>
      <p:ext uri="{BB962C8B-B14F-4D97-AF65-F5344CB8AC3E}">
        <p14:creationId xmlns:p14="http://schemas.microsoft.com/office/powerpoint/2010/main" val="791064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9B594A-A5BC-42F3-B77D-CDC61C9C2D76}" type="datetimeFigureOut">
              <a:rPr lang="en-GB" smtClean="0"/>
              <a:t>02/12/2018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1619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70050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8898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032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54796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02/12/2018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0201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02/12/2018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960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02484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5417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9948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B594A-A5BC-42F3-B77D-CDC61C9C2D76}"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39610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0514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B594A-A5BC-42F3-B77D-CDC61C9C2D76}" type="datetimeFigureOut">
              <a:rPr lang="en-GB" smtClean="0"/>
              <a:t>02/12/2018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1777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9B594A-A5BC-42F3-B77D-CDC61C9C2D76}" type="datetimeFigureOut">
              <a:rPr lang="en-GB" smtClean="0"/>
              <a:t>02/12/2018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45992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594A-A5BC-42F3-B77D-CDC61C9C2D76}" type="datetimeFigureOut">
              <a:rPr lang="en-GB" smtClean="0"/>
              <a:t>02/12/2018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15698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97144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6125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9B594A-A5BC-42F3-B77D-CDC61C9C2D76}" type="datetimeFigureOut">
              <a:rPr lang="en-GB" smtClean="0"/>
              <a:t>02/12/2018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27945-19E0-4AD6-BA7E-B8FE1FE42314}" type="slidenum">
              <a:rPr lang="en-GB" smtClean="0"/>
              <a:t>‹#›</a:t>
            </a:fld>
            <a:endParaRPr lang="en-GB"/>
          </a:p>
        </p:txBody>
      </p:sp>
    </p:spTree>
    <p:extLst>
      <p:ext uri="{BB962C8B-B14F-4D97-AF65-F5344CB8AC3E}">
        <p14:creationId xmlns:p14="http://schemas.microsoft.com/office/powerpoint/2010/main" val="2882101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An integrated high-level </a:t>
            </a:r>
            <a:r>
              <a:rPr lang="en-GB" dirty="0" smtClean="0"/>
              <a:t>hardware/software </a:t>
            </a:r>
            <a:r>
              <a:rPr lang="en-GB" dirty="0"/>
              <a:t>partitioning methodology</a:t>
            </a:r>
          </a:p>
        </p:txBody>
      </p:sp>
      <p:sp>
        <p:nvSpPr>
          <p:cNvPr id="3" name="Subtitle 2"/>
          <p:cNvSpPr>
            <a:spLocks noGrp="1"/>
          </p:cNvSpPr>
          <p:nvPr>
            <p:ph type="subTitle" idx="1"/>
          </p:nvPr>
        </p:nvSpPr>
        <p:spPr/>
        <p:txBody>
          <a:bodyPr/>
          <a:lstStyle/>
          <a:p>
            <a:r>
              <a:rPr lang="en-GB" dirty="0" smtClean="0"/>
              <a:t>By Cliff Kirkman</a:t>
            </a:r>
            <a:endParaRPr lang="en-GB" dirty="0"/>
          </a:p>
        </p:txBody>
      </p:sp>
    </p:spTree>
    <p:extLst>
      <p:ext uri="{BB962C8B-B14F-4D97-AF65-F5344CB8AC3E}">
        <p14:creationId xmlns:p14="http://schemas.microsoft.com/office/powerpoint/2010/main" val="292653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of case study</a:t>
            </a:r>
            <a:endParaRPr lang="en-GB" dirty="0"/>
          </a:p>
        </p:txBody>
      </p:sp>
      <p:sp>
        <p:nvSpPr>
          <p:cNvPr id="3" name="Content Placeholder 2"/>
          <p:cNvSpPr>
            <a:spLocks noGrp="1"/>
          </p:cNvSpPr>
          <p:nvPr>
            <p:ph idx="1"/>
          </p:nvPr>
        </p:nvSpPr>
        <p:spPr>
          <a:xfrm>
            <a:off x="1141413" y="2258913"/>
            <a:ext cx="5410216" cy="3541714"/>
          </a:xfrm>
        </p:spPr>
        <p:txBody>
          <a:bodyPr>
            <a:noAutofit/>
          </a:bodyPr>
          <a:lstStyle/>
          <a:p>
            <a:r>
              <a:rPr lang="en-GB" sz="1800" dirty="0" smtClean="0"/>
              <a:t>Table one shows a breakdown of, Power consumption, Cost Percentage and Execution time for each component</a:t>
            </a:r>
            <a:endParaRPr lang="en-GB" sz="1800" dirty="0"/>
          </a:p>
          <a:p>
            <a:r>
              <a:rPr lang="en-GB" sz="1800" dirty="0"/>
              <a:t>Original </a:t>
            </a:r>
            <a:r>
              <a:rPr lang="en-GB" sz="1800" dirty="0" smtClean="0"/>
              <a:t>algorithm was based on single core architecture, adjustments have been made to allow for multi-processor partitioning</a:t>
            </a:r>
            <a:endParaRPr lang="en-GB" sz="1800" dirty="0"/>
          </a:p>
          <a:p>
            <a:r>
              <a:rPr lang="en-GB" sz="1800" dirty="0" smtClean="0"/>
              <a:t>Overall cost is generated using the same equation used in previous slides</a:t>
            </a:r>
            <a:endParaRPr lang="en-GB" sz="1800" dirty="0"/>
          </a:p>
          <a:p>
            <a:r>
              <a:rPr lang="en-GB" sz="1800" dirty="0"/>
              <a:t>50 solutions(particles) are attempted, a continuous loop of rounds will occur until there is no improvement for 50 </a:t>
            </a:r>
            <a:r>
              <a:rPr lang="en-GB" sz="1800" dirty="0" smtClean="0"/>
              <a:t>rounds</a:t>
            </a:r>
          </a:p>
        </p:txBody>
      </p:sp>
      <p:pic>
        <p:nvPicPr>
          <p:cNvPr id="4" name="Picture 3"/>
          <p:cNvPicPr>
            <a:picLocks noChangeAspect="1"/>
          </p:cNvPicPr>
          <p:nvPr/>
        </p:nvPicPr>
        <p:blipFill rotWithShape="1">
          <a:blip r:embed="rId3"/>
          <a:srcRect b="57068"/>
          <a:stretch/>
        </p:blipFill>
        <p:spPr>
          <a:xfrm>
            <a:off x="6655324" y="2031100"/>
            <a:ext cx="5253503" cy="2168190"/>
          </a:xfrm>
          <a:prstGeom prst="rect">
            <a:avLst/>
          </a:prstGeom>
        </p:spPr>
      </p:pic>
      <p:pic>
        <p:nvPicPr>
          <p:cNvPr id="5" name="Picture 4"/>
          <p:cNvPicPr>
            <a:picLocks noChangeAspect="1"/>
          </p:cNvPicPr>
          <p:nvPr/>
        </p:nvPicPr>
        <p:blipFill>
          <a:blip r:embed="rId4"/>
          <a:stretch>
            <a:fillRect/>
          </a:stretch>
        </p:blipFill>
        <p:spPr>
          <a:xfrm>
            <a:off x="6655324" y="4812808"/>
            <a:ext cx="5213012" cy="645352"/>
          </a:xfrm>
          <a:prstGeom prst="rect">
            <a:avLst/>
          </a:prstGeom>
        </p:spPr>
      </p:pic>
    </p:spTree>
    <p:extLst>
      <p:ext uri="{BB962C8B-B14F-4D97-AF65-F5344CB8AC3E}">
        <p14:creationId xmlns:p14="http://schemas.microsoft.com/office/powerpoint/2010/main" val="287054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analysis </a:t>
            </a:r>
            <a:r>
              <a:rPr lang="en-GB" dirty="0"/>
              <a:t>of case study</a:t>
            </a:r>
          </a:p>
        </p:txBody>
      </p:sp>
      <p:sp>
        <p:nvSpPr>
          <p:cNvPr id="3" name="Content Placeholder 2"/>
          <p:cNvSpPr>
            <a:spLocks noGrp="1"/>
          </p:cNvSpPr>
          <p:nvPr>
            <p:ph idx="1"/>
          </p:nvPr>
        </p:nvSpPr>
        <p:spPr>
          <a:xfrm>
            <a:off x="693622" y="1853561"/>
            <a:ext cx="5424374" cy="4462398"/>
          </a:xfrm>
        </p:spPr>
        <p:txBody>
          <a:bodyPr>
            <a:normAutofit lnSpcReduction="10000"/>
          </a:bodyPr>
          <a:lstStyle/>
          <a:p>
            <a:r>
              <a:rPr lang="en-GB" sz="1800" dirty="0" smtClean="0"/>
              <a:t>PSO-del</a:t>
            </a:r>
            <a:r>
              <a:rPr lang="en-GB" sz="1800" dirty="0"/>
              <a:t>, PSO-a, PSO-p, or PSO-mem only take into consideration delay, area, power or memory </a:t>
            </a:r>
            <a:r>
              <a:rPr lang="en-GB" sz="1800" dirty="0" smtClean="0"/>
              <a:t>separately.</a:t>
            </a:r>
          </a:p>
          <a:p>
            <a:r>
              <a:rPr lang="en-GB" sz="1800" dirty="0" smtClean="0"/>
              <a:t>PSO-a and PSO-p produce the same results because they both focus on moving nodes to software</a:t>
            </a:r>
          </a:p>
          <a:p>
            <a:r>
              <a:rPr lang="en-GB" sz="1800" dirty="0" smtClean="0"/>
              <a:t>PSO-del and PSO-mem produce similar results because they both focus on moving nodes to hardware</a:t>
            </a:r>
          </a:p>
          <a:p>
            <a:r>
              <a:rPr lang="en-GB" sz="1800" dirty="0" smtClean="0"/>
              <a:t>PSO-</a:t>
            </a:r>
            <a:r>
              <a:rPr lang="en-GB" sz="1800" dirty="0" err="1" smtClean="0"/>
              <a:t>NoProc</a:t>
            </a:r>
            <a:r>
              <a:rPr lang="en-GB" sz="1800" dirty="0" smtClean="0"/>
              <a:t> is used to determine the optimum about of parallel processors to be used in the design</a:t>
            </a:r>
          </a:p>
          <a:p>
            <a:r>
              <a:rPr lang="en-GB" sz="1800" dirty="0" smtClean="0"/>
              <a:t>Comparing PSO-</a:t>
            </a:r>
            <a:r>
              <a:rPr lang="en-GB" sz="1800" dirty="0" err="1" smtClean="0"/>
              <a:t>NoProc</a:t>
            </a:r>
            <a:r>
              <a:rPr lang="en-GB" sz="1800" dirty="0" smtClean="0"/>
              <a:t> and PSO-mem you can see the main differences between doing things in parallel with hardware and software</a:t>
            </a:r>
          </a:p>
          <a:p>
            <a:endParaRPr lang="en-GB" sz="1400" dirty="0"/>
          </a:p>
          <a:p>
            <a:endParaRPr lang="en-GB" sz="1400" dirty="0" smtClean="0"/>
          </a:p>
          <a:p>
            <a:endParaRPr lang="en-GB" sz="1800" dirty="0"/>
          </a:p>
          <a:p>
            <a:endParaRPr lang="en-GB" dirty="0" smtClean="0"/>
          </a:p>
          <a:p>
            <a:endParaRPr lang="en-GB" dirty="0"/>
          </a:p>
        </p:txBody>
      </p:sp>
      <p:pic>
        <p:nvPicPr>
          <p:cNvPr id="4" name="Picture 3"/>
          <p:cNvPicPr>
            <a:picLocks noChangeAspect="1"/>
          </p:cNvPicPr>
          <p:nvPr/>
        </p:nvPicPr>
        <p:blipFill rotWithShape="1">
          <a:blip r:embed="rId3"/>
          <a:srcRect t="3776"/>
          <a:stretch/>
        </p:blipFill>
        <p:spPr>
          <a:xfrm>
            <a:off x="6204507" y="2794687"/>
            <a:ext cx="5707880" cy="2946237"/>
          </a:xfrm>
          <a:prstGeom prst="rect">
            <a:avLst/>
          </a:prstGeom>
        </p:spPr>
      </p:pic>
      <p:sp>
        <p:nvSpPr>
          <p:cNvPr id="5" name="TextBox 4"/>
          <p:cNvSpPr txBox="1"/>
          <p:nvPr/>
        </p:nvSpPr>
        <p:spPr>
          <a:xfrm>
            <a:off x="7230359" y="2055862"/>
            <a:ext cx="4495782" cy="646331"/>
          </a:xfrm>
          <a:prstGeom prst="rect">
            <a:avLst/>
          </a:prstGeom>
          <a:noFill/>
        </p:spPr>
        <p:txBody>
          <a:bodyPr wrap="square" rtlCol="0">
            <a:spAutoFit/>
          </a:bodyPr>
          <a:lstStyle/>
          <a:p>
            <a:r>
              <a:rPr lang="en-GB" dirty="0" smtClean="0"/>
              <a:t>Comparison of several different algorithms including re-excited PSO:</a:t>
            </a:r>
            <a:endParaRPr lang="en-GB" dirty="0"/>
          </a:p>
        </p:txBody>
      </p:sp>
    </p:spTree>
    <p:extLst>
      <p:ext uri="{BB962C8B-B14F-4D97-AF65-F5344CB8AC3E}">
        <p14:creationId xmlns:p14="http://schemas.microsoft.com/office/powerpoint/2010/main" val="400067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54165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731" y="2343623"/>
            <a:ext cx="9905998" cy="1478570"/>
          </a:xfrm>
        </p:spPr>
        <p:txBody>
          <a:bodyPr/>
          <a:lstStyle/>
          <a:p>
            <a:pPr algn="ctr"/>
            <a:r>
              <a:rPr lang="en-GB" dirty="0" smtClean="0"/>
              <a:t>Questions</a:t>
            </a:r>
            <a:endParaRPr lang="en-GB" dirty="0"/>
          </a:p>
        </p:txBody>
      </p:sp>
    </p:spTree>
    <p:extLst>
      <p:ext uri="{BB962C8B-B14F-4D97-AF65-F5344CB8AC3E}">
        <p14:creationId xmlns:p14="http://schemas.microsoft.com/office/powerpoint/2010/main" val="65052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4560"/>
            <a:ext cx="9905998" cy="1478570"/>
          </a:xfrm>
        </p:spPr>
        <p:txBody>
          <a:bodyPr/>
          <a:lstStyle/>
          <a:p>
            <a:r>
              <a:rPr lang="en-GB" dirty="0" smtClean="0"/>
              <a:t>Introduction and Motivation</a:t>
            </a:r>
            <a:endParaRPr lang="en-GB" dirty="0"/>
          </a:p>
        </p:txBody>
      </p:sp>
      <p:sp>
        <p:nvSpPr>
          <p:cNvPr id="3" name="Content Placeholder 2"/>
          <p:cNvSpPr>
            <a:spLocks noGrp="1"/>
          </p:cNvSpPr>
          <p:nvPr>
            <p:ph idx="1"/>
          </p:nvPr>
        </p:nvSpPr>
        <p:spPr>
          <a:xfrm>
            <a:off x="1141412" y="2249486"/>
            <a:ext cx="9905999" cy="3934497"/>
          </a:xfrm>
        </p:spPr>
        <p:txBody>
          <a:bodyPr>
            <a:normAutofit fontScale="85000" lnSpcReduction="10000"/>
          </a:bodyPr>
          <a:lstStyle/>
          <a:p>
            <a:r>
              <a:rPr lang="en-GB" dirty="0" smtClean="0"/>
              <a:t>What is an hardware/software partitioning methodology?</a:t>
            </a:r>
          </a:p>
          <a:p>
            <a:r>
              <a:rPr lang="en-GB" dirty="0"/>
              <a:t>The target technology for this methodology is Field Programmable Gate Arrays (FPGAs) and other programmable </a:t>
            </a:r>
            <a:r>
              <a:rPr lang="en-GB" dirty="0" smtClean="0"/>
              <a:t>hardware</a:t>
            </a:r>
          </a:p>
          <a:p>
            <a:r>
              <a:rPr lang="en-GB" dirty="0" smtClean="0"/>
              <a:t>Why would you want to use hardware/software partitioning?</a:t>
            </a:r>
          </a:p>
          <a:p>
            <a:pPr lvl="1"/>
            <a:r>
              <a:rPr lang="en-GB" dirty="0" smtClean="0"/>
              <a:t>To save time and resources when designing systems which use programmable parts e.g. FPGAs</a:t>
            </a:r>
          </a:p>
          <a:p>
            <a:pPr lvl="1"/>
            <a:r>
              <a:rPr lang="en-GB" dirty="0" smtClean="0"/>
              <a:t>Speed up time-to-market</a:t>
            </a:r>
          </a:p>
          <a:p>
            <a:pPr lvl="1"/>
            <a:r>
              <a:rPr lang="en-GB" dirty="0" smtClean="0"/>
              <a:t>Save development costs</a:t>
            </a:r>
          </a:p>
          <a:p>
            <a:pPr lvl="1"/>
            <a:r>
              <a:rPr lang="en-GB" dirty="0" smtClean="0"/>
              <a:t>Easy to use design tool integrated to CAD – Designed can interact with tools to effect or modify outcome </a:t>
            </a:r>
          </a:p>
          <a:p>
            <a:pPr lvl="1"/>
            <a:r>
              <a:rPr lang="en-GB" dirty="0" smtClean="0"/>
              <a:t>Consideration of factors which could be missed otherwise</a:t>
            </a:r>
          </a:p>
          <a:p>
            <a:pPr lvl="1"/>
            <a:r>
              <a:rPr lang="en-GB" dirty="0" smtClean="0"/>
              <a:t>Partitioning happens quickly within a predictable time frame</a:t>
            </a:r>
          </a:p>
          <a:p>
            <a:pPr lvl="1"/>
            <a:endParaRPr lang="en-GB" dirty="0"/>
          </a:p>
        </p:txBody>
      </p:sp>
    </p:spTree>
    <p:extLst>
      <p:ext uri="{BB962C8B-B14F-4D97-AF65-F5344CB8AC3E}">
        <p14:creationId xmlns:p14="http://schemas.microsoft.com/office/powerpoint/2010/main" val="14045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HW/SW partitioning</a:t>
            </a:r>
            <a:endParaRPr lang="en-GB" dirty="0"/>
          </a:p>
        </p:txBody>
      </p:sp>
      <p:sp>
        <p:nvSpPr>
          <p:cNvPr id="3" name="Content Placeholder 2"/>
          <p:cNvSpPr>
            <a:spLocks noGrp="1"/>
          </p:cNvSpPr>
          <p:nvPr>
            <p:ph idx="1"/>
          </p:nvPr>
        </p:nvSpPr>
        <p:spPr/>
        <p:txBody>
          <a:bodyPr/>
          <a:lstStyle/>
          <a:p>
            <a:r>
              <a:rPr lang="en-GB" dirty="0" smtClean="0"/>
              <a:t>Features of optimized partitioning algorithms:</a:t>
            </a:r>
          </a:p>
          <a:p>
            <a:pPr lvl="1"/>
            <a:r>
              <a:rPr lang="en-GB" sz="1800" dirty="0" smtClean="0"/>
              <a:t>Application domain, taking into consideration if the algorithm is multi-domain or specific domain</a:t>
            </a:r>
          </a:p>
          <a:p>
            <a:pPr lvl="1"/>
            <a:r>
              <a:rPr lang="en-GB" sz="1800" dirty="0" smtClean="0"/>
              <a:t>Architecture type, different approaches work differently on different architectures</a:t>
            </a:r>
          </a:p>
          <a:p>
            <a:pPr lvl="1"/>
            <a:r>
              <a:rPr lang="en-GB" sz="1800" dirty="0" smtClean="0"/>
              <a:t>Communication costs, speed at which different method communicate can be important</a:t>
            </a:r>
          </a:p>
          <a:p>
            <a:pPr lvl="1"/>
            <a:r>
              <a:rPr lang="en-GB" sz="1800" dirty="0" smtClean="0"/>
              <a:t>Choosing implementation based on alternative hardware nodes</a:t>
            </a:r>
          </a:p>
          <a:p>
            <a:pPr lvl="1"/>
            <a:r>
              <a:rPr lang="en-GB" sz="1800" dirty="0" smtClean="0"/>
              <a:t>Choosing implementation based of sharing resources amongst more than one node</a:t>
            </a:r>
          </a:p>
          <a:p>
            <a:pPr lvl="1"/>
            <a:r>
              <a:rPr lang="en-GB" sz="1800" dirty="0" smtClean="0"/>
              <a:t>Using the abilities of hardware and software parallelism</a:t>
            </a:r>
          </a:p>
          <a:p>
            <a:pPr lvl="1"/>
            <a:r>
              <a:rPr lang="en-GB" sz="1800" dirty="0" smtClean="0"/>
              <a:t>Mode type, single or multi-mode system</a:t>
            </a:r>
          </a:p>
          <a:p>
            <a:pPr lvl="1"/>
            <a:endParaRPr lang="en-GB" sz="1800" dirty="0"/>
          </a:p>
        </p:txBody>
      </p:sp>
      <p:sp>
        <p:nvSpPr>
          <p:cNvPr id="4" name="Rectangle 3"/>
          <p:cNvSpPr/>
          <p:nvPr/>
        </p:nvSpPr>
        <p:spPr>
          <a:xfrm>
            <a:off x="9879289" y="3893268"/>
            <a:ext cx="1979630" cy="1074656"/>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Decisions based on parallelization factors</a:t>
            </a:r>
            <a:endParaRPr lang="en-GB" dirty="0"/>
          </a:p>
        </p:txBody>
      </p:sp>
      <p:cxnSp>
        <p:nvCxnSpPr>
          <p:cNvPr id="6" name="Straight Arrow Connector 5"/>
          <p:cNvCxnSpPr/>
          <p:nvPr/>
        </p:nvCxnSpPr>
        <p:spPr>
          <a:xfrm flipH="1">
            <a:off x="9067781" y="4150149"/>
            <a:ext cx="810703" cy="19325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7409468" y="4600279"/>
            <a:ext cx="2469822" cy="311086"/>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5684363" y="4940819"/>
            <a:ext cx="4194121" cy="470167"/>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614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Particle Swarm Optimization(PSO) algorithm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Using PSO to solve partitioning of hardware and software design in programmable devices</a:t>
            </a:r>
          </a:p>
          <a:p>
            <a:r>
              <a:rPr lang="en-GB" dirty="0" smtClean="0"/>
              <a:t>Solutions are found at random to begin with, then based on solution results over each iteration by following current best solution the most optimal one can be found</a:t>
            </a:r>
          </a:p>
          <a:p>
            <a:r>
              <a:rPr lang="en-GB" dirty="0" smtClean="0"/>
              <a:t>Specifically for hardware and software partitioning methodology:</a:t>
            </a:r>
          </a:p>
          <a:p>
            <a:pPr lvl="1"/>
            <a:r>
              <a:rPr lang="en-GB" dirty="0" smtClean="0"/>
              <a:t>Generate set of solutions with random amount of serial nodes, parallel nodes and level of power implementation</a:t>
            </a:r>
          </a:p>
          <a:p>
            <a:pPr lvl="1"/>
            <a:r>
              <a:rPr lang="en-GB" dirty="0" smtClean="0"/>
              <a:t>After each round based best performances, generate new set with similar amounts</a:t>
            </a:r>
          </a:p>
          <a:p>
            <a:pPr lvl="1"/>
            <a:r>
              <a:rPr lang="en-GB" dirty="0" smtClean="0"/>
              <a:t>Keep repeating until optimal solution is found or set number of rounds is met</a:t>
            </a:r>
          </a:p>
          <a:p>
            <a:endParaRPr lang="en-GB" dirty="0"/>
          </a:p>
          <a:p>
            <a:endParaRPr lang="en-GB" dirty="0" smtClean="0"/>
          </a:p>
        </p:txBody>
      </p:sp>
    </p:spTree>
    <p:extLst>
      <p:ext uri="{BB962C8B-B14F-4D97-AF65-F5344CB8AC3E}">
        <p14:creationId xmlns:p14="http://schemas.microsoft.com/office/powerpoint/2010/main" val="347939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cost is considered in relation to a parallel system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When considering cost in a parallel system the main factors we look at are:</a:t>
            </a:r>
          </a:p>
          <a:p>
            <a:pPr lvl="1"/>
            <a:r>
              <a:rPr lang="en-GB" dirty="0" smtClean="0"/>
              <a:t>Cost of communication between nodes/threads – threads overlapping = more communication time</a:t>
            </a:r>
          </a:p>
          <a:p>
            <a:pPr lvl="1"/>
            <a:r>
              <a:rPr lang="en-GB" dirty="0" smtClean="0"/>
              <a:t>Nodes working in a network cluster - the delay of communicating over a network. </a:t>
            </a:r>
          </a:p>
          <a:p>
            <a:pPr lvl="1"/>
            <a:r>
              <a:rPr lang="en-GB" dirty="0" smtClean="0"/>
              <a:t>Should parallelisation be done on one piece of hardware with more software focus or multiple pieces of hardware to gain more power but increase costs</a:t>
            </a:r>
          </a:p>
          <a:p>
            <a:pPr lvl="1"/>
            <a:r>
              <a:rPr lang="en-GB" dirty="0" smtClean="0"/>
              <a:t>Using more hardware in parallel increases power consumption cost but in software this is not as important of a factor unless it’s a limited low power embedded system</a:t>
            </a:r>
          </a:p>
          <a:p>
            <a:pPr lvl="1"/>
            <a:r>
              <a:rPr lang="en-GB" dirty="0" smtClean="0"/>
              <a:t>Using more hardware in parallel increases area cost, meaning number of logical elements or CPU area may be a limiting factor</a:t>
            </a:r>
            <a:endParaRPr lang="en-GB" dirty="0"/>
          </a:p>
        </p:txBody>
      </p:sp>
    </p:spTree>
    <p:extLst>
      <p:ext uri="{BB962C8B-B14F-4D97-AF65-F5344CB8AC3E}">
        <p14:creationId xmlns:p14="http://schemas.microsoft.com/office/powerpoint/2010/main" val="9398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cost modelling</a:t>
            </a:r>
            <a:endParaRPr lang="en-GB" dirty="0"/>
          </a:p>
        </p:txBody>
      </p:sp>
      <p:sp>
        <p:nvSpPr>
          <p:cNvPr id="3" name="Content Placeholder 2"/>
          <p:cNvSpPr>
            <a:spLocks noGrp="1"/>
          </p:cNvSpPr>
          <p:nvPr>
            <p:ph idx="1"/>
          </p:nvPr>
        </p:nvSpPr>
        <p:spPr>
          <a:xfrm>
            <a:off x="1141412" y="1829236"/>
            <a:ext cx="9905999" cy="3541714"/>
          </a:xfrm>
        </p:spPr>
        <p:txBody>
          <a:bodyPr/>
          <a:lstStyle/>
          <a:p>
            <a:r>
              <a:rPr lang="en-GB" sz="2200" dirty="0" smtClean="0"/>
              <a:t>Communication types which are used to help nodes/threads work in parallel</a:t>
            </a:r>
          </a:p>
          <a:p>
            <a:pPr lvl="1"/>
            <a:r>
              <a:rPr lang="en-GB" sz="1800" dirty="0" smtClean="0"/>
              <a:t>Point-to-point communications</a:t>
            </a:r>
          </a:p>
          <a:p>
            <a:pPr lvl="1"/>
            <a:r>
              <a:rPr lang="en-GB" sz="1800" dirty="0"/>
              <a:t>Bus-based </a:t>
            </a:r>
            <a:r>
              <a:rPr lang="en-GB" sz="1800" dirty="0" smtClean="0"/>
              <a:t>communications</a:t>
            </a:r>
          </a:p>
          <a:p>
            <a:pPr lvl="1"/>
            <a:r>
              <a:rPr lang="en-GB" sz="1800" dirty="0"/>
              <a:t>Shared memory </a:t>
            </a:r>
            <a:r>
              <a:rPr lang="en-GB" sz="1800" dirty="0" smtClean="0"/>
              <a:t>communications</a:t>
            </a:r>
          </a:p>
          <a:p>
            <a:pPr lvl="1"/>
            <a:r>
              <a:rPr lang="en-GB" sz="1800" dirty="0"/>
              <a:t>Network-based communications</a:t>
            </a:r>
            <a:endParaRPr lang="en-GB" sz="1800" dirty="0" smtClean="0"/>
          </a:p>
          <a:p>
            <a:r>
              <a:rPr lang="en-GB" dirty="0"/>
              <a:t>Example of cost modelling to determine </a:t>
            </a:r>
            <a:r>
              <a:rPr lang="en-GB" dirty="0" smtClean="0"/>
              <a:t>best hardware </a:t>
            </a:r>
            <a:r>
              <a:rPr lang="en-GB" dirty="0"/>
              <a:t>solution according to </a:t>
            </a:r>
            <a:r>
              <a:rPr lang="en-GB" dirty="0" smtClean="0"/>
              <a:t>communications:</a:t>
            </a:r>
            <a:endParaRPr lang="en-GB" dirty="0"/>
          </a:p>
          <a:p>
            <a:pPr lvl="1"/>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3081663" y="4829720"/>
            <a:ext cx="8099392" cy="1681006"/>
          </a:xfrm>
          <a:prstGeom prst="rect">
            <a:avLst/>
          </a:prstGeom>
        </p:spPr>
      </p:pic>
    </p:spTree>
    <p:extLst>
      <p:ext uri="{BB962C8B-B14F-4D97-AF65-F5344CB8AC3E}">
        <p14:creationId xmlns:p14="http://schemas.microsoft.com/office/powerpoint/2010/main" val="359467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PSO Algorithm implementation</a:t>
            </a:r>
            <a:endParaRPr lang="en-GB" dirty="0"/>
          </a:p>
        </p:txBody>
      </p:sp>
      <p:sp>
        <p:nvSpPr>
          <p:cNvPr id="3" name="Content Placeholder 2"/>
          <p:cNvSpPr>
            <a:spLocks noGrp="1"/>
          </p:cNvSpPr>
          <p:nvPr>
            <p:ph idx="1"/>
          </p:nvPr>
        </p:nvSpPr>
        <p:spPr>
          <a:xfrm>
            <a:off x="1141412" y="2249487"/>
            <a:ext cx="9905999" cy="3541714"/>
          </a:xfrm>
        </p:spPr>
        <p:txBody>
          <a:bodyPr>
            <a:normAutofit/>
          </a:bodyPr>
          <a:lstStyle/>
          <a:p>
            <a:r>
              <a:rPr lang="en-GB" dirty="0" smtClean="0"/>
              <a:t>The input of the algorithm consists of a design, which contains certain amount of nodes each one has random cost values, each cost parameter is uniformly distributed</a:t>
            </a:r>
          </a:p>
          <a:p>
            <a:r>
              <a:rPr lang="en-GB" dirty="0" smtClean="0"/>
              <a:t>Cost range for hardware and software 1 to 99, cost range for power 1 to 9</a:t>
            </a:r>
          </a:p>
          <a:p>
            <a:r>
              <a:rPr lang="en-GB" dirty="0" smtClean="0"/>
              <a:t>Possible solution consists of M amount of nodes, stored in a vector each node has an indication value showing if it’s implemented as hardware or software</a:t>
            </a:r>
          </a:p>
          <a:p>
            <a:endParaRPr lang="en-GB" dirty="0"/>
          </a:p>
          <a:p>
            <a:pPr lvl="1"/>
            <a:endParaRPr lang="en-GB" dirty="0" smtClean="0"/>
          </a:p>
          <a:p>
            <a:pPr lvl="1"/>
            <a:endParaRPr lang="en-GB" dirty="0" smtClean="0"/>
          </a:p>
          <a:p>
            <a:pPr lvl="1"/>
            <a:endParaRPr lang="en-GB" dirty="0"/>
          </a:p>
        </p:txBody>
      </p:sp>
      <p:pic>
        <p:nvPicPr>
          <p:cNvPr id="4" name="Picture 3"/>
          <p:cNvPicPr>
            <a:picLocks noChangeAspect="1"/>
          </p:cNvPicPr>
          <p:nvPr/>
        </p:nvPicPr>
        <p:blipFill>
          <a:blip r:embed="rId3"/>
          <a:stretch>
            <a:fillRect/>
          </a:stretch>
        </p:blipFill>
        <p:spPr>
          <a:xfrm>
            <a:off x="1577271" y="5395912"/>
            <a:ext cx="8867775" cy="1095375"/>
          </a:xfrm>
          <a:prstGeom prst="rect">
            <a:avLst/>
          </a:prstGeom>
        </p:spPr>
      </p:pic>
    </p:spTree>
    <p:extLst>
      <p:ext uri="{BB962C8B-B14F-4D97-AF65-F5344CB8AC3E}">
        <p14:creationId xmlns:p14="http://schemas.microsoft.com/office/powerpoint/2010/main" val="208421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results of HW/SW partitioning using re-excited PSO</a:t>
            </a:r>
            <a:endParaRPr lang="en-GB" dirty="0"/>
          </a:p>
        </p:txBody>
      </p:sp>
      <p:pic>
        <p:nvPicPr>
          <p:cNvPr id="4" name="Picture 3"/>
          <p:cNvPicPr>
            <a:picLocks noChangeAspect="1"/>
          </p:cNvPicPr>
          <p:nvPr/>
        </p:nvPicPr>
        <p:blipFill>
          <a:blip r:embed="rId3"/>
          <a:stretch>
            <a:fillRect/>
          </a:stretch>
        </p:blipFill>
        <p:spPr>
          <a:xfrm>
            <a:off x="5794377" y="2026762"/>
            <a:ext cx="5906135" cy="3743325"/>
          </a:xfrm>
          <a:prstGeom prst="rect">
            <a:avLst/>
          </a:prstGeom>
        </p:spPr>
      </p:pic>
      <p:sp>
        <p:nvSpPr>
          <p:cNvPr id="5" name="Content Placeholder 2"/>
          <p:cNvSpPr>
            <a:spLocks noGrp="1"/>
          </p:cNvSpPr>
          <p:nvPr>
            <p:ph idx="1"/>
          </p:nvPr>
        </p:nvSpPr>
        <p:spPr>
          <a:xfrm>
            <a:off x="1141412" y="2249487"/>
            <a:ext cx="4759767" cy="3541714"/>
          </a:xfrm>
        </p:spPr>
        <p:txBody>
          <a:bodyPr>
            <a:normAutofit fontScale="92500"/>
          </a:bodyPr>
          <a:lstStyle/>
          <a:p>
            <a:r>
              <a:rPr lang="en-GB" dirty="0" smtClean="0"/>
              <a:t>PSO runs again with new data holding best results from previous rounds</a:t>
            </a:r>
          </a:p>
          <a:p>
            <a:endParaRPr lang="en-GB" dirty="0"/>
          </a:p>
          <a:p>
            <a:r>
              <a:rPr lang="en-GB" dirty="0" smtClean="0"/>
              <a:t>Generates new solution and compares against previous solutions, to help improve further improve results</a:t>
            </a:r>
            <a:endParaRPr lang="en-GB" dirty="0"/>
          </a:p>
        </p:txBody>
      </p:sp>
    </p:spTree>
    <p:extLst>
      <p:ext uri="{BB962C8B-B14F-4D97-AF65-F5344CB8AC3E}">
        <p14:creationId xmlns:p14="http://schemas.microsoft.com/office/powerpoint/2010/main" val="193461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life Case study</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Purpose of case study is to test out PSO algorithm, against real world hardware and software</a:t>
            </a:r>
          </a:p>
          <a:p>
            <a:r>
              <a:rPr lang="en-GB" dirty="0" smtClean="0"/>
              <a:t>Based on creating a JPEG encoding system</a:t>
            </a:r>
          </a:p>
          <a:p>
            <a:r>
              <a:rPr lang="en-GB" dirty="0" smtClean="0"/>
              <a:t>Only RGB to YUV aspect has to already be implemented in SW, all other aspects are subject to partitioning process</a:t>
            </a:r>
          </a:p>
          <a:p>
            <a:r>
              <a:rPr lang="en-GB" dirty="0" smtClean="0"/>
              <a:t>Measurements have been obtained for hardware cost via implementing the HW on </a:t>
            </a:r>
            <a:r>
              <a:rPr lang="en-GB" dirty="0"/>
              <a:t>ML310 board using Xilinx ISE 7.1i design </a:t>
            </a:r>
            <a:r>
              <a:rPr lang="en-GB" dirty="0" smtClean="0"/>
              <a:t>platform</a:t>
            </a:r>
          </a:p>
          <a:p>
            <a:r>
              <a:rPr lang="en-GB" dirty="0" smtClean="0"/>
              <a:t>Measurements have been obtained for software cost via </a:t>
            </a:r>
            <a:r>
              <a:rPr lang="en-GB" dirty="0"/>
              <a:t>Xilinx Embedded Design Kit (EDK 7.1i)</a:t>
            </a:r>
          </a:p>
        </p:txBody>
      </p:sp>
    </p:spTree>
    <p:extLst>
      <p:ext uri="{BB962C8B-B14F-4D97-AF65-F5344CB8AC3E}">
        <p14:creationId xmlns:p14="http://schemas.microsoft.com/office/powerpoint/2010/main" val="1858844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1157</TotalTime>
  <Words>2830</Words>
  <Application>Microsoft Office PowerPoint</Application>
  <PresentationFormat>Widescreen</PresentationFormat>
  <Paragraphs>195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An integrated high-level hardware/software partitioning methodology</vt:lpstr>
      <vt:lpstr>Introduction and Motivation</vt:lpstr>
      <vt:lpstr>HW/SW partitioning</vt:lpstr>
      <vt:lpstr>Introduction to Particle Swarm Optimization(PSO) algorithm</vt:lpstr>
      <vt:lpstr>How cost is considered in relation to a parallel system</vt:lpstr>
      <vt:lpstr>Communication cost modelling</vt:lpstr>
      <vt:lpstr>PSO Algorithm implementation</vt:lpstr>
      <vt:lpstr>Example results of HW/SW partitioning using re-excited PSO</vt:lpstr>
      <vt:lpstr>Real life Case study</vt:lpstr>
      <vt:lpstr>analysis of case study</vt:lpstr>
      <vt:lpstr>Performance analysis of case study</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kirkman</dc:creator>
  <cp:lastModifiedBy>cliff kirkman</cp:lastModifiedBy>
  <cp:revision>263</cp:revision>
  <dcterms:created xsi:type="dcterms:W3CDTF">2018-11-26T16:29:59Z</dcterms:created>
  <dcterms:modified xsi:type="dcterms:W3CDTF">2018-12-02T20:13:34Z</dcterms:modified>
</cp:coreProperties>
</file>