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74" r:id="rId6"/>
    <p:sldId id="260" r:id="rId7"/>
    <p:sldId id="261" r:id="rId8"/>
    <p:sldId id="262" r:id="rId9"/>
    <p:sldId id="275" r:id="rId10"/>
    <p:sldId id="276" r:id="rId11"/>
    <p:sldId id="263" r:id="rId12"/>
    <p:sldId id="268" r:id="rId13"/>
    <p:sldId id="270" r:id="rId14"/>
    <p:sldId id="271"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標楷體" panose="03000509000000000000" pitchFamily="65" charset="-12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7" d="100"/>
          <a:sy n="137" d="100"/>
        </p:scale>
        <p:origin x="86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add4d05be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add4d05b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49905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add4d05b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7add4d05b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d4876f8052_0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d4876f8052_0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6a71dd556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6a71dd55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d4876f8052_0_1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d4876f8052_0_1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4876f8052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d4876f805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d4876f8052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d4876f8052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d4876f8052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d4876f8052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d4876f8052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d4876f8052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2756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add4d05be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add4d05b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7add4d05be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7add4d05be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add4d05be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add4d05b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add4d05be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add4d05b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8204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term.ptt.cc/"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hyperlink" Target="https://jpttapp.com/" TargetMode="External"/><Relationship Id="rId4" Type="http://schemas.openxmlformats.org/officeDocument/2006/relationships/hyperlink" Target="https://play.google.com/store/apps/details?id=mong.moptt&amp;hl=zh_TW&amp;gl=US"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docs.google.com/document/d/1ypO6r4VClMz62q_XjgPmfL-nTeQ3_OMSJE2eHMLmynE/edit?usp=sharing"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Project </a:t>
            </a:r>
            <a:r>
              <a:rPr lang="en-US" altLang="zh-TW" dirty="0"/>
              <a:t>3</a:t>
            </a:r>
            <a:r>
              <a:rPr lang="en" dirty="0"/>
              <a:t> - </a:t>
            </a:r>
            <a:r>
              <a:rPr lang="en-US" altLang="zh-TW" dirty="0"/>
              <a:t>PTT</a:t>
            </a:r>
            <a:endParaRPr dirty="0"/>
          </a:p>
        </p:txBody>
      </p:sp>
      <p:sp>
        <p:nvSpPr>
          <p:cNvPr id="55" name="Google Shape;55;p13"/>
          <p:cNvSpPr txBox="1">
            <a:spLocks noGrp="1"/>
          </p:cNvSpPr>
          <p:nvPr>
            <p:ph type="subTitle" idx="1"/>
          </p:nvPr>
        </p:nvSpPr>
        <p:spPr>
          <a:xfrm>
            <a:off x="311700" y="2834125"/>
            <a:ext cx="8520600" cy="1309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1092 OOP projects</a:t>
            </a:r>
            <a:endParaRPr dirty="0"/>
          </a:p>
          <a:p>
            <a:pPr marL="0" lvl="0" indent="0" algn="ctr" rtl="0">
              <a:spcBef>
                <a:spcPts val="0"/>
              </a:spcBef>
              <a:spcAft>
                <a:spcPts val="0"/>
              </a:spcAft>
              <a:buNone/>
            </a:pPr>
            <a:r>
              <a:rPr lang="en" dirty="0"/>
              <a:t>Duration - 5/</a:t>
            </a:r>
            <a:r>
              <a:rPr lang="en-US" altLang="zh-TW" dirty="0"/>
              <a:t>17</a:t>
            </a:r>
            <a:r>
              <a:rPr lang="en" dirty="0"/>
              <a:t> ~ 6/</a:t>
            </a:r>
            <a:r>
              <a:rPr lang="en-US" altLang="zh-TW" dirty="0"/>
              <a:t>7</a:t>
            </a:r>
            <a:r>
              <a:rPr lang="en" dirty="0"/>
              <a:t>(</a:t>
            </a:r>
            <a:r>
              <a:rPr lang="zh-TW" altLang="en-US" dirty="0"/>
              <a:t>一</a:t>
            </a:r>
            <a:r>
              <a:rPr lang="en" dirty="0"/>
              <a: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Class GameManager Example</a:t>
            </a:r>
            <a:endParaRPr dirty="0"/>
          </a:p>
        </p:txBody>
      </p:sp>
      <p:sp>
        <p:nvSpPr>
          <p:cNvPr id="6" name="Google Shape;91;p19">
            <a:extLst>
              <a:ext uri="{FF2B5EF4-FFF2-40B4-BE49-F238E27FC236}">
                <a16:creationId xmlns:a16="http://schemas.microsoft.com/office/drawing/2014/main" id="{4DA71771-8D43-437A-ADD8-1460A4E04769}"/>
              </a:ext>
            </a:extLst>
          </p:cNvPr>
          <p:cNvSpPr txBox="1">
            <a:spLocks/>
          </p:cNvSpPr>
          <p:nvPr/>
        </p:nvSpPr>
        <p:spPr>
          <a:xfrm>
            <a:off x="4936347" y="1152474"/>
            <a:ext cx="3719973" cy="34164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0" indent="0">
              <a:buFont typeface="Arial"/>
              <a:buNone/>
            </a:pPr>
            <a:r>
              <a:rPr lang="en-US" altLang="zh-TW" dirty="0"/>
              <a:t>Post</a:t>
            </a:r>
          </a:p>
        </p:txBody>
      </p:sp>
      <p:sp>
        <p:nvSpPr>
          <p:cNvPr id="3" name="文字版面配置區 2">
            <a:extLst>
              <a:ext uri="{FF2B5EF4-FFF2-40B4-BE49-F238E27FC236}">
                <a16:creationId xmlns:a16="http://schemas.microsoft.com/office/drawing/2014/main" id="{D3027F85-49EE-4152-A145-A1F835DBDB24}"/>
              </a:ext>
            </a:extLst>
          </p:cNvPr>
          <p:cNvSpPr>
            <a:spLocks noGrp="1"/>
          </p:cNvSpPr>
          <p:nvPr>
            <p:ph type="body" idx="1"/>
          </p:nvPr>
        </p:nvSpPr>
        <p:spPr>
          <a:xfrm>
            <a:off x="311700" y="1152475"/>
            <a:ext cx="4351740" cy="3416400"/>
          </a:xfrm>
        </p:spPr>
        <p:txBody>
          <a:bodyPr/>
          <a:lstStyle/>
          <a:p>
            <a:pPr marL="114300" indent="0">
              <a:buNone/>
            </a:pPr>
            <a:r>
              <a:rPr lang="en-US" altLang="zh-TW" dirty="0"/>
              <a:t>Board</a:t>
            </a:r>
            <a:endParaRPr lang="zh-TW" altLang="en-US" dirty="0"/>
          </a:p>
        </p:txBody>
      </p:sp>
      <p:pic>
        <p:nvPicPr>
          <p:cNvPr id="4" name="圖片 3">
            <a:extLst>
              <a:ext uri="{FF2B5EF4-FFF2-40B4-BE49-F238E27FC236}">
                <a16:creationId xmlns:a16="http://schemas.microsoft.com/office/drawing/2014/main" id="{2D85CC48-B88A-4932-9157-291683F568AA}"/>
              </a:ext>
            </a:extLst>
          </p:cNvPr>
          <p:cNvPicPr>
            <a:picLocks noChangeAspect="1"/>
          </p:cNvPicPr>
          <p:nvPr/>
        </p:nvPicPr>
        <p:blipFill>
          <a:blip r:embed="rId3"/>
          <a:stretch>
            <a:fillRect/>
          </a:stretch>
        </p:blipFill>
        <p:spPr>
          <a:xfrm>
            <a:off x="168567" y="1797083"/>
            <a:ext cx="4351740" cy="2771791"/>
          </a:xfrm>
          <a:prstGeom prst="rect">
            <a:avLst/>
          </a:prstGeom>
        </p:spPr>
      </p:pic>
      <p:pic>
        <p:nvPicPr>
          <p:cNvPr id="9" name="圖片 8">
            <a:extLst>
              <a:ext uri="{FF2B5EF4-FFF2-40B4-BE49-F238E27FC236}">
                <a16:creationId xmlns:a16="http://schemas.microsoft.com/office/drawing/2014/main" id="{127F1CE9-92B6-4A80-8C6C-BFD166DE1246}"/>
              </a:ext>
            </a:extLst>
          </p:cNvPr>
          <p:cNvPicPr>
            <a:picLocks noChangeAspect="1"/>
          </p:cNvPicPr>
          <p:nvPr/>
        </p:nvPicPr>
        <p:blipFill>
          <a:blip r:embed="rId4"/>
          <a:stretch>
            <a:fillRect/>
          </a:stretch>
        </p:blipFill>
        <p:spPr>
          <a:xfrm>
            <a:off x="4623695" y="1806624"/>
            <a:ext cx="4397433" cy="2748742"/>
          </a:xfrm>
          <a:prstGeom prst="rect">
            <a:avLst/>
          </a:prstGeom>
        </p:spPr>
      </p:pic>
    </p:spTree>
    <p:extLst>
      <p:ext uri="{BB962C8B-B14F-4D97-AF65-F5344CB8AC3E}">
        <p14:creationId xmlns:p14="http://schemas.microsoft.com/office/powerpoint/2010/main" val="118859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Class </a:t>
            </a:r>
            <a:r>
              <a:rPr lang="en-US" altLang="zh-TW" dirty="0"/>
              <a:t>User</a:t>
            </a:r>
            <a:r>
              <a:rPr lang="en" dirty="0"/>
              <a:t> Specs</a:t>
            </a:r>
            <a:endParaRPr dirty="0"/>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使用 abstract class </a:t>
            </a:r>
            <a:r>
              <a:rPr lang="en-US" altLang="zh-TW" dirty="0"/>
              <a:t>User </a:t>
            </a:r>
            <a:r>
              <a:rPr lang="en" dirty="0"/>
              <a:t>，產生不同種類的 </a:t>
            </a:r>
            <a:r>
              <a:rPr lang="en-US" altLang="zh-TW" dirty="0"/>
              <a:t>User</a:t>
            </a:r>
            <a:r>
              <a:rPr lang="en" dirty="0"/>
              <a:t> override 這些函式</a:t>
            </a:r>
            <a:endParaRPr dirty="0"/>
          </a:p>
          <a:p>
            <a:pPr marL="0" lvl="0" indent="0" algn="l" rtl="0">
              <a:spcBef>
                <a:spcPts val="1200"/>
              </a:spcBef>
              <a:spcAft>
                <a:spcPts val="0"/>
              </a:spcAft>
              <a:buNone/>
            </a:pPr>
            <a:r>
              <a:rPr lang="en" dirty="0"/>
              <a:t>class </a:t>
            </a:r>
            <a:r>
              <a:rPr lang="en-US" altLang="zh-TW" dirty="0"/>
              <a:t>User</a:t>
            </a:r>
            <a:r>
              <a:rPr lang="en" dirty="0"/>
              <a:t> </a:t>
            </a:r>
          </a:p>
          <a:p>
            <a:pPr marL="0" lvl="0" indent="0" algn="l" rtl="0">
              <a:spcBef>
                <a:spcPts val="1200"/>
              </a:spcBef>
              <a:spcAft>
                <a:spcPts val="0"/>
              </a:spcAft>
              <a:buNone/>
            </a:pPr>
            <a:r>
              <a:rPr lang="en" dirty="0"/>
              <a:t>{</a:t>
            </a:r>
          </a:p>
          <a:p>
            <a:pPr marL="0" lvl="0" indent="0" algn="l" rtl="0">
              <a:spcBef>
                <a:spcPts val="1200"/>
              </a:spcBef>
              <a:spcAft>
                <a:spcPts val="0"/>
              </a:spcAft>
              <a:buNone/>
            </a:pPr>
            <a:r>
              <a:rPr lang="en" dirty="0"/>
              <a:t>	std::vector &lt;int&gt; postsID;	// </a:t>
            </a:r>
            <a:r>
              <a:rPr lang="zh-TW" altLang="en-US" dirty="0"/>
              <a:t>紀錄建立過的</a:t>
            </a:r>
            <a:r>
              <a:rPr lang="en-US" altLang="zh-TW" dirty="0"/>
              <a:t>post</a:t>
            </a:r>
            <a:endParaRPr dirty="0"/>
          </a:p>
          <a:p>
            <a:pPr marL="0" lvl="0" indent="0" algn="l" rtl="0">
              <a:spcBef>
                <a:spcPts val="1200"/>
              </a:spcBef>
              <a:spcAft>
                <a:spcPts val="0"/>
              </a:spcAft>
              <a:buNone/>
            </a:pPr>
            <a:r>
              <a:rPr lang="en" dirty="0"/>
              <a:t>	</a:t>
            </a:r>
            <a:r>
              <a:rPr lang="en-US" dirty="0"/>
              <a:t>int </a:t>
            </a:r>
            <a:r>
              <a:rPr lang="en-US" dirty="0" err="1"/>
              <a:t>Permission_level</a:t>
            </a:r>
            <a:r>
              <a:rPr lang="en-US" dirty="0"/>
              <a:t>;	// </a:t>
            </a:r>
            <a:r>
              <a:rPr lang="zh-TW" altLang="en-US" dirty="0"/>
              <a:t>權限等級</a:t>
            </a:r>
            <a:endParaRPr lang="en-US" dirty="0"/>
          </a:p>
          <a:p>
            <a:pPr marL="0" lvl="0" indent="0" algn="l" rtl="0">
              <a:spcBef>
                <a:spcPts val="1200"/>
              </a:spcBef>
              <a:spcAft>
                <a:spcPts val="0"/>
              </a:spcAft>
              <a:buNone/>
            </a:pPr>
            <a:r>
              <a:rPr lang="en-US" dirty="0"/>
              <a:t>	// Other </a:t>
            </a:r>
            <a:r>
              <a:rPr lang="en-US" dirty="0" err="1"/>
              <a:t>infos</a:t>
            </a:r>
            <a:r>
              <a:rPr lang="en-US" dirty="0"/>
              <a:t>, </a:t>
            </a:r>
            <a:r>
              <a:rPr lang="en-US" dirty="0" err="1"/>
              <a:t>e.x</a:t>
            </a:r>
            <a:r>
              <a:rPr lang="en-US" dirty="0"/>
              <a:t>. </a:t>
            </a:r>
            <a:r>
              <a:rPr lang="en-US" dirty="0" err="1"/>
              <a:t>comment_nums</a:t>
            </a:r>
            <a:r>
              <a:rPr lang="en-US" dirty="0"/>
              <a:t>, </a:t>
            </a:r>
            <a:r>
              <a:rPr lang="en-US" dirty="0" err="1"/>
              <a:t>post_num</a:t>
            </a:r>
            <a:r>
              <a:rPr lang="en-US" dirty="0"/>
              <a:t>, ….</a:t>
            </a:r>
          </a:p>
          <a:p>
            <a:pPr marL="0" lvl="0" indent="0" algn="l" rtl="0">
              <a:spcBef>
                <a:spcPts val="1200"/>
              </a:spcBef>
              <a:spcAft>
                <a:spcPts val="0"/>
              </a:spcAft>
              <a:buNone/>
            </a:pPr>
            <a:r>
              <a:rPr lang="en-US" altLang="zh-TW" dirty="0"/>
              <a:t>};</a:t>
            </a:r>
            <a:endParaRPr lang="zh-TW"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ltLang="zh-TW" dirty="0"/>
              <a:t>PTT</a:t>
            </a:r>
            <a:r>
              <a:rPr lang="en" dirty="0"/>
              <a:t> mechanism</a:t>
            </a:r>
            <a:endParaRPr dirty="0"/>
          </a:p>
        </p:txBody>
      </p:sp>
      <p:grpSp>
        <p:nvGrpSpPr>
          <p:cNvPr id="141" name="Google Shape;141;p25"/>
          <p:cNvGrpSpPr/>
          <p:nvPr/>
        </p:nvGrpSpPr>
        <p:grpSpPr>
          <a:xfrm>
            <a:off x="484371" y="2487161"/>
            <a:ext cx="5978687" cy="820284"/>
            <a:chOff x="2073889" y="1972173"/>
            <a:chExt cx="4833997" cy="792163"/>
          </a:xfrm>
        </p:grpSpPr>
        <p:sp>
          <p:nvSpPr>
            <p:cNvPr id="142" name="Google Shape;142;p25"/>
            <p:cNvSpPr/>
            <p:nvPr/>
          </p:nvSpPr>
          <p:spPr>
            <a:xfrm>
              <a:off x="3745496" y="1981704"/>
              <a:ext cx="1469994" cy="773100"/>
            </a:xfrm>
            <a:prstGeom prst="roundRect">
              <a:avLst>
                <a:gd name="adj" fmla="val 16667"/>
              </a:avLst>
            </a:prstGeom>
            <a:solidFill>
              <a:srgbClr val="7F6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dirty="0" err="1">
                  <a:solidFill>
                    <a:schemeClr val="dk1"/>
                  </a:solidFill>
                </a:rPr>
                <a:t>Select_Board</a:t>
              </a:r>
              <a:endParaRPr lang="en-US" altLang="zh-TW" dirty="0">
                <a:solidFill>
                  <a:schemeClr val="dk1"/>
                </a:solidFill>
              </a:endParaRPr>
            </a:p>
            <a:p>
              <a:pPr marL="0" lvl="0" indent="0" algn="ctr" rtl="0">
                <a:spcBef>
                  <a:spcPts val="0"/>
                </a:spcBef>
                <a:spcAft>
                  <a:spcPts val="0"/>
                </a:spcAft>
                <a:buNone/>
              </a:pPr>
              <a:r>
                <a:rPr lang="zh-TW" altLang="en-US" sz="1200" dirty="0">
                  <a:solidFill>
                    <a:schemeClr val="dk1"/>
                  </a:solidFill>
                </a:rPr>
                <a:t>選擇要進入的主題看板</a:t>
              </a:r>
              <a:endParaRPr sz="1200" dirty="0">
                <a:solidFill>
                  <a:schemeClr val="dk1"/>
                </a:solidFill>
              </a:endParaRPr>
            </a:p>
          </p:txBody>
        </p:sp>
        <p:sp>
          <p:nvSpPr>
            <p:cNvPr id="143" name="Google Shape;143;p25"/>
            <p:cNvSpPr/>
            <p:nvPr/>
          </p:nvSpPr>
          <p:spPr>
            <a:xfrm>
              <a:off x="5485695" y="1972173"/>
              <a:ext cx="1422191" cy="782631"/>
            </a:xfrm>
            <a:prstGeom prst="roundRect">
              <a:avLst>
                <a:gd name="adj" fmla="val 16667"/>
              </a:avLst>
            </a:prstGeom>
            <a:solidFill>
              <a:srgbClr val="7F6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dirty="0">
                  <a:solidFill>
                    <a:schemeClr val="dk1"/>
                  </a:solidFill>
                </a:rPr>
                <a:t>Board</a:t>
              </a:r>
              <a:br>
                <a:rPr lang="en-US" altLang="zh-TW" dirty="0">
                  <a:solidFill>
                    <a:schemeClr val="dk1"/>
                  </a:solidFill>
                </a:rPr>
              </a:br>
              <a:r>
                <a:rPr lang="zh-TW" altLang="en-US" dirty="0">
                  <a:solidFill>
                    <a:schemeClr val="dk1"/>
                  </a:solidFill>
                </a:rPr>
                <a:t>顯示看板下的貼文</a:t>
              </a:r>
              <a:endParaRPr lang="en-US" altLang="zh-TW" dirty="0">
                <a:solidFill>
                  <a:schemeClr val="dk1"/>
                </a:solidFill>
              </a:endParaRPr>
            </a:p>
          </p:txBody>
        </p:sp>
        <p:cxnSp>
          <p:nvCxnSpPr>
            <p:cNvPr id="144" name="Google Shape;144;p25"/>
            <p:cNvCxnSpPr>
              <a:cxnSpLocks/>
              <a:stCxn id="142" idx="3"/>
              <a:endCxn id="143" idx="1"/>
            </p:cNvCxnSpPr>
            <p:nvPr/>
          </p:nvCxnSpPr>
          <p:spPr>
            <a:xfrm flipV="1">
              <a:off x="5215489" y="2363489"/>
              <a:ext cx="270205" cy="4765"/>
            </a:xfrm>
            <a:prstGeom prst="straightConnector1">
              <a:avLst/>
            </a:prstGeom>
            <a:noFill/>
            <a:ln w="28575" cap="flat" cmpd="sng">
              <a:solidFill>
                <a:srgbClr val="FFE599"/>
              </a:solidFill>
              <a:prstDash val="solid"/>
              <a:round/>
              <a:headEnd type="none" w="med" len="med"/>
              <a:tailEnd type="triangle" w="med" len="med"/>
            </a:ln>
          </p:spPr>
        </p:cxnSp>
        <p:sp>
          <p:nvSpPr>
            <p:cNvPr id="145" name="Google Shape;145;p25"/>
            <p:cNvSpPr/>
            <p:nvPr/>
          </p:nvSpPr>
          <p:spPr>
            <a:xfrm>
              <a:off x="2073889" y="1991236"/>
              <a:ext cx="1352549" cy="773100"/>
            </a:xfrm>
            <a:prstGeom prst="roundRect">
              <a:avLst>
                <a:gd name="adj" fmla="val 16667"/>
              </a:avLst>
            </a:prstGeom>
            <a:solidFill>
              <a:srgbClr val="7F6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chemeClr val="dk1"/>
                  </a:solidFill>
                </a:rPr>
                <a:t>Menu</a:t>
              </a:r>
            </a:p>
            <a:p>
              <a:pPr marL="0" lvl="0" indent="0" algn="ctr" rtl="0">
                <a:spcBef>
                  <a:spcPts val="0"/>
                </a:spcBef>
                <a:spcAft>
                  <a:spcPts val="0"/>
                </a:spcAft>
                <a:buNone/>
              </a:pPr>
              <a:r>
                <a:rPr lang="zh-TW" altLang="en-US" sz="1200" dirty="0">
                  <a:solidFill>
                    <a:schemeClr val="dk1"/>
                  </a:solidFill>
                </a:rPr>
                <a:t>登入帳號或訪客進入</a:t>
              </a:r>
              <a:endParaRPr sz="1200" dirty="0">
                <a:solidFill>
                  <a:schemeClr val="dk1"/>
                </a:solidFill>
              </a:endParaRPr>
            </a:p>
          </p:txBody>
        </p:sp>
        <p:cxnSp>
          <p:nvCxnSpPr>
            <p:cNvPr id="146" name="Google Shape;146;p25"/>
            <p:cNvCxnSpPr>
              <a:cxnSpLocks/>
              <a:stCxn id="145" idx="3"/>
              <a:endCxn id="142" idx="1"/>
            </p:cNvCxnSpPr>
            <p:nvPr/>
          </p:nvCxnSpPr>
          <p:spPr>
            <a:xfrm flipV="1">
              <a:off x="3426438" y="2368255"/>
              <a:ext cx="319057" cy="9532"/>
            </a:xfrm>
            <a:prstGeom prst="straightConnector1">
              <a:avLst/>
            </a:prstGeom>
            <a:noFill/>
            <a:ln w="28575" cap="flat" cmpd="sng">
              <a:solidFill>
                <a:srgbClr val="FFE599"/>
              </a:solidFill>
              <a:prstDash val="solid"/>
              <a:round/>
              <a:headEnd type="none" w="med" len="med"/>
              <a:tailEnd type="triangle" w="med" len="med"/>
            </a:ln>
          </p:spPr>
        </p:cxnSp>
      </p:grpSp>
      <p:cxnSp>
        <p:nvCxnSpPr>
          <p:cNvPr id="150" name="Google Shape;150;p25"/>
          <p:cNvCxnSpPr>
            <a:cxnSpLocks/>
          </p:cNvCxnSpPr>
          <p:nvPr/>
        </p:nvCxnSpPr>
        <p:spPr>
          <a:xfrm>
            <a:off x="-1451" y="2897303"/>
            <a:ext cx="485822" cy="1"/>
          </a:xfrm>
          <a:prstGeom prst="straightConnector1">
            <a:avLst/>
          </a:prstGeom>
          <a:noFill/>
          <a:ln w="28575" cap="flat" cmpd="sng">
            <a:solidFill>
              <a:srgbClr val="FFE599"/>
            </a:solidFill>
            <a:prstDash val="solid"/>
            <a:round/>
            <a:headEnd type="none" w="med" len="med"/>
            <a:tailEnd type="triangle" w="med" len="med"/>
          </a:ln>
        </p:spPr>
      </p:cxnSp>
      <p:cxnSp>
        <p:nvCxnSpPr>
          <p:cNvPr id="14" name="Google Shape;147;p25">
            <a:extLst>
              <a:ext uri="{FF2B5EF4-FFF2-40B4-BE49-F238E27FC236}">
                <a16:creationId xmlns:a16="http://schemas.microsoft.com/office/drawing/2014/main" id="{1EC26F91-F602-40EA-AC97-43AD5E8980C8}"/>
              </a:ext>
            </a:extLst>
          </p:cNvPr>
          <p:cNvCxnSpPr>
            <a:cxnSpLocks/>
          </p:cNvCxnSpPr>
          <p:nvPr/>
        </p:nvCxnSpPr>
        <p:spPr>
          <a:xfrm rot="16200000" flipH="1" flipV="1">
            <a:off x="2290775" y="1422059"/>
            <a:ext cx="9870" cy="2140071"/>
          </a:xfrm>
          <a:prstGeom prst="bentConnector3">
            <a:avLst>
              <a:gd name="adj1" fmla="val -2316109"/>
            </a:avLst>
          </a:prstGeom>
          <a:ln w="28575">
            <a:solidFill>
              <a:schemeClr val="accent1">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Google Shape;140;p25">
            <a:extLst>
              <a:ext uri="{FF2B5EF4-FFF2-40B4-BE49-F238E27FC236}">
                <a16:creationId xmlns:a16="http://schemas.microsoft.com/office/drawing/2014/main" id="{310137B6-738E-4CEB-8243-57A2D38ACB6D}"/>
              </a:ext>
            </a:extLst>
          </p:cNvPr>
          <p:cNvSpPr txBox="1">
            <a:spLocks/>
          </p:cNvSpPr>
          <p:nvPr/>
        </p:nvSpPr>
        <p:spPr>
          <a:xfrm>
            <a:off x="2104517" y="1770521"/>
            <a:ext cx="1242671" cy="652476"/>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0" indent="0">
              <a:spcAft>
                <a:spcPts val="1200"/>
              </a:spcAft>
              <a:buFont typeface="Arial"/>
              <a:buNone/>
            </a:pPr>
            <a:r>
              <a:rPr lang="zh-TW" altLang="en-US" dirty="0"/>
              <a:t>返回</a:t>
            </a:r>
            <a:endParaRPr lang="en-US" dirty="0"/>
          </a:p>
        </p:txBody>
      </p:sp>
      <p:cxnSp>
        <p:nvCxnSpPr>
          <p:cNvPr id="23" name="Google Shape;147;p25">
            <a:extLst>
              <a:ext uri="{FF2B5EF4-FFF2-40B4-BE49-F238E27FC236}">
                <a16:creationId xmlns:a16="http://schemas.microsoft.com/office/drawing/2014/main" id="{D239A1D6-22F1-4BCC-A828-6B0126E3BB39}"/>
              </a:ext>
            </a:extLst>
          </p:cNvPr>
          <p:cNvCxnSpPr>
            <a:cxnSpLocks/>
          </p:cNvCxnSpPr>
          <p:nvPr/>
        </p:nvCxnSpPr>
        <p:spPr>
          <a:xfrm rot="16200000" flipH="1" flipV="1">
            <a:off x="4625579" y="1430736"/>
            <a:ext cx="9869" cy="2122717"/>
          </a:xfrm>
          <a:prstGeom prst="bentConnector3">
            <a:avLst>
              <a:gd name="adj1" fmla="val -2316344"/>
            </a:avLst>
          </a:prstGeom>
          <a:noFill/>
          <a:ln w="28575" cap="flat" cmpd="sng">
            <a:solidFill>
              <a:srgbClr val="FFE599"/>
            </a:solidFill>
            <a:prstDash val="solid"/>
            <a:round/>
            <a:headEnd type="none" w="med" len="med"/>
            <a:tailEnd type="triangle" w="med" len="med"/>
          </a:ln>
        </p:spPr>
      </p:cxnSp>
      <p:sp>
        <p:nvSpPr>
          <p:cNvPr id="24" name="Google Shape;140;p25">
            <a:extLst>
              <a:ext uri="{FF2B5EF4-FFF2-40B4-BE49-F238E27FC236}">
                <a16:creationId xmlns:a16="http://schemas.microsoft.com/office/drawing/2014/main" id="{EAB6DE7B-646D-42AB-9000-B423587465AE}"/>
              </a:ext>
            </a:extLst>
          </p:cNvPr>
          <p:cNvSpPr txBox="1">
            <a:spLocks/>
          </p:cNvSpPr>
          <p:nvPr/>
        </p:nvSpPr>
        <p:spPr>
          <a:xfrm>
            <a:off x="4142562" y="1771208"/>
            <a:ext cx="1326110" cy="80054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0" indent="0">
              <a:spcAft>
                <a:spcPts val="1200"/>
              </a:spcAft>
              <a:buFont typeface="Arial"/>
              <a:buNone/>
            </a:pPr>
            <a:r>
              <a:rPr lang="zh-TW" altLang="en-US" dirty="0"/>
              <a:t>返回</a:t>
            </a:r>
            <a:endParaRPr lang="en-US" dirty="0"/>
          </a:p>
        </p:txBody>
      </p:sp>
      <p:sp>
        <p:nvSpPr>
          <p:cNvPr id="63" name="Google Shape;143;p25">
            <a:extLst>
              <a:ext uri="{FF2B5EF4-FFF2-40B4-BE49-F238E27FC236}">
                <a16:creationId xmlns:a16="http://schemas.microsoft.com/office/drawing/2014/main" id="{ED08842E-7D4E-48F4-AFB5-42CE732CF1CB}"/>
              </a:ext>
            </a:extLst>
          </p:cNvPr>
          <p:cNvSpPr/>
          <p:nvPr/>
        </p:nvSpPr>
        <p:spPr>
          <a:xfrm>
            <a:off x="6945763" y="2506901"/>
            <a:ext cx="2064184" cy="800545"/>
          </a:xfrm>
          <a:prstGeom prst="roundRect">
            <a:avLst>
              <a:gd name="adj" fmla="val 16667"/>
            </a:avLst>
          </a:prstGeom>
          <a:solidFill>
            <a:srgbClr val="7F6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dirty="0">
                <a:solidFill>
                  <a:schemeClr val="dk1"/>
                </a:solidFill>
              </a:rPr>
              <a:t>Post</a:t>
            </a:r>
            <a:br>
              <a:rPr lang="en-US" altLang="zh-TW" dirty="0">
                <a:solidFill>
                  <a:schemeClr val="dk1"/>
                </a:solidFill>
              </a:rPr>
            </a:br>
            <a:r>
              <a:rPr lang="zh-TW" altLang="en-US" sz="1200" dirty="0">
                <a:solidFill>
                  <a:schemeClr val="dk1"/>
                </a:solidFill>
              </a:rPr>
              <a:t>顯示貼文以及留言等資訊</a:t>
            </a:r>
            <a:endParaRPr lang="en-US" altLang="zh-TW" sz="1200" dirty="0">
              <a:solidFill>
                <a:schemeClr val="dk1"/>
              </a:solidFill>
            </a:endParaRPr>
          </a:p>
        </p:txBody>
      </p:sp>
      <p:sp>
        <p:nvSpPr>
          <p:cNvPr id="75" name="Google Shape;140;p25">
            <a:extLst>
              <a:ext uri="{FF2B5EF4-FFF2-40B4-BE49-F238E27FC236}">
                <a16:creationId xmlns:a16="http://schemas.microsoft.com/office/drawing/2014/main" id="{A71DAE79-E7DF-4EDB-BCE6-AD33D20F9AC5}"/>
              </a:ext>
            </a:extLst>
          </p:cNvPr>
          <p:cNvSpPr txBox="1">
            <a:spLocks/>
          </p:cNvSpPr>
          <p:nvPr/>
        </p:nvSpPr>
        <p:spPr>
          <a:xfrm>
            <a:off x="6215489" y="3307443"/>
            <a:ext cx="1146996" cy="572700"/>
          </a:xfrm>
          <a:prstGeom prst="rect">
            <a:avLst/>
          </a:prstGeom>
          <a:noFill/>
          <a:ln>
            <a:noFill/>
          </a:ln>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0" indent="0">
              <a:spcAft>
                <a:spcPts val="1200"/>
              </a:spcAft>
              <a:buFont typeface="Arial"/>
              <a:buNone/>
            </a:pPr>
            <a:r>
              <a:rPr lang="zh-TW" altLang="en-US" dirty="0"/>
              <a:t>選擇貼文</a:t>
            </a:r>
            <a:endParaRPr lang="en-US" dirty="0"/>
          </a:p>
        </p:txBody>
      </p:sp>
      <p:sp>
        <p:nvSpPr>
          <p:cNvPr id="76" name="Google Shape;140;p25">
            <a:extLst>
              <a:ext uri="{FF2B5EF4-FFF2-40B4-BE49-F238E27FC236}">
                <a16:creationId xmlns:a16="http://schemas.microsoft.com/office/drawing/2014/main" id="{172B6450-3688-4A0B-92D7-026759FADBF3}"/>
              </a:ext>
            </a:extLst>
          </p:cNvPr>
          <p:cNvSpPr txBox="1">
            <a:spLocks/>
          </p:cNvSpPr>
          <p:nvPr/>
        </p:nvSpPr>
        <p:spPr>
          <a:xfrm>
            <a:off x="6485922" y="1850297"/>
            <a:ext cx="1146996" cy="572700"/>
          </a:xfrm>
          <a:prstGeom prst="rect">
            <a:avLst/>
          </a:prstGeom>
          <a:noFill/>
          <a:ln>
            <a:noFill/>
          </a:ln>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0" indent="0">
              <a:spcAft>
                <a:spcPts val="1200"/>
              </a:spcAft>
              <a:buFont typeface="Arial"/>
              <a:buNone/>
            </a:pPr>
            <a:r>
              <a:rPr lang="zh-TW" altLang="en-US" dirty="0"/>
              <a:t>返回</a:t>
            </a:r>
            <a:endParaRPr lang="en-US" dirty="0"/>
          </a:p>
        </p:txBody>
      </p:sp>
      <p:cxnSp>
        <p:nvCxnSpPr>
          <p:cNvPr id="95" name="Google Shape;147;p25">
            <a:extLst>
              <a:ext uri="{FF2B5EF4-FFF2-40B4-BE49-F238E27FC236}">
                <a16:creationId xmlns:a16="http://schemas.microsoft.com/office/drawing/2014/main" id="{8DB96FC5-EABE-4B12-96D3-15783A688082}"/>
              </a:ext>
            </a:extLst>
          </p:cNvPr>
          <p:cNvCxnSpPr>
            <a:cxnSpLocks/>
          </p:cNvCxnSpPr>
          <p:nvPr/>
        </p:nvCxnSpPr>
        <p:spPr>
          <a:xfrm rot="16200000" flipH="1" flipV="1">
            <a:off x="6905874" y="1440606"/>
            <a:ext cx="9869" cy="2122717"/>
          </a:xfrm>
          <a:prstGeom prst="bentConnector3">
            <a:avLst>
              <a:gd name="adj1" fmla="val -2316344"/>
            </a:avLst>
          </a:prstGeom>
          <a:noFill/>
          <a:ln w="28575" cap="flat" cmpd="sng">
            <a:solidFill>
              <a:schemeClr val="accent1">
                <a:lumMod val="60000"/>
                <a:lumOff val="40000"/>
              </a:schemeClr>
            </a:solidFill>
            <a:prstDash val="solid"/>
            <a:round/>
            <a:headEnd type="none" w="med" len="med"/>
            <a:tailEnd type="triangle" w="med" len="med"/>
          </a:ln>
        </p:spPr>
      </p:cxnSp>
      <p:cxnSp>
        <p:nvCxnSpPr>
          <p:cNvPr id="96" name="Google Shape;144;p25">
            <a:extLst>
              <a:ext uri="{FF2B5EF4-FFF2-40B4-BE49-F238E27FC236}">
                <a16:creationId xmlns:a16="http://schemas.microsoft.com/office/drawing/2014/main" id="{79162759-A1C0-4FF9-8B22-E2651959C774}"/>
              </a:ext>
            </a:extLst>
          </p:cNvPr>
          <p:cNvCxnSpPr>
            <a:cxnSpLocks/>
            <a:endCxn id="63" idx="1"/>
          </p:cNvCxnSpPr>
          <p:nvPr/>
        </p:nvCxnSpPr>
        <p:spPr>
          <a:xfrm>
            <a:off x="6463058" y="2899770"/>
            <a:ext cx="482705" cy="7404"/>
          </a:xfrm>
          <a:prstGeom prst="straightConnector1">
            <a:avLst/>
          </a:prstGeom>
          <a:noFill/>
          <a:ln w="28575" cap="flat" cmpd="sng">
            <a:solidFill>
              <a:srgbClr val="FFE599"/>
            </a:solidFill>
            <a:prstDash val="solid"/>
            <a:round/>
            <a:headEnd type="none" w="med" len="med"/>
            <a:tailEnd type="triangle" w="med" len="med"/>
          </a:ln>
        </p:spPr>
      </p:cxnSp>
      <p:sp>
        <p:nvSpPr>
          <p:cNvPr id="98" name="Google Shape;140;p25">
            <a:extLst>
              <a:ext uri="{FF2B5EF4-FFF2-40B4-BE49-F238E27FC236}">
                <a16:creationId xmlns:a16="http://schemas.microsoft.com/office/drawing/2014/main" id="{E4A6732E-D960-4F08-A3DE-F433AC05C1BE}"/>
              </a:ext>
            </a:extLst>
          </p:cNvPr>
          <p:cNvSpPr txBox="1">
            <a:spLocks/>
          </p:cNvSpPr>
          <p:nvPr/>
        </p:nvSpPr>
        <p:spPr>
          <a:xfrm>
            <a:off x="4037757" y="3292206"/>
            <a:ext cx="1146996" cy="572700"/>
          </a:xfrm>
          <a:prstGeom prst="rect">
            <a:avLst/>
          </a:prstGeom>
          <a:noFill/>
          <a:ln>
            <a:noFill/>
          </a:ln>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0" indent="0">
              <a:spcAft>
                <a:spcPts val="1200"/>
              </a:spcAft>
              <a:buFont typeface="Arial"/>
              <a:buNone/>
            </a:pPr>
            <a:r>
              <a:rPr lang="zh-TW" altLang="en-US" dirty="0"/>
              <a:t>選擇看板</a:t>
            </a:r>
            <a:endParaRPr lang="en-US" dirty="0"/>
          </a:p>
        </p:txBody>
      </p:sp>
      <p:sp>
        <p:nvSpPr>
          <p:cNvPr id="99" name="Google Shape;140;p25">
            <a:extLst>
              <a:ext uri="{FF2B5EF4-FFF2-40B4-BE49-F238E27FC236}">
                <a16:creationId xmlns:a16="http://schemas.microsoft.com/office/drawing/2014/main" id="{03C19235-75DE-439E-BF59-986EE91BB8E2}"/>
              </a:ext>
            </a:extLst>
          </p:cNvPr>
          <p:cNvSpPr txBox="1">
            <a:spLocks/>
          </p:cNvSpPr>
          <p:nvPr/>
        </p:nvSpPr>
        <p:spPr>
          <a:xfrm>
            <a:off x="1899837" y="3317316"/>
            <a:ext cx="1146996" cy="572700"/>
          </a:xfrm>
          <a:prstGeom prst="rect">
            <a:avLst/>
          </a:prstGeom>
          <a:noFill/>
          <a:ln>
            <a:noFill/>
          </a:ln>
        </p:spPr>
        <p:txBody>
          <a:bodyPr spcFirstLastPara="1" wrap="square" lIns="91425" tIns="91425" rIns="91425" bIns="91425" anchor="t" anchorCtr="0">
            <a:normAutofit fontScale="6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0" indent="0">
              <a:spcAft>
                <a:spcPts val="1200"/>
              </a:spcAft>
              <a:buFont typeface="Arial"/>
              <a:buNone/>
            </a:pPr>
            <a:r>
              <a:rPr lang="zh-TW" altLang="en-US" dirty="0"/>
              <a:t>登入選擇看板</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ltLang="zh-TW" dirty="0"/>
              <a:t>PTT Reference</a:t>
            </a:r>
            <a:endParaRPr lang="en-US" dirty="0"/>
          </a:p>
        </p:txBody>
      </p:sp>
      <p:sp>
        <p:nvSpPr>
          <p:cNvPr id="162" name="Google Shape;162;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altLang="en-US" dirty="0"/>
              <a:t>樣式參考 </a:t>
            </a:r>
            <a:r>
              <a:rPr lang="en-US" altLang="zh-TW" dirty="0"/>
              <a:t>–</a:t>
            </a:r>
            <a:r>
              <a:rPr lang="zh-TW" altLang="en-US" dirty="0"/>
              <a:t> 台灣</a:t>
            </a:r>
            <a:r>
              <a:rPr lang="en-US" altLang="zh-TW" dirty="0"/>
              <a:t>PTT</a:t>
            </a:r>
            <a:endParaRPr dirty="0"/>
          </a:p>
          <a:p>
            <a:pPr marL="0" lvl="0" indent="0" algn="l" rtl="0">
              <a:spcBef>
                <a:spcPts val="1200"/>
              </a:spcBef>
              <a:spcAft>
                <a:spcPts val="0"/>
              </a:spcAft>
              <a:buNone/>
            </a:pPr>
            <a:r>
              <a:rPr lang="en-US" u="sng" dirty="0">
                <a:solidFill>
                  <a:schemeClr val="hlink"/>
                </a:solidFill>
                <a:hlinkClick r:id="rId3"/>
              </a:rPr>
              <a:t>https://term.ptt.cc/</a:t>
            </a:r>
            <a:endParaRPr lang="en-US" u="sng" dirty="0">
              <a:solidFill>
                <a:schemeClr val="hlink"/>
              </a:solidFill>
            </a:endParaRPr>
          </a:p>
          <a:p>
            <a:pPr marL="0" indent="0">
              <a:spcBef>
                <a:spcPts val="1200"/>
              </a:spcBef>
              <a:buNone/>
            </a:pPr>
            <a:r>
              <a:rPr lang="zh-TW" altLang="en-US" dirty="0"/>
              <a:t>也可參考 </a:t>
            </a:r>
            <a:r>
              <a:rPr lang="en-US" altLang="zh-TW" dirty="0" err="1"/>
              <a:t>MoPTT</a:t>
            </a:r>
            <a:r>
              <a:rPr lang="en-US" altLang="zh-TW" dirty="0"/>
              <a:t>, JPTT</a:t>
            </a:r>
            <a:r>
              <a:rPr lang="zh-TW" altLang="en-US" dirty="0"/>
              <a:t>等手機</a:t>
            </a:r>
            <a:r>
              <a:rPr lang="en-US" altLang="zh-TW" dirty="0"/>
              <a:t>APP</a:t>
            </a:r>
            <a:r>
              <a:rPr lang="zh-TW" altLang="en-US" dirty="0"/>
              <a:t>樣式</a:t>
            </a:r>
            <a:endParaRPr lang="en-US" altLang="zh-TW" dirty="0"/>
          </a:p>
          <a:p>
            <a:pPr marL="0" indent="0">
              <a:spcBef>
                <a:spcPts val="1200"/>
              </a:spcBef>
              <a:buNone/>
            </a:pPr>
            <a:r>
              <a:rPr lang="en-US" altLang="zh-TW" dirty="0" err="1"/>
              <a:t>MoPTT</a:t>
            </a:r>
            <a:endParaRPr lang="en-US" altLang="zh-TW" dirty="0"/>
          </a:p>
          <a:p>
            <a:pPr marL="0" indent="0">
              <a:spcBef>
                <a:spcPts val="1200"/>
              </a:spcBef>
              <a:buNone/>
            </a:pPr>
            <a:r>
              <a:rPr lang="en-US" altLang="zh-TW" dirty="0">
                <a:hlinkClick r:id="rId4"/>
              </a:rPr>
              <a:t>https://play.google.com/store/apps/details?id=mong.moptt&amp;hl=zh_TW&amp;gl=US</a:t>
            </a:r>
            <a:endParaRPr lang="zh-TW" altLang="en-US" dirty="0"/>
          </a:p>
          <a:p>
            <a:pPr marL="0" indent="0">
              <a:spcBef>
                <a:spcPts val="1200"/>
              </a:spcBef>
              <a:buNone/>
            </a:pPr>
            <a:r>
              <a:rPr lang="en-US" altLang="zh-TW" dirty="0"/>
              <a:t>JPTT</a:t>
            </a:r>
          </a:p>
          <a:p>
            <a:pPr marL="0" lvl="0" indent="0" algn="l" rtl="0">
              <a:spcBef>
                <a:spcPts val="1200"/>
              </a:spcBef>
              <a:spcAft>
                <a:spcPts val="0"/>
              </a:spcAft>
              <a:buNone/>
            </a:pPr>
            <a:r>
              <a:rPr lang="en-US" u="sng" dirty="0">
                <a:solidFill>
                  <a:schemeClr val="hlink"/>
                </a:solidFill>
                <a:hlinkClick r:id="rId5"/>
              </a:rPr>
              <a:t>https://jpttapp.com/</a:t>
            </a:r>
            <a:endParaRPr lang="en-US" u="sng" dirty="0">
              <a:solidFill>
                <a:schemeClr val="hlink"/>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Grading</a:t>
            </a:r>
            <a:endParaRPr/>
          </a:p>
        </p:txBody>
      </p:sp>
      <p:sp>
        <p:nvSpPr>
          <p:cNvPr id="168" name="Google Shape;168;p28"/>
          <p:cNvSpPr txBox="1">
            <a:spLocks noGrp="1"/>
          </p:cNvSpPr>
          <p:nvPr>
            <p:ph type="body" idx="1"/>
          </p:nvPr>
        </p:nvSpPr>
        <p:spPr>
          <a:xfrm>
            <a:off x="311700" y="11451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Project 3 Grading Sheet</a:t>
            </a:r>
            <a:endParaRPr dirty="0"/>
          </a:p>
          <a:p>
            <a:pPr marL="0" lvl="0" indent="0" algn="l" rtl="0">
              <a:spcBef>
                <a:spcPts val="1200"/>
              </a:spcBef>
              <a:spcAft>
                <a:spcPts val="0"/>
              </a:spcAft>
              <a:buNone/>
            </a:pPr>
            <a:r>
              <a:rPr lang="en-US" sz="1200" u="sng" dirty="0">
                <a:solidFill>
                  <a:schemeClr val="hlink"/>
                </a:solidFill>
                <a:hlinkClick r:id="rId3"/>
              </a:rPr>
              <a:t>https://docs.google.com/document/d/1ypO6r4VClMz62q_XjgPmfL-nTeQ3_OMSJE2eHMLmynE/edit?usp=sharing</a:t>
            </a:r>
            <a:endParaRPr lang="en-US" sz="1200" u="sng" dirty="0">
              <a:solidFill>
                <a:schemeClr val="hlink"/>
              </a:solidFill>
            </a:endParaRPr>
          </a:p>
          <a:p>
            <a:pPr marL="0" lvl="0" indent="0" algn="l" rtl="0">
              <a:spcBef>
                <a:spcPts val="1200"/>
              </a:spcBef>
              <a:spcAft>
                <a:spcPts val="0"/>
              </a:spcAft>
              <a:buNone/>
            </a:pPr>
            <a:endParaRPr lang="en-US" sz="1200" u="sng" dirty="0">
              <a:solidFill>
                <a:schemeClr val="hlink"/>
              </a:solidFill>
            </a:endParaRPr>
          </a:p>
          <a:p>
            <a:pPr marL="0" lvl="0" indent="0" algn="l" rtl="0">
              <a:spcBef>
                <a:spcPts val="1200"/>
              </a:spcBef>
              <a:spcAft>
                <a:spcPts val="0"/>
              </a:spcAft>
              <a:buNone/>
            </a:pPr>
            <a:endParaRPr lang="zh-TW" alt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Outline</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Introduction</a:t>
            </a:r>
            <a:endParaRPr dirty="0"/>
          </a:p>
          <a:p>
            <a:pPr marL="0" lvl="0" indent="0" algn="l" rtl="0">
              <a:spcBef>
                <a:spcPts val="1200"/>
              </a:spcBef>
              <a:spcAft>
                <a:spcPts val="0"/>
              </a:spcAft>
              <a:buNone/>
            </a:pPr>
            <a:r>
              <a:rPr lang="en" dirty="0"/>
              <a:t>Classes</a:t>
            </a:r>
            <a:endParaRPr dirty="0"/>
          </a:p>
          <a:p>
            <a:pPr marL="0" lvl="0" indent="0" algn="l" rtl="0">
              <a:spcBef>
                <a:spcPts val="1200"/>
              </a:spcBef>
              <a:spcAft>
                <a:spcPts val="0"/>
              </a:spcAft>
              <a:buNone/>
            </a:pPr>
            <a:r>
              <a:rPr lang="en-US" altLang="zh-TW" dirty="0"/>
              <a:t>PTT</a:t>
            </a:r>
            <a:r>
              <a:rPr lang="en" dirty="0"/>
              <a:t> mechanism</a:t>
            </a:r>
            <a:endParaRPr dirty="0"/>
          </a:p>
          <a:p>
            <a:pPr marL="0" lvl="0" indent="0" algn="l" rtl="0">
              <a:spcBef>
                <a:spcPts val="1200"/>
              </a:spcBef>
              <a:spcAft>
                <a:spcPts val="0"/>
              </a:spcAft>
              <a:buNone/>
            </a:pPr>
            <a:r>
              <a:rPr lang="en-US" altLang="zh-TW" dirty="0"/>
              <a:t>PTT</a:t>
            </a:r>
            <a:r>
              <a:rPr lang="zh-TW" altLang="en-US" dirty="0"/>
              <a:t> </a:t>
            </a:r>
            <a:r>
              <a:rPr lang="en-US" altLang="zh-TW" dirty="0"/>
              <a:t>Reference</a:t>
            </a:r>
            <a:endParaRPr lang="en-US" dirty="0"/>
          </a:p>
          <a:p>
            <a:pPr marL="0" lvl="0" indent="0" algn="l" rtl="0">
              <a:spcBef>
                <a:spcPts val="1200"/>
              </a:spcBef>
              <a:spcAft>
                <a:spcPts val="0"/>
              </a:spcAft>
              <a:buNone/>
            </a:pPr>
            <a:r>
              <a:rPr lang="en-US" dirty="0"/>
              <a:t>Grading</a:t>
            </a:r>
          </a:p>
          <a:p>
            <a:pPr marL="0" lvl="0" indent="0" algn="l" rtl="0">
              <a:spcBef>
                <a:spcPts val="1200"/>
              </a:spcBef>
              <a:spcAft>
                <a:spcPts val="1200"/>
              </a:spcAft>
              <a:buNone/>
            </a:pPr>
            <a:r>
              <a:rPr lang="en" dirty="0"/>
              <a:t>UML – Class Diagram</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r>
              <a:rPr lang="en-US" altLang="zh-TW" sz="1800" kern="100" dirty="0">
                <a:effectLst/>
                <a:latin typeface="標楷體" panose="03000509000000000000" pitchFamily="65" charset="-120"/>
                <a:ea typeface="新細明體" panose="02020500000000000000" pitchFamily="18" charset="-120"/>
                <a:cs typeface="Times New Roman" panose="02020603050405020304" pitchFamily="18" charset="0"/>
              </a:rPr>
              <a:t>BBS</a:t>
            </a: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是一種網站系統，是目前流行網路論壇的前身，它允許使用者使用終端程式通過數據機撥接或者網際網路來進行連接，</a:t>
            </a:r>
            <a:r>
              <a:rPr lang="en-US" altLang="zh-TW" sz="1800" kern="100" dirty="0">
                <a:effectLst/>
                <a:latin typeface="Calibri" panose="020F0502020204030204" pitchFamily="34" charset="0"/>
                <a:ea typeface="標楷體" panose="03000509000000000000" pitchFamily="65" charset="-120"/>
                <a:cs typeface="Times New Roman" panose="02020603050405020304" pitchFamily="18" charset="0"/>
              </a:rPr>
              <a:t>BBS</a:t>
            </a: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站台提供佈告欄、分類論壇、新聞閱讀、軟體下載與上傳、遊戲、與其它使用者線上對話等功能。</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endParaRPr lang="en-US" altLang="zh-TW" sz="1800" kern="100" dirty="0">
              <a:effectLst/>
              <a:latin typeface="Calibri" panose="020F0502020204030204" pitchFamily="34" charset="0"/>
              <a:ea typeface="標楷體" panose="03000509000000000000" pitchFamily="65" charset="-120"/>
              <a:cs typeface="Times New Roman" panose="02020603050405020304" pitchFamily="18" charset="0"/>
            </a:endParaRPr>
          </a:p>
          <a:p>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此專案請使用</a:t>
            </a:r>
            <a:r>
              <a:rPr lang="en-US" altLang="zh-TW" sz="1800" kern="100" dirty="0">
                <a:effectLst/>
                <a:latin typeface="Calibri" panose="020F0502020204030204" pitchFamily="34" charset="0"/>
                <a:ea typeface="標楷體" panose="03000509000000000000" pitchFamily="65" charset="-120"/>
                <a:cs typeface="Times New Roman" panose="02020603050405020304" pitchFamily="18" charset="0"/>
              </a:rPr>
              <a:t>C++</a:t>
            </a: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製作一個離線版本的</a:t>
            </a:r>
            <a:r>
              <a:rPr lang="en-US" altLang="zh-TW" sz="1800" kern="100" dirty="0">
                <a:effectLst/>
                <a:latin typeface="Calibri" panose="020F0502020204030204" pitchFamily="34" charset="0"/>
                <a:ea typeface="標楷體" panose="03000509000000000000" pitchFamily="65" charset="-120"/>
                <a:cs typeface="Times New Roman" panose="02020603050405020304" pitchFamily="18" charset="0"/>
              </a:rPr>
              <a:t>PTT</a:t>
            </a:r>
            <a:r>
              <a:rPr lang="zh-TW" altLang="zh-TW" sz="1800" kern="100" dirty="0">
                <a:effectLst/>
                <a:latin typeface="Calibri" panose="020F0502020204030204" pitchFamily="34" charset="0"/>
                <a:ea typeface="標楷體" panose="03000509000000000000" pitchFamily="65" charset="-120"/>
                <a:cs typeface="Times New Roman" panose="02020603050405020304" pitchFamily="18" charset="0"/>
              </a:rPr>
              <a:t>，複製出如下表所列批踢踢實業坊的基本功能。額外部分請大家多多發揮創意可以任意隨心所欲的添加，期待各位做出驚艷我們的作品！</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Classes</a:t>
            </a:r>
            <a:endParaRPr dirty="0"/>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altLang="en-US" dirty="0"/>
              <a:t>程式所需物件，必須使用以下物件來管理，沒做到零分計算</a:t>
            </a:r>
            <a:endParaRPr dirty="0"/>
          </a:p>
          <a:p>
            <a:pPr marL="457200" lvl="0" indent="-342900" algn="l" rtl="0">
              <a:spcBef>
                <a:spcPts val="1200"/>
              </a:spcBef>
              <a:spcAft>
                <a:spcPts val="0"/>
              </a:spcAft>
              <a:buSzPts val="1800"/>
              <a:buAutoNum type="arabicPeriod"/>
            </a:pPr>
            <a:r>
              <a:rPr lang="en-US" altLang="zh-TW" dirty="0" err="1"/>
              <a:t>BoardManager</a:t>
            </a:r>
            <a:r>
              <a:rPr lang="en" dirty="0"/>
              <a:t> 		- 控制</a:t>
            </a:r>
            <a:r>
              <a:rPr lang="zh-TW" altLang="en-US" dirty="0"/>
              <a:t>所有操作</a:t>
            </a:r>
            <a:endParaRPr lang="en-US" altLang="zh-TW" dirty="0"/>
          </a:p>
          <a:p>
            <a:pPr marL="457200" lvl="0" indent="-342900" algn="l" rtl="0">
              <a:spcBef>
                <a:spcPts val="1200"/>
              </a:spcBef>
              <a:spcAft>
                <a:spcPts val="0"/>
              </a:spcAft>
              <a:buSzPts val="1800"/>
              <a:buAutoNum type="arabicPeriod"/>
            </a:pPr>
            <a:r>
              <a:rPr lang="en-US" altLang="zh-TW" dirty="0"/>
              <a:t>Board			- </a:t>
            </a:r>
            <a:r>
              <a:rPr lang="zh-TW" altLang="en-US" dirty="0"/>
              <a:t>看板</a:t>
            </a:r>
          </a:p>
          <a:p>
            <a:pPr marL="457200" lvl="0" indent="-342900" algn="l" rtl="0">
              <a:spcBef>
                <a:spcPts val="0"/>
              </a:spcBef>
              <a:spcAft>
                <a:spcPts val="0"/>
              </a:spcAft>
              <a:buSzPts val="1800"/>
              <a:buAutoNum type="arabicPeriod"/>
            </a:pPr>
            <a:r>
              <a:rPr lang="en-US" altLang="zh-TW" dirty="0"/>
              <a:t>User 			- </a:t>
            </a:r>
            <a:r>
              <a:rPr lang="zh-TW" altLang="en-US" dirty="0"/>
              <a:t>使用者</a:t>
            </a:r>
          </a:p>
          <a:p>
            <a:pPr marL="914400" lvl="1" indent="-317500" algn="l" rtl="0">
              <a:spcBef>
                <a:spcPts val="0"/>
              </a:spcBef>
              <a:spcAft>
                <a:spcPts val="0"/>
              </a:spcAft>
              <a:buSzPts val="1400"/>
              <a:buAutoNum type="alphaLcPeriod"/>
            </a:pPr>
            <a:r>
              <a:rPr lang="en-US" dirty="0" err="1"/>
              <a:t>Adimin</a:t>
            </a:r>
            <a:r>
              <a:rPr lang="en-US" dirty="0"/>
              <a:t>, Member, Guest</a:t>
            </a:r>
            <a:endParaRPr dirty="0"/>
          </a:p>
          <a:p>
            <a:pPr marL="457200" lvl="0" indent="-342900" algn="l" rtl="0">
              <a:spcBef>
                <a:spcPts val="0"/>
              </a:spcBef>
              <a:spcAft>
                <a:spcPts val="0"/>
              </a:spcAft>
              <a:buSzPts val="1800"/>
              <a:buAutoNum type="arabicPeriod"/>
            </a:pPr>
            <a:r>
              <a:rPr lang="en" dirty="0"/>
              <a:t>Viewer			- 將</a:t>
            </a:r>
            <a:r>
              <a:rPr lang="zh-TW" altLang="en-US" dirty="0"/>
              <a:t>頁面</a:t>
            </a:r>
            <a:r>
              <a:rPr lang="en" dirty="0"/>
              <a:t>顯示到畫面上</a:t>
            </a:r>
            <a:endParaRPr dirty="0"/>
          </a:p>
          <a:p>
            <a:pPr marL="457200" lvl="0" indent="0" algn="l" rtl="0">
              <a:spcBef>
                <a:spcPts val="120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Class</a:t>
            </a:r>
            <a:r>
              <a:rPr lang="zh-TW" altLang="en-US" dirty="0"/>
              <a:t> </a:t>
            </a:r>
            <a:r>
              <a:rPr lang="en-US" altLang="zh-TW" dirty="0"/>
              <a:t>Relation</a:t>
            </a:r>
            <a:endParaRPr dirty="0"/>
          </a:p>
        </p:txBody>
      </p:sp>
      <p:grpSp>
        <p:nvGrpSpPr>
          <p:cNvPr id="10" name="群組 9">
            <a:extLst>
              <a:ext uri="{FF2B5EF4-FFF2-40B4-BE49-F238E27FC236}">
                <a16:creationId xmlns:a16="http://schemas.microsoft.com/office/drawing/2014/main" id="{28377F4F-70B2-47CB-A6A1-F62949F01352}"/>
              </a:ext>
            </a:extLst>
          </p:cNvPr>
          <p:cNvGrpSpPr/>
          <p:nvPr/>
        </p:nvGrpSpPr>
        <p:grpSpPr>
          <a:xfrm>
            <a:off x="2090767" y="1277106"/>
            <a:ext cx="3083958" cy="1847519"/>
            <a:chOff x="2090767" y="1277106"/>
            <a:chExt cx="3083958" cy="1847519"/>
          </a:xfrm>
        </p:grpSpPr>
        <p:sp>
          <p:nvSpPr>
            <p:cNvPr id="19" name="Google Shape;142;p25">
              <a:extLst>
                <a:ext uri="{FF2B5EF4-FFF2-40B4-BE49-F238E27FC236}">
                  <a16:creationId xmlns:a16="http://schemas.microsoft.com/office/drawing/2014/main" id="{875F47F6-F892-4927-ADA9-0B49801D4E77}"/>
                </a:ext>
              </a:extLst>
            </p:cNvPr>
            <p:cNvSpPr/>
            <p:nvPr/>
          </p:nvSpPr>
          <p:spPr>
            <a:xfrm>
              <a:off x="2432458" y="2324081"/>
              <a:ext cx="1818089" cy="800544"/>
            </a:xfrm>
            <a:prstGeom prst="roundRect">
              <a:avLst>
                <a:gd name="adj" fmla="val 16667"/>
              </a:avLst>
            </a:prstGeom>
            <a:solidFill>
              <a:srgbClr val="7F6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dirty="0">
                  <a:solidFill>
                    <a:schemeClr val="dk1"/>
                  </a:solidFill>
                </a:rPr>
                <a:t>Board</a:t>
              </a:r>
              <a:endParaRPr sz="1200" dirty="0">
                <a:solidFill>
                  <a:schemeClr val="dk1"/>
                </a:solidFill>
              </a:endParaRPr>
            </a:p>
          </p:txBody>
        </p:sp>
        <p:sp>
          <p:nvSpPr>
            <p:cNvPr id="18" name="Google Shape;142;p25">
              <a:extLst>
                <a:ext uri="{FF2B5EF4-FFF2-40B4-BE49-F238E27FC236}">
                  <a16:creationId xmlns:a16="http://schemas.microsoft.com/office/drawing/2014/main" id="{BC30FDBD-6FAB-4203-99B9-C21BE7F12FAF}"/>
                </a:ext>
              </a:extLst>
            </p:cNvPr>
            <p:cNvSpPr/>
            <p:nvPr/>
          </p:nvSpPr>
          <p:spPr>
            <a:xfrm>
              <a:off x="2278176" y="2324081"/>
              <a:ext cx="1818089" cy="800544"/>
            </a:xfrm>
            <a:prstGeom prst="roundRect">
              <a:avLst>
                <a:gd name="adj" fmla="val 16667"/>
              </a:avLst>
            </a:prstGeom>
            <a:solidFill>
              <a:srgbClr val="7F6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dirty="0">
                  <a:solidFill>
                    <a:schemeClr val="dk1"/>
                  </a:solidFill>
                </a:rPr>
                <a:t>Board</a:t>
              </a:r>
              <a:endParaRPr sz="1200" dirty="0">
                <a:solidFill>
                  <a:schemeClr val="dk1"/>
                </a:solidFill>
              </a:endParaRPr>
            </a:p>
          </p:txBody>
        </p:sp>
        <p:grpSp>
          <p:nvGrpSpPr>
            <p:cNvPr id="4" name="Google Shape;141;p25">
              <a:extLst>
                <a:ext uri="{FF2B5EF4-FFF2-40B4-BE49-F238E27FC236}">
                  <a16:creationId xmlns:a16="http://schemas.microsoft.com/office/drawing/2014/main" id="{59EB5FC4-9762-4700-8827-351B817D6C76}"/>
                </a:ext>
              </a:extLst>
            </p:cNvPr>
            <p:cNvGrpSpPr/>
            <p:nvPr/>
          </p:nvGrpSpPr>
          <p:grpSpPr>
            <a:xfrm>
              <a:off x="2090767" y="1277106"/>
              <a:ext cx="3083958" cy="1847519"/>
              <a:chOff x="2411595" y="1040438"/>
              <a:chExt cx="2493498" cy="1784183"/>
            </a:xfrm>
          </p:grpSpPr>
          <p:sp>
            <p:nvSpPr>
              <p:cNvPr id="5" name="Google Shape;142;p25">
                <a:extLst>
                  <a:ext uri="{FF2B5EF4-FFF2-40B4-BE49-F238E27FC236}">
                    <a16:creationId xmlns:a16="http://schemas.microsoft.com/office/drawing/2014/main" id="{8475D83B-7C3E-4510-BDED-097A5634BFB2}"/>
                  </a:ext>
                </a:extLst>
              </p:cNvPr>
              <p:cNvSpPr/>
              <p:nvPr/>
            </p:nvSpPr>
            <p:spPr>
              <a:xfrm>
                <a:off x="2411595" y="2051521"/>
                <a:ext cx="1469994" cy="773100"/>
              </a:xfrm>
              <a:prstGeom prst="roundRect">
                <a:avLst>
                  <a:gd name="adj" fmla="val 16667"/>
                </a:avLst>
              </a:prstGeom>
              <a:solidFill>
                <a:srgbClr val="7F6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dirty="0">
                    <a:solidFill>
                      <a:schemeClr val="dk1"/>
                    </a:solidFill>
                  </a:rPr>
                  <a:t>Board</a:t>
                </a:r>
                <a:endParaRPr sz="1200" dirty="0">
                  <a:solidFill>
                    <a:schemeClr val="dk1"/>
                  </a:solidFill>
                </a:endParaRPr>
              </a:p>
            </p:txBody>
          </p:sp>
          <p:sp>
            <p:nvSpPr>
              <p:cNvPr id="8" name="Google Shape;145;p25">
                <a:extLst>
                  <a:ext uri="{FF2B5EF4-FFF2-40B4-BE49-F238E27FC236}">
                    <a16:creationId xmlns:a16="http://schemas.microsoft.com/office/drawing/2014/main" id="{D80176BF-BB56-4493-A979-9D48228FFB14}"/>
                  </a:ext>
                </a:extLst>
              </p:cNvPr>
              <p:cNvSpPr/>
              <p:nvPr/>
            </p:nvSpPr>
            <p:spPr>
              <a:xfrm>
                <a:off x="3552544" y="1040438"/>
                <a:ext cx="1352549" cy="773100"/>
              </a:xfrm>
              <a:prstGeom prst="roundRect">
                <a:avLst>
                  <a:gd name="adj" fmla="val 16667"/>
                </a:avLst>
              </a:prstGeom>
              <a:solidFill>
                <a:srgbClr val="7F6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err="1">
                    <a:solidFill>
                      <a:schemeClr val="dk1"/>
                    </a:solidFill>
                  </a:rPr>
                  <a:t>BoardManager</a:t>
                </a:r>
                <a:endParaRPr sz="1200" dirty="0">
                  <a:solidFill>
                    <a:schemeClr val="dk1"/>
                  </a:solidFill>
                </a:endParaRPr>
              </a:p>
            </p:txBody>
          </p:sp>
        </p:grpSp>
      </p:grpSp>
      <p:sp>
        <p:nvSpPr>
          <p:cNvPr id="22" name="Google Shape;142;p25">
            <a:extLst>
              <a:ext uri="{FF2B5EF4-FFF2-40B4-BE49-F238E27FC236}">
                <a16:creationId xmlns:a16="http://schemas.microsoft.com/office/drawing/2014/main" id="{D02A34BF-53FD-41FA-9495-C9A5F2F82972}"/>
              </a:ext>
            </a:extLst>
          </p:cNvPr>
          <p:cNvSpPr/>
          <p:nvPr/>
        </p:nvSpPr>
        <p:spPr>
          <a:xfrm>
            <a:off x="5064809" y="2324081"/>
            <a:ext cx="1818089" cy="800544"/>
          </a:xfrm>
          <a:prstGeom prst="roundRect">
            <a:avLst>
              <a:gd name="adj" fmla="val 16667"/>
            </a:avLst>
          </a:prstGeom>
          <a:solidFill>
            <a:srgbClr val="7F6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dirty="0">
                <a:solidFill>
                  <a:schemeClr val="dk1"/>
                </a:solidFill>
              </a:rPr>
              <a:t>Board</a:t>
            </a:r>
            <a:endParaRPr sz="1200" dirty="0">
              <a:solidFill>
                <a:schemeClr val="dk1"/>
              </a:solidFill>
            </a:endParaRPr>
          </a:p>
        </p:txBody>
      </p:sp>
      <p:sp>
        <p:nvSpPr>
          <p:cNvPr id="23" name="Google Shape;142;p25">
            <a:extLst>
              <a:ext uri="{FF2B5EF4-FFF2-40B4-BE49-F238E27FC236}">
                <a16:creationId xmlns:a16="http://schemas.microsoft.com/office/drawing/2014/main" id="{32C2974E-14C9-4B5E-96BB-7EFCE01116DD}"/>
              </a:ext>
            </a:extLst>
          </p:cNvPr>
          <p:cNvSpPr/>
          <p:nvPr/>
        </p:nvSpPr>
        <p:spPr>
          <a:xfrm>
            <a:off x="4910527" y="2324081"/>
            <a:ext cx="1818089" cy="800544"/>
          </a:xfrm>
          <a:prstGeom prst="roundRect">
            <a:avLst>
              <a:gd name="adj" fmla="val 16667"/>
            </a:avLst>
          </a:prstGeom>
          <a:solidFill>
            <a:srgbClr val="7F6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dirty="0">
                <a:solidFill>
                  <a:schemeClr val="dk1"/>
                </a:solidFill>
              </a:rPr>
              <a:t>Board</a:t>
            </a:r>
            <a:endParaRPr sz="1200" dirty="0">
              <a:solidFill>
                <a:schemeClr val="dk1"/>
              </a:solidFill>
            </a:endParaRPr>
          </a:p>
        </p:txBody>
      </p:sp>
      <p:sp>
        <p:nvSpPr>
          <p:cNvPr id="24" name="Google Shape;142;p25">
            <a:extLst>
              <a:ext uri="{FF2B5EF4-FFF2-40B4-BE49-F238E27FC236}">
                <a16:creationId xmlns:a16="http://schemas.microsoft.com/office/drawing/2014/main" id="{57DA8F1D-C61A-45DC-B374-033107736A15}"/>
              </a:ext>
            </a:extLst>
          </p:cNvPr>
          <p:cNvSpPr/>
          <p:nvPr/>
        </p:nvSpPr>
        <p:spPr>
          <a:xfrm>
            <a:off x="4723118" y="2324081"/>
            <a:ext cx="1818088" cy="800544"/>
          </a:xfrm>
          <a:prstGeom prst="roundRect">
            <a:avLst>
              <a:gd name="adj" fmla="val 16667"/>
            </a:avLst>
          </a:prstGeom>
          <a:solidFill>
            <a:srgbClr val="7F6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dirty="0">
                <a:solidFill>
                  <a:schemeClr val="dk1"/>
                </a:solidFill>
              </a:rPr>
              <a:t>User</a:t>
            </a:r>
            <a:endParaRPr sz="1200" dirty="0">
              <a:solidFill>
                <a:schemeClr val="dk1"/>
              </a:solidFill>
            </a:endParaRPr>
          </a:p>
        </p:txBody>
      </p:sp>
      <p:cxnSp>
        <p:nvCxnSpPr>
          <p:cNvPr id="26" name="接點: 肘形 25">
            <a:extLst>
              <a:ext uri="{FF2B5EF4-FFF2-40B4-BE49-F238E27FC236}">
                <a16:creationId xmlns:a16="http://schemas.microsoft.com/office/drawing/2014/main" id="{F7BC1CC7-FDF5-4F33-A989-3DDBDB624065}"/>
              </a:ext>
            </a:extLst>
          </p:cNvPr>
          <p:cNvCxnSpPr>
            <a:stCxn id="8" idx="1"/>
            <a:endCxn id="5" idx="0"/>
          </p:cNvCxnSpPr>
          <p:nvPr/>
        </p:nvCxnSpPr>
        <p:spPr>
          <a:xfrm rot="10800000" flipV="1">
            <a:off x="2999811" y="1677377"/>
            <a:ext cx="502082" cy="64670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接點: 肘形 28">
            <a:extLst>
              <a:ext uri="{FF2B5EF4-FFF2-40B4-BE49-F238E27FC236}">
                <a16:creationId xmlns:a16="http://schemas.microsoft.com/office/drawing/2014/main" id="{ED126E5D-A5A6-4AD5-9844-523BF55874AD}"/>
              </a:ext>
            </a:extLst>
          </p:cNvPr>
          <p:cNvCxnSpPr>
            <a:cxnSpLocks/>
            <a:stCxn id="8" idx="3"/>
            <a:endCxn id="24" idx="0"/>
          </p:cNvCxnSpPr>
          <p:nvPr/>
        </p:nvCxnSpPr>
        <p:spPr>
          <a:xfrm>
            <a:off x="5174725" y="1677378"/>
            <a:ext cx="457437" cy="64670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Google Shape;142;p25">
            <a:extLst>
              <a:ext uri="{FF2B5EF4-FFF2-40B4-BE49-F238E27FC236}">
                <a16:creationId xmlns:a16="http://schemas.microsoft.com/office/drawing/2014/main" id="{BFB59506-710F-4B17-A764-F0B2EC78EC28}"/>
              </a:ext>
            </a:extLst>
          </p:cNvPr>
          <p:cNvSpPr/>
          <p:nvPr/>
        </p:nvSpPr>
        <p:spPr>
          <a:xfrm>
            <a:off x="2432457" y="3630437"/>
            <a:ext cx="1818089" cy="800544"/>
          </a:xfrm>
          <a:prstGeom prst="roundRect">
            <a:avLst>
              <a:gd name="adj" fmla="val 16667"/>
            </a:avLst>
          </a:prstGeom>
          <a:solidFill>
            <a:srgbClr val="7F6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dirty="0">
                <a:solidFill>
                  <a:schemeClr val="dk1"/>
                </a:solidFill>
              </a:rPr>
              <a:t>Board</a:t>
            </a:r>
            <a:endParaRPr sz="1200" dirty="0">
              <a:solidFill>
                <a:schemeClr val="dk1"/>
              </a:solidFill>
            </a:endParaRPr>
          </a:p>
        </p:txBody>
      </p:sp>
      <p:sp>
        <p:nvSpPr>
          <p:cNvPr id="33" name="Google Shape;142;p25">
            <a:extLst>
              <a:ext uri="{FF2B5EF4-FFF2-40B4-BE49-F238E27FC236}">
                <a16:creationId xmlns:a16="http://schemas.microsoft.com/office/drawing/2014/main" id="{8AAD204F-4451-4AE0-A22B-34AD56DDF2F6}"/>
              </a:ext>
            </a:extLst>
          </p:cNvPr>
          <p:cNvSpPr/>
          <p:nvPr/>
        </p:nvSpPr>
        <p:spPr>
          <a:xfrm>
            <a:off x="2278175" y="3630437"/>
            <a:ext cx="1818089" cy="800544"/>
          </a:xfrm>
          <a:prstGeom prst="roundRect">
            <a:avLst>
              <a:gd name="adj" fmla="val 16667"/>
            </a:avLst>
          </a:prstGeom>
          <a:solidFill>
            <a:srgbClr val="7F6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dirty="0">
                <a:solidFill>
                  <a:schemeClr val="dk1"/>
                </a:solidFill>
              </a:rPr>
              <a:t>Board</a:t>
            </a:r>
            <a:endParaRPr sz="1200" dirty="0">
              <a:solidFill>
                <a:schemeClr val="dk1"/>
              </a:solidFill>
            </a:endParaRPr>
          </a:p>
        </p:txBody>
      </p:sp>
      <p:sp>
        <p:nvSpPr>
          <p:cNvPr id="34" name="Google Shape;142;p25">
            <a:extLst>
              <a:ext uri="{FF2B5EF4-FFF2-40B4-BE49-F238E27FC236}">
                <a16:creationId xmlns:a16="http://schemas.microsoft.com/office/drawing/2014/main" id="{D919078F-EF02-4B3F-8935-E2063D6C73A4}"/>
              </a:ext>
            </a:extLst>
          </p:cNvPr>
          <p:cNvSpPr/>
          <p:nvPr/>
        </p:nvSpPr>
        <p:spPr>
          <a:xfrm>
            <a:off x="2090766" y="3630437"/>
            <a:ext cx="1818088" cy="800544"/>
          </a:xfrm>
          <a:prstGeom prst="roundRect">
            <a:avLst>
              <a:gd name="adj" fmla="val 16667"/>
            </a:avLst>
          </a:prstGeom>
          <a:solidFill>
            <a:srgbClr val="7F6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TW" dirty="0">
                <a:solidFill>
                  <a:schemeClr val="dk1"/>
                </a:solidFill>
              </a:rPr>
              <a:t>Post</a:t>
            </a:r>
            <a:endParaRPr sz="1200" dirty="0">
              <a:solidFill>
                <a:schemeClr val="dk1"/>
              </a:solidFill>
            </a:endParaRPr>
          </a:p>
        </p:txBody>
      </p:sp>
      <p:cxnSp>
        <p:nvCxnSpPr>
          <p:cNvPr id="35" name="接點: 肘形 34">
            <a:extLst>
              <a:ext uri="{FF2B5EF4-FFF2-40B4-BE49-F238E27FC236}">
                <a16:creationId xmlns:a16="http://schemas.microsoft.com/office/drawing/2014/main" id="{B532FF2E-48E1-4119-A192-339589459BE2}"/>
              </a:ext>
            </a:extLst>
          </p:cNvPr>
          <p:cNvCxnSpPr>
            <a:cxnSpLocks/>
            <a:stCxn id="5" idx="2"/>
            <a:endCxn id="34" idx="0"/>
          </p:cNvCxnSpPr>
          <p:nvPr/>
        </p:nvCxnSpPr>
        <p:spPr>
          <a:xfrm rot="5400000">
            <a:off x="2746905" y="3377531"/>
            <a:ext cx="505812" cy="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文字方塊 35">
            <a:extLst>
              <a:ext uri="{FF2B5EF4-FFF2-40B4-BE49-F238E27FC236}">
                <a16:creationId xmlns:a16="http://schemas.microsoft.com/office/drawing/2014/main" id="{E2F0FAC7-B049-42FA-962B-A7D62DD8B23E}"/>
              </a:ext>
            </a:extLst>
          </p:cNvPr>
          <p:cNvSpPr txBox="1"/>
          <p:nvPr/>
        </p:nvSpPr>
        <p:spPr>
          <a:xfrm>
            <a:off x="1827032" y="3223642"/>
            <a:ext cx="1210849" cy="307777"/>
          </a:xfrm>
          <a:prstGeom prst="rect">
            <a:avLst/>
          </a:prstGeom>
          <a:noFill/>
        </p:spPr>
        <p:txBody>
          <a:bodyPr wrap="square" rtlCol="0">
            <a:spAutoFit/>
          </a:bodyPr>
          <a:lstStyle/>
          <a:p>
            <a:r>
              <a:rPr lang="en-US" altLang="zh-TW" dirty="0">
                <a:solidFill>
                  <a:schemeClr val="tx1"/>
                </a:solidFill>
              </a:rPr>
              <a:t>Each Board</a:t>
            </a:r>
            <a:endParaRPr lang="zh-TW" altLang="en-US" dirty="0">
              <a:solidFill>
                <a:schemeClr val="tx1"/>
              </a:solidFill>
            </a:endParaRPr>
          </a:p>
        </p:txBody>
      </p:sp>
    </p:spTree>
    <p:extLst>
      <p:ext uri="{BB962C8B-B14F-4D97-AF65-F5344CB8AC3E}">
        <p14:creationId xmlns:p14="http://schemas.microsoft.com/office/powerpoint/2010/main" val="3632373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Class </a:t>
            </a:r>
            <a:r>
              <a:rPr lang="en-US" altLang="zh-TW" dirty="0" err="1"/>
              <a:t>BoardManager</a:t>
            </a:r>
            <a:r>
              <a:rPr lang="en" dirty="0"/>
              <a:t> Specs</a:t>
            </a:r>
            <a:endParaRPr dirty="0"/>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rtl="0">
              <a:spcBef>
                <a:spcPts val="0"/>
              </a:spcBef>
              <a:spcAft>
                <a:spcPts val="0"/>
              </a:spcAft>
              <a:buNone/>
            </a:pPr>
            <a:r>
              <a:rPr lang="zh-TW" altLang="en-US" dirty="0"/>
              <a:t>必須由 </a:t>
            </a:r>
            <a:r>
              <a:rPr lang="en-US" altLang="zh-TW" dirty="0" err="1"/>
              <a:t>BoardManager</a:t>
            </a:r>
            <a:r>
              <a:rPr lang="zh-TW" altLang="en-US" dirty="0"/>
              <a:t> 來管理所有物件</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en-US" altLang="zh-TW" dirty="0"/>
              <a:t>class </a:t>
            </a:r>
            <a:r>
              <a:rPr lang="en-US" altLang="zh-TW" dirty="0" err="1"/>
              <a:t>BoardManager</a:t>
            </a:r>
            <a:endParaRPr lang="en-US" altLang="zh-TW" dirty="0"/>
          </a:p>
          <a:p>
            <a:pPr marL="0" lvl="0" indent="0" algn="l" rtl="0">
              <a:spcBef>
                <a:spcPts val="0"/>
              </a:spcBef>
              <a:spcAft>
                <a:spcPts val="0"/>
              </a:spcAft>
              <a:buNone/>
            </a:pPr>
            <a:r>
              <a:rPr lang="en-US" altLang="zh-TW" dirty="0"/>
              <a:t>{</a:t>
            </a:r>
          </a:p>
          <a:p>
            <a:pPr marL="0" lvl="0" indent="0" algn="l" rtl="0">
              <a:spcBef>
                <a:spcPts val="0"/>
              </a:spcBef>
              <a:spcAft>
                <a:spcPts val="0"/>
              </a:spcAft>
              <a:buNone/>
            </a:pPr>
            <a:r>
              <a:rPr lang="en-US" altLang="zh-TW" dirty="0"/>
              <a:t>    std::vector &lt;User*&gt; users;</a:t>
            </a:r>
          </a:p>
          <a:p>
            <a:pPr marL="0" lvl="0" indent="0" algn="l" rtl="0">
              <a:spcBef>
                <a:spcPts val="0"/>
              </a:spcBef>
              <a:spcAft>
                <a:spcPts val="0"/>
              </a:spcAft>
              <a:buNone/>
            </a:pPr>
            <a:r>
              <a:rPr lang="en-US" altLang="zh-TW" dirty="0"/>
              <a:t>    std::vector &lt;Board&gt; boards;</a:t>
            </a:r>
          </a:p>
          <a:p>
            <a:pPr marL="0" lvl="0" indent="0" algn="l" rtl="0">
              <a:spcBef>
                <a:spcPts val="0"/>
              </a:spcBef>
              <a:spcAft>
                <a:spcPts val="0"/>
              </a:spcAft>
              <a:buNone/>
            </a:pPr>
            <a:r>
              <a:rPr lang="en-US" altLang="zh-TW" dirty="0"/>
              <a:t>    int </a:t>
            </a:r>
            <a:r>
              <a:rPr lang="en-US" altLang="zh-TW" dirty="0" err="1"/>
              <a:t>current_user</a:t>
            </a:r>
            <a:r>
              <a:rPr lang="en-US" altLang="zh-TW" dirty="0"/>
              <a:t>;</a:t>
            </a:r>
          </a:p>
          <a:p>
            <a:pPr marL="0" lvl="0" indent="0" algn="l" rtl="0">
              <a:spcBef>
                <a:spcPts val="0"/>
              </a:spcBef>
              <a:spcAft>
                <a:spcPts val="0"/>
              </a:spcAft>
              <a:buNone/>
            </a:pPr>
            <a:endParaRPr lang="en-US" altLang="zh-TW" dirty="0"/>
          </a:p>
          <a:p>
            <a:pPr marL="0" lvl="0" indent="0" algn="l" rtl="0">
              <a:spcBef>
                <a:spcPts val="0"/>
              </a:spcBef>
              <a:spcAft>
                <a:spcPts val="0"/>
              </a:spcAft>
              <a:buNone/>
            </a:pPr>
            <a:r>
              <a:rPr lang="en-US" altLang="zh-TW" dirty="0"/>
              <a:t>    </a:t>
            </a:r>
            <a:r>
              <a:rPr lang="en-US" altLang="zh-TW" dirty="0" err="1"/>
              <a:t>BoardState</a:t>
            </a:r>
            <a:r>
              <a:rPr lang="en-US" altLang="zh-TW" dirty="0"/>
              <a:t> state;</a:t>
            </a:r>
          </a:p>
          <a:p>
            <a:pPr marL="0" lvl="0" indent="0" algn="l" rtl="0">
              <a:spcBef>
                <a:spcPts val="0"/>
              </a:spcBef>
              <a:spcAft>
                <a:spcPts val="0"/>
              </a:spcAft>
              <a:buNone/>
            </a:pPr>
            <a:r>
              <a:rPr lang="en-US" altLang="zh-TW" dirty="0"/>
              <a:t>    Viewer </a:t>
            </a:r>
            <a:r>
              <a:rPr lang="en-US" altLang="zh-TW" dirty="0" err="1"/>
              <a:t>viewer</a:t>
            </a:r>
            <a:r>
              <a:rPr lang="en-US" altLang="zh-TW" dirty="0"/>
              <a:t>;</a:t>
            </a:r>
          </a:p>
          <a:p>
            <a:pPr marL="0" lvl="0" indent="0" algn="l" rtl="0">
              <a:spcBef>
                <a:spcPts val="0"/>
              </a:spcBef>
              <a:spcAft>
                <a:spcPts val="0"/>
              </a:spcAft>
              <a:buNone/>
            </a:pPr>
            <a:endParaRPr lang="en-US" altLang="zh-TW" dirty="0"/>
          </a:p>
          <a:p>
            <a:pPr marL="0" lvl="0" indent="0" algn="l" rtl="0">
              <a:spcBef>
                <a:spcPts val="0"/>
              </a:spcBef>
              <a:spcAft>
                <a:spcPts val="0"/>
              </a:spcAft>
              <a:buNone/>
            </a:pPr>
            <a:r>
              <a:rPr lang="en-US" altLang="zh-TW" dirty="0"/>
              <a:t>}</a:t>
            </a:r>
            <a:endParaRPr lang="en-US" dirty="0"/>
          </a:p>
        </p:txBody>
      </p:sp>
      <p:sp>
        <p:nvSpPr>
          <p:cNvPr id="7" name="文字方塊 6">
            <a:extLst>
              <a:ext uri="{FF2B5EF4-FFF2-40B4-BE49-F238E27FC236}">
                <a16:creationId xmlns:a16="http://schemas.microsoft.com/office/drawing/2014/main" id="{D1BBF03F-EC9C-46D3-ACC4-A332459ABF17}"/>
              </a:ext>
            </a:extLst>
          </p:cNvPr>
          <p:cNvSpPr txBox="1"/>
          <p:nvPr/>
        </p:nvSpPr>
        <p:spPr>
          <a:xfrm>
            <a:off x="4430684" y="1017725"/>
            <a:ext cx="4713316" cy="2917722"/>
          </a:xfrm>
          <a:prstGeom prst="rect">
            <a:avLst/>
          </a:prstGeom>
          <a:noFill/>
        </p:spPr>
        <p:txBody>
          <a:bodyPr wrap="square">
            <a:spAutoFit/>
          </a:bodyPr>
          <a:lstStyle/>
          <a:p>
            <a:pPr>
              <a:lnSpc>
                <a:spcPct val="115000"/>
              </a:lnSpc>
              <a:buClr>
                <a:schemeClr val="lt2"/>
              </a:buClr>
              <a:buSzPts val="1800"/>
            </a:pPr>
            <a:endParaRPr lang="en-US" altLang="zh-TW" sz="1800" dirty="0">
              <a:solidFill>
                <a:schemeClr val="lt2"/>
              </a:solidFill>
            </a:endParaRPr>
          </a:p>
          <a:p>
            <a:pPr>
              <a:lnSpc>
                <a:spcPct val="115000"/>
              </a:lnSpc>
              <a:buClr>
                <a:schemeClr val="lt2"/>
              </a:buClr>
              <a:buSzPts val="1800"/>
            </a:pPr>
            <a:endParaRPr lang="en-US" altLang="zh-TW" sz="1800" dirty="0">
              <a:solidFill>
                <a:schemeClr val="lt2"/>
              </a:solidFill>
            </a:endParaRPr>
          </a:p>
          <a:p>
            <a:pPr>
              <a:lnSpc>
                <a:spcPct val="115000"/>
              </a:lnSpc>
              <a:buClr>
                <a:schemeClr val="lt2"/>
              </a:buClr>
              <a:buSzPts val="1800"/>
            </a:pPr>
            <a:r>
              <a:rPr lang="en-US" altLang="zh-TW" sz="1800" dirty="0" err="1">
                <a:solidFill>
                  <a:schemeClr val="lt2"/>
                </a:solidFill>
              </a:rPr>
              <a:t>enum</a:t>
            </a:r>
            <a:r>
              <a:rPr lang="en-US" altLang="zh-TW" sz="1800" dirty="0">
                <a:solidFill>
                  <a:schemeClr val="lt2"/>
                </a:solidFill>
              </a:rPr>
              <a:t> </a:t>
            </a:r>
            <a:r>
              <a:rPr lang="en-US" altLang="zh-TW" sz="1800" dirty="0" err="1">
                <a:solidFill>
                  <a:schemeClr val="lt2"/>
                </a:solidFill>
              </a:rPr>
              <a:t>BoardState</a:t>
            </a:r>
            <a:endParaRPr lang="en-US" altLang="zh-TW" sz="1800" dirty="0">
              <a:solidFill>
                <a:schemeClr val="lt2"/>
              </a:solidFill>
            </a:endParaRPr>
          </a:p>
          <a:p>
            <a:pPr>
              <a:lnSpc>
                <a:spcPct val="115000"/>
              </a:lnSpc>
              <a:buClr>
                <a:schemeClr val="lt2"/>
              </a:buClr>
              <a:buSzPts val="1800"/>
            </a:pPr>
            <a:r>
              <a:rPr lang="en-US" altLang="zh-TW" sz="1800" dirty="0">
                <a:solidFill>
                  <a:schemeClr val="lt2"/>
                </a:solidFill>
              </a:rPr>
              <a:t>{</a:t>
            </a:r>
          </a:p>
          <a:p>
            <a:pPr>
              <a:lnSpc>
                <a:spcPct val="115000"/>
              </a:lnSpc>
              <a:buClr>
                <a:schemeClr val="lt2"/>
              </a:buClr>
              <a:buSzPts val="1800"/>
            </a:pPr>
            <a:r>
              <a:rPr lang="en-US" altLang="zh-TW" sz="1800" dirty="0">
                <a:solidFill>
                  <a:schemeClr val="lt2"/>
                </a:solidFill>
              </a:rPr>
              <a:t>    MENU,</a:t>
            </a:r>
          </a:p>
          <a:p>
            <a:pPr>
              <a:lnSpc>
                <a:spcPct val="115000"/>
              </a:lnSpc>
              <a:buClr>
                <a:schemeClr val="lt2"/>
              </a:buClr>
              <a:buSzPts val="1800"/>
            </a:pPr>
            <a:r>
              <a:rPr lang="en-US" altLang="zh-TW" sz="1800" dirty="0">
                <a:solidFill>
                  <a:schemeClr val="lt2"/>
                </a:solidFill>
              </a:rPr>
              <a:t>    SELECT_BOARD,</a:t>
            </a:r>
          </a:p>
          <a:p>
            <a:pPr>
              <a:lnSpc>
                <a:spcPct val="115000"/>
              </a:lnSpc>
              <a:buClr>
                <a:schemeClr val="lt2"/>
              </a:buClr>
              <a:buSzPts val="1800"/>
            </a:pPr>
            <a:r>
              <a:rPr lang="en-US" altLang="zh-TW" sz="1800" dirty="0">
                <a:solidFill>
                  <a:schemeClr val="lt2"/>
                </a:solidFill>
              </a:rPr>
              <a:t>    BOARD,</a:t>
            </a:r>
          </a:p>
          <a:p>
            <a:pPr>
              <a:lnSpc>
                <a:spcPct val="115000"/>
              </a:lnSpc>
              <a:buClr>
                <a:schemeClr val="lt2"/>
              </a:buClr>
              <a:buSzPts val="1800"/>
            </a:pPr>
            <a:r>
              <a:rPr lang="en-US" altLang="zh-TW" sz="1800" dirty="0">
                <a:solidFill>
                  <a:schemeClr val="lt2"/>
                </a:solidFill>
              </a:rPr>
              <a:t>    POST</a:t>
            </a:r>
          </a:p>
          <a:p>
            <a:r>
              <a:rPr lang="en-US" altLang="zh-TW" sz="1800" dirty="0">
                <a:solidFill>
                  <a:schemeClr val="lt2"/>
                </a:solidFill>
              </a:rPr>
              <a:t>}</a:t>
            </a:r>
            <a:endParaRPr lang="zh-TW" altLang="en-US" sz="1800" dirty="0">
              <a:solidFill>
                <a:schemeClr val="l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Class </a:t>
            </a:r>
            <a:r>
              <a:rPr lang="en-US" altLang="zh-TW" dirty="0"/>
              <a:t>User</a:t>
            </a:r>
            <a:r>
              <a:rPr lang="en" dirty="0"/>
              <a:t> Example</a:t>
            </a:r>
            <a:endParaRPr dirty="0"/>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根據</a:t>
            </a:r>
            <a:r>
              <a:rPr lang="zh-TW" altLang="en-US" dirty="0"/>
              <a:t>帳戶權限生成對應的使用者</a:t>
            </a:r>
            <a:endParaRPr dirty="0"/>
          </a:p>
          <a:p>
            <a:pPr marL="0" lvl="0" indent="0" algn="l" rtl="0">
              <a:spcBef>
                <a:spcPts val="1200"/>
              </a:spcBef>
              <a:spcAft>
                <a:spcPts val="0"/>
              </a:spcAft>
              <a:buNone/>
            </a:pPr>
            <a:r>
              <a:rPr lang="en-US" dirty="0" err="1"/>
              <a:t>users.push_back</a:t>
            </a:r>
            <a:r>
              <a:rPr lang="en-US" dirty="0"/>
              <a:t>(new </a:t>
            </a:r>
            <a:r>
              <a:rPr lang="en-US" dirty="0" err="1"/>
              <a:t>Adiministrator</a:t>
            </a:r>
            <a:r>
              <a:rPr lang="en-US" dirty="0"/>
              <a:t>(...))</a:t>
            </a:r>
          </a:p>
          <a:p>
            <a:pPr marL="0" lvl="0" indent="0" algn="l" rtl="0">
              <a:spcBef>
                <a:spcPts val="1200"/>
              </a:spcBef>
              <a:spcAft>
                <a:spcPts val="0"/>
              </a:spcAft>
              <a:buNone/>
            </a:pPr>
            <a:r>
              <a:rPr lang="en-US" dirty="0" err="1"/>
              <a:t>users.push_back</a:t>
            </a:r>
            <a:r>
              <a:rPr lang="en-US" dirty="0"/>
              <a:t>(new Member(...))</a:t>
            </a:r>
          </a:p>
          <a:p>
            <a:pPr marL="0" lvl="0" indent="0" algn="l" rtl="0">
              <a:spcBef>
                <a:spcPts val="1200"/>
              </a:spcBef>
              <a:spcAft>
                <a:spcPts val="0"/>
              </a:spcAft>
              <a:buNone/>
            </a:pPr>
            <a:r>
              <a:rPr lang="en-US" dirty="0" err="1"/>
              <a:t>users.push_back</a:t>
            </a:r>
            <a:r>
              <a:rPr lang="en-US" dirty="0"/>
              <a:t>(new Guest(...))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 GameManager Example</a:t>
            </a:r>
            <a:endParaRPr/>
          </a:p>
        </p:txBody>
      </p:sp>
      <p:sp>
        <p:nvSpPr>
          <p:cNvPr id="91" name="Google Shape;91;p19"/>
          <p:cNvSpPr txBox="1">
            <a:spLocks noGrp="1"/>
          </p:cNvSpPr>
          <p:nvPr>
            <p:ph type="body" idx="1"/>
          </p:nvPr>
        </p:nvSpPr>
        <p:spPr>
          <a:xfrm>
            <a:off x="311700" y="1152475"/>
            <a:ext cx="3719973"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dirty="0"/>
              <a:t>if(state == </a:t>
            </a:r>
            <a:r>
              <a:rPr lang="en-US" dirty="0"/>
              <a:t>MENU</a:t>
            </a:r>
            <a:r>
              <a:rPr lang="en" dirty="0"/>
              <a:t>)</a:t>
            </a:r>
          </a:p>
          <a:p>
            <a:pPr marL="0" lvl="0" indent="0" algn="l" rtl="0">
              <a:spcBef>
                <a:spcPts val="0"/>
              </a:spcBef>
              <a:spcAft>
                <a:spcPts val="0"/>
              </a:spcAft>
              <a:buNone/>
            </a:pPr>
            <a:r>
              <a:rPr lang="en" dirty="0"/>
              <a:t>{</a:t>
            </a:r>
            <a:endParaRPr dirty="0"/>
          </a:p>
          <a:p>
            <a:pPr marL="0" lvl="0" indent="457200" algn="l" rtl="0">
              <a:spcBef>
                <a:spcPts val="1200"/>
              </a:spcBef>
              <a:spcAft>
                <a:spcPts val="0"/>
              </a:spcAft>
              <a:buNone/>
            </a:pPr>
            <a:r>
              <a:rPr lang="en" dirty="0"/>
              <a:t>// Enter the account</a:t>
            </a:r>
            <a:endParaRPr dirty="0"/>
          </a:p>
          <a:p>
            <a:pPr marL="0" lvl="0" indent="0" algn="l" rtl="0">
              <a:spcBef>
                <a:spcPts val="1200"/>
              </a:spcBef>
              <a:spcAft>
                <a:spcPts val="1200"/>
              </a:spcAft>
              <a:buNone/>
            </a:pPr>
            <a:r>
              <a:rPr lang="en" dirty="0"/>
              <a:t>}</a:t>
            </a:r>
          </a:p>
          <a:p>
            <a:pPr marL="0" lvl="0" indent="0" algn="l" rtl="0">
              <a:spcBef>
                <a:spcPts val="1200"/>
              </a:spcBef>
              <a:spcAft>
                <a:spcPts val="1200"/>
              </a:spcAft>
              <a:buNone/>
            </a:pPr>
            <a:r>
              <a:rPr lang="en-US" dirty="0"/>
              <a:t>e</a:t>
            </a:r>
            <a:r>
              <a:rPr lang="en" dirty="0"/>
              <a:t>lse if(state ==  SELECT_BOARD)</a:t>
            </a:r>
          </a:p>
          <a:p>
            <a:pPr marL="0" lvl="0" indent="0" algn="l" rtl="0">
              <a:spcBef>
                <a:spcPts val="0"/>
              </a:spcBef>
              <a:spcAft>
                <a:spcPts val="0"/>
              </a:spcAft>
              <a:buNone/>
            </a:pPr>
            <a:r>
              <a:rPr lang="en-US" altLang="zh-TW" dirty="0"/>
              <a:t>{</a:t>
            </a:r>
          </a:p>
          <a:p>
            <a:pPr marL="0" lvl="0" indent="457200" algn="l" rtl="0">
              <a:spcBef>
                <a:spcPts val="1200"/>
              </a:spcBef>
              <a:spcAft>
                <a:spcPts val="0"/>
              </a:spcAft>
              <a:buNone/>
            </a:pPr>
            <a:r>
              <a:rPr lang="en-US" altLang="zh-TW" dirty="0"/>
              <a:t>// Display &amp; Select next operation</a:t>
            </a:r>
          </a:p>
          <a:p>
            <a:pPr marL="0" lvl="0" indent="0" algn="l" rtl="0">
              <a:spcBef>
                <a:spcPts val="1200"/>
              </a:spcBef>
              <a:spcAft>
                <a:spcPts val="1200"/>
              </a:spcAft>
              <a:buNone/>
            </a:pPr>
            <a:r>
              <a:rPr lang="en-US" altLang="zh-TW" dirty="0"/>
              <a:t>}</a:t>
            </a:r>
          </a:p>
          <a:p>
            <a:pPr marL="0" lvl="0" indent="0" algn="l" rtl="0">
              <a:spcBef>
                <a:spcPts val="1200"/>
              </a:spcBef>
              <a:spcAft>
                <a:spcPts val="1200"/>
              </a:spcAft>
              <a:buNone/>
            </a:pPr>
            <a:endParaRPr lang="en-US" altLang="zh-TW" dirty="0"/>
          </a:p>
        </p:txBody>
      </p:sp>
      <p:sp>
        <p:nvSpPr>
          <p:cNvPr id="6" name="Google Shape;91;p19">
            <a:extLst>
              <a:ext uri="{FF2B5EF4-FFF2-40B4-BE49-F238E27FC236}">
                <a16:creationId xmlns:a16="http://schemas.microsoft.com/office/drawing/2014/main" id="{4DA71771-8D43-437A-ADD8-1460A4E04769}"/>
              </a:ext>
            </a:extLst>
          </p:cNvPr>
          <p:cNvSpPr txBox="1">
            <a:spLocks/>
          </p:cNvSpPr>
          <p:nvPr/>
        </p:nvSpPr>
        <p:spPr>
          <a:xfrm>
            <a:off x="4204827" y="1152475"/>
            <a:ext cx="3719973" cy="3416400"/>
          </a:xfrm>
          <a:prstGeom prst="rect">
            <a:avLst/>
          </a:prstGeom>
          <a:noFill/>
          <a:ln>
            <a:noFill/>
          </a:ln>
        </p:spPr>
        <p:txBody>
          <a:bodyPr spcFirstLastPara="1" wrap="square" lIns="91425" tIns="91425" rIns="91425" bIns="91425" anchor="t" anchorCtr="0">
            <a:normAutofit fontScale="85000"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0" indent="0">
              <a:buFont typeface="Arial"/>
              <a:buNone/>
            </a:pPr>
            <a:r>
              <a:rPr lang="en-US" dirty="0"/>
              <a:t>else if(state == BOARD)</a:t>
            </a:r>
          </a:p>
          <a:p>
            <a:pPr marL="0" indent="0">
              <a:buFont typeface="Arial"/>
              <a:buNone/>
            </a:pPr>
            <a:r>
              <a:rPr lang="en-US" dirty="0"/>
              <a:t>{</a:t>
            </a:r>
          </a:p>
          <a:p>
            <a:pPr marL="0" indent="457200">
              <a:spcBef>
                <a:spcPts val="1200"/>
              </a:spcBef>
              <a:buFont typeface="Arial"/>
              <a:buNone/>
            </a:pPr>
            <a:r>
              <a:rPr lang="en-US" dirty="0"/>
              <a:t>// Display each post &amp; select post</a:t>
            </a:r>
          </a:p>
          <a:p>
            <a:pPr marL="0" indent="0">
              <a:spcBef>
                <a:spcPts val="1200"/>
              </a:spcBef>
              <a:spcAft>
                <a:spcPts val="1200"/>
              </a:spcAft>
              <a:buFont typeface="Arial"/>
              <a:buNone/>
            </a:pPr>
            <a:r>
              <a:rPr lang="en-US" dirty="0"/>
              <a:t>}</a:t>
            </a:r>
          </a:p>
          <a:p>
            <a:pPr marL="0" indent="0">
              <a:spcBef>
                <a:spcPts val="1200"/>
              </a:spcBef>
              <a:spcAft>
                <a:spcPts val="1200"/>
              </a:spcAft>
              <a:buFont typeface="Arial"/>
              <a:buNone/>
            </a:pPr>
            <a:r>
              <a:rPr lang="en-US" dirty="0"/>
              <a:t>else if(state ==  POST)</a:t>
            </a:r>
          </a:p>
          <a:p>
            <a:pPr marL="0" indent="0">
              <a:buFont typeface="Arial"/>
              <a:buNone/>
            </a:pPr>
            <a:r>
              <a:rPr lang="en-US" altLang="zh-TW" dirty="0"/>
              <a:t>{</a:t>
            </a:r>
          </a:p>
          <a:p>
            <a:pPr marL="0" indent="457200">
              <a:spcBef>
                <a:spcPts val="1200"/>
              </a:spcBef>
              <a:buFont typeface="Arial"/>
              <a:buNone/>
            </a:pPr>
            <a:r>
              <a:rPr lang="en-US" altLang="zh-TW" dirty="0"/>
              <a:t>// Display Post text</a:t>
            </a:r>
          </a:p>
          <a:p>
            <a:pPr marL="0" indent="0">
              <a:spcBef>
                <a:spcPts val="1200"/>
              </a:spcBef>
              <a:spcAft>
                <a:spcPts val="1200"/>
              </a:spcAft>
              <a:buFont typeface="Arial"/>
              <a:buNone/>
            </a:pPr>
            <a:r>
              <a:rPr lang="en-US" altLang="zh-TW" dirty="0"/>
              <a:t>}</a:t>
            </a:r>
          </a:p>
          <a:p>
            <a:pPr marL="0" indent="0">
              <a:spcBef>
                <a:spcPts val="1200"/>
              </a:spcBef>
              <a:spcAft>
                <a:spcPts val="1200"/>
              </a:spcAft>
              <a:buFont typeface="Arial"/>
              <a:buNone/>
            </a:pPr>
            <a:endParaRPr lang="en-US" altLang="zh-TW"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Class GameManager Example</a:t>
            </a:r>
            <a:endParaRPr dirty="0"/>
          </a:p>
        </p:txBody>
      </p:sp>
      <p:sp>
        <p:nvSpPr>
          <p:cNvPr id="6" name="Google Shape;91;p19">
            <a:extLst>
              <a:ext uri="{FF2B5EF4-FFF2-40B4-BE49-F238E27FC236}">
                <a16:creationId xmlns:a16="http://schemas.microsoft.com/office/drawing/2014/main" id="{4DA71771-8D43-437A-ADD8-1460A4E04769}"/>
              </a:ext>
            </a:extLst>
          </p:cNvPr>
          <p:cNvSpPr txBox="1">
            <a:spLocks/>
          </p:cNvSpPr>
          <p:nvPr/>
        </p:nvSpPr>
        <p:spPr>
          <a:xfrm>
            <a:off x="4936347" y="1152474"/>
            <a:ext cx="3719973" cy="34164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pPr marL="0" indent="0">
              <a:buFont typeface="Arial"/>
              <a:buNone/>
            </a:pPr>
            <a:r>
              <a:rPr lang="en-US" altLang="zh-TW" dirty="0"/>
              <a:t>Select Board</a:t>
            </a:r>
          </a:p>
        </p:txBody>
      </p:sp>
      <p:pic>
        <p:nvPicPr>
          <p:cNvPr id="5" name="圖片 4">
            <a:extLst>
              <a:ext uri="{FF2B5EF4-FFF2-40B4-BE49-F238E27FC236}">
                <a16:creationId xmlns:a16="http://schemas.microsoft.com/office/drawing/2014/main" id="{15519841-60FE-468C-8097-46194494A470}"/>
              </a:ext>
            </a:extLst>
          </p:cNvPr>
          <p:cNvPicPr/>
          <p:nvPr/>
        </p:nvPicPr>
        <p:blipFill rotWithShape="1">
          <a:blip r:embed="rId3">
            <a:extLst>
              <a:ext uri="{28A0092B-C50C-407E-A947-70E740481C1C}">
                <a14:useLocalDpi xmlns:a14="http://schemas.microsoft.com/office/drawing/2010/main" val="0"/>
              </a:ext>
            </a:extLst>
          </a:blip>
          <a:srcRect t="26990" r="3133" b="4974"/>
          <a:stretch/>
        </p:blipFill>
        <p:spPr bwMode="auto">
          <a:xfrm>
            <a:off x="72550" y="1695450"/>
            <a:ext cx="4216871" cy="2295575"/>
          </a:xfrm>
          <a:prstGeom prst="rect">
            <a:avLst/>
          </a:prstGeom>
          <a:noFill/>
          <a:ln>
            <a:noFill/>
          </a:ln>
          <a:extLst>
            <a:ext uri="{53640926-AAD7-44D8-BBD7-CCE9431645EC}">
              <a14:shadowObscured xmlns:a14="http://schemas.microsoft.com/office/drawing/2010/main"/>
            </a:ext>
          </a:extLst>
        </p:spPr>
      </p:pic>
      <p:sp>
        <p:nvSpPr>
          <p:cNvPr id="3" name="文字版面配置區 2">
            <a:extLst>
              <a:ext uri="{FF2B5EF4-FFF2-40B4-BE49-F238E27FC236}">
                <a16:creationId xmlns:a16="http://schemas.microsoft.com/office/drawing/2014/main" id="{D3027F85-49EE-4152-A145-A1F835DBDB24}"/>
              </a:ext>
            </a:extLst>
          </p:cNvPr>
          <p:cNvSpPr>
            <a:spLocks noGrp="1"/>
          </p:cNvSpPr>
          <p:nvPr>
            <p:ph type="body" idx="1"/>
          </p:nvPr>
        </p:nvSpPr>
        <p:spPr>
          <a:xfrm>
            <a:off x="311700" y="1152475"/>
            <a:ext cx="4351740" cy="3416400"/>
          </a:xfrm>
        </p:spPr>
        <p:txBody>
          <a:bodyPr/>
          <a:lstStyle/>
          <a:p>
            <a:pPr marL="114300" indent="0">
              <a:buNone/>
            </a:pPr>
            <a:r>
              <a:rPr lang="en-US" altLang="zh-TW" dirty="0"/>
              <a:t>Menu</a:t>
            </a:r>
            <a:endParaRPr lang="zh-TW" altLang="en-US" dirty="0"/>
          </a:p>
        </p:txBody>
      </p:sp>
      <p:pic>
        <p:nvPicPr>
          <p:cNvPr id="8" name="圖片 7">
            <a:extLst>
              <a:ext uri="{FF2B5EF4-FFF2-40B4-BE49-F238E27FC236}">
                <a16:creationId xmlns:a16="http://schemas.microsoft.com/office/drawing/2014/main" id="{AB9DC602-420A-45A0-9EAE-EF531E50903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829694" y="1695450"/>
            <a:ext cx="4084320" cy="2290806"/>
          </a:xfrm>
          <a:prstGeom prst="rect">
            <a:avLst/>
          </a:prstGeom>
          <a:noFill/>
          <a:ln>
            <a:noFill/>
          </a:ln>
        </p:spPr>
      </p:pic>
    </p:spTree>
    <p:extLst>
      <p:ext uri="{BB962C8B-B14F-4D97-AF65-F5344CB8AC3E}">
        <p14:creationId xmlns:p14="http://schemas.microsoft.com/office/powerpoint/2010/main" val="2102438927"/>
      </p:ext>
    </p:extLst>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572</Words>
  <Application>Microsoft Office PowerPoint</Application>
  <PresentationFormat>如螢幕大小 (16:9)</PresentationFormat>
  <Paragraphs>115</Paragraphs>
  <Slides>14</Slides>
  <Notes>14</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14</vt:i4>
      </vt:variant>
    </vt:vector>
  </HeadingPairs>
  <TitlesOfParts>
    <vt:vector size="18" baseType="lpstr">
      <vt:lpstr>標楷體</vt:lpstr>
      <vt:lpstr>Arial</vt:lpstr>
      <vt:lpstr>Calibri</vt:lpstr>
      <vt:lpstr>Simple Dark</vt:lpstr>
      <vt:lpstr>Project 3 - PTT</vt:lpstr>
      <vt:lpstr>Outline</vt:lpstr>
      <vt:lpstr>Introduction</vt:lpstr>
      <vt:lpstr>Classes</vt:lpstr>
      <vt:lpstr>Class Relation</vt:lpstr>
      <vt:lpstr>Class BoardManager Specs</vt:lpstr>
      <vt:lpstr>Class User Example</vt:lpstr>
      <vt:lpstr>Class GameManager Example</vt:lpstr>
      <vt:lpstr>Class GameManager Example</vt:lpstr>
      <vt:lpstr>Class GameManager Example</vt:lpstr>
      <vt:lpstr>Class User Specs</vt:lpstr>
      <vt:lpstr>PTT mechanism</vt:lpstr>
      <vt:lpstr>PTT Reference</vt:lpstr>
      <vt:lpstr>Grading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 Chess</dc:title>
  <cp:lastModifiedBy>定豪 葉</cp:lastModifiedBy>
  <cp:revision>19</cp:revision>
  <dcterms:modified xsi:type="dcterms:W3CDTF">2021-05-17T03:34:53Z</dcterms:modified>
</cp:coreProperties>
</file>