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255c116e6_0_2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255c116e6_0_2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255c116e6_0_2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255c116e6_0_2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255c116e6_0_2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255c116e6_0_2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5f3b071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45f3b071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45f3b071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45f3b071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5f3b071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45f3b071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9d6fce4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49d6fce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a668dcf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4a668dc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4a668dcf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4a668dcf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a668dcf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a668dcf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255c116e6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255c116e6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02ee859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02ee859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a668dcf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4a668dcf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02ee859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02ee859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502ee859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502ee859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02ee859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02ee859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02ee859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02ee859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255c116e6_0_2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255c116e6_0_2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255c116e6_0_2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255c116e6_0_2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255c116e6_0_2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4255c116e6_0_2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255c116e6_0_2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255c116e6_0_2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255c116e6_0_2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255c116e6_0_2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255c116e6_0_2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255c116e6_0_2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255c116e6_0_2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255c116e6_0_2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mc.ncbi.nlm.nih.gov/articles/PMC11468488/#:~:text=the%20final%20results%20of%20the,leave%20this%20as%20future%20wor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2503.06204#:~:text=presentations%20of%20common%20diseases%2C%20and,4o%20attains%20the%20bes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5150" y="1613825"/>
            <a:ext cx="8885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Adversarial Attacks on</a:t>
            </a:r>
            <a:r>
              <a:rPr lang="en-GB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3100"/>
              <a:t>Medical Large    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                  Language Models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Example Adversarial Prompt from The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CupCase Data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2" title="Screenshot 2025-03-21 at 11.52.1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00" y="463825"/>
            <a:ext cx="7281724" cy="50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Adversarial Prompt from CupCase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3" title="Screenshot 2025-03-21 at 11.54.13 AM.png"/>
          <p:cNvPicPr preferRelativeResize="0"/>
          <p:nvPr/>
        </p:nvPicPr>
        <p:blipFill rotWithShape="1">
          <a:blip r:embed="rId3">
            <a:alphaModFix/>
          </a:blip>
          <a:srcRect b="0" l="-2930" r="2929" t="0"/>
          <a:stretch/>
        </p:blipFill>
        <p:spPr>
          <a:xfrm>
            <a:off x="-447275" y="1990050"/>
            <a:ext cx="9526676" cy="18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 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CUPCase dataset ~3562 cases, we can use a representative subset (200 cases) for a robust evaluation.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the prompt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directly into LLM model (BioMistral or Meditron).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model-generated modified description.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this modified description successfully misleads the model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LLMSecurityResearch/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│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├── .env                   # Sensitive credentials (HF_API_TOKEN)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├── .gitignore             # Prevents accidental commit of sensitive info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├── Cupcase_data.py        # Module for loading, preprocessing, and analyzing the CUPCase dataset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├── main.py                # Main script for constructing adversarial prompts, querying the model, and evaluation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├── requirements.txt       # Dependencies installed via pip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└── evaluation_results.json  # (Generated) Detailed evaluation results after running main.py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796125" y="446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and Findings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05"/>
              <a:t>Processed case 100/3562...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/>
              <a:t>=== Evaluation Summary ===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/>
              <a:t>Total cases evaluated: 100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/>
              <a:t>Model fooled in: 0 cases (0.0%)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/>
              <a:t>Correct diagnosis preserved in: 100 cases (100.0%)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medical / biomedical LLMs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 Design:</a:t>
            </a:r>
            <a:r>
              <a:rPr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adversarial prompt aggressive </a:t>
            </a:r>
            <a:endParaRPr b="1"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BioGPT:</a:t>
            </a:r>
            <a:b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generative model specifically trained on biomedical literature. </a:t>
            </a:r>
            <a:endParaRPr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MedAlpaca:</a:t>
            </a:r>
            <a:b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variant of the popular Alpaca model that’s fine-tuned on medical data and instructions.</a:t>
            </a:r>
            <a:endParaRPr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PubMedGPT:</a:t>
            </a:r>
            <a:b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models leveraging PubMed data that aim to capture the nuances of biomedical research. </a:t>
            </a:r>
            <a:endParaRPr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Clinical LLaMA / MedLLaMA:</a:t>
            </a:r>
            <a:endParaRPr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MedPaLM:</a:t>
            </a:r>
            <a:endParaRPr b="1"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Enhanced Adversarial Prompt Generation on the CUPCase Dataset</a:t>
            </a:r>
            <a:endParaRPr/>
          </a:p>
        </p:txBody>
      </p:sp>
      <p:sp>
        <p:nvSpPr>
          <p:cNvPr id="371" name="Google Shape;371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refine an adversarial prompt generation pipeline for clinical cases (the </a:t>
            </a:r>
            <a:r>
              <a:rPr i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CUPCase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dataset) by: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introducing multiple rewriting strategies for GPT-3,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dynamically selects a strategy per case, and evaluates the “realism” of each rewritten case.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Hugging Face clinical diagnosis model to test if the adversarial rewrite fooled the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saves detailed results to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evaluation_results.json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30" title="Screenshot 2025-04-10 at 1.12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" y="76850"/>
            <a:ext cx="527996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1" title="Screenshot 2025-04-25 at 9.42.1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47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Adversarial Attacks on Large Language Models in Medicine by Yifan Yang BS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/>
              <a:t>          </a:t>
            </a:r>
            <a:endParaRPr sz="3120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Generalization: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experiments were conducted on a few specific LLMs (GPT-3.5, GPT-4), and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not cover the entire spectrum of model types </a:t>
            </a: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pmc.ncbi.nlm.nih.gov</a:t>
            </a: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authors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not evaluate LLMs that have been fine-tuned specifically on medical knowledge or tasks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They suggest that models with extensive medical fine-tuning might respond differently to attacks.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Active Defense Implemented - There is no system for automatically detecting or mitigating the attacks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2" title="Screenshot 2025-04-25 at 9.45.0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2750"/>
            <a:ext cx="9144002" cy="53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and Findings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=== Evaluation Summary   </a:t>
            </a:r>
            <a:r>
              <a:rPr lang="en-GB" sz="1100">
                <a:solidFill>
                  <a:srgbClr val="B3BCC9"/>
                </a:solidFill>
                <a:highlight>
                  <a:srgbClr val="0B0F19"/>
                </a:highlight>
                <a:latin typeface="Arial"/>
                <a:ea typeface="Arial"/>
                <a:cs typeface="Arial"/>
                <a:sym typeface="Arial"/>
              </a:rPr>
              <a:t>BioMistral-7B</a:t>
            </a:r>
            <a:r>
              <a:rPr lang="en-GB"/>
              <a:t> ===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Total cases tested: 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 fooled in 172 cases (86%)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medalpaca-7b-lbb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sp>
        <p:nvSpPr>
          <p:cNvPr id="408" name="Google Shape;408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35" title="Screenshot 2025-04-25 at 10.03.5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0400" y="173055"/>
            <a:ext cx="9144002" cy="5056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and Findings</a:t>
            </a:r>
            <a:endParaRPr/>
          </a:p>
        </p:txBody>
      </p:sp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  === Summary: 34/44 fooled (77.3%) ===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TOKENS ISSUE</a:t>
            </a:r>
            <a:endParaRPr/>
          </a:p>
        </p:txBody>
      </p:sp>
      <p:sp>
        <p:nvSpPr>
          <p:cNvPr id="427" name="Google Shape;427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7" title="Screenshot 2025-04-25 at 10.08.4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4"/>
            <a:ext cx="9143998" cy="3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Research Direction to Exploit the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Gap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of Study: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 robustness of medical based LLMs (BioMistral-7B, Meditron-7B) against adversarial attacks.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Attacks (replicating the two attack methodologies from the original paper on this model):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Prompt-Based Adversarial Attacks (PromptAttack)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Fine-Tuning Backdoor Attacks (BackdoorLLM)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focusing on such domain-specific models,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answer questions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medical-specialized LLMs more resistant to adversarial prompt injections and backdoor fine-tuning, or are they equally (or even more) vulnerable?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Prompt-Based Adversarial Attack (Prompt        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Attack Framework)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"An LLM Can Fool Itself: A Prompt-Based Adversarial Attack"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approach constructs a special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prompt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causes the model to generate adversarial inputs and essentially trick itself into misclassification​.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Components: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Input (OI):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True case description + correct diagnosis.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Objective (AO):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 to misclassify while preserving meaning.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Guidance (AG):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to subtly modify input (realistic symptom changes).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aim is, a that code formulates a sentence that presents the original input and then appends a crafted adversarial instruction intended to alter the model’s output.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Evaluation Metrics for Attack Success and Decision Impact</a:t>
            </a:r>
            <a:endParaRPr sz="2420"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Success Rate (ASR):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primary metric for whether the attack achieved its goal.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prompt-based attacks, ASR can be defined as the percentage of cases where the adversarial prompt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causes the model to switch from a correct/ safe answer to an incorrect/harmful one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Performance (Accuracy Drop):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Steps (Prompt Attack)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CUPCase Medical QA dataset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Step-by-Step Approach: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CUPCase dataset.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adversarial prompts (OI + AO + AG).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BioMistral-7B/Meditron-7B with adversarial prompts. -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L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the model’s inference API/interface (Hugging Face Transformers pipeline or an API call).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and evaluate model responses.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9" title="Screenshot 2025-03-13 at 10.27.2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31" y="-78675"/>
            <a:ext cx="55120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Dataset Loading</a:t>
            </a:r>
            <a:endParaRPr sz="2400"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CUPCase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collection of real clinical cases and diagnoses​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arxiv.org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Preparation: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Structure each case (e.g. patient case description and correct diagnosis) into a format suitable for the attack pipeline.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Dataset Loading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1" title="Screenshot 2025-03-21 at 10.39.1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625" y="1724850"/>
            <a:ext cx="9144003" cy="31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