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</p:sldIdLst>
  <p:sldSz cy="5143500" cx="9144000"/>
  <p:notesSz cx="6858000" cy="9144000"/>
  <p:embeddedFontLst>
    <p:embeddedFont>
      <p:font typeface="Nunito"/>
      <p:regular r:id="rId26"/>
      <p:bold r:id="rId27"/>
      <p:italic r:id="rId28"/>
      <p:boldItalic r:id="rId29"/>
    </p:embeddedFont>
    <p:embeddedFont>
      <p:font typeface="Maven Pro"/>
      <p:regular r:id="rId30"/>
      <p:bold r:id="rId31"/>
    </p:embeddedFont>
    <p:embeddedFont>
      <p:font typeface="Roboto Mono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Nunito-regular.fntdata"/><Relationship Id="rId25" Type="http://schemas.openxmlformats.org/officeDocument/2006/relationships/slide" Target="slides/slide20.xml"/><Relationship Id="rId28" Type="http://schemas.openxmlformats.org/officeDocument/2006/relationships/font" Target="fonts/Nunito-italic.fntdata"/><Relationship Id="rId27" Type="http://schemas.openxmlformats.org/officeDocument/2006/relationships/font" Target="fonts/Nuni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MavenPro-bold.fntdata"/><Relationship Id="rId30" Type="http://schemas.openxmlformats.org/officeDocument/2006/relationships/font" Target="fonts/MavenPr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.fntdata"/><Relationship Id="rId10" Type="http://schemas.openxmlformats.org/officeDocument/2006/relationships/slide" Target="slides/slide5.xml"/><Relationship Id="rId32" Type="http://schemas.openxmlformats.org/officeDocument/2006/relationships/font" Target="fonts/RobotoMono-regular.fntdata"/><Relationship Id="rId13" Type="http://schemas.openxmlformats.org/officeDocument/2006/relationships/slide" Target="slides/slide8.xml"/><Relationship Id="rId35" Type="http://schemas.openxmlformats.org/officeDocument/2006/relationships/font" Target="fonts/RobotoMono-boldItalic.fntdata"/><Relationship Id="rId12" Type="http://schemas.openxmlformats.org/officeDocument/2006/relationships/slide" Target="slides/slide7.xml"/><Relationship Id="rId34" Type="http://schemas.openxmlformats.org/officeDocument/2006/relationships/font" Target="fonts/RobotoMono-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4255c116e6_0_29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34255c116e6_0_29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34255c116e6_0_29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7" name="Google Shape;337;g34255c116e6_0_29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34255c116e6_0_29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4" name="Google Shape;344;g34255c116e6_0_29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345f3b071e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345f3b071e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345f3b071e3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345f3b071e3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345f3b071e3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345f3b071e3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49d6fce43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49d6fce43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4a668dcfe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4a668dcfe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34a668dcfea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34a668dcfea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34a668dcfea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34a668dcfea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255c116e6_0_8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4255c116e6_0_8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4a668dcfe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4a668dcfe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4255c116e6_0_28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4255c116e6_0_28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4255c116e6_0_28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4255c116e6_0_28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4255c116e6_0_28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4255c116e6_0_28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34255c116e6_0_29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34255c116e6_0_29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4255c116e6_0_29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34255c116e6_0_29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34255c116e6_0_29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34255c116e6_0_29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4255c116e6_0_29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34255c116e6_0_29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mc.ncbi.nlm.nih.gov/articles/PMC11468488/#:~:text=the%20final%20results%20of%20the,leave%20this%20as%20future%20work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rxiv.org/abs/2503.06204#:~:text=presentations%20of%20common%20diseases%2C%20and,4o%20attains%20the%20best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155150" y="1613825"/>
            <a:ext cx="88854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Adversarial Attacks on</a:t>
            </a:r>
            <a:r>
              <a:rPr lang="en-GB" sz="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</a:t>
            </a:r>
            <a:r>
              <a:rPr lang="en-GB" sz="3100"/>
              <a:t>Medical Large    </a:t>
            </a:r>
            <a:endParaRPr sz="31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100"/>
              <a:t>                  Language Models</a:t>
            </a:r>
            <a:endParaRPr sz="31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Example Adversarial Prompt from The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CupCase Data</a:t>
            </a:r>
            <a:endParaRPr/>
          </a:p>
        </p:txBody>
      </p:sp>
      <p:sp>
        <p:nvSpPr>
          <p:cNvPr id="333" name="Google Shape;333;p2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34" name="Google Shape;334;p22" title="Screenshot 2025-03-21 at 11.52.19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5100" y="463825"/>
            <a:ext cx="7281724" cy="50730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23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Adversarial Prompt from CupCase</a:t>
            </a:r>
            <a:endParaRPr/>
          </a:p>
        </p:txBody>
      </p:sp>
      <p:sp>
        <p:nvSpPr>
          <p:cNvPr id="340" name="Google Shape;340;p23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41" name="Google Shape;341;p23" title="Screenshot 2025-03-21 at 11.54.13 AM.png"/>
          <p:cNvPicPr preferRelativeResize="0"/>
          <p:nvPr/>
        </p:nvPicPr>
        <p:blipFill rotWithShape="1">
          <a:blip r:embed="rId3">
            <a:alphaModFix/>
          </a:blip>
          <a:srcRect b="0" l="-2930" r="2929" t="0"/>
          <a:stretch/>
        </p:blipFill>
        <p:spPr>
          <a:xfrm>
            <a:off x="-447275" y="1990050"/>
            <a:ext cx="9526676" cy="1891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Next Steps </a:t>
            </a:r>
            <a:endParaRPr/>
          </a:p>
        </p:txBody>
      </p:sp>
      <p:sp>
        <p:nvSpPr>
          <p:cNvPr id="347" name="Google Shape;347;p2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With CUPCase dataset ~3562 cases, we can use a representative subset (200 cases) for a robust evaluation.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Input the prompt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directly into LLM model (BioMistral or Meditron).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model-generated modified description.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if this modified description successfully misleads the model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2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Experimental Setup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53" name="Google Shape;353;p2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275"/>
              <a:buNone/>
            </a:pPr>
            <a:r>
              <a:rPr lang="en-GB" sz="1179"/>
              <a:t>LLMSecurityResearch/</a:t>
            </a:r>
            <a:endParaRPr sz="117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9"/>
              <a:t>│</a:t>
            </a:r>
            <a:endParaRPr sz="117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9"/>
              <a:t>├── .env                   # Sensitive credentials (HF_API_TOKEN)</a:t>
            </a:r>
            <a:endParaRPr sz="117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9"/>
              <a:t>├── .gitignore             # Prevents accidental commit of sensitive info</a:t>
            </a:r>
            <a:endParaRPr sz="117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9"/>
              <a:t>├── Cupcase_data.py        # Module for loading, preprocessing, and analyzing the CUPCase dataset</a:t>
            </a:r>
            <a:endParaRPr sz="117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9"/>
              <a:t>├── main.py                # Main script for constructing adversarial prompts, querying the model, and evaluation</a:t>
            </a:r>
            <a:endParaRPr sz="117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9"/>
              <a:t>├── requirements.txt       # Dependencies installed via pip</a:t>
            </a:r>
            <a:endParaRPr sz="117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rPr lang="en-GB" sz="1179"/>
              <a:t>└── evaluation_results.json  # (Generated) Detailed evaluation results after running main.py</a:t>
            </a:r>
            <a:endParaRPr sz="1179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275"/>
              <a:buNone/>
            </a:pPr>
            <a:r>
              <a:t/>
            </a:r>
            <a:endParaRPr sz="42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275"/>
              <a:buNone/>
            </a:pPr>
            <a:r>
              <a:t/>
            </a:r>
            <a:endParaRPr sz="425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26"/>
          <p:cNvSpPr txBox="1"/>
          <p:nvPr>
            <p:ph type="title"/>
          </p:nvPr>
        </p:nvSpPr>
        <p:spPr>
          <a:xfrm>
            <a:off x="796125" y="44652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and Findings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59" name="Google Shape;359;p2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-GB" sz="1505"/>
              <a:t>Processed case 100/3562...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505"/>
              <a:t>=== Evaluation Summary ===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505"/>
              <a:t>Total cases evaluated: 100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505"/>
              <a:t>Model fooled in: 0 cases (0.0%)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rPr lang="en-GB" sz="1505"/>
              <a:t>Correct diagnosis preserved in: 100 cases (100.0%)</a:t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505"/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t/>
            </a:r>
            <a:endParaRPr sz="1505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2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other medical / biomedical LLMs</a:t>
            </a:r>
            <a:endParaRPr/>
          </a:p>
        </p:txBody>
      </p:sp>
      <p:sp>
        <p:nvSpPr>
          <p:cNvPr id="365" name="Google Shape;365;p2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0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 Design:</a:t>
            </a:r>
            <a:r>
              <a:rPr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adversarial prompt aggressive </a:t>
            </a:r>
            <a:endParaRPr b="1" sz="10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BioGPT:</a:t>
            </a:r>
            <a:b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generative model specifically trained on biomedical literature. </a:t>
            </a:r>
            <a:endParaRPr sz="10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MedAlpaca:</a:t>
            </a:r>
            <a:b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a variant of the popular Alpaca model that’s fine-tuned on medical data and instructions.</a:t>
            </a:r>
            <a:endParaRPr sz="10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PubMedGPT:</a:t>
            </a:r>
            <a:b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These are models leveraging PubMed data that aim to capture the nuances of biomedical research. </a:t>
            </a:r>
            <a:endParaRPr sz="10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Clinical LLaMA / MedLLaMA:</a:t>
            </a:r>
            <a:endParaRPr sz="10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b="1" lang="en-GB" sz="1005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MedPaLM:</a:t>
            </a:r>
            <a:endParaRPr b="1" sz="10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005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sz="1115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Enhanced Adversarial Prompt Generation on the CUPCase Dataset</a:t>
            </a:r>
            <a:endParaRPr/>
          </a:p>
        </p:txBody>
      </p:sp>
      <p:sp>
        <p:nvSpPr>
          <p:cNvPr id="371" name="Google Shape;371;p2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Overview: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refine an adversarial prompt generation pipeline for clinical cases (the </a:t>
            </a:r>
            <a:r>
              <a:rPr i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CUPCase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dataset) by: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It introducing multiple rewriting strategies for GPT-3,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dynamically selects a strategy per case, and evaluates the “realism” of each rewritten case. 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uses a Hugging Face clinical diagnosis model to test if the adversarial rewrite fooled the model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saves detailed results to </a:t>
            </a:r>
            <a:r>
              <a:rPr lang="en-GB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evaluation_results.json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</a:t>
            </a:r>
            <a:endParaRPr sz="15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2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7" name="Google Shape;377;p2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p3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84" name="Google Shape;384;p30" title="Screenshot 2025-04-10 at 1.12.34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19045" y="-75550"/>
            <a:ext cx="5279961" cy="51435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9" name="Google Shape;389;p31" title="Screenshot 2025-04-11 at 9.45.15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22350"/>
            <a:ext cx="8839199" cy="408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14"/>
          <p:cNvSpPr txBox="1"/>
          <p:nvPr>
            <p:ph type="title"/>
          </p:nvPr>
        </p:nvSpPr>
        <p:spPr>
          <a:xfrm>
            <a:off x="1303800" y="598575"/>
            <a:ext cx="7030500" cy="123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Adversarial Attacks on Large Language Models in Medicine by Yifan Yang BS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b="0" sz="141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3120"/>
              <a:t>          </a:t>
            </a:r>
            <a:endParaRPr sz="3120"/>
          </a:p>
        </p:txBody>
      </p:sp>
      <p:sp>
        <p:nvSpPr>
          <p:cNvPr id="283" name="Google Shape;283;p1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</a:t>
            </a:r>
            <a:r>
              <a:rPr b="1" lang="en-GB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Gap:</a:t>
            </a:r>
            <a:endParaRPr b="1"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Model Generalization: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The experiments were conducted on a few specific LLMs (GPT-3.5, GPT-4), and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 not cover the entire spectrum of model types </a:t>
            </a: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pmc.ncbi.nlm.nih.gov</a:t>
            </a:r>
            <a:r>
              <a:rPr lang="en-GB" sz="12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authors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 not evaluate LLMs that have been fine-tuned specifically on medical knowledge or tasks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They suggest that models with extensive medical fine-tuning might respond differently to attacks.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Active Defense Implemented - There is no system for automatically detecting or mitigating the attacks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2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Results and Findings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=== Evaluation Summary ===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Total cases tested: 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Model fooled in 441 cases (88.20%)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Proposed Research Direction to Exploit the  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                            Gap</a:t>
            </a:r>
            <a:endParaRPr/>
          </a:p>
        </p:txBody>
      </p:sp>
      <p:sp>
        <p:nvSpPr>
          <p:cNvPr id="289" name="Google Shape;289;p15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Purpose of Study: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Evaluate robustness of medical based LLMs (BioMistral-7B, Meditron-7B) against adversarial attacks.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Types of Attacks (replicating the two attack methodologies from the original paper on this model):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Prompt-Based Adversarial Attacks (PromptAttack)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Fine-Tuning Backdoor Attacks (BackdoorLLM)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By focusing on such domain-specific models, </a:t>
            </a: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 can answer questions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like: 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○"/>
            </a:pPr>
            <a:r>
              <a:rPr i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medical-specialized LLMs more resistant to adversarial prompt injections and backdoor fine-tuning, or are they equally (or even more) vulnerable?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Prompt-Based Adversarial Attack (Prompt         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 Attack Framework)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295" name="Google Shape;295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Source: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"An LLM Can Fool Itself: A Prompt-Based Adversarial Attack"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approach constructs a special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prompt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causes the model to generate adversarial inputs and essentially trick itself into misclassification​.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Components:</a:t>
            </a:r>
            <a:endParaRPr b="1"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Original Input (OI):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True case description + correct diagnosis.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Objective (AO):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Instruction to misclassify while preserving meaning.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b="1"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Guidance (AG):</a:t>
            </a: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How to subtly modify input (realistic symptom changes).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</a:pPr>
            <a:r>
              <a:rPr lang="en-GB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aim is, a that code formulates a sentence that presents the original input and then appends a crafted adversarial instruction intended to alter the model’s output.</a:t>
            </a:r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17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420"/>
              <a:t>Evaluation Metrics for Attack Success and Decision Impact</a:t>
            </a:r>
            <a:endParaRPr sz="2420"/>
          </a:p>
        </p:txBody>
      </p:sp>
      <p:sp>
        <p:nvSpPr>
          <p:cNvPr id="301" name="Google Shape;301;p17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Attack Success Rate (ASR): 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the primary metric for whether the attack achieved its goal.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○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prompt-based attacks, ASR can be defined as the percentage of cases where the adversarial prompt </a:t>
            </a: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causes the model to switch from a correct/ safe answer to an incorrect/harmful one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Clean Performance (Accuracy Drop):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Implementation Steps (Prompt Attack)</a:t>
            </a:r>
            <a:endParaRPr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</p:txBody>
      </p:sp>
      <p:sp>
        <p:nvSpPr>
          <p:cNvPr id="307" name="Google Shape;307;p18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Dataset:</a:t>
            </a: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CUPCase Medical QA dataset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●"/>
            </a:pPr>
            <a:r>
              <a:rPr b="1"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Step-by-Step Approach:</a:t>
            </a:r>
            <a:endParaRPr b="1"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Load CUPCase dataset.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Construct adversarial prompts (OI + AO + AG).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Query BioMistral-7B/Meditron-7B with adversarial prompts. - 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2" marL="13716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romanL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via the model’s inference API/interface (Hugging Face Transformers pipeline or an API call).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AutoNum type="arabicPeriod"/>
            </a:pPr>
            <a:r>
              <a:rPr lang="en-GB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Collect and evaluate model responses.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9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19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14" name="Google Shape;314;p19" title="Screenshot 2025-03-13 at 10.27.22 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97231" y="-78675"/>
            <a:ext cx="5512036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Dataset Loading</a:t>
            </a:r>
            <a:endParaRPr sz="2400"/>
          </a:p>
        </p:txBody>
      </p:sp>
      <p:sp>
        <p:nvSpPr>
          <p:cNvPr id="320" name="Google Shape;320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CUPCase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a collection of real clinical cases and diagnoses​ </a:t>
            </a:r>
            <a:r>
              <a:rPr lang="en-GB" sz="11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arxiv.org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Preparation:</a:t>
            </a:r>
            <a:r>
              <a:rPr lang="en-GB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Structure each case (e.g. patient case description and correct diagnosis) into a format suitable for the attack pipeline.</a:t>
            </a:r>
            <a:endParaRPr sz="11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1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              Dataset Loading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1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1" title="Screenshot 2025-03-21 at 10.39.14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546625" y="1724850"/>
            <a:ext cx="9144003" cy="3143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