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6FFF"/>
    <a:srgbClr val="36648B"/>
    <a:srgbClr val="4F94CD"/>
    <a:srgbClr val="63B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8"/>
    <p:restoredTop sz="94661"/>
  </p:normalViewPr>
  <p:slideViewPr>
    <p:cSldViewPr snapToGrid="0">
      <p:cViewPr varScale="1">
        <p:scale>
          <a:sx n="150" d="100"/>
          <a:sy n="150" d="100"/>
        </p:scale>
        <p:origin x="5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EF57-ED8B-3202-5FA4-71DDB04EE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B2A12-4622-2BB1-E9D2-8ABFE9A92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D3641-FB18-B1B3-8E51-F1239E7D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D246B-81ED-EF32-C7C4-9713DDB6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EF80A-C22E-33E4-CFA7-65F86397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1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4C1E-EF63-D845-DC4D-7C2D0FD49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17BD1-C610-D3C3-1BC3-3CADB6A6D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25BE9-B432-7BD4-EE6A-8204A670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0C7A7-DB19-A2F8-7561-EAEFEFCD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DAF29-7AE3-73A3-432C-C29B0CC0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0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D8E2C-9A03-411F-453D-E04356DA1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CAB66-F6FB-AC84-DEA3-D46B10ECD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A666C-5A91-6E51-8ED8-500E3DA7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71E0-A999-DA34-07F9-1AA4743D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2830-138D-C318-D746-DE859FAF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4809-5BA9-300D-1946-3AF43E98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B326-4238-6723-657F-D110EC5C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33EA9-FA4A-E65C-6962-51500B43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E64D4-B306-D125-A83D-BCE33619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CA78F-F6BC-5D7E-796E-037F2470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2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30EF-CF2C-68DC-B5BF-1C743772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57AA6-C659-19AB-11B1-FCDBD41C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FB576-4190-3730-E185-02DAC3A2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E838A-8195-9B5D-ED0A-436BB15A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3A001-D477-13B4-BDE0-359DE5B0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3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27A2-F889-2A92-142C-41259748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3096-B52B-2AD0-4E4C-4979F89F2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7BA85-D8DA-0543-A0CF-DEF884056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2367F-D4E7-D127-5FF0-24C5C188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A3D36-F771-8055-DB43-55431CFA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95277-6DF5-9D36-AAB2-C9AA1303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7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089F-0C8D-A922-F586-E913E783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5A52C-8CDC-B246-439A-12D3213F7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36323-0E31-2D17-C761-4F7AC0377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90713-4AE4-CF0F-CC81-84FC9F903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64F31-0EA6-9A67-B931-B7BB89DB4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BEA9F-FB12-EEFB-375F-91787D60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03D8F-32AF-2AAA-5A0C-E2ABA1BD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CD42C-53B4-C19D-9455-32DA107A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4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72F8-8D69-440F-3BDF-1B1DDE6A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235A2-7A2C-1A99-CDBE-CB294D55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2C59D-B193-3E42-6772-EBC4B6C2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6C1B4-72B2-D868-EBCA-28A0B01A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4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CB987-4DA5-424A-C76C-16C303E7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67AFC-A0D3-B136-7768-9DD506BF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5A964-57B0-A45E-B59F-BA4111AC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0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F3A1-627C-15DB-6B56-441F0308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A8F5-B3A7-E5DF-FA4F-98499D82A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FA050-8D95-970D-BFF3-FC4B9F004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B5E78-B8CC-BADB-AE2F-F116987D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9CBCC-8D86-E8CC-74AE-A3928D28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4C455-0670-47FF-386D-A5BF3C04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9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EE03-495F-71B6-5778-BD3464F4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203E5-AD95-7423-8B85-639FEB17F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86F91-1A19-C470-A6E3-06375BD89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6133A-5892-7ABE-E5C5-4ABC2EF5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B6ED4-21D6-EF49-BD11-CBA19803610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0ED60-F408-B809-920B-3985DAE8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28C48-27C6-B449-71C3-4512F59C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7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F473D-F601-AA36-8C93-2D5E8ADE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0F8B9-EDCF-319D-B844-DE820E000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FE55-31F4-C200-CC52-B257C6912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B6ED4-21D6-EF49-BD11-CBA198036103}" type="datetimeFigureOut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771D-FB0F-F165-75A9-3F2109E80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3B957-5E34-C2AF-2A7A-EB3FF3FB3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CF385-EC51-9044-B0DE-D77372962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5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799BDF-5B1C-2763-4190-4E38348A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2" y="0"/>
            <a:ext cx="74295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F38BC5-6B61-4D2C-E459-758DA3015E56}"/>
              </a:ext>
            </a:extLst>
          </p:cNvPr>
          <p:cNvSpPr txBox="1"/>
          <p:nvPr/>
        </p:nvSpPr>
        <p:spPr>
          <a:xfrm>
            <a:off x="9727352" y="870168"/>
            <a:ext cx="1093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Salinity effect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DDC065-FBCE-F112-631D-3F4CB3284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76699"/>
              </p:ext>
            </p:extLst>
          </p:nvPr>
        </p:nvGraphicFramePr>
        <p:xfrm>
          <a:off x="9251952" y="1033998"/>
          <a:ext cx="1553669" cy="4790004"/>
        </p:xfrm>
        <a:graphic>
          <a:graphicData uri="http://schemas.openxmlformats.org/drawingml/2006/table">
            <a:tbl>
              <a:tblPr/>
              <a:tblGrid>
                <a:gridCol w="89838">
                  <a:extLst>
                    <a:ext uri="{9D8B030D-6E8A-4147-A177-3AD203B41FA5}">
                      <a16:colId xmlns:a16="http://schemas.microsoft.com/office/drawing/2014/main" val="3027486005"/>
                    </a:ext>
                  </a:extLst>
                </a:gridCol>
                <a:gridCol w="634151">
                  <a:extLst>
                    <a:ext uri="{9D8B030D-6E8A-4147-A177-3AD203B41FA5}">
                      <a16:colId xmlns:a16="http://schemas.microsoft.com/office/drawing/2014/main" val="3548545293"/>
                    </a:ext>
                  </a:extLst>
                </a:gridCol>
                <a:gridCol w="142684">
                  <a:extLst>
                    <a:ext uri="{9D8B030D-6E8A-4147-A177-3AD203B41FA5}">
                      <a16:colId xmlns:a16="http://schemas.microsoft.com/office/drawing/2014/main" val="2345309791"/>
                    </a:ext>
                  </a:extLst>
                </a:gridCol>
                <a:gridCol w="163822">
                  <a:extLst>
                    <a:ext uri="{9D8B030D-6E8A-4147-A177-3AD203B41FA5}">
                      <a16:colId xmlns:a16="http://schemas.microsoft.com/office/drawing/2014/main" val="3756900165"/>
                    </a:ext>
                  </a:extLst>
                </a:gridCol>
                <a:gridCol w="190245">
                  <a:extLst>
                    <a:ext uri="{9D8B030D-6E8A-4147-A177-3AD203B41FA5}">
                      <a16:colId xmlns:a16="http://schemas.microsoft.com/office/drawing/2014/main" val="337144211"/>
                    </a:ext>
                  </a:extLst>
                </a:gridCol>
                <a:gridCol w="190245">
                  <a:extLst>
                    <a:ext uri="{9D8B030D-6E8A-4147-A177-3AD203B41FA5}">
                      <a16:colId xmlns:a16="http://schemas.microsoft.com/office/drawing/2014/main" val="2273664121"/>
                    </a:ext>
                  </a:extLst>
                </a:gridCol>
                <a:gridCol w="142684">
                  <a:extLst>
                    <a:ext uri="{9D8B030D-6E8A-4147-A177-3AD203B41FA5}">
                      <a16:colId xmlns:a16="http://schemas.microsoft.com/office/drawing/2014/main" val="1838257777"/>
                    </a:ext>
                  </a:extLst>
                </a:gridCol>
              </a:tblGrid>
              <a:tr h="11299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Phylum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SF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28070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229601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59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Verrucomicrobiota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88657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Proteobacteria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80347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3D9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Planctomycetota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079524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B2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Nitrospirota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325365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Myxococcota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607537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F6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Firmicutes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562761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1A1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Desulfobacterota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16627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A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Crenarchaeota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902651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A02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Chloroflexi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367726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F8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Bacteroidota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096656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78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Actinobacteriota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26610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E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Acidobacteriota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02496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6931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6508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937358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842242"/>
                  </a:ext>
                </a:extLst>
              </a:tr>
              <a:tr h="5396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19216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7172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384813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07064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421789"/>
                  </a:ext>
                </a:extLst>
              </a:tr>
              <a:tr h="10699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Guild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SF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386256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451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FeRB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356814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FeOB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513788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00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698025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29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SRB_syn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321178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6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SOxB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28644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Anamx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32503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B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217325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CD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AOB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43530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F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AOA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764724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6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ANME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85230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4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MOB_IIa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542419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94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MOB_II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688787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MOB_I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712749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3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CH4_ac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523982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4F3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CH4_H2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514795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0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CH4_me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423980"/>
                  </a:ext>
                </a:extLst>
              </a:tr>
              <a:tr h="105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CH4_mix</a:t>
                      </a:r>
                    </a:p>
                  </a:txBody>
                  <a:tcPr marL="5297" marR="5297" marT="529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813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5907D6A-E42D-7879-C0B1-B72AE3EDA88D}"/>
              </a:ext>
            </a:extLst>
          </p:cNvPr>
          <p:cNvSpPr txBox="1"/>
          <p:nvPr/>
        </p:nvSpPr>
        <p:spPr>
          <a:xfrm>
            <a:off x="9727352" y="3734237"/>
            <a:ext cx="1093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Salinity effect</a:t>
            </a:r>
          </a:p>
        </p:txBody>
      </p:sp>
    </p:spTree>
    <p:extLst>
      <p:ext uri="{BB962C8B-B14F-4D97-AF65-F5344CB8AC3E}">
        <p14:creationId xmlns:p14="http://schemas.microsoft.com/office/powerpoint/2010/main" val="324227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77EF5B-7484-AA82-A5C4-73DC48EB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0"/>
            <a:ext cx="7429500" cy="68580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B511CB9-148A-5D53-9CB3-E3ECA3486F4D}"/>
              </a:ext>
            </a:extLst>
          </p:cNvPr>
          <p:cNvSpPr>
            <a:spLocks/>
          </p:cNvSpPr>
          <p:nvPr/>
        </p:nvSpPr>
        <p:spPr>
          <a:xfrm>
            <a:off x="4388262" y="803971"/>
            <a:ext cx="182880" cy="182880"/>
          </a:xfrm>
          <a:prstGeom prst="ellipse">
            <a:avLst/>
          </a:prstGeom>
          <a:solidFill>
            <a:srgbClr val="F87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23DA9-90DF-AF92-B3D9-2FE731076C21}"/>
              </a:ext>
            </a:extLst>
          </p:cNvPr>
          <p:cNvSpPr>
            <a:spLocks/>
          </p:cNvSpPr>
          <p:nvPr/>
        </p:nvSpPr>
        <p:spPr>
          <a:xfrm>
            <a:off x="4388262" y="1017806"/>
            <a:ext cx="182880" cy="182880"/>
          </a:xfrm>
          <a:prstGeom prst="ellipse">
            <a:avLst/>
          </a:prstGeom>
          <a:solidFill>
            <a:srgbClr val="7C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DE2C4C-E5CB-8138-A7F3-2F371B1E8F2E}"/>
              </a:ext>
            </a:extLst>
          </p:cNvPr>
          <p:cNvSpPr>
            <a:spLocks/>
          </p:cNvSpPr>
          <p:nvPr/>
        </p:nvSpPr>
        <p:spPr>
          <a:xfrm>
            <a:off x="4388262" y="1213399"/>
            <a:ext cx="182880" cy="182880"/>
          </a:xfrm>
          <a:prstGeom prst="ellipse">
            <a:avLst/>
          </a:prstGeom>
          <a:solidFill>
            <a:srgbClr val="00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5E5DED-3F58-96BB-BB96-25E9BD6B8A70}"/>
              </a:ext>
            </a:extLst>
          </p:cNvPr>
          <p:cNvSpPr>
            <a:spLocks/>
          </p:cNvSpPr>
          <p:nvPr/>
        </p:nvSpPr>
        <p:spPr>
          <a:xfrm>
            <a:off x="4388262" y="1423075"/>
            <a:ext cx="182880" cy="182880"/>
          </a:xfrm>
          <a:prstGeom prst="ellipse">
            <a:avLst/>
          </a:prstGeom>
          <a:solidFill>
            <a:srgbClr val="C77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78E0A1-7648-112D-5A8E-05C6A874B7B7}"/>
              </a:ext>
            </a:extLst>
          </p:cNvPr>
          <p:cNvSpPr txBox="1"/>
          <p:nvPr/>
        </p:nvSpPr>
        <p:spPr>
          <a:xfrm>
            <a:off x="4526319" y="767347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Acetate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9D7404-4532-9DB7-E802-433012067472}"/>
              </a:ext>
            </a:extLst>
          </p:cNvPr>
          <p:cNvSpPr txBox="1"/>
          <p:nvPr/>
        </p:nvSpPr>
        <p:spPr>
          <a:xfrm>
            <a:off x="4529833" y="96964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H</a:t>
            </a:r>
            <a:r>
              <a:rPr lang="en-US" sz="1200" baseline="-25000" dirty="0">
                <a:latin typeface="Helvetica" pitchFamily="2" charset="0"/>
                <a:cs typeface="Arial" panose="020B0604020202020204" pitchFamily="34" charset="0"/>
              </a:rPr>
              <a:t>2</a:t>
            </a:r>
            <a:endParaRPr lang="en-US" sz="1200" dirty="0">
              <a:latin typeface="Helvetica" pitchFamily="2" charset="0"/>
              <a:cs typeface="Arial" panose="020B0604020202020204" pitchFamily="34" charset="0"/>
            </a:endParaRPr>
          </a:p>
          <a:p>
            <a:endParaRPr lang="en-US" sz="1200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F87251-0442-001E-ABF1-DED91923FDF3}"/>
              </a:ext>
            </a:extLst>
          </p:cNvPr>
          <p:cNvSpPr txBox="1"/>
          <p:nvPr/>
        </p:nvSpPr>
        <p:spPr>
          <a:xfrm>
            <a:off x="4520709" y="1178413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CH</a:t>
            </a:r>
            <a:r>
              <a:rPr lang="en-US" sz="1200" baseline="-25000" dirty="0"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-Red.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3699C-A78A-913D-600E-092C64ECC879}"/>
              </a:ext>
            </a:extLst>
          </p:cNvPr>
          <p:cNvSpPr txBox="1"/>
          <p:nvPr/>
        </p:nvSpPr>
        <p:spPr>
          <a:xfrm>
            <a:off x="4520709" y="1382552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CH</a:t>
            </a:r>
            <a:r>
              <a:rPr lang="en-US" sz="1200" baseline="-25000" dirty="0"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lang="en-US" sz="1200" dirty="0">
                <a:latin typeface="Helvetica" pitchFamily="2" charset="0"/>
                <a:cs typeface="Arial" panose="020B0604020202020204" pitchFamily="34" charset="0"/>
              </a:rPr>
              <a:t>-Dis.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237A84C-63FE-4DCD-0AAD-82A16975F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937808"/>
              </p:ext>
            </p:extLst>
          </p:nvPr>
        </p:nvGraphicFramePr>
        <p:xfrm>
          <a:off x="5300131" y="863510"/>
          <a:ext cx="2982225" cy="3289300"/>
        </p:xfrm>
        <a:graphic>
          <a:graphicData uri="http://schemas.openxmlformats.org/drawingml/2006/table">
            <a:tbl>
              <a:tblPr/>
              <a:tblGrid>
                <a:gridCol w="66110">
                  <a:extLst>
                    <a:ext uri="{9D8B030D-6E8A-4147-A177-3AD203B41FA5}">
                      <a16:colId xmlns:a16="http://schemas.microsoft.com/office/drawing/2014/main" val="1124701503"/>
                    </a:ext>
                  </a:extLst>
                </a:gridCol>
                <a:gridCol w="66110">
                  <a:extLst>
                    <a:ext uri="{9D8B030D-6E8A-4147-A177-3AD203B41FA5}">
                      <a16:colId xmlns:a16="http://schemas.microsoft.com/office/drawing/2014/main" val="3605217370"/>
                    </a:ext>
                  </a:extLst>
                </a:gridCol>
                <a:gridCol w="66110">
                  <a:extLst>
                    <a:ext uri="{9D8B030D-6E8A-4147-A177-3AD203B41FA5}">
                      <a16:colId xmlns:a16="http://schemas.microsoft.com/office/drawing/2014/main" val="3212531013"/>
                    </a:ext>
                  </a:extLst>
                </a:gridCol>
                <a:gridCol w="66110">
                  <a:extLst>
                    <a:ext uri="{9D8B030D-6E8A-4147-A177-3AD203B41FA5}">
                      <a16:colId xmlns:a16="http://schemas.microsoft.com/office/drawing/2014/main" val="1279074608"/>
                    </a:ext>
                  </a:extLst>
                </a:gridCol>
                <a:gridCol w="66110">
                  <a:extLst>
                    <a:ext uri="{9D8B030D-6E8A-4147-A177-3AD203B41FA5}">
                      <a16:colId xmlns:a16="http://schemas.microsoft.com/office/drawing/2014/main" val="1458029003"/>
                    </a:ext>
                  </a:extLst>
                </a:gridCol>
                <a:gridCol w="254996">
                  <a:extLst>
                    <a:ext uri="{9D8B030D-6E8A-4147-A177-3AD203B41FA5}">
                      <a16:colId xmlns:a16="http://schemas.microsoft.com/office/drawing/2014/main" val="2796296973"/>
                    </a:ext>
                  </a:extLst>
                </a:gridCol>
                <a:gridCol w="1260190">
                  <a:extLst>
                    <a:ext uri="{9D8B030D-6E8A-4147-A177-3AD203B41FA5}">
                      <a16:colId xmlns:a16="http://schemas.microsoft.com/office/drawing/2014/main" val="1906754163"/>
                    </a:ext>
                  </a:extLst>
                </a:gridCol>
                <a:gridCol w="188912">
                  <a:extLst>
                    <a:ext uri="{9D8B030D-6E8A-4147-A177-3AD203B41FA5}">
                      <a16:colId xmlns:a16="http://schemas.microsoft.com/office/drawing/2014/main" val="1276518715"/>
                    </a:ext>
                  </a:extLst>
                </a:gridCol>
                <a:gridCol w="226663">
                  <a:extLst>
                    <a:ext uri="{9D8B030D-6E8A-4147-A177-3AD203B41FA5}">
                      <a16:colId xmlns:a16="http://schemas.microsoft.com/office/drawing/2014/main" val="1147245113"/>
                    </a:ext>
                  </a:extLst>
                </a:gridCol>
                <a:gridCol w="264440">
                  <a:extLst>
                    <a:ext uri="{9D8B030D-6E8A-4147-A177-3AD203B41FA5}">
                      <a16:colId xmlns:a16="http://schemas.microsoft.com/office/drawing/2014/main" val="3850179127"/>
                    </a:ext>
                  </a:extLst>
                </a:gridCol>
                <a:gridCol w="254996">
                  <a:extLst>
                    <a:ext uri="{9D8B030D-6E8A-4147-A177-3AD203B41FA5}">
                      <a16:colId xmlns:a16="http://schemas.microsoft.com/office/drawing/2014/main" val="3963606051"/>
                    </a:ext>
                  </a:extLst>
                </a:gridCol>
                <a:gridCol w="201478">
                  <a:extLst>
                    <a:ext uri="{9D8B030D-6E8A-4147-A177-3AD203B41FA5}">
                      <a16:colId xmlns:a16="http://schemas.microsoft.com/office/drawing/2014/main" val="589119853"/>
                    </a:ext>
                  </a:extLst>
                </a:gridCol>
              </a:tblGrid>
              <a:tr h="431800">
                <a:tc rowSpan="2"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Pathway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088870"/>
                  </a:ext>
                </a:extLst>
              </a:tr>
              <a:tr h="190500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Family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480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Unclassified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3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E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Methanomethylophilaceae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35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7F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Methanomethyliaceae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114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D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Methanocorpusculaceae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803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AF4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Methanofastidiosaceae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7689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9B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Methanospirillaceae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345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4F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Rice Cluster II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186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6C4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Methanomicrobiaceae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9646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44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Methanocellaceae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149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7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8F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Methanosarcinaceae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1932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94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Methanomassiliicoccaceae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36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5D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Methanosaetaceae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29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1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Methanoregulaceae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809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CAE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159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Methanobacteriaceae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989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3AC125D-B7FB-6CDB-1F82-0C99F30368D9}"/>
              </a:ext>
            </a:extLst>
          </p:cNvPr>
          <p:cNvSpPr txBox="1"/>
          <p:nvPr/>
        </p:nvSpPr>
        <p:spPr>
          <a:xfrm>
            <a:off x="6901150" y="1117849"/>
            <a:ext cx="1093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Salinity effect</a:t>
            </a:r>
          </a:p>
        </p:txBody>
      </p:sp>
    </p:spTree>
    <p:extLst>
      <p:ext uri="{BB962C8B-B14F-4D97-AF65-F5344CB8AC3E}">
        <p14:creationId xmlns:p14="http://schemas.microsoft.com/office/powerpoint/2010/main" val="327140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45513D7-D09D-D760-E5D1-AFFB9223C9D1}"/>
              </a:ext>
            </a:extLst>
          </p:cNvPr>
          <p:cNvSpPr txBox="1"/>
          <p:nvPr/>
        </p:nvSpPr>
        <p:spPr>
          <a:xfrm>
            <a:off x="6129019" y="929145"/>
            <a:ext cx="1093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Salinity effect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6E0A7-CDC3-7925-E261-F9FEB88CC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0"/>
            <a:ext cx="7429500" cy="68580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B0A927-149C-8406-C5FD-1A7FDE1CF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456477"/>
              </p:ext>
            </p:extLst>
          </p:nvPr>
        </p:nvGraphicFramePr>
        <p:xfrm>
          <a:off x="5153239" y="695061"/>
          <a:ext cx="2679699" cy="3466306"/>
        </p:xfrm>
        <a:graphic>
          <a:graphicData uri="http://schemas.openxmlformats.org/drawingml/2006/table">
            <a:tbl>
              <a:tblPr/>
              <a:tblGrid>
                <a:gridCol w="255660">
                  <a:extLst>
                    <a:ext uri="{9D8B030D-6E8A-4147-A177-3AD203B41FA5}">
                      <a16:colId xmlns:a16="http://schemas.microsoft.com/office/drawing/2014/main" val="1349166740"/>
                    </a:ext>
                  </a:extLst>
                </a:gridCol>
                <a:gridCol w="66282">
                  <a:extLst>
                    <a:ext uri="{9D8B030D-6E8A-4147-A177-3AD203B41FA5}">
                      <a16:colId xmlns:a16="http://schemas.microsoft.com/office/drawing/2014/main" val="2682170665"/>
                    </a:ext>
                  </a:extLst>
                </a:gridCol>
                <a:gridCol w="255660">
                  <a:extLst>
                    <a:ext uri="{9D8B030D-6E8A-4147-A177-3AD203B41FA5}">
                      <a16:colId xmlns:a16="http://schemas.microsoft.com/office/drawing/2014/main" val="2847561029"/>
                    </a:ext>
                  </a:extLst>
                </a:gridCol>
                <a:gridCol w="1164675">
                  <a:extLst>
                    <a:ext uri="{9D8B030D-6E8A-4147-A177-3AD203B41FA5}">
                      <a16:colId xmlns:a16="http://schemas.microsoft.com/office/drawing/2014/main" val="743596414"/>
                    </a:ext>
                  </a:extLst>
                </a:gridCol>
                <a:gridCol w="164128">
                  <a:extLst>
                    <a:ext uri="{9D8B030D-6E8A-4147-A177-3AD203B41FA5}">
                      <a16:colId xmlns:a16="http://schemas.microsoft.com/office/drawing/2014/main" val="4052955116"/>
                    </a:ext>
                  </a:extLst>
                </a:gridCol>
                <a:gridCol w="189378">
                  <a:extLst>
                    <a:ext uri="{9D8B030D-6E8A-4147-A177-3AD203B41FA5}">
                      <a16:colId xmlns:a16="http://schemas.microsoft.com/office/drawing/2014/main" val="2726272947"/>
                    </a:ext>
                  </a:extLst>
                </a:gridCol>
                <a:gridCol w="217785">
                  <a:extLst>
                    <a:ext uri="{9D8B030D-6E8A-4147-A177-3AD203B41FA5}">
                      <a16:colId xmlns:a16="http://schemas.microsoft.com/office/drawing/2014/main" val="2058620341"/>
                    </a:ext>
                  </a:extLst>
                </a:gridCol>
                <a:gridCol w="202003">
                  <a:extLst>
                    <a:ext uri="{9D8B030D-6E8A-4147-A177-3AD203B41FA5}">
                      <a16:colId xmlns:a16="http://schemas.microsoft.com/office/drawing/2014/main" val="2257950245"/>
                    </a:ext>
                  </a:extLst>
                </a:gridCol>
                <a:gridCol w="164128">
                  <a:extLst>
                    <a:ext uri="{9D8B030D-6E8A-4147-A177-3AD203B41FA5}">
                      <a16:colId xmlns:a16="http://schemas.microsoft.com/office/drawing/2014/main" val="1406705878"/>
                    </a:ext>
                  </a:extLst>
                </a:gridCol>
              </a:tblGrid>
              <a:tr h="19050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Guild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994087"/>
                  </a:ext>
                </a:extLst>
              </a:tr>
              <a:tr h="139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07612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13295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Unclassified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815688"/>
                  </a:ext>
                </a:extLst>
              </a:tr>
              <a:tr h="1516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52593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E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MM2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281704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399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Methyloterricola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911227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8E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Methylomagnum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865779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D9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Methylosarcina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19181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3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pLW-20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497266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4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E9F3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Methylobacterium-Methylorubrum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858096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9B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Methyloglobulus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653787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76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Methylomonas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056549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28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Methylomicrobium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42287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6C4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Methylovulum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363644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76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Methyloparacoccus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245877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901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Methylobacter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55583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6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8F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Candidatus Methanoperedens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580033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AFC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Candidatus Methylospira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274058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71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Methylocaldum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097568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94C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5D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Methyloceanibacter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960455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3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Methylotenera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428057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8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BE6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Crenothrix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026703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6648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592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Methylocystis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53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21DD8529-0FBC-C54D-E5F0-7BAA96B4D2DB}"/>
              </a:ext>
            </a:extLst>
          </p:cNvPr>
          <p:cNvSpPr>
            <a:spLocks noChangeAspect="1"/>
          </p:cNvSpPr>
          <p:nvPr/>
        </p:nvSpPr>
        <p:spPr>
          <a:xfrm>
            <a:off x="4616100" y="740152"/>
            <a:ext cx="137160" cy="137160"/>
          </a:xfrm>
          <a:prstGeom prst="ellipse">
            <a:avLst/>
          </a:prstGeom>
          <a:solidFill>
            <a:srgbClr val="63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86A528-5DD7-1159-E5D3-E82F912D8BA2}"/>
              </a:ext>
            </a:extLst>
          </p:cNvPr>
          <p:cNvSpPr>
            <a:spLocks noChangeAspect="1"/>
          </p:cNvSpPr>
          <p:nvPr/>
        </p:nvSpPr>
        <p:spPr>
          <a:xfrm>
            <a:off x="4616100" y="894718"/>
            <a:ext cx="137160" cy="137160"/>
          </a:xfrm>
          <a:prstGeom prst="ellipse">
            <a:avLst/>
          </a:prstGeom>
          <a:solidFill>
            <a:srgbClr val="4F94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2F70F2-7B8B-DDF9-3055-F204D68EF83F}"/>
              </a:ext>
            </a:extLst>
          </p:cNvPr>
          <p:cNvSpPr>
            <a:spLocks noChangeAspect="1"/>
          </p:cNvSpPr>
          <p:nvPr/>
        </p:nvSpPr>
        <p:spPr>
          <a:xfrm>
            <a:off x="4616100" y="1047976"/>
            <a:ext cx="137160" cy="137160"/>
          </a:xfrm>
          <a:prstGeom prst="ellipse">
            <a:avLst/>
          </a:prstGeom>
          <a:solidFill>
            <a:srgbClr val="366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F34D2-91BC-968B-5F62-9AF4382B32F5}"/>
              </a:ext>
            </a:extLst>
          </p:cNvPr>
          <p:cNvSpPr>
            <a:spLocks noChangeAspect="1"/>
          </p:cNvSpPr>
          <p:nvPr/>
        </p:nvSpPr>
        <p:spPr>
          <a:xfrm>
            <a:off x="4616100" y="1198383"/>
            <a:ext cx="137160" cy="137160"/>
          </a:xfrm>
          <a:prstGeom prst="ellipse">
            <a:avLst/>
          </a:prstGeom>
          <a:solidFill>
            <a:srgbClr val="836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7BD69B-2F3E-8DEB-5BF6-6CAE4E7CDD72}"/>
              </a:ext>
            </a:extLst>
          </p:cNvPr>
          <p:cNvSpPr txBox="1"/>
          <p:nvPr/>
        </p:nvSpPr>
        <p:spPr>
          <a:xfrm>
            <a:off x="4703355" y="695061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MOB_I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E10CD-7225-5C7A-D9F7-2840950F1228}"/>
              </a:ext>
            </a:extLst>
          </p:cNvPr>
          <p:cNvSpPr txBox="1"/>
          <p:nvPr/>
        </p:nvSpPr>
        <p:spPr>
          <a:xfrm>
            <a:off x="4706869" y="855021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MOB_II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6CF2A-29E7-4D42-3ABE-3D6A3B28841F}"/>
              </a:ext>
            </a:extLst>
          </p:cNvPr>
          <p:cNvSpPr txBox="1"/>
          <p:nvPr/>
        </p:nvSpPr>
        <p:spPr>
          <a:xfrm>
            <a:off x="4697745" y="1012990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MOB_IIa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57CE7B-F89B-6A4D-F957-292EF4A57706}"/>
              </a:ext>
            </a:extLst>
          </p:cNvPr>
          <p:cNvSpPr txBox="1"/>
          <p:nvPr/>
        </p:nvSpPr>
        <p:spPr>
          <a:xfrm>
            <a:off x="4697745" y="1157860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45A2AC-8CAD-FCAC-72E0-AC576EECB2FF}"/>
              </a:ext>
            </a:extLst>
          </p:cNvPr>
          <p:cNvSpPr txBox="1"/>
          <p:nvPr/>
        </p:nvSpPr>
        <p:spPr>
          <a:xfrm>
            <a:off x="6650156" y="851466"/>
            <a:ext cx="1093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Salinity effect</a:t>
            </a:r>
          </a:p>
        </p:txBody>
      </p:sp>
    </p:spTree>
    <p:extLst>
      <p:ext uri="{BB962C8B-B14F-4D97-AF65-F5344CB8AC3E}">
        <p14:creationId xmlns:p14="http://schemas.microsoft.com/office/powerpoint/2010/main" val="428748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730</Words>
  <Application>Microsoft Macintosh PowerPoint</Application>
  <PresentationFormat>Widescreen</PresentationFormat>
  <Paragraphs>697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Cliff Bueno de Mesquita</dc:creator>
  <cp:lastModifiedBy>Cliff Bueno de Mesquita</cp:lastModifiedBy>
  <cp:revision>21</cp:revision>
  <dcterms:created xsi:type="dcterms:W3CDTF">2022-11-10T20:38:47Z</dcterms:created>
  <dcterms:modified xsi:type="dcterms:W3CDTF">2023-02-14T00:21:50Z</dcterms:modified>
</cp:coreProperties>
</file>