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2" r:id="rId5"/>
    <p:sldId id="273" r:id="rId6"/>
    <p:sldId id="259" r:id="rId7"/>
    <p:sldId id="290" r:id="rId8"/>
    <p:sldId id="268" r:id="rId9"/>
    <p:sldId id="282" r:id="rId10"/>
    <p:sldId id="283" r:id="rId11"/>
    <p:sldId id="287" r:id="rId12"/>
    <p:sldId id="289" r:id="rId13"/>
    <p:sldId id="284" r:id="rId14"/>
    <p:sldId id="281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E4A728-CA91-4D1C-9DD9-CD87082A70FF}" v="4" dt="2023-08-29T01:49:11.860"/>
  </p1510:revLst>
</p1510:revInfo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57" d="100"/>
          <a:sy n="57" d="100"/>
        </p:scale>
        <p:origin x="559" y="21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4635"/>
    </p:cViewPr>
  </p:sorterViewPr>
  <p:notesViewPr>
    <p:cSldViewPr snapToGrid="0">
      <p:cViewPr varScale="1">
        <p:scale>
          <a:sx n="53" d="100"/>
          <a:sy n="53" d="100"/>
        </p:scale>
        <p:origin x="2650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iff Gold" userId="7cd0e7a053322a97" providerId="LiveId" clId="{B8E4A728-CA91-4D1C-9DD9-CD87082A70FF}"/>
    <pc:docChg chg="undo custSel addSld delSld modSld">
      <pc:chgData name="Cliff Gold" userId="7cd0e7a053322a97" providerId="LiveId" clId="{B8E4A728-CA91-4D1C-9DD9-CD87082A70FF}" dt="2023-08-29T17:32:09.090" v="2089" actId="20577"/>
      <pc:docMkLst>
        <pc:docMk/>
      </pc:docMkLst>
      <pc:sldChg chg="modSp mod">
        <pc:chgData name="Cliff Gold" userId="7cd0e7a053322a97" providerId="LiveId" clId="{B8E4A728-CA91-4D1C-9DD9-CD87082A70FF}" dt="2023-08-29T17:32:09.090" v="2089" actId="20577"/>
        <pc:sldMkLst>
          <pc:docMk/>
          <pc:sldMk cId="2759600390" sldId="268"/>
        </pc:sldMkLst>
        <pc:spChg chg="mod">
          <ac:chgData name="Cliff Gold" userId="7cd0e7a053322a97" providerId="LiveId" clId="{B8E4A728-CA91-4D1C-9DD9-CD87082A70FF}" dt="2023-08-29T16:26:31.088" v="1518" actId="20577"/>
          <ac:spMkLst>
            <pc:docMk/>
            <pc:sldMk cId="2759600390" sldId="268"/>
            <ac:spMk id="4" creationId="{45A9ECAA-48CB-8CE7-4844-AA2C77D9E359}"/>
          </ac:spMkLst>
        </pc:spChg>
        <pc:spChg chg="mod">
          <ac:chgData name="Cliff Gold" userId="7cd0e7a053322a97" providerId="LiveId" clId="{B8E4A728-CA91-4D1C-9DD9-CD87082A70FF}" dt="2023-08-29T17:32:09.090" v="2089" actId="20577"/>
          <ac:spMkLst>
            <pc:docMk/>
            <pc:sldMk cId="2759600390" sldId="268"/>
            <ac:spMk id="7" creationId="{BD1C6792-93C5-DED1-0872-50E165128229}"/>
          </ac:spMkLst>
        </pc:spChg>
      </pc:sldChg>
      <pc:sldChg chg="modSp mod">
        <pc:chgData name="Cliff Gold" userId="7cd0e7a053322a97" providerId="LiveId" clId="{B8E4A728-CA91-4D1C-9DD9-CD87082A70FF}" dt="2023-08-29T17:27:18.603" v="2045" actId="20577"/>
        <pc:sldMkLst>
          <pc:docMk/>
          <pc:sldMk cId="3474133943" sldId="273"/>
        </pc:sldMkLst>
        <pc:graphicFrameChg chg="mod modGraphic">
          <ac:chgData name="Cliff Gold" userId="7cd0e7a053322a97" providerId="LiveId" clId="{B8E4A728-CA91-4D1C-9DD9-CD87082A70FF}" dt="2023-08-29T17:27:18.603" v="2045" actId="20577"/>
          <ac:graphicFrameMkLst>
            <pc:docMk/>
            <pc:sldMk cId="3474133943" sldId="273"/>
            <ac:graphicFrameMk id="2" creationId="{14883AB6-E6D8-70A9-3CCB-61E120FC6000}"/>
          </ac:graphicFrameMkLst>
        </pc:graphicFrameChg>
      </pc:sldChg>
      <pc:sldChg chg="del">
        <pc:chgData name="Cliff Gold" userId="7cd0e7a053322a97" providerId="LiveId" clId="{B8E4A728-CA91-4D1C-9DD9-CD87082A70FF}" dt="2023-08-29T03:30:54.611" v="1513" actId="47"/>
        <pc:sldMkLst>
          <pc:docMk/>
          <pc:sldMk cId="3418206844" sldId="280"/>
        </pc:sldMkLst>
      </pc:sldChg>
      <pc:sldChg chg="addSp delSp modSp mod">
        <pc:chgData name="Cliff Gold" userId="7cd0e7a053322a97" providerId="LiveId" clId="{B8E4A728-CA91-4D1C-9DD9-CD87082A70FF}" dt="2023-08-29T03:24:10.725" v="1486" actId="478"/>
        <pc:sldMkLst>
          <pc:docMk/>
          <pc:sldMk cId="2577936335" sldId="281"/>
        </pc:sldMkLst>
        <pc:spChg chg="del">
          <ac:chgData name="Cliff Gold" userId="7cd0e7a053322a97" providerId="LiveId" clId="{B8E4A728-CA91-4D1C-9DD9-CD87082A70FF}" dt="2023-08-29T03:24:01.306" v="1485" actId="478"/>
          <ac:spMkLst>
            <pc:docMk/>
            <pc:sldMk cId="2577936335" sldId="281"/>
            <ac:spMk id="3" creationId="{FF07BEBE-18E8-4025-FF6F-EC0130CB4F22}"/>
          </ac:spMkLst>
        </pc:spChg>
        <pc:spChg chg="add del mod">
          <ac:chgData name="Cliff Gold" userId="7cd0e7a053322a97" providerId="LiveId" clId="{B8E4A728-CA91-4D1C-9DD9-CD87082A70FF}" dt="2023-08-29T03:24:10.725" v="1486" actId="478"/>
          <ac:spMkLst>
            <pc:docMk/>
            <pc:sldMk cId="2577936335" sldId="281"/>
            <ac:spMk id="5" creationId="{EFD34D3F-7BF0-C47E-D810-1FAF9DEFF799}"/>
          </ac:spMkLst>
        </pc:spChg>
      </pc:sldChg>
      <pc:sldChg chg="modSp mod">
        <pc:chgData name="Cliff Gold" userId="7cd0e7a053322a97" providerId="LiveId" clId="{B8E4A728-CA91-4D1C-9DD9-CD87082A70FF}" dt="2023-08-29T16:30:10.039" v="1525" actId="20577"/>
        <pc:sldMkLst>
          <pc:docMk/>
          <pc:sldMk cId="1164941242" sldId="282"/>
        </pc:sldMkLst>
        <pc:spChg chg="mod">
          <ac:chgData name="Cliff Gold" userId="7cd0e7a053322a97" providerId="LiveId" clId="{B8E4A728-CA91-4D1C-9DD9-CD87082A70FF}" dt="2023-08-29T16:30:10.039" v="1525" actId="20577"/>
          <ac:spMkLst>
            <pc:docMk/>
            <pc:sldMk cId="1164941242" sldId="282"/>
            <ac:spMk id="8" creationId="{98D6AC14-9AD9-9C42-046A-6E2B3E9561B7}"/>
          </ac:spMkLst>
        </pc:spChg>
      </pc:sldChg>
      <pc:sldChg chg="modSp mod">
        <pc:chgData name="Cliff Gold" userId="7cd0e7a053322a97" providerId="LiveId" clId="{B8E4A728-CA91-4D1C-9DD9-CD87082A70FF}" dt="2023-08-29T16:39:14.700" v="1613" actId="20577"/>
        <pc:sldMkLst>
          <pc:docMk/>
          <pc:sldMk cId="2919417643" sldId="283"/>
        </pc:sldMkLst>
        <pc:spChg chg="mod">
          <ac:chgData name="Cliff Gold" userId="7cd0e7a053322a97" providerId="LiveId" clId="{B8E4A728-CA91-4D1C-9DD9-CD87082A70FF}" dt="2023-08-29T16:39:14.700" v="1613" actId="20577"/>
          <ac:spMkLst>
            <pc:docMk/>
            <pc:sldMk cId="2919417643" sldId="283"/>
            <ac:spMk id="4" creationId="{45A9ECAA-48CB-8CE7-4844-AA2C77D9E359}"/>
          </ac:spMkLst>
        </pc:spChg>
        <pc:spChg chg="mod">
          <ac:chgData name="Cliff Gold" userId="7cd0e7a053322a97" providerId="LiveId" clId="{B8E4A728-CA91-4D1C-9DD9-CD87082A70FF}" dt="2023-08-29T16:32:42.380" v="1527" actId="313"/>
          <ac:spMkLst>
            <pc:docMk/>
            <pc:sldMk cId="2919417643" sldId="283"/>
            <ac:spMk id="13" creationId="{FC7801B7-1D0C-1525-B1F0-AA11B5AD992F}"/>
          </ac:spMkLst>
        </pc:spChg>
      </pc:sldChg>
      <pc:sldChg chg="addSp modSp mod">
        <pc:chgData name="Cliff Gold" userId="7cd0e7a053322a97" providerId="LiveId" clId="{B8E4A728-CA91-4D1C-9DD9-CD87082A70FF}" dt="2023-08-29T17:20:55.254" v="1832" actId="20577"/>
        <pc:sldMkLst>
          <pc:docMk/>
          <pc:sldMk cId="2447908425" sldId="284"/>
        </pc:sldMkLst>
        <pc:spChg chg="mod">
          <ac:chgData name="Cliff Gold" userId="7cd0e7a053322a97" providerId="LiveId" clId="{B8E4A728-CA91-4D1C-9DD9-CD87082A70FF}" dt="2023-08-28T23:45:48.997" v="585" actId="1076"/>
          <ac:spMkLst>
            <pc:docMk/>
            <pc:sldMk cId="2447908425" sldId="284"/>
            <ac:spMk id="3" creationId="{62F50689-D84C-7977-0A2B-2F0FFFB2014E}"/>
          </ac:spMkLst>
        </pc:spChg>
        <pc:spChg chg="mod">
          <ac:chgData name="Cliff Gold" userId="7cd0e7a053322a97" providerId="LiveId" clId="{B8E4A728-CA91-4D1C-9DD9-CD87082A70FF}" dt="2023-08-29T17:20:55.254" v="1832" actId="20577"/>
          <ac:spMkLst>
            <pc:docMk/>
            <pc:sldMk cId="2447908425" sldId="284"/>
            <ac:spMk id="17" creationId="{FEA13789-F38F-90E0-F7CC-E72CD54D1987}"/>
          </ac:spMkLst>
        </pc:spChg>
        <pc:spChg chg="add mod">
          <ac:chgData name="Cliff Gold" userId="7cd0e7a053322a97" providerId="LiveId" clId="{B8E4A728-CA91-4D1C-9DD9-CD87082A70FF}" dt="2023-08-28T22:56:27.428" v="102" actId="20577"/>
          <ac:spMkLst>
            <pc:docMk/>
            <pc:sldMk cId="2447908425" sldId="284"/>
            <ac:spMk id="18" creationId="{7314936E-E98B-C866-F26A-F647B615975C}"/>
          </ac:spMkLst>
        </pc:spChg>
        <pc:spChg chg="add mod">
          <ac:chgData name="Cliff Gold" userId="7cd0e7a053322a97" providerId="LiveId" clId="{B8E4A728-CA91-4D1C-9DD9-CD87082A70FF}" dt="2023-08-29T16:57:51.998" v="1698" actId="20577"/>
          <ac:spMkLst>
            <pc:docMk/>
            <pc:sldMk cId="2447908425" sldId="284"/>
            <ac:spMk id="19" creationId="{87323B26-543A-581C-4BE9-D0A76E1A9651}"/>
          </ac:spMkLst>
        </pc:spChg>
      </pc:sldChg>
      <pc:sldChg chg="addSp delSp modSp add mod">
        <pc:chgData name="Cliff Gold" userId="7cd0e7a053322a97" providerId="LiveId" clId="{B8E4A728-CA91-4D1C-9DD9-CD87082A70FF}" dt="2023-08-29T17:22:08.569" v="1863" actId="20577"/>
        <pc:sldMkLst>
          <pc:docMk/>
          <pc:sldMk cId="855597777" sldId="285"/>
        </pc:sldMkLst>
        <pc:spChg chg="mod">
          <ac:chgData name="Cliff Gold" userId="7cd0e7a053322a97" providerId="LiveId" clId="{B8E4A728-CA91-4D1C-9DD9-CD87082A70FF}" dt="2023-08-29T03:19:54.410" v="1474" actId="20577"/>
          <ac:spMkLst>
            <pc:docMk/>
            <pc:sldMk cId="855597777" sldId="285"/>
            <ac:spMk id="2" creationId="{6C47DC31-1488-8091-935A-1B03A14A5CD8}"/>
          </ac:spMkLst>
        </pc:spChg>
        <pc:spChg chg="del">
          <ac:chgData name="Cliff Gold" userId="7cd0e7a053322a97" providerId="LiveId" clId="{B8E4A728-CA91-4D1C-9DD9-CD87082A70FF}" dt="2023-08-29T03:20:14.216" v="1477" actId="478"/>
          <ac:spMkLst>
            <pc:docMk/>
            <pc:sldMk cId="855597777" sldId="285"/>
            <ac:spMk id="3" creationId="{62F50689-D84C-7977-0A2B-2F0FFFB2014E}"/>
          </ac:spMkLst>
        </pc:spChg>
        <pc:spChg chg="add del mod">
          <ac:chgData name="Cliff Gold" userId="7cd0e7a053322a97" providerId="LiveId" clId="{B8E4A728-CA91-4D1C-9DD9-CD87082A70FF}" dt="2023-08-29T03:20:22.555" v="1478" actId="478"/>
          <ac:spMkLst>
            <pc:docMk/>
            <pc:sldMk cId="855597777" sldId="285"/>
            <ac:spMk id="5" creationId="{289D21EB-7259-EAA3-A574-34CD95823B6D}"/>
          </ac:spMkLst>
        </pc:spChg>
        <pc:spChg chg="mod">
          <ac:chgData name="Cliff Gold" userId="7cd0e7a053322a97" providerId="LiveId" clId="{B8E4A728-CA91-4D1C-9DD9-CD87082A70FF}" dt="2023-08-29T17:15:38.580" v="1800" actId="20577"/>
          <ac:spMkLst>
            <pc:docMk/>
            <pc:sldMk cId="855597777" sldId="285"/>
            <ac:spMk id="17" creationId="{FEA13789-F38F-90E0-F7CC-E72CD54D1987}"/>
          </ac:spMkLst>
        </pc:spChg>
        <pc:spChg chg="mod">
          <ac:chgData name="Cliff Gold" userId="7cd0e7a053322a97" providerId="LiveId" clId="{B8E4A728-CA91-4D1C-9DD9-CD87082A70FF}" dt="2023-08-29T17:22:08.569" v="1863" actId="20577"/>
          <ac:spMkLst>
            <pc:docMk/>
            <pc:sldMk cId="855597777" sldId="285"/>
            <ac:spMk id="19" creationId="{87323B26-543A-581C-4BE9-D0A76E1A9651}"/>
          </ac:spMkLst>
        </pc:spChg>
        <pc:picChg chg="add mod">
          <ac:chgData name="Cliff Gold" userId="7cd0e7a053322a97" providerId="LiveId" clId="{B8E4A728-CA91-4D1C-9DD9-CD87082A70FF}" dt="2023-08-29T17:12:01.851" v="1719" actId="1076"/>
          <ac:picMkLst>
            <pc:docMk/>
            <pc:sldMk cId="855597777" sldId="285"/>
            <ac:picMk id="4" creationId="{527486CE-105D-A838-A47B-9DDFCDCFFFF9}"/>
          </ac:picMkLst>
        </pc:picChg>
        <pc:picChg chg="add del mod">
          <ac:chgData name="Cliff Gold" userId="7cd0e7a053322a97" providerId="LiveId" clId="{B8E4A728-CA91-4D1C-9DD9-CD87082A70FF}" dt="2023-08-29T17:11:49.381" v="1717" actId="478"/>
          <ac:picMkLst>
            <pc:docMk/>
            <pc:sldMk cId="855597777" sldId="285"/>
            <ac:picMk id="7" creationId="{9212DF7D-C122-B6E9-2FC8-275514699CB3}"/>
          </ac:picMkLst>
        </pc:picChg>
        <pc:picChg chg="del">
          <ac:chgData name="Cliff Gold" userId="7cd0e7a053322a97" providerId="LiveId" clId="{B8E4A728-CA91-4D1C-9DD9-CD87082A70FF}" dt="2023-08-29T03:20:04.204" v="1475" actId="478"/>
          <ac:picMkLst>
            <pc:docMk/>
            <pc:sldMk cId="855597777" sldId="285"/>
            <ac:picMk id="11" creationId="{ABAF56DA-BE09-DB6C-4900-A974E1B4F411}"/>
          </ac:picMkLst>
        </pc:picChg>
        <pc:picChg chg="add mod">
          <ac:chgData name="Cliff Gold" userId="7cd0e7a053322a97" providerId="LiveId" clId="{B8E4A728-CA91-4D1C-9DD9-CD87082A70FF}" dt="2023-08-29T03:22:03.664" v="1484" actId="14100"/>
          <ac:picMkLst>
            <pc:docMk/>
            <pc:sldMk cId="855597777" sldId="285"/>
            <ac:picMk id="13" creationId="{BF6AFB7F-835B-5F87-17E3-08DA441743BD}"/>
          </ac:picMkLst>
        </pc:picChg>
        <pc:picChg chg="del">
          <ac:chgData name="Cliff Gold" userId="7cd0e7a053322a97" providerId="LiveId" clId="{B8E4A728-CA91-4D1C-9DD9-CD87082A70FF}" dt="2023-08-29T03:20:08.095" v="1476" actId="478"/>
          <ac:picMkLst>
            <pc:docMk/>
            <pc:sldMk cId="855597777" sldId="285"/>
            <ac:picMk id="15" creationId="{BC924523-BFD2-4105-B7D3-55A336805F3A}"/>
          </ac:picMkLst>
        </pc:picChg>
      </pc:sldChg>
      <pc:sldChg chg="addSp delSp modSp add mod">
        <pc:chgData name="Cliff Gold" userId="7cd0e7a053322a97" providerId="LiveId" clId="{B8E4A728-CA91-4D1C-9DD9-CD87082A70FF}" dt="2023-08-29T17:23:28.420" v="2036" actId="20577"/>
        <pc:sldMkLst>
          <pc:docMk/>
          <pc:sldMk cId="2602857787" sldId="286"/>
        </pc:sldMkLst>
        <pc:spChg chg="mod">
          <ac:chgData name="Cliff Gold" userId="7cd0e7a053322a97" providerId="LiveId" clId="{B8E4A728-CA91-4D1C-9DD9-CD87082A70FF}" dt="2023-08-29T01:53:09.955" v="814" actId="14100"/>
          <ac:spMkLst>
            <pc:docMk/>
            <pc:sldMk cId="2602857787" sldId="286"/>
            <ac:spMk id="2" creationId="{6C47DC31-1488-8091-935A-1B03A14A5CD8}"/>
          </ac:spMkLst>
        </pc:spChg>
        <pc:spChg chg="del">
          <ac:chgData name="Cliff Gold" userId="7cd0e7a053322a97" providerId="LiveId" clId="{B8E4A728-CA91-4D1C-9DD9-CD87082A70FF}" dt="2023-08-29T01:48:37.129" v="622" actId="478"/>
          <ac:spMkLst>
            <pc:docMk/>
            <pc:sldMk cId="2602857787" sldId="286"/>
            <ac:spMk id="3" creationId="{62F50689-D84C-7977-0A2B-2F0FFFB2014E}"/>
          </ac:spMkLst>
        </pc:spChg>
        <pc:spChg chg="add del mod">
          <ac:chgData name="Cliff Gold" userId="7cd0e7a053322a97" providerId="LiveId" clId="{B8E4A728-CA91-4D1C-9DD9-CD87082A70FF}" dt="2023-08-29T01:48:45.284" v="623" actId="478"/>
          <ac:spMkLst>
            <pc:docMk/>
            <pc:sldMk cId="2602857787" sldId="286"/>
            <ac:spMk id="5" creationId="{FF4EAC1E-6BED-9E62-2AC7-FFFF89A441BD}"/>
          </ac:spMkLst>
        </pc:spChg>
        <pc:spChg chg="mod">
          <ac:chgData name="Cliff Gold" userId="7cd0e7a053322a97" providerId="LiveId" clId="{B8E4A728-CA91-4D1C-9DD9-CD87082A70FF}" dt="2023-08-29T02:05:10.127" v="1365" actId="20577"/>
          <ac:spMkLst>
            <pc:docMk/>
            <pc:sldMk cId="2602857787" sldId="286"/>
            <ac:spMk id="17" creationId="{FEA13789-F38F-90E0-F7CC-E72CD54D1987}"/>
          </ac:spMkLst>
        </pc:spChg>
        <pc:spChg chg="mod">
          <ac:chgData name="Cliff Gold" userId="7cd0e7a053322a97" providerId="LiveId" clId="{B8E4A728-CA91-4D1C-9DD9-CD87082A70FF}" dt="2023-08-29T02:05:52.216" v="1367" actId="1076"/>
          <ac:spMkLst>
            <pc:docMk/>
            <pc:sldMk cId="2602857787" sldId="286"/>
            <ac:spMk id="18" creationId="{7314936E-E98B-C866-F26A-F647B615975C}"/>
          </ac:spMkLst>
        </pc:spChg>
        <pc:spChg chg="mod">
          <ac:chgData name="Cliff Gold" userId="7cd0e7a053322a97" providerId="LiveId" clId="{B8E4A728-CA91-4D1C-9DD9-CD87082A70FF}" dt="2023-08-29T17:23:28.420" v="2036" actId="20577"/>
          <ac:spMkLst>
            <pc:docMk/>
            <pc:sldMk cId="2602857787" sldId="286"/>
            <ac:spMk id="19" creationId="{87323B26-543A-581C-4BE9-D0A76E1A9651}"/>
          </ac:spMkLst>
        </pc:spChg>
        <pc:picChg chg="del mod">
          <ac:chgData name="Cliff Gold" userId="7cd0e7a053322a97" providerId="LiveId" clId="{B8E4A728-CA91-4D1C-9DD9-CD87082A70FF}" dt="2023-08-29T01:48:31.472" v="621" actId="478"/>
          <ac:picMkLst>
            <pc:docMk/>
            <pc:sldMk cId="2602857787" sldId="286"/>
            <ac:picMk id="11" creationId="{ABAF56DA-BE09-DB6C-4900-A974E1B4F411}"/>
          </ac:picMkLst>
        </pc:picChg>
        <pc:picChg chg="del">
          <ac:chgData name="Cliff Gold" userId="7cd0e7a053322a97" providerId="LiveId" clId="{B8E4A728-CA91-4D1C-9DD9-CD87082A70FF}" dt="2023-08-29T01:48:28.300" v="619" actId="478"/>
          <ac:picMkLst>
            <pc:docMk/>
            <pc:sldMk cId="2602857787" sldId="286"/>
            <ac:picMk id="15" creationId="{BC924523-BFD2-4105-B7D3-55A336805F3A}"/>
          </ac:picMkLst>
        </pc:picChg>
        <pc:picChg chg="add mod">
          <ac:chgData name="Cliff Gold" userId="7cd0e7a053322a97" providerId="LiveId" clId="{B8E4A728-CA91-4D1C-9DD9-CD87082A70FF}" dt="2023-08-29T01:49:11.860" v="626" actId="1076"/>
          <ac:picMkLst>
            <pc:docMk/>
            <pc:sldMk cId="2602857787" sldId="286"/>
            <ac:picMk id="1026" creationId="{3F5FD736-5D44-96AF-01E4-E3E311017C4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7/6/2024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7/6/2024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7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43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73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8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Climate Change Model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Computing Cancer Risk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x/s!ApcqMlOg59B8g9Zr4WwAXWPse6N7nw?e=ncMCX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Climate Change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Cliff Gold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17861"/>
            <a:ext cx="10515600" cy="676656"/>
          </a:xfrm>
        </p:spPr>
        <p:txBody>
          <a:bodyPr/>
          <a:lstStyle/>
          <a:p>
            <a:r>
              <a:rPr lang="en-US" dirty="0"/>
              <a:t>Try It Out!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59" y="6464808"/>
            <a:ext cx="1151857" cy="310896"/>
          </a:xfrm>
        </p:spPr>
        <p:txBody>
          <a:bodyPr/>
          <a:lstStyle/>
          <a:p>
            <a:r>
              <a:rPr lang="en-US" dirty="0"/>
              <a:t>2024-=07-06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Climate Change Model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49CDFC0-160A-0BDB-4AC3-6150C888D9A8}"/>
              </a:ext>
            </a:extLst>
          </p:cNvPr>
          <p:cNvSpPr txBox="1">
            <a:spLocks/>
          </p:cNvSpPr>
          <p:nvPr/>
        </p:nvSpPr>
        <p:spPr>
          <a:xfrm>
            <a:off x="423578" y="1132877"/>
            <a:ext cx="6464808" cy="402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 cap="all" baseline="0">
                <a:solidFill>
                  <a:schemeClr val="accent1"/>
                </a:solidFill>
                <a:latin typeface="Gill Sans Nova" panose="020B06020201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 Excel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FEA13789-F38F-90E0-F7CC-E72CD54D1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1609794"/>
            <a:ext cx="6464808" cy="3335625"/>
          </a:xfrm>
        </p:spPr>
        <p:txBody>
          <a:bodyPr>
            <a:normAutofit fontScale="92500"/>
          </a:bodyPr>
          <a:lstStyle/>
          <a:p>
            <a:pPr>
              <a:spcAft>
                <a:spcPts val="300"/>
              </a:spcAft>
            </a:pPr>
            <a:r>
              <a:rPr lang="en-US" sz="2000" dirty="0">
                <a:latin typeface="Gill Sans MT" panose="020B0502020104020203" pitchFamily="34" charset="0"/>
              </a:rPr>
              <a:t>The </a:t>
            </a:r>
            <a:r>
              <a:rPr lang="en-US" sz="2000" dirty="0">
                <a:latin typeface="Gill Sans MT" panose="020B0502020104020203" pitchFamily="34" charset="0"/>
                <a:hlinkClick r:id="rId3"/>
              </a:rPr>
              <a:t>link</a:t>
            </a:r>
            <a:r>
              <a:rPr lang="en-US" sz="2000" dirty="0">
                <a:latin typeface="Gill Sans MT" panose="020B0502020104020203" pitchFamily="34" charset="0"/>
              </a:rPr>
              <a:t> to instructions for downloading are: </a:t>
            </a:r>
          </a:p>
          <a:p>
            <a:pPr lvl="1">
              <a:spcAft>
                <a:spcPts val="300"/>
              </a:spcAft>
            </a:pPr>
            <a:r>
              <a:rPr lang="en-US" sz="1800" dirty="0">
                <a:latin typeface="Gill Sans MT" panose="020B0502020104020203" pitchFamily="34" charset="0"/>
              </a:rPr>
              <a:t>Slack: </a:t>
            </a:r>
            <a:r>
              <a:rPr lang="en-US" sz="1800" dirty="0" err="1">
                <a:latin typeface="Gill Sans MT" panose="020B0502020104020203" pitchFamily="34" charset="0"/>
              </a:rPr>
              <a:t>GenA</a:t>
            </a:r>
            <a:r>
              <a:rPr lang="en-US" sz="1800" dirty="0">
                <a:latin typeface="Gill Sans MT" panose="020B0502020104020203" pitchFamily="34" charset="0"/>
              </a:rPr>
              <a:t>/team-comms-outreach</a:t>
            </a:r>
          </a:p>
          <a:p>
            <a:pPr lvl="1">
              <a:spcAft>
                <a:spcPts val="300"/>
              </a:spcAft>
            </a:pPr>
            <a:r>
              <a:rPr lang="en-US" sz="1800" dirty="0">
                <a:latin typeface="Gill Sans MT" panose="020B0502020104020203" pitchFamily="34" charset="0"/>
              </a:rPr>
              <a:t>Slack: CCLSVE/General</a:t>
            </a:r>
          </a:p>
          <a:p>
            <a:pPr lvl="1">
              <a:spcAft>
                <a:spcPts val="300"/>
              </a:spcAft>
            </a:pPr>
            <a:r>
              <a:rPr lang="en-US" sz="1800" dirty="0">
                <a:latin typeface="Gill Sans MT" panose="020B0502020104020203" pitchFamily="34" charset="0"/>
              </a:rPr>
              <a:t>CCL Nuclear: https://community.citizensclimate.org/groups/discuss/2592/2857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latin typeface="Gill Sans MT" panose="020B0502020104020203" pitchFamily="34" charset="0"/>
              </a:rPr>
              <a:t>Try out a bunch of scenarios.</a:t>
            </a:r>
          </a:p>
          <a:p>
            <a:pPr>
              <a:spcAft>
                <a:spcPts val="300"/>
              </a:spcAft>
            </a:pPr>
            <a:r>
              <a:rPr lang="en-US" sz="2000" dirty="0">
                <a:latin typeface="Gill Sans MT" panose="020B0502020104020203" pitchFamily="34" charset="0"/>
              </a:rPr>
              <a:t>DM me with questions:</a:t>
            </a:r>
          </a:p>
          <a:p>
            <a:pPr lvl="1">
              <a:spcAft>
                <a:spcPts val="300"/>
              </a:spcAft>
            </a:pPr>
            <a:r>
              <a:rPr lang="en-US" sz="1800" dirty="0">
                <a:latin typeface="Gill Sans MT" panose="020B0502020104020203" pitchFamily="34" charset="0"/>
              </a:rPr>
              <a:t>Why is there this funny bump in the data</a:t>
            </a:r>
          </a:p>
          <a:p>
            <a:pPr lvl="1">
              <a:spcAft>
                <a:spcPts val="300"/>
              </a:spcAft>
            </a:pPr>
            <a:r>
              <a:rPr lang="en-US" sz="1800" dirty="0">
                <a:latin typeface="Gill Sans MT" panose="020B0502020104020203" pitchFamily="34" charset="0"/>
              </a:rPr>
              <a:t>How about the case where this and that happens</a:t>
            </a:r>
          </a:p>
          <a:p>
            <a:pPr lvl="1">
              <a:spcAft>
                <a:spcPts val="300"/>
              </a:spcAft>
            </a:pPr>
            <a:r>
              <a:rPr lang="en-US" sz="1800" dirty="0">
                <a:latin typeface="Gill Sans MT" panose="020B0502020104020203" pitchFamily="34" charset="0"/>
              </a:rPr>
              <a:t>Could you graph this vs. that?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000" dirty="0">
              <a:latin typeface="Gill Sans MT" panose="020B0502020104020203" pitchFamily="34" charset="0"/>
            </a:endParaRPr>
          </a:p>
          <a:p>
            <a:pPr>
              <a:spcAft>
                <a:spcPts val="1200"/>
              </a:spcAft>
            </a:pPr>
            <a:endParaRPr lang="en-US" sz="2000" dirty="0">
              <a:latin typeface="Gill Sans MT" panose="020B0502020104020203" pitchFamily="34" charset="0"/>
            </a:endParaRPr>
          </a:p>
          <a:p>
            <a:pPr>
              <a:spcAft>
                <a:spcPts val="1200"/>
              </a:spcAft>
            </a:pPr>
            <a:endParaRPr lang="en-US" sz="2000" dirty="0">
              <a:latin typeface="Gill Sans MT" panose="020B0502020104020203" pitchFamily="34" charset="0"/>
            </a:endParaRPr>
          </a:p>
          <a:p>
            <a:pPr>
              <a:spcAft>
                <a:spcPts val="1200"/>
              </a:spcAft>
            </a:pP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BDA6A6-593D-A404-CC60-CABB2876E541}"/>
              </a:ext>
            </a:extLst>
          </p:cNvPr>
          <p:cNvSpPr txBox="1">
            <a:spLocks/>
          </p:cNvSpPr>
          <p:nvPr/>
        </p:nvSpPr>
        <p:spPr>
          <a:xfrm>
            <a:off x="365759" y="5091373"/>
            <a:ext cx="6464808" cy="402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 cap="all" baseline="0">
                <a:solidFill>
                  <a:schemeClr val="accent1"/>
                </a:solidFill>
                <a:latin typeface="Gill Sans Nova" panose="020B06020201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Deep Dive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24D40C7-C740-C2B7-2A2E-E0C383F36E07}"/>
              </a:ext>
            </a:extLst>
          </p:cNvPr>
          <p:cNvSpPr txBox="1">
            <a:spLocks/>
          </p:cNvSpPr>
          <p:nvPr/>
        </p:nvSpPr>
        <p:spPr>
          <a:xfrm>
            <a:off x="466919" y="5579911"/>
            <a:ext cx="6464808" cy="56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>
                <a:latin typeface="Gill Sans MT" panose="020B0502020104020203" pitchFamily="34" charset="0"/>
              </a:rPr>
              <a:t>Everything is in github.com/</a:t>
            </a:r>
            <a:r>
              <a:rPr lang="en-US" sz="2000" dirty="0" err="1">
                <a:latin typeface="Gill Sans MT" panose="020B0502020104020203" pitchFamily="34" charset="0"/>
              </a:rPr>
              <a:t>cliffgold</a:t>
            </a:r>
            <a:r>
              <a:rPr lang="en-US" sz="2000" dirty="0">
                <a:latin typeface="Gill Sans MT" panose="020B0502020104020203" pitchFamily="34" charset="0"/>
              </a:rPr>
              <a:t>/optimize</a:t>
            </a:r>
          </a:p>
          <a:p>
            <a:pPr>
              <a:spcAft>
                <a:spcPts val="1200"/>
              </a:spcAft>
            </a:pPr>
            <a:endParaRPr lang="en-US" sz="2000" dirty="0">
              <a:latin typeface="Gill Sans MT" panose="020B0502020104020203" pitchFamily="34" charset="0"/>
            </a:endParaRPr>
          </a:p>
          <a:p>
            <a:pPr>
              <a:spcAft>
                <a:spcPts val="1200"/>
              </a:spcAft>
            </a:pPr>
            <a:endParaRPr lang="en-US" sz="2000" dirty="0"/>
          </a:p>
          <a:p>
            <a:pPr>
              <a:spcAft>
                <a:spcPts val="12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790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792" y="493104"/>
            <a:ext cx="9144000" cy="857919"/>
          </a:xfrm>
        </p:spPr>
        <p:txBody>
          <a:bodyPr/>
          <a:lstStyle/>
          <a:p>
            <a:r>
              <a:rPr lang="en-US" dirty="0"/>
              <a:t>Special Thanks To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F28CD9A-3688-3055-DB90-3919C3E54BDD}"/>
              </a:ext>
            </a:extLst>
          </p:cNvPr>
          <p:cNvSpPr txBox="1">
            <a:spLocks/>
          </p:cNvSpPr>
          <p:nvPr/>
        </p:nvSpPr>
        <p:spPr>
          <a:xfrm>
            <a:off x="3108625" y="1750774"/>
            <a:ext cx="6464808" cy="417606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200" dirty="0">
                <a:latin typeface="Gill Sans MT" panose="020B0502020104020203" pitchFamily="34" charset="0"/>
              </a:rPr>
              <a:t>Aarav Garg for getting it to run on Mac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Gill Sans MT" panose="020B0502020104020203" pitchFamily="34" charset="0"/>
              </a:rPr>
              <a:t>Joseph Sauer for Excel suggestions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Gill Sans MT" panose="020B0502020104020203" pitchFamily="34" charset="0"/>
              </a:rPr>
              <a:t>Lucas for working with EIA to get storage numbers right.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Gill Sans MT" panose="020B0502020104020203" pitchFamily="34" charset="0"/>
              </a:rPr>
              <a:t>Rory Edelson for setting up the EIA download program, my first real Python experience.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Gill Sans MT" panose="020B0502020104020203" pitchFamily="34" charset="0"/>
              </a:rPr>
              <a:t>The EIA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Gill Sans MT" panose="020B0502020104020203" pitchFamily="34" charset="0"/>
              </a:rPr>
              <a:t>Eric Meyer for inspiration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Gill Sans MT" panose="020B0502020104020203" pitchFamily="34" charset="0"/>
              </a:rPr>
              <a:t>All the others who helped with discussion, advice, and vision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11855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307456"/>
              </p:ext>
            </p:extLst>
          </p:nvPr>
        </p:nvGraphicFramePr>
        <p:xfrm>
          <a:off x="7863168" y="851648"/>
          <a:ext cx="4132263" cy="3574489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57143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79725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>
                          <a:latin typeface="+mn-lt"/>
                          <a:cs typeface="Gill Sans Light" panose="020B0302020104020203" pitchFamily="34" charset="-79"/>
                        </a:rPr>
                        <a:t>Example Run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81352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Inspiration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69613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Model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  <a:tr h="69613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Try It Out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7598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As we struggle against Climate Change, it has become obvious that the interactions are very complex.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Decision making is very difficult, balancing all these factors.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This model uses a computer simulation to see the effects of various policies.</a:t>
            </a:r>
          </a:p>
          <a:p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59" y="6464808"/>
            <a:ext cx="1539639" cy="310896"/>
          </a:xfrm>
        </p:spPr>
        <p:txBody>
          <a:bodyPr/>
          <a:lstStyle/>
          <a:p>
            <a:r>
              <a:rPr lang="en-US" dirty="0"/>
              <a:t>2024-07-06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Climate Change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497654"/>
            <a:ext cx="4572000" cy="4070729"/>
          </a:xfrm>
        </p:spPr>
        <p:txBody>
          <a:bodyPr/>
          <a:lstStyle/>
          <a:p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I’m Cliff Gold, a retired chip designer.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In chip design, a single mistake – a single gate in a design with billions of gates – can cost millions of dollars and months of delay.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At a gigahertz, a mistake with a one in a billion chance happens once a second.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I’ve learned to become appreciative of those finding bugs in my design.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I’m also ridiculously picky.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59" y="6464808"/>
            <a:ext cx="1539639" cy="310896"/>
          </a:xfrm>
        </p:spPr>
        <p:txBody>
          <a:bodyPr/>
          <a:lstStyle/>
          <a:p>
            <a:r>
              <a:rPr lang="en-US" dirty="0"/>
              <a:t>2024-07-06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Climate Change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Placeholder 7" descr="A yellow sun on a cliff&#10;&#10;Description automatically generated with medium confidence">
            <a:extLst>
              <a:ext uri="{FF2B5EF4-FFF2-40B4-BE49-F238E27FC236}">
                <a16:creationId xmlns:a16="http://schemas.microsoft.com/office/drawing/2014/main" id="{B7B719E1-65AD-D331-1394-6B35FD98DBD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638" r="13638"/>
          <a:stretch>
            <a:fillRect/>
          </a:stretch>
        </p:blipFill>
        <p:spPr>
          <a:xfrm>
            <a:off x="7752914" y="223203"/>
            <a:ext cx="4376530" cy="6018401"/>
          </a:xfrm>
        </p:spPr>
      </p:pic>
    </p:spTree>
    <p:extLst>
      <p:ext uri="{BB962C8B-B14F-4D97-AF65-F5344CB8AC3E}">
        <p14:creationId xmlns:p14="http://schemas.microsoft.com/office/powerpoint/2010/main" val="367899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9ECAA-48CB-8CE7-4844-AA2C77D9E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5765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latin typeface="Gill Sans MT" panose="020B0502020104020203" pitchFamily="34" charset="0"/>
              </a:rPr>
              <a:t>PUC meeting on why they didn’t shut down Diablo Canyon</a:t>
            </a:r>
          </a:p>
          <a:p>
            <a:pPr>
              <a:spcAft>
                <a:spcPts val="1200"/>
              </a:spcAft>
            </a:pPr>
            <a:r>
              <a:rPr lang="en-US" dirty="0" err="1">
                <a:latin typeface="Gill Sans MT" panose="020B0502020104020203" pitchFamily="34" charset="0"/>
              </a:rPr>
              <a:t>Enroads</a:t>
            </a:r>
            <a:r>
              <a:rPr lang="en-US" dirty="0">
                <a:latin typeface="Gill Sans MT" panose="020B0502020104020203" pitchFamily="34" charset="0"/>
              </a:rPr>
              <a:t> conclusions on Nuclear, and how their model worked?</a:t>
            </a:r>
          </a:p>
          <a:p>
            <a:pPr>
              <a:spcAft>
                <a:spcPts val="1200"/>
              </a:spcAft>
            </a:pPr>
            <a:endParaRPr lang="en-US" sz="2100" dirty="0">
              <a:latin typeface="Gill Sans MT" panose="020B0502020104020203" pitchFamily="34" charset="0"/>
            </a:endParaRPr>
          </a:p>
          <a:p>
            <a:endParaRPr lang="en-US" sz="2100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10A79-E2EE-5230-2C2A-E6884B512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479741"/>
            <a:ext cx="6464808" cy="402336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1C6792-93C5-DED1-0872-50E165128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36941"/>
            <a:ext cx="6707752" cy="14599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000" dirty="0">
                <a:latin typeface="Gill Sans MT" panose="020B0502020104020203" pitchFamily="34" charset="0"/>
              </a:rPr>
              <a:t>Develop a model that is demand-based, and without outages.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000" dirty="0">
                <a:latin typeface="Gill Sans MT" panose="020B0502020104020203" pitchFamily="34" charset="0"/>
              </a:rPr>
              <a:t>Be able to easily explore different scenarios.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000" dirty="0">
                <a:latin typeface="Gill Sans MT" panose="020B0502020104020203" pitchFamily="34" charset="0"/>
              </a:rPr>
              <a:t>Show exactly where the numbers come from.</a:t>
            </a:r>
          </a:p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en-US" sz="2000" dirty="0">
                <a:latin typeface="Gill Sans MT" panose="020B0502020104020203" pitchFamily="34" charset="0"/>
              </a:rPr>
              <a:t>Be able to explain how the overall model works.</a:t>
            </a:r>
          </a:p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1764648" cy="310896"/>
          </a:xfrm>
        </p:spPr>
        <p:txBody>
          <a:bodyPr/>
          <a:lstStyle/>
          <a:p>
            <a:r>
              <a:rPr lang="en-US" dirty="0"/>
              <a:t>2024-07-06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Climate Change Model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7179F7-8740-03DE-F133-BBA41988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420" y="2752344"/>
            <a:ext cx="10515600" cy="676656"/>
          </a:xfrm>
        </p:spPr>
        <p:txBody>
          <a:bodyPr/>
          <a:lstStyle/>
          <a:p>
            <a:pPr algn="ctr"/>
            <a:r>
              <a:rPr lang="en-US" dirty="0"/>
              <a:t>Sample Run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B391B61-21BC-7309-D50E-A2FA872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1668900" cy="310896"/>
          </a:xfrm>
        </p:spPr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2024-07-06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66CF5CA-318D-F6B1-504B-3DF8E954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Climate Change Model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AABF76-F42A-5213-B615-6C140041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4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93192"/>
            <a:ext cx="10515600" cy="1613030"/>
          </a:xfrm>
        </p:spPr>
        <p:txBody>
          <a:bodyPr/>
          <a:lstStyle/>
          <a:p>
            <a:r>
              <a:rPr lang="en-US" dirty="0"/>
              <a:t>Building the model:</a:t>
            </a:r>
            <a:br>
              <a:rPr lang="en-US" dirty="0"/>
            </a:br>
            <a:r>
              <a:rPr lang="en-US" dirty="0"/>
              <a:t>Input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9ECAA-48CB-8CE7-4844-AA2C77D9E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485" y="2365457"/>
            <a:ext cx="6464808" cy="3132407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latin typeface="Gill Sans MT" panose="020B0502020104020203" pitchFamily="34" charset="0"/>
              </a:rPr>
              <a:t>The EIA (Energy Information Administration) has hourly energy data which gets updated every day. 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latin typeface="Gill Sans MT" panose="020B0502020104020203" pitchFamily="34" charset="0"/>
              </a:rPr>
              <a:t>Used the 4 years from 2020 – 2023 inclusive.  That’s 35,064 points, for each Solar, Wind, Nuclear, Gas, Other.  For each of 13 regions. 2,279,160 Data Points 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latin typeface="Gill Sans MT" panose="020B0502020104020203" pitchFamily="34" charset="0"/>
              </a:rPr>
              <a:t>Other information like cost, lifetime, etc. also from EIA where possible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latin typeface="Gill Sans MT" panose="020B0502020104020203" pitchFamily="34" charset="0"/>
              </a:rPr>
              <a:t>Links to the source data are provided in the spreadsheets.</a:t>
            </a:r>
          </a:p>
          <a:p>
            <a:endParaRPr lang="en-US" sz="2000" dirty="0">
              <a:latin typeface="Gill Sans MT" panose="020B0502020104020203" pitchFamily="34" charset="0"/>
            </a:endParaRPr>
          </a:p>
          <a:p>
            <a:endParaRPr lang="en-US" sz="2000" dirty="0">
              <a:latin typeface="Gill Sans MT" panose="020B0502020104020203" pitchFamily="34" charset="0"/>
            </a:endParaRPr>
          </a:p>
          <a:p>
            <a:endParaRPr lang="en-US" sz="2000" dirty="0">
              <a:latin typeface="Gill Sans MT" panose="020B0502020104020203" pitchFamily="34" charset="0"/>
            </a:endParaRPr>
          </a:p>
          <a:p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00800"/>
            <a:ext cx="1917846" cy="374904"/>
          </a:xfrm>
        </p:spPr>
        <p:txBody>
          <a:bodyPr/>
          <a:lstStyle/>
          <a:p>
            <a:r>
              <a:rPr lang="en-US" dirty="0"/>
              <a:t>2024-07-06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Climate Change Model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C7801B7-1D0C-1525-B1F0-AA11B5AD992F}"/>
              </a:ext>
            </a:extLst>
          </p:cNvPr>
          <p:cNvSpPr txBox="1">
            <a:spLocks/>
          </p:cNvSpPr>
          <p:nvPr/>
        </p:nvSpPr>
        <p:spPr>
          <a:xfrm>
            <a:off x="432637" y="4057794"/>
            <a:ext cx="6770504" cy="2154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1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93192"/>
            <a:ext cx="10515600" cy="1613030"/>
          </a:xfrm>
        </p:spPr>
        <p:txBody>
          <a:bodyPr/>
          <a:lstStyle/>
          <a:p>
            <a:r>
              <a:rPr lang="en-US" dirty="0"/>
              <a:t>Building the model:</a:t>
            </a:r>
            <a:br>
              <a:rPr lang="en-US" dirty="0"/>
            </a:br>
            <a:r>
              <a:rPr lang="en-US" dirty="0"/>
              <a:t>Calculation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59" y="6378596"/>
            <a:ext cx="1333779" cy="397108"/>
          </a:xfrm>
        </p:spPr>
        <p:txBody>
          <a:bodyPr/>
          <a:lstStyle/>
          <a:p>
            <a:r>
              <a:rPr lang="en-US" dirty="0"/>
              <a:t>2024-07-06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Climate Change Model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AB56943-C335-32FD-DE14-28E2E647533E}"/>
              </a:ext>
            </a:extLst>
          </p:cNvPr>
          <p:cNvSpPr/>
          <p:nvPr/>
        </p:nvSpPr>
        <p:spPr>
          <a:xfrm>
            <a:off x="452262" y="2011623"/>
            <a:ext cx="1165706" cy="12938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ptos SemiBold" panose="020B0004020202020204" pitchFamily="34" charset="0"/>
              </a:rPr>
              <a:t>Last Year’s Hourly Usage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38DA3E-4764-F11E-CC21-EEB369C38776}"/>
              </a:ext>
            </a:extLst>
          </p:cNvPr>
          <p:cNvSpPr/>
          <p:nvPr/>
        </p:nvSpPr>
        <p:spPr>
          <a:xfrm>
            <a:off x="417587" y="3574577"/>
            <a:ext cx="1165706" cy="1055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ptos SemiBold" panose="020B0004020202020204" pitchFamily="34" charset="0"/>
              </a:rPr>
              <a:t>Total Hourly Usage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39CD8A4-66AF-5429-6E52-CA4C80970DBD}"/>
              </a:ext>
            </a:extLst>
          </p:cNvPr>
          <p:cNvSpPr/>
          <p:nvPr/>
        </p:nvSpPr>
        <p:spPr>
          <a:xfrm>
            <a:off x="417587" y="4868581"/>
            <a:ext cx="1165706" cy="13439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ptos SemiBold" panose="020B0004020202020204" pitchFamily="34" charset="0"/>
              </a:rPr>
              <a:t>NRG/ CO2 Prices, </a:t>
            </a:r>
            <a:r>
              <a:rPr lang="en-US" dirty="0" err="1">
                <a:solidFill>
                  <a:schemeClr val="accent2"/>
                </a:solidFill>
                <a:latin typeface="Aptos SemiBold" panose="020B0004020202020204" pitchFamily="34" charset="0"/>
              </a:rPr>
              <a:t>Etc</a:t>
            </a:r>
            <a:endParaRPr lang="en-US" dirty="0">
              <a:solidFill>
                <a:schemeClr val="accent2"/>
              </a:solidFill>
              <a:latin typeface="Aptos SemiBold" panose="020B00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2733C3-DC66-9275-9D58-543928DA1E2C}"/>
              </a:ext>
            </a:extLst>
          </p:cNvPr>
          <p:cNvSpPr/>
          <p:nvPr/>
        </p:nvSpPr>
        <p:spPr>
          <a:xfrm>
            <a:off x="2189994" y="2060175"/>
            <a:ext cx="1699013" cy="12112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ptos SemiBold" panose="020B0004020202020204" pitchFamily="34" charset="0"/>
              </a:rPr>
              <a:t>End Of Life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8AF5B5-8904-70D4-826D-AE0D8F64AA95}"/>
              </a:ext>
            </a:extLst>
          </p:cNvPr>
          <p:cNvSpPr/>
          <p:nvPr/>
        </p:nvSpPr>
        <p:spPr>
          <a:xfrm>
            <a:off x="2107427" y="3491304"/>
            <a:ext cx="1700784" cy="12112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ptos SemiBold" panose="020B0004020202020204" pitchFamily="34" charset="0"/>
              </a:rPr>
              <a:t>Demand increase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94B806-DE37-0B72-F110-F9BA6BC5B6A8}"/>
              </a:ext>
            </a:extLst>
          </p:cNvPr>
          <p:cNvSpPr/>
          <p:nvPr/>
        </p:nvSpPr>
        <p:spPr>
          <a:xfrm>
            <a:off x="2107427" y="4934949"/>
            <a:ext cx="1700784" cy="12112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ptos SemiBold" panose="020B0004020202020204" pitchFamily="34" charset="0"/>
              </a:rPr>
              <a:t>Case Mods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7FE3973-EE23-86F5-2561-63F8B41FC6BD}"/>
              </a:ext>
            </a:extLst>
          </p:cNvPr>
          <p:cNvSpPr/>
          <p:nvPr/>
        </p:nvSpPr>
        <p:spPr>
          <a:xfrm>
            <a:off x="4279437" y="2018883"/>
            <a:ext cx="1165706" cy="12938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ptos SemiBold" panose="020B0004020202020204" pitchFamily="34" charset="0"/>
              </a:rPr>
              <a:t>Base Hourly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Aptos SemiBold" panose="020B0004020202020204" pitchFamily="34" charset="0"/>
              </a:rPr>
              <a:t>Usage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3C2CF81-7AC5-AEBB-3C41-718AEF6EA65F}"/>
              </a:ext>
            </a:extLst>
          </p:cNvPr>
          <p:cNvSpPr/>
          <p:nvPr/>
        </p:nvSpPr>
        <p:spPr>
          <a:xfrm>
            <a:off x="5929144" y="2080579"/>
            <a:ext cx="1699013" cy="12112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ptos SemiBold" panose="020B0004020202020204" pitchFamily="34" charset="0"/>
              </a:rPr>
              <a:t>Build Capacity/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Aptos SemiBold" panose="020B0004020202020204" pitchFamily="34" charset="0"/>
              </a:rPr>
              <a:t>Use Capacity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698C06A-B49D-B793-FBFA-AC8109256371}"/>
              </a:ext>
            </a:extLst>
          </p:cNvPr>
          <p:cNvSpPr/>
          <p:nvPr/>
        </p:nvSpPr>
        <p:spPr>
          <a:xfrm>
            <a:off x="6096000" y="3674975"/>
            <a:ext cx="1419633" cy="24021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ptos SemiBold" panose="020B0004020202020204" pitchFamily="34" charset="0"/>
              </a:rPr>
              <a:t>Calculate Cost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A951DD-1CB3-35FA-7A4B-58D47A31BAC2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6778651" y="3291800"/>
            <a:ext cx="27166" cy="383175"/>
          </a:xfrm>
          <a:prstGeom prst="straightConnector1">
            <a:avLst/>
          </a:prstGeom>
          <a:ln w="44450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53C0CC-C1CD-CFD7-F9CB-D09A2F5051F9}"/>
              </a:ext>
            </a:extLst>
          </p:cNvPr>
          <p:cNvCxnSpPr>
            <a:cxnSpLocks/>
            <a:stCxn id="20" idx="3"/>
            <a:endCxn id="23" idx="2"/>
          </p:cNvCxnSpPr>
          <p:nvPr/>
        </p:nvCxnSpPr>
        <p:spPr>
          <a:xfrm>
            <a:off x="1617968" y="2658525"/>
            <a:ext cx="572026" cy="7261"/>
          </a:xfrm>
          <a:prstGeom prst="straightConnector1">
            <a:avLst/>
          </a:prstGeom>
          <a:ln w="44450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04380F-4F92-E62F-D2C4-657E4DEAF57B}"/>
              </a:ext>
            </a:extLst>
          </p:cNvPr>
          <p:cNvCxnSpPr>
            <a:cxnSpLocks/>
            <a:stCxn id="21" idx="3"/>
            <a:endCxn id="24" idx="2"/>
          </p:cNvCxnSpPr>
          <p:nvPr/>
        </p:nvCxnSpPr>
        <p:spPr>
          <a:xfrm flipV="1">
            <a:off x="1583293" y="4096915"/>
            <a:ext cx="524134" cy="5255"/>
          </a:xfrm>
          <a:prstGeom prst="straightConnector1">
            <a:avLst/>
          </a:prstGeom>
          <a:ln w="44450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B219FE-794C-07E3-E517-C4612BBD1181}"/>
              </a:ext>
            </a:extLst>
          </p:cNvPr>
          <p:cNvCxnSpPr>
            <a:cxnSpLocks/>
            <a:stCxn id="22" idx="3"/>
            <a:endCxn id="25" idx="2"/>
          </p:cNvCxnSpPr>
          <p:nvPr/>
        </p:nvCxnSpPr>
        <p:spPr>
          <a:xfrm flipV="1">
            <a:off x="1583293" y="5540560"/>
            <a:ext cx="524134" cy="1"/>
          </a:xfrm>
          <a:prstGeom prst="straightConnector1">
            <a:avLst/>
          </a:prstGeom>
          <a:ln w="44450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9E930E-FB06-3A41-8FE3-A531A67655FB}"/>
              </a:ext>
            </a:extLst>
          </p:cNvPr>
          <p:cNvCxnSpPr>
            <a:cxnSpLocks/>
            <a:stCxn id="23" idx="6"/>
            <a:endCxn id="26" idx="1"/>
          </p:cNvCxnSpPr>
          <p:nvPr/>
        </p:nvCxnSpPr>
        <p:spPr>
          <a:xfrm flipV="1">
            <a:off x="3889007" y="2665785"/>
            <a:ext cx="390430" cy="1"/>
          </a:xfrm>
          <a:prstGeom prst="straightConnector1">
            <a:avLst/>
          </a:prstGeom>
          <a:ln w="44450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96645B9-46DB-BDF8-E8A6-070FB69EFB8C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3808211" y="4079037"/>
            <a:ext cx="2287789" cy="17878"/>
          </a:xfrm>
          <a:prstGeom prst="straightConnector1">
            <a:avLst/>
          </a:prstGeom>
          <a:ln w="44450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938301F-74E6-E03F-5ACE-A2DC33CA2642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3808211" y="5540560"/>
            <a:ext cx="2287789" cy="0"/>
          </a:xfrm>
          <a:prstGeom prst="straightConnector1">
            <a:avLst/>
          </a:prstGeom>
          <a:ln w="44450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11E262-151A-E947-D733-3B22FF9B199C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>
            <a:off x="5445143" y="2665785"/>
            <a:ext cx="484001" cy="20405"/>
          </a:xfrm>
          <a:prstGeom prst="straightConnector1">
            <a:avLst/>
          </a:prstGeom>
          <a:ln w="44450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iamond 59">
            <a:extLst>
              <a:ext uri="{FF2B5EF4-FFF2-40B4-BE49-F238E27FC236}">
                <a16:creationId xmlns:a16="http://schemas.microsoft.com/office/drawing/2014/main" id="{3FD7744F-139A-429F-DFCF-605FEA5432B7}"/>
              </a:ext>
            </a:extLst>
          </p:cNvPr>
          <p:cNvSpPr/>
          <p:nvPr/>
        </p:nvSpPr>
        <p:spPr>
          <a:xfrm>
            <a:off x="8244477" y="3130870"/>
            <a:ext cx="1463455" cy="128747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alpha val="99000"/>
                  </a:schemeClr>
                </a:solidFill>
                <a:latin typeface="Aptos SemiBold" panose="020B0004020202020204" pitchFamily="34" charset="0"/>
              </a:rPr>
              <a:t>Best?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136828D9-FAF2-FA55-24A5-9633A4793D50}"/>
              </a:ext>
            </a:extLst>
          </p:cNvPr>
          <p:cNvCxnSpPr>
            <a:cxnSpLocks/>
            <a:stCxn id="60" idx="0"/>
            <a:endCxn id="27" idx="0"/>
          </p:cNvCxnSpPr>
          <p:nvPr/>
        </p:nvCxnSpPr>
        <p:spPr>
          <a:xfrm rot="16200000" flipV="1">
            <a:off x="7352283" y="1506948"/>
            <a:ext cx="1050291" cy="2197554"/>
          </a:xfrm>
          <a:prstGeom prst="curvedConnector3">
            <a:avLst>
              <a:gd name="adj1" fmla="val 121765"/>
            </a:avLst>
          </a:prstGeom>
          <a:ln w="44450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CC0BB1E-0B56-DC1A-6E00-1F1B6A8101B9}"/>
              </a:ext>
            </a:extLst>
          </p:cNvPr>
          <p:cNvCxnSpPr>
            <a:cxnSpLocks/>
            <a:stCxn id="28" idx="3"/>
            <a:endCxn id="60" idx="1"/>
          </p:cNvCxnSpPr>
          <p:nvPr/>
        </p:nvCxnSpPr>
        <p:spPr>
          <a:xfrm flipV="1">
            <a:off x="7515633" y="3774607"/>
            <a:ext cx="728844" cy="1101463"/>
          </a:xfrm>
          <a:prstGeom prst="straightConnector1">
            <a:avLst/>
          </a:prstGeom>
          <a:ln w="44450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7A0C719-5279-AB42-1A57-A5E9B0D13A31}"/>
              </a:ext>
            </a:extLst>
          </p:cNvPr>
          <p:cNvSpPr txBox="1"/>
          <p:nvPr/>
        </p:nvSpPr>
        <p:spPr>
          <a:xfrm>
            <a:off x="8244477" y="2743563"/>
            <a:ext cx="59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Aptos SemiBold" panose="020B0004020202020204" pitchFamily="34" charset="0"/>
              </a:rPr>
              <a:t>No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DF81DBE-D496-2527-C077-97127CCFF48A}"/>
              </a:ext>
            </a:extLst>
          </p:cNvPr>
          <p:cNvSpPr txBox="1"/>
          <p:nvPr/>
        </p:nvSpPr>
        <p:spPr>
          <a:xfrm>
            <a:off x="9482674" y="3224003"/>
            <a:ext cx="71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Aptos SemiBold" panose="020B0004020202020204" pitchFamily="34" charset="0"/>
              </a:rPr>
              <a:t>Yes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E9E02EF-5992-8978-8243-A3A7B7845AA5}"/>
              </a:ext>
            </a:extLst>
          </p:cNvPr>
          <p:cNvSpPr/>
          <p:nvPr/>
        </p:nvSpPr>
        <p:spPr>
          <a:xfrm>
            <a:off x="10307863" y="5215760"/>
            <a:ext cx="1165706" cy="6145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ptos SemiBold" panose="020B0004020202020204" pitchFamily="34" charset="0"/>
              </a:rPr>
              <a:t>Put in Library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51493AF-86D0-1CB3-EEB7-5EE20A3B913E}"/>
              </a:ext>
            </a:extLst>
          </p:cNvPr>
          <p:cNvCxnSpPr>
            <a:cxnSpLocks/>
            <a:stCxn id="60" idx="3"/>
            <a:endCxn id="50" idx="1"/>
          </p:cNvCxnSpPr>
          <p:nvPr/>
        </p:nvCxnSpPr>
        <p:spPr>
          <a:xfrm>
            <a:off x="9707932" y="3774607"/>
            <a:ext cx="331074" cy="24078"/>
          </a:xfrm>
          <a:prstGeom prst="straightConnector1">
            <a:avLst/>
          </a:prstGeom>
          <a:ln w="44450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845B7C21-EEEA-3A91-6FBB-1F06A4B46CE9}"/>
              </a:ext>
            </a:extLst>
          </p:cNvPr>
          <p:cNvSpPr/>
          <p:nvPr/>
        </p:nvSpPr>
        <p:spPr>
          <a:xfrm>
            <a:off x="10039006" y="3154948"/>
            <a:ext cx="1735407" cy="128747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alpha val="99000"/>
                  </a:schemeClr>
                </a:solidFill>
                <a:latin typeface="Aptos SemiBold" panose="020B0004020202020204" pitchFamily="34" charset="0"/>
              </a:rPr>
              <a:t>27 Years?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788119A-D19D-9C31-7E91-F225C6F000B2}"/>
              </a:ext>
            </a:extLst>
          </p:cNvPr>
          <p:cNvSpPr/>
          <p:nvPr/>
        </p:nvSpPr>
        <p:spPr>
          <a:xfrm>
            <a:off x="10307192" y="1716116"/>
            <a:ext cx="1165706" cy="6145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Aptos SemiBold" panose="020B0004020202020204" pitchFamily="34" charset="0"/>
              </a:rPr>
              <a:t>Do Next Year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822ADDE-00DA-D512-5CD2-1965FE41B237}"/>
              </a:ext>
            </a:extLst>
          </p:cNvPr>
          <p:cNvCxnSpPr>
            <a:cxnSpLocks/>
            <a:stCxn id="50" idx="0"/>
            <a:endCxn id="57" idx="2"/>
          </p:cNvCxnSpPr>
          <p:nvPr/>
        </p:nvCxnSpPr>
        <p:spPr>
          <a:xfrm flipH="1" flipV="1">
            <a:off x="10890045" y="2330653"/>
            <a:ext cx="16665" cy="824295"/>
          </a:xfrm>
          <a:prstGeom prst="straightConnector1">
            <a:avLst/>
          </a:prstGeom>
          <a:ln w="44450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26C494E-E79F-2EC4-C019-40A8C503D0F2}"/>
              </a:ext>
            </a:extLst>
          </p:cNvPr>
          <p:cNvSpPr txBox="1"/>
          <p:nvPr/>
        </p:nvSpPr>
        <p:spPr>
          <a:xfrm>
            <a:off x="11071904" y="2582467"/>
            <a:ext cx="59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Aptos SemiBold" panose="020B0004020202020204" pitchFamily="34" charset="0"/>
              </a:rPr>
              <a:t>No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4115893-B2BB-D8F2-47C7-A87467953C04}"/>
              </a:ext>
            </a:extLst>
          </p:cNvPr>
          <p:cNvCxnSpPr>
            <a:cxnSpLocks/>
            <a:stCxn id="50" idx="2"/>
            <a:endCxn id="71" idx="0"/>
          </p:cNvCxnSpPr>
          <p:nvPr/>
        </p:nvCxnSpPr>
        <p:spPr>
          <a:xfrm flipH="1">
            <a:off x="10890716" y="4442421"/>
            <a:ext cx="15994" cy="773339"/>
          </a:xfrm>
          <a:prstGeom prst="straightConnector1">
            <a:avLst/>
          </a:prstGeom>
          <a:ln w="44450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3DD77F4-F873-86F0-D12E-59A0E14E075F}"/>
              </a:ext>
            </a:extLst>
          </p:cNvPr>
          <p:cNvSpPr txBox="1"/>
          <p:nvPr/>
        </p:nvSpPr>
        <p:spPr>
          <a:xfrm>
            <a:off x="11071904" y="4502281"/>
            <a:ext cx="71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Aptos SemiBold" panose="020B00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56324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422203"/>
            <a:ext cx="10515600" cy="1493345"/>
          </a:xfrm>
        </p:spPr>
        <p:txBody>
          <a:bodyPr/>
          <a:lstStyle/>
          <a:p>
            <a:r>
              <a:rPr lang="en-US" dirty="0"/>
              <a:t>Building the Model:</a:t>
            </a:r>
            <a:br>
              <a:rPr lang="en-US" dirty="0"/>
            </a:br>
            <a:r>
              <a:rPr lang="en-US" dirty="0"/>
              <a:t>Library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59" y="6373368"/>
            <a:ext cx="1592301" cy="402336"/>
          </a:xfrm>
        </p:spPr>
        <p:txBody>
          <a:bodyPr/>
          <a:lstStyle/>
          <a:p>
            <a:r>
              <a:rPr lang="en-US" dirty="0"/>
              <a:t>2024-07-06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Climate Change Model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FEA13789-F38F-90E0-F7CC-E72CD54D1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947" y="2215156"/>
            <a:ext cx="6464808" cy="268355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latin typeface="Gill Sans MT" panose="020B0502020104020203" pitchFamily="34" charset="0"/>
              </a:rPr>
              <a:t>Standard format for paths</a:t>
            </a:r>
          </a:p>
          <a:p>
            <a:pPr>
              <a:spcAft>
                <a:spcPts val="1200"/>
              </a:spcAft>
            </a:pPr>
            <a:r>
              <a:rPr lang="en-US" sz="2000">
                <a:latin typeface="Gill Sans MT" panose="020B0502020104020203" pitchFamily="34" charset="0"/>
              </a:rPr>
              <a:t>Price of CO2 </a:t>
            </a:r>
            <a:r>
              <a:rPr lang="en-US" sz="2000" dirty="0">
                <a:latin typeface="Gill Sans MT" panose="020B0502020104020203" pitchFamily="34" charset="0"/>
              </a:rPr>
              <a:t>– increasing or constant – 5 levels each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latin typeface="Gill Sans MT" panose="020B0502020104020203" pitchFamily="34" charset="0"/>
              </a:rPr>
              <a:t>Run separately for each of 13 regions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latin typeface="Gill Sans MT" panose="020B0502020104020203" pitchFamily="34" charset="0"/>
              </a:rPr>
              <a:t>One “Case”, with 10 CO2’s, 13 regions takes about 1 </a:t>
            </a:r>
            <a:r>
              <a:rPr lang="en-US" sz="2000" dirty="0" err="1">
                <a:latin typeface="Gill Sans MT" panose="020B0502020104020203" pitchFamily="34" charset="0"/>
              </a:rPr>
              <a:t>Hr</a:t>
            </a:r>
            <a:r>
              <a:rPr lang="en-US" sz="2000" dirty="0">
                <a:latin typeface="Gill Sans MT" panose="020B0502020104020203" pitchFamily="34" charset="0"/>
              </a:rPr>
              <a:t> 40 min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latin typeface="Gill Sans MT" panose="020B0502020104020203" pitchFamily="34" charset="0"/>
              </a:rPr>
              <a:t>It goes through hourly loop about 25 billion times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000" dirty="0">
              <a:latin typeface="Gill Sans MT" panose="020B0502020104020203" pitchFamily="34" charset="0"/>
            </a:endParaRPr>
          </a:p>
          <a:p>
            <a:pPr>
              <a:spcAft>
                <a:spcPts val="1200"/>
              </a:spcAft>
            </a:pPr>
            <a:endParaRPr lang="en-US" sz="2000" dirty="0">
              <a:latin typeface="Gill Sans MT" panose="020B0502020104020203" pitchFamily="34" charset="0"/>
            </a:endParaRPr>
          </a:p>
          <a:p>
            <a:pPr>
              <a:spcAft>
                <a:spcPts val="1200"/>
              </a:spcAft>
            </a:pPr>
            <a:endParaRPr lang="en-US" sz="2000" dirty="0">
              <a:latin typeface="Gill Sans MT" panose="020B0502020104020203" pitchFamily="34" charset="0"/>
            </a:endParaRPr>
          </a:p>
          <a:p>
            <a:pPr>
              <a:spcAft>
                <a:spcPts val="1200"/>
              </a:spcAft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5791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F6C2ABF3-C322-42BE-B48A-63C78EC4C218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07964E6-3618-4106-9F0D-0B5B915068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3FD1EE-2EF1-42E3-9260-53F7A9198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A499FA-9FE2-4A54-8493-B62A0ECF167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{DF477550-F390-4F21-8878-0301B9568CE8}tf11964407_win32</Template>
  <TotalTime>1027</TotalTime>
  <Words>587</Words>
  <Application>Microsoft Office PowerPoint</Application>
  <PresentationFormat>Widescreen</PresentationFormat>
  <Paragraphs>127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 SemiBold</vt:lpstr>
      <vt:lpstr>Arial</vt:lpstr>
      <vt:lpstr>Calibri</vt:lpstr>
      <vt:lpstr>Courier New</vt:lpstr>
      <vt:lpstr>Gill Sans MT</vt:lpstr>
      <vt:lpstr>Gill Sans Nova</vt:lpstr>
      <vt:lpstr>Gill Sans Nova Light</vt:lpstr>
      <vt:lpstr>Sagona Book</vt:lpstr>
      <vt:lpstr>Custom</vt:lpstr>
      <vt:lpstr> Climate Change Model</vt:lpstr>
      <vt:lpstr>Agenda</vt:lpstr>
      <vt:lpstr>Introduction</vt:lpstr>
      <vt:lpstr>Introduction</vt:lpstr>
      <vt:lpstr>Inspiration</vt:lpstr>
      <vt:lpstr>Sample Run</vt:lpstr>
      <vt:lpstr>Building the model: Input</vt:lpstr>
      <vt:lpstr>Building the model: Calculation</vt:lpstr>
      <vt:lpstr>Building the Model: Library</vt:lpstr>
      <vt:lpstr>Try It Out!</vt:lpstr>
      <vt:lpstr>Special Thanks To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Computing Cancer Risk</dc:title>
  <dc:creator>Cliff Gold</dc:creator>
  <cp:lastModifiedBy>Cliff Gold</cp:lastModifiedBy>
  <cp:revision>11</cp:revision>
  <dcterms:created xsi:type="dcterms:W3CDTF">2023-08-28T20:26:57Z</dcterms:created>
  <dcterms:modified xsi:type="dcterms:W3CDTF">2024-07-06T16:17:49Z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