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9" r:id="rId4"/>
    <p:sldId id="281" r:id="rId5"/>
    <p:sldId id="258" r:id="rId6"/>
    <p:sldId id="257" r:id="rId7"/>
    <p:sldId id="260" r:id="rId8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  <p:sldId id="275" r:id="rId24"/>
    <p:sldId id="274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967A8-556D-41B7-BC60-133BC8131212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E940F-4693-4EC5-8ECE-56AA654A492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E940F-4693-4EC5-8ECE-56AA654A492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8D6F38-CE45-477B-8524-18E14D33007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4BC3-AA7B-41B8-AE0E-D1F08CEF11CB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consumerreports.org/cro/magazine/2014/04/the-road-to-self-driving-cars/index.htm" TargetMode="External"/><Relationship Id="rId3" Type="http://schemas.openxmlformats.org/officeDocument/2006/relationships/hyperlink" Target="http://www.wired.com/2013/07/the-surprising-ethics-of-robot-cars/" TargetMode="External"/><Relationship Id="rId2" Type="http://schemas.openxmlformats.org/officeDocument/2006/relationships/hyperlink" Target="http://www.autoinsurancecenter.com/top-20-pros-and-cons-associated-with-self-driving-cars.htm" TargetMode="External"/><Relationship Id="rId1" Type="http://schemas.openxmlformats.org/officeDocument/2006/relationships/hyperlink" Target="http://www.fool.com/investing/general/2014/10/26/self-driving-cars-what-will-it-take-to-make-automa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AUTONOMOUS VEHICLES</a:t>
            </a:r>
            <a:endParaRPr lang="en-US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09911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 smtClean="0"/>
              <a:t>A LOOK INTO THE AI OF SELF DRIVING TECHNOLOGY</a:t>
            </a:r>
            <a:endParaRPr lang="en-US" altLang="en-US" sz="2800" dirty="0" smtClean="0"/>
          </a:p>
          <a:p>
            <a:r>
              <a:rPr lang="en-US" altLang="en-US" sz="1800" dirty="0" smtClean="0"/>
              <a:t>WITH WILFRED GITHUKA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003" y="2146325"/>
            <a:ext cx="6487536" cy="358161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Lane departure warning</a:t>
            </a:r>
            <a:endParaRPr lang="en-US" sz="1600" dirty="0" smtClean="0"/>
          </a:p>
          <a:p>
            <a:pPr lvl="1"/>
            <a:r>
              <a:rPr lang="en-US" sz="1600" dirty="0" smtClean="0"/>
              <a:t>Lazy or inattentive drivers can automatically be moved</a:t>
            </a:r>
            <a:endParaRPr lang="en-US" sz="1600" dirty="0" smtClean="0"/>
          </a:p>
          <a:p>
            <a:r>
              <a:rPr lang="en-US" sz="1600" dirty="0" smtClean="0"/>
              <a:t>Blind spot monitoring </a:t>
            </a:r>
            <a:endParaRPr lang="en-US" sz="1600" dirty="0" smtClean="0"/>
          </a:p>
          <a:p>
            <a:pPr lvl="1"/>
            <a:r>
              <a:rPr lang="en-US" sz="1600" dirty="0" smtClean="0"/>
              <a:t>Warn if cars are in blind spots</a:t>
            </a:r>
            <a:endParaRPr lang="en-US" sz="1600" dirty="0" smtClean="0"/>
          </a:p>
          <a:p>
            <a:r>
              <a:rPr lang="en-US" sz="1600" dirty="0" smtClean="0"/>
              <a:t>Pedestrian detection</a:t>
            </a:r>
            <a:endParaRPr lang="en-US" sz="1600" dirty="0" smtClean="0"/>
          </a:p>
          <a:p>
            <a:pPr lvl="1"/>
            <a:r>
              <a:rPr lang="en-US" sz="1600" dirty="0" smtClean="0"/>
              <a:t>Automatic brake or warning</a:t>
            </a:r>
            <a:endParaRPr lang="en-US" sz="1600" dirty="0" smtClean="0"/>
          </a:p>
          <a:p>
            <a:r>
              <a:rPr lang="en-US" sz="1600" dirty="0" smtClean="0"/>
              <a:t>Adaptive cruise control + forward </a:t>
            </a:r>
            <a:r>
              <a:rPr lang="en-US" sz="1600" dirty="0"/>
              <a:t>collision </a:t>
            </a:r>
            <a:r>
              <a:rPr lang="en-US" sz="1600" dirty="0" smtClean="0"/>
              <a:t>warning</a:t>
            </a:r>
            <a:endParaRPr lang="en-US" sz="1600" dirty="0" smtClean="0"/>
          </a:p>
          <a:p>
            <a:pPr lvl="1"/>
            <a:r>
              <a:rPr lang="en-US" sz="1600" dirty="0" smtClean="0"/>
              <a:t>Car stays a safe distance behind cars ahead of it</a:t>
            </a:r>
            <a:endParaRPr lang="en-US" sz="1600" dirty="0" smtClean="0"/>
          </a:p>
          <a:p>
            <a:pPr lvl="1"/>
            <a:r>
              <a:rPr lang="en-US" sz="1600" dirty="0" smtClean="0"/>
              <a:t>Warns or takes action in case of danger</a:t>
            </a:r>
            <a:endParaRPr lang="en-US" sz="1600" dirty="0" smtClean="0"/>
          </a:p>
          <a:p>
            <a:endParaRPr lang="en-US" dirty="0" smtClean="0"/>
          </a:p>
        </p:txBody>
      </p:sp>
      <p:pic>
        <p:nvPicPr>
          <p:cNvPr id="2050" name="Picture 2" descr="http://i.dailymail.co.uk/i/pix/2011/02/25/article-1360672-0D5CEED8000005DC-446_468x28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348543"/>
            <a:ext cx="44577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and Professional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7748"/>
            <a:ext cx="8946541" cy="4820652"/>
          </a:xfrm>
        </p:spPr>
        <p:txBody>
          <a:bodyPr anchor="ctr"/>
          <a:lstStyle/>
          <a:p>
            <a:r>
              <a:rPr lang="en-US" dirty="0" smtClean="0"/>
              <a:t>32,719 people were killed in car accidents in the US alone in 2013</a:t>
            </a:r>
            <a:endParaRPr lang="en-US" dirty="0"/>
          </a:p>
          <a:p>
            <a:r>
              <a:rPr lang="en-US" dirty="0" smtClean="0"/>
              <a:t>The Institute for Highway Safety reported the following in 2014</a:t>
            </a:r>
            <a:endParaRPr lang="en-US" dirty="0" smtClean="0"/>
          </a:p>
          <a:p>
            <a:pPr lvl="1"/>
            <a:r>
              <a:rPr lang="en-US" dirty="0" smtClean="0"/>
              <a:t>7% reduction in crashes for vehicles with forward collision warning systems.</a:t>
            </a:r>
            <a:endParaRPr lang="en-US" dirty="0" smtClean="0"/>
          </a:p>
          <a:p>
            <a:pPr lvl="1"/>
            <a:r>
              <a:rPr lang="en-US" dirty="0" smtClean="0"/>
              <a:t>14-15% reduction for vehicles with automatic braking.</a:t>
            </a:r>
            <a:endParaRPr lang="en-US" dirty="0" smtClean="0"/>
          </a:p>
          <a:p>
            <a:r>
              <a:rPr lang="en-US" dirty="0" smtClean="0"/>
              <a:t>In 2012 pedestrian deaths were 14% of all crash fatalities</a:t>
            </a:r>
            <a:endParaRPr lang="en-US" dirty="0"/>
          </a:p>
          <a:p>
            <a:r>
              <a:rPr lang="en-US" dirty="0" smtClean="0"/>
              <a:t>Insurance Institute for Highway Safety found 72% of people who try the technology want them in their own vehicle.</a:t>
            </a:r>
            <a:endParaRPr lang="en-US" dirty="0" smtClean="0"/>
          </a:p>
          <a:p>
            <a:r>
              <a:rPr lang="en-US" dirty="0" smtClean="0"/>
              <a:t>Automatic braking lowers severity of unavoidable crashes according to an IIHS official.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there are people who want the technology in their cars, it can cost:</a:t>
            </a:r>
            <a:endParaRPr lang="en-US" dirty="0" smtClean="0"/>
          </a:p>
          <a:p>
            <a:pPr lvl="1"/>
            <a:r>
              <a:rPr lang="en-US" dirty="0" smtClean="0"/>
              <a:t>$2,000 on average for safety-related tech (not automation)</a:t>
            </a:r>
            <a:endParaRPr lang="en-US" dirty="0" smtClean="0"/>
          </a:p>
          <a:p>
            <a:pPr lvl="1"/>
            <a:r>
              <a:rPr lang="en-US" dirty="0" smtClean="0"/>
              <a:t>$10,000 for Cruise in Audi S4s, as mentioned.</a:t>
            </a:r>
            <a:endParaRPr lang="en-US" dirty="0" smtClean="0"/>
          </a:p>
          <a:p>
            <a:r>
              <a:rPr lang="en-US" dirty="0" smtClean="0"/>
              <a:t>Poor performance in adverse weather conditions</a:t>
            </a:r>
            <a:endParaRPr lang="en-US" dirty="0" smtClean="0"/>
          </a:p>
          <a:p>
            <a:r>
              <a:rPr lang="en-US" dirty="0" smtClean="0"/>
              <a:t>Who is to blame?</a:t>
            </a:r>
            <a:endParaRPr lang="en-US" dirty="0" smtClean="0"/>
          </a:p>
          <a:p>
            <a:pPr lvl="1"/>
            <a:r>
              <a:rPr lang="en-US" dirty="0" smtClean="0"/>
              <a:t>The car manufacturer? The programmer?</a:t>
            </a:r>
            <a:endParaRPr lang="en-US" dirty="0" smtClean="0"/>
          </a:p>
          <a:p>
            <a:pPr lvl="1"/>
            <a:r>
              <a:rPr lang="en-US" dirty="0" smtClean="0"/>
              <a:t>The driver?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Acceptance and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737" y="1596574"/>
            <a:ext cx="8946541" cy="43951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Vehicle </a:t>
            </a:r>
            <a:r>
              <a:rPr lang="en-US" dirty="0"/>
              <a:t>to vehicle technology cannot function ideally without adoption across the board.</a:t>
            </a:r>
            <a:endParaRPr lang="en-US" dirty="0"/>
          </a:p>
          <a:p>
            <a:r>
              <a:rPr lang="en-US" dirty="0"/>
              <a:t>Minority vs </a:t>
            </a:r>
            <a:r>
              <a:rPr lang="en-US" dirty="0" smtClean="0"/>
              <a:t>majority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Few legal </a:t>
            </a:r>
            <a:r>
              <a:rPr lang="en-US" dirty="0" smtClean="0"/>
              <a:t>precedents</a:t>
            </a:r>
            <a:endParaRPr lang="en-US" dirty="0" smtClean="0"/>
          </a:p>
          <a:p>
            <a:pPr lvl="1"/>
            <a:r>
              <a:rPr lang="en-US" dirty="0"/>
              <a:t>Legal </a:t>
            </a:r>
            <a:r>
              <a:rPr lang="en-US" dirty="0" smtClean="0"/>
              <a:t>in NV, CA, FL, MI, and the District of Columbia.</a:t>
            </a:r>
            <a:endParaRPr lang="en-US" dirty="0" smtClean="0"/>
          </a:p>
          <a:p>
            <a:pPr lvl="1"/>
            <a:r>
              <a:rPr lang="en-US" dirty="0" smtClean="0"/>
              <a:t>Failed legislation in TX, OK, CO, AZ, OR, WI, and NH.</a:t>
            </a:r>
            <a:endParaRPr lang="en-US" dirty="0"/>
          </a:p>
        </p:txBody>
      </p:sp>
      <p:pic>
        <p:nvPicPr>
          <p:cNvPr id="1026" name="Picture 2" descr="https://pbs.twimg.com/media/BqUQwJQIQAAzZQJ.jpg:lar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55" y="2768874"/>
            <a:ext cx="3945103" cy="173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Considerations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“Human drivers may be forgiven for making an instinctive but nonetheless bad split-second decision, such as swerving into incoming traffic rather than the other way into a field. But programmers and designers of automated cars don’t have that luxury, since they do have the time to get it right and therefore bear more responsibility for bad outcomes</a:t>
            </a:r>
            <a:r>
              <a:rPr lang="en-US" i="1" dirty="0" smtClean="0"/>
              <a:t>.”</a:t>
            </a:r>
            <a:endParaRPr lang="en-US" i="1" dirty="0" smtClean="0"/>
          </a:p>
          <a:p>
            <a:pPr marL="0" indent="0" algn="r">
              <a:buNone/>
            </a:pPr>
            <a:r>
              <a:rPr lang="en-US" dirty="0" smtClean="0"/>
              <a:t>- Patrick Lin, The Atlantic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Trolley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A trolley’s brakes have failed.</a:t>
            </a:r>
            <a:endParaRPr lang="en-US" dirty="0" smtClean="0"/>
          </a:p>
          <a:p>
            <a:r>
              <a:rPr lang="en-US" dirty="0" smtClean="0"/>
              <a:t>You are controlling the signal switch.</a:t>
            </a:r>
            <a:endParaRPr lang="en-US" dirty="0" smtClean="0"/>
          </a:p>
          <a:p>
            <a:r>
              <a:rPr lang="en-US" dirty="0" smtClean="0"/>
              <a:t>If you do nothing, five people will be killed.</a:t>
            </a:r>
            <a:endParaRPr lang="en-US" dirty="0" smtClean="0"/>
          </a:p>
          <a:p>
            <a:r>
              <a:rPr lang="en-US" dirty="0" smtClean="0"/>
              <a:t>If you activate the switch, only one person will be killed.</a:t>
            </a:r>
            <a:endParaRPr lang="en-US" dirty="0" smtClean="0"/>
          </a:p>
          <a:p>
            <a:r>
              <a:rPr lang="en-US" dirty="0" smtClean="0"/>
              <a:t>What do you choose to do?</a:t>
            </a:r>
            <a:endParaRPr lang="en-US" dirty="0" smtClean="0"/>
          </a:p>
          <a:p>
            <a:r>
              <a:rPr lang="en-US" dirty="0" smtClean="0"/>
              <a:t>Critical distinction: Allowing death versus causing death?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032908"/>
            <a:ext cx="5455690" cy="4265885"/>
          </a:xfrm>
        </p:spPr>
      </p:pic>
      <p:sp>
        <p:nvSpPr>
          <p:cNvPr id="4" name="TextBox 3"/>
          <p:cNvSpPr txBox="1"/>
          <p:nvPr/>
        </p:nvSpPr>
        <p:spPr>
          <a:xfrm>
            <a:off x="646111" y="1063179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classic thought-exercise in ethics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Utilitarian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11" y="2060575"/>
            <a:ext cx="4167791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 smtClean="0"/>
              <a:t>Weigh the pros and cons of each potential outcome to determine the net change in overall welfare.</a:t>
            </a:r>
            <a:endParaRPr lang="en-US" dirty="0" smtClean="0"/>
          </a:p>
          <a:p>
            <a:r>
              <a:rPr lang="en-US" dirty="0" smtClean="0"/>
              <a:t>Pick the outcome with greatest net increase (or least decrease) in welfare.</a:t>
            </a:r>
            <a:endParaRPr lang="en-US" dirty="0" smtClean="0"/>
          </a:p>
          <a:p>
            <a:r>
              <a:rPr lang="en-US" dirty="0" smtClean="0"/>
              <a:t>Due to its objectiveness, it is theoretically possible to implement in a computer system.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110" y="1049237"/>
            <a:ext cx="500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quick refresher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Trolley Problem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439891"/>
            <a:ext cx="4395787" cy="3437131"/>
          </a:xfrm>
        </p:spPr>
      </p:pic>
      <p:sp>
        <p:nvSpPr>
          <p:cNvPr id="5" name="Rectangle 4"/>
          <p:cNvSpPr/>
          <p:nvPr/>
        </p:nvSpPr>
        <p:spPr>
          <a:xfrm>
            <a:off x="646110" y="1049237"/>
            <a:ext cx="500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the identities of the actors change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437509"/>
            <a:ext cx="4395788" cy="34371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Utilitarian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Ineffective when information is omitted.</a:t>
            </a:r>
            <a:endParaRPr lang="en-US" dirty="0" smtClean="0"/>
          </a:p>
          <a:p>
            <a:r>
              <a:rPr lang="en-US" dirty="0" smtClean="0"/>
              <a:t>A truly accurate analysis may require valuing one human life over another.</a:t>
            </a:r>
            <a:endParaRPr lang="en-US" dirty="0" smtClean="0"/>
          </a:p>
          <a:p>
            <a:r>
              <a:rPr lang="en-US" dirty="0" smtClean="0"/>
              <a:t>The “least bad” outcome may still result in the loss of life.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437509"/>
            <a:ext cx="4395788" cy="34371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85117" cy="1400530"/>
          </a:xfrm>
        </p:spPr>
        <p:txBody>
          <a:bodyPr/>
          <a:lstStyle/>
          <a:p>
            <a:r>
              <a:rPr lang="en-US" dirty="0" smtClean="0"/>
              <a:t>Another Problem: Consequentialism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853249"/>
            <a:ext cx="4396341" cy="440309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Without complete information and the gift of hindsight, a decision that results in a net gain of welfare in the short run may turn out to be a very poor decision in the long run.</a:t>
            </a:r>
            <a:endParaRPr lang="en-US" dirty="0"/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439891"/>
            <a:ext cx="4395787" cy="3437131"/>
          </a:xfrm>
        </p:spPr>
      </p:pic>
      <p:sp>
        <p:nvSpPr>
          <p:cNvPr id="7" name="TextBox 6"/>
          <p:cNvSpPr txBox="1"/>
          <p:nvPr/>
        </p:nvSpPr>
        <p:spPr>
          <a:xfrm>
            <a:off x="2192216" y="1456320"/>
            <a:ext cx="785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While we are free to choose our actions, we are not free to choose the consequences of our actions. </a:t>
            </a:r>
            <a:endParaRPr lang="en-US" i="1" dirty="0" smtClean="0"/>
          </a:p>
          <a:p>
            <a:pPr algn="r"/>
            <a:r>
              <a:rPr lang="en-US" dirty="0" smtClean="0"/>
              <a:t>– </a:t>
            </a:r>
            <a:r>
              <a:rPr lang="en-US" dirty="0"/>
              <a:t>Stephen R. Covey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362" y="452718"/>
            <a:ext cx="9404723" cy="1400530"/>
          </a:xfrm>
        </p:spPr>
        <p:txBody>
          <a:bodyPr/>
          <a:lstStyle/>
          <a:p>
            <a:r>
              <a:rPr lang="en-US" altLang="en-US" b="1" dirty="0" smtClean="0"/>
              <a:t>Definition:</a:t>
            </a:r>
            <a:r>
              <a:rPr lang="en-US" altLang="en-US" dirty="0" smtClean="0"/>
              <a:t> Driverless, Self Driving, Automomous Vehicles (AVs) &amp; Connected Vehicles(CVs)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5" y="2438400"/>
            <a:ext cx="9217025" cy="4115435"/>
          </a:xfrm>
        </p:spPr>
        <p:txBody>
          <a:bodyPr anchor="ctr">
            <a:normAutofit lnSpcReduction="20000"/>
          </a:bodyPr>
          <a:lstStyle/>
          <a:p>
            <a:r>
              <a:rPr lang="en-US" dirty="0" smtClean="0"/>
              <a:t>Vehicle: a thing used for transporting people or goods, especially on land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Connected Vehicles (CVs): A vehicle which can communicate with other cars and also the environment around it. GPS, 4G, 5G</a:t>
            </a:r>
            <a:endParaRPr lang="en-US" dirty="0" smtClean="0"/>
          </a:p>
          <a:p>
            <a:r>
              <a:rPr lang="en-US" dirty="0" smtClean="0"/>
              <a:t>Autonomous Vehicles (AVs): A fully autonomous vehicle does not require a human driver. Self parking, auto-collision avoidance</a:t>
            </a:r>
            <a:endParaRPr lang="en-US" dirty="0" smtClean="0"/>
          </a:p>
          <a:p>
            <a:r>
              <a:rPr lang="en-US" dirty="0" smtClean="0"/>
              <a:t>Self Driving Vehicles: A vague term with a vague meaning. SAE Level 4 and 5</a:t>
            </a:r>
            <a:endParaRPr lang="en-US" dirty="0" smtClean="0"/>
          </a:p>
          <a:p>
            <a:r>
              <a:rPr lang="en-US" dirty="0" smtClean="0"/>
              <a:t>Driverless Vehicles: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Class of Victims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There will be an inherent </a:t>
            </a:r>
            <a:r>
              <a:rPr lang="en-US" dirty="0"/>
              <a:t>shift in the makeup of automobile accident </a:t>
            </a:r>
            <a:r>
              <a:rPr lang="en-US" dirty="0" smtClean="0"/>
              <a:t>victims.</a:t>
            </a:r>
            <a:endParaRPr lang="en-US" dirty="0" smtClean="0"/>
          </a:p>
          <a:p>
            <a:r>
              <a:rPr lang="en-US" dirty="0" smtClean="0"/>
              <a:t>Likely a </a:t>
            </a:r>
            <a:r>
              <a:rPr lang="en-US" dirty="0"/>
              <a:t>decrease in driver </a:t>
            </a:r>
            <a:r>
              <a:rPr lang="en-US" dirty="0" smtClean="0"/>
              <a:t>deaths and </a:t>
            </a:r>
            <a:r>
              <a:rPr lang="en-US" dirty="0"/>
              <a:t>an increase in </a:t>
            </a:r>
            <a:r>
              <a:rPr lang="en-US" dirty="0" smtClean="0"/>
              <a:t>pedestrian and cyclist deaths.</a:t>
            </a:r>
            <a:endParaRPr lang="en-US" dirty="0" smtClean="0"/>
          </a:p>
          <a:p>
            <a:r>
              <a:rPr lang="en-US" dirty="0" smtClean="0"/>
              <a:t>Great news for some people, bad news for others.</a:t>
            </a:r>
            <a:endParaRPr lang="en-US" dirty="0" smtClean="0"/>
          </a:p>
          <a:p>
            <a:r>
              <a:rPr lang="en-US" dirty="0" smtClean="0"/>
              <a:t>An ethical conundrum: Can we accept an increase in the death rate of certain groups of people if it means a decrease in the overall death rate?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Outcome Generator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400142"/>
            <a:ext cx="4395787" cy="351662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3046473"/>
            <a:ext cx="4396341" cy="3209864"/>
          </a:xfrm>
        </p:spPr>
        <p:txBody>
          <a:bodyPr anchor="ctr"/>
          <a:lstStyle/>
          <a:p>
            <a:pPr>
              <a:buFont typeface="+mj-lt"/>
              <a:buAutoNum type="arabicPeriod"/>
            </a:pPr>
            <a:r>
              <a:rPr lang="en-US" dirty="0" smtClean="0"/>
              <a:t>Swerve to the right, potentially killing a cyclist.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Swerve to the left, potentially killing two pedestrians.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Continue forward into the path of an oncoming vehicle, potentially killing yourself and its occupant(s).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110" y="1049237"/>
            <a:ext cx="500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“fair” solution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4493" y="2503219"/>
            <a:ext cx="439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a list of potential outcomes, then roll the die: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Easing Public Apprehensions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How many more lives per year must be saved for the public to embrace a driverless revolution?</a:t>
            </a:r>
            <a:endParaRPr lang="en-US" dirty="0" smtClean="0"/>
          </a:p>
          <a:p>
            <a:r>
              <a:rPr lang="en-US" dirty="0" smtClean="0"/>
              <a:t>Manufacturers will need to be upfront with the details of the decision-making systems piloting the vehicles.</a:t>
            </a:r>
            <a:endParaRPr lang="en-US" dirty="0" smtClean="0"/>
          </a:p>
          <a:p>
            <a:r>
              <a:rPr lang="en-US" dirty="0" smtClean="0"/>
              <a:t>Will there be override capabilities?</a:t>
            </a:r>
            <a:endParaRPr lang="en-US" dirty="0" smtClean="0"/>
          </a:p>
          <a:p>
            <a:r>
              <a:rPr lang="en-US" dirty="0" smtClean="0"/>
              <a:t>Delayed Feedback Problem: </a:t>
            </a:r>
            <a:r>
              <a:rPr lang="en-US" dirty="0"/>
              <a:t>There will be a significant period of time before we’ve collected enough data to determine the effectiveness of a driverless initiative.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BRANDON, JOHN. "The New Cruise Control." </a:t>
            </a:r>
            <a:r>
              <a:rPr lang="en-US" dirty="0" err="1"/>
              <a:t>Inc</a:t>
            </a:r>
            <a:r>
              <a:rPr lang="en-US" dirty="0"/>
              <a:t> 37.1 (2015): 88-94. Academic Search Complete. Web. 1 Apr. 2015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PULTAROVA, TEREZA. "Self-Driving Self-charging Electric Cars Ready to Roll." </a:t>
            </a:r>
            <a:r>
              <a:rPr lang="en-US" i="1" dirty="0"/>
              <a:t>Engineering &amp; Technology (17509637)</a:t>
            </a:r>
            <a:r>
              <a:rPr lang="en-US" dirty="0"/>
              <a:t> 9.12 (2015): 10. </a:t>
            </a:r>
            <a:r>
              <a:rPr lang="en-US" i="1" dirty="0"/>
              <a:t>Academic Search Complete</a:t>
            </a:r>
            <a:r>
              <a:rPr lang="en-US" dirty="0"/>
              <a:t>. Web. 1 Apr. 2015.</a:t>
            </a:r>
            <a:endParaRPr lang="en-US" dirty="0"/>
          </a:p>
          <a:p>
            <a:r>
              <a:rPr lang="en-US" dirty="0"/>
              <a:t>"The Road To Self-Driving Cars." Consumer Reports 79.4 (2014): 16-20. Academic Search Complete. Web. 1 Apr. 2015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u="sng" dirty="0">
                <a:hlinkClick r:id="rId1"/>
              </a:rPr>
              <a:t>http://</a:t>
            </a:r>
            <a:r>
              <a:rPr lang="en-US" u="sng" dirty="0" smtClean="0">
                <a:hlinkClick r:id="rId1"/>
              </a:rPr>
              <a:t>www.fool.com/investing/general/2014/10/26/self-driving-cars-what-will-it-take-to-make-automa.aspx</a:t>
            </a:r>
            <a:endParaRPr lang="en-US" u="sng" dirty="0" smtClean="0"/>
          </a:p>
          <a:p>
            <a:r>
              <a:rPr lang="en-US" u="sng" dirty="0">
                <a:hlinkClick r:id="rId2"/>
              </a:rPr>
              <a:t>http://www.autoinsurancecenter.com/top-20-pros-and-cons-associated-with-self-driving-cars.htm</a:t>
            </a:r>
            <a:endParaRPr lang="en-US" dirty="0"/>
          </a:p>
          <a:p>
            <a:r>
              <a:rPr lang="en-US" dirty="0">
                <a:hlinkClick r:id="rId3"/>
              </a:rPr>
              <a:t>http://www.wired.com/2013/07/the-surprising-ethics-of-robot-cars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www.consumerreports.org/cro/magazine/2014/04/the-road-to-self-driving-cars/index.htm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2755"/>
            <a:ext cx="9404985" cy="857250"/>
          </a:xfrm>
        </p:spPr>
        <p:txBody>
          <a:bodyPr/>
          <a:lstStyle/>
          <a:p>
            <a:r>
              <a:rPr lang="en-US" altLang="en-US" b="1" dirty="0" smtClean="0"/>
              <a:t>SAE </a:t>
            </a:r>
            <a:r>
              <a:rPr lang="en-US" altLang="en-US" dirty="0" smtClean="0"/>
              <a:t>Levels of Automation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45540"/>
            <a:ext cx="4824730" cy="5409565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Level 0 - No Automation</a:t>
            </a:r>
            <a:endParaRPr lang="en-US" dirty="0" smtClean="0"/>
          </a:p>
          <a:p>
            <a:r>
              <a:rPr lang="en-US" dirty="0" smtClean="0"/>
              <a:t>Level 1 - Driver Assistance Tech.</a:t>
            </a:r>
            <a:endParaRPr lang="en-US" dirty="0" smtClean="0"/>
          </a:p>
          <a:p>
            <a:r>
              <a:rPr lang="en-US" dirty="0" smtClean="0"/>
              <a:t>Level 2 - Partial Automation, Driver Expected to Complete Task</a:t>
            </a:r>
            <a:endParaRPr lang="en-US" dirty="0" smtClean="0"/>
          </a:p>
          <a:p>
            <a:r>
              <a:rPr lang="en-US" dirty="0" smtClean="0"/>
              <a:t>Level 3 - Human Driver Expected to Intervene</a:t>
            </a:r>
            <a:endParaRPr lang="en-US" dirty="0" smtClean="0"/>
          </a:p>
          <a:p>
            <a:r>
              <a:rPr lang="en-US" dirty="0" smtClean="0"/>
              <a:t>Level 4 - Driving task done without expectation of human driver to intervene</a:t>
            </a:r>
            <a:endParaRPr lang="en-US" dirty="0" smtClean="0"/>
          </a:p>
          <a:p>
            <a:r>
              <a:rPr lang="en-US" dirty="0" smtClean="0"/>
              <a:t>Level 5 - Human driver not required at all</a:t>
            </a:r>
            <a:endParaRPr lang="en-US" dirty="0" smtClean="0"/>
          </a:p>
        </p:txBody>
      </p:sp>
      <p:pic>
        <p:nvPicPr>
          <p:cNvPr id="4" name="Picture 3" descr="SAE-graph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230" y="1588135"/>
            <a:ext cx="5570220" cy="4167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 of the Car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033" y="1464296"/>
            <a:ext cx="5001397" cy="4195481"/>
          </a:xfrm>
        </p:spPr>
        <p:txBody>
          <a:bodyPr/>
          <a:lstStyle/>
          <a:p>
            <a:r>
              <a:rPr lang="en-US" dirty="0" smtClean="0"/>
              <a:t>Anti-Lock Brakes</a:t>
            </a:r>
            <a:endParaRPr lang="en-US" dirty="0" smtClean="0"/>
          </a:p>
          <a:p>
            <a:r>
              <a:rPr lang="en-US" dirty="0" smtClean="0"/>
              <a:t>Electronic Stability control</a:t>
            </a:r>
            <a:endParaRPr lang="en-US" dirty="0" smtClean="0"/>
          </a:p>
          <a:p>
            <a:r>
              <a:rPr lang="en-US" dirty="0" smtClean="0"/>
              <a:t>Adaptive cruise control</a:t>
            </a:r>
            <a:endParaRPr lang="en-US" dirty="0" smtClean="0"/>
          </a:p>
          <a:p>
            <a:r>
              <a:rPr lang="en-US" dirty="0" smtClean="0"/>
              <a:t>Lane-departure warning system</a:t>
            </a:r>
            <a:endParaRPr lang="en-US" dirty="0" smtClean="0"/>
          </a:p>
          <a:p>
            <a:r>
              <a:rPr lang="en-US" dirty="0" smtClean="0"/>
              <a:t>Self parking</a:t>
            </a:r>
            <a:endParaRPr lang="en-US" dirty="0" smtClean="0"/>
          </a:p>
          <a:p>
            <a:r>
              <a:rPr lang="en-US" dirty="0" smtClean="0"/>
              <a:t>Automated guided vehicle systems</a:t>
            </a:r>
            <a:endParaRPr lang="en-US" dirty="0" smtClean="0"/>
          </a:p>
          <a:p>
            <a:r>
              <a:rPr lang="en-US" dirty="0" smtClean="0"/>
              <a:t>Lidar-Systems(with google cars) or Cruise Automated Systems(Audi)</a:t>
            </a:r>
            <a:endParaRPr lang="en-US" dirty="0" smtClean="0"/>
          </a:p>
          <a:p>
            <a:r>
              <a:rPr lang="en-US" dirty="0" smtClean="0"/>
              <a:t>Infrared cameras.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584" y="1464296"/>
            <a:ext cx="5236918" cy="4676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834" y="355596"/>
            <a:ext cx="5092906" cy="1352434"/>
          </a:xfrm>
        </p:spPr>
        <p:txBody>
          <a:bodyPr>
            <a:normAutofit/>
          </a:bodyPr>
          <a:lstStyle/>
          <a:p>
            <a:r>
              <a:rPr lang="en-US" sz="4200" dirty="0" smtClean="0"/>
              <a:t>The Lidar System</a:t>
            </a:r>
            <a:endParaRPr lang="en-US" sz="4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4954" y="2133600"/>
            <a:ext cx="5084979" cy="3581400"/>
          </a:xfrm>
        </p:spPr>
        <p:txBody>
          <a:bodyPr/>
          <a:lstStyle/>
          <a:p>
            <a:r>
              <a:rPr lang="en-US" dirty="0" smtClean="0"/>
              <a:t>Features: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Vertical and horizontal setup of the system possible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acquisition with fully integrated NIKON DSLR camera.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mode of the VZ scanner with continuous  rotation of the scanning head for highly efficient mobile data acquisition.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360 degree static scanning.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Mainly used by Google Inc. for detecting the surroundings of the vehicle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463" y="2133600"/>
            <a:ext cx="3905832" cy="3506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522605"/>
            <a:ext cx="8557895" cy="704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/>
              <a:t>Camera Systems(Computer Vision)</a:t>
            </a:r>
            <a:endParaRPr lang="en-US" sz="4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1388" y="1958695"/>
            <a:ext cx="5084979" cy="3424188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 smtClean="0"/>
              <a:t>Features:</a:t>
            </a:r>
            <a:endParaRPr lang="en-US" sz="2100" dirty="0" smtClean="0"/>
          </a:p>
          <a:p>
            <a:endParaRPr lang="en-US" dirty="0" smtClean="0"/>
          </a:p>
          <a:p>
            <a:pPr marL="342900" indent="-342900">
              <a:buFont typeface="Wingdings 3" panose="05040102010807070707" charset="2"/>
              <a:buChar char=""/>
            </a:pPr>
            <a:r>
              <a:rPr lang="en-US" sz="2000" dirty="0"/>
              <a:t>Cameras and Radars to map out surroundings(including other vehicles)</a:t>
            </a:r>
            <a:endParaRPr lang="en-US" sz="2000" dirty="0"/>
          </a:p>
          <a:p>
            <a:pPr marL="342900" indent="-342900">
              <a:buFont typeface="Wingdings 3" panose="05040102010807070707" charset="2"/>
              <a:buChar char=""/>
            </a:pPr>
            <a:r>
              <a:rPr lang="en-US" sz="2000" dirty="0"/>
              <a:t>Used mainly for highway scenarios.</a:t>
            </a:r>
            <a:endParaRPr lang="en-US" sz="2000" dirty="0"/>
          </a:p>
          <a:p>
            <a:pPr marL="342900" indent="-342900">
              <a:buFont typeface="Wingdings 3" panose="05040102010807070707" charset="2"/>
              <a:buChar char=""/>
            </a:pPr>
            <a:r>
              <a:rPr lang="en-US" sz="2000" dirty="0"/>
              <a:t>Steering wheel motor mounted to steering column.</a:t>
            </a:r>
            <a:endParaRPr lang="en-US" sz="2000" dirty="0"/>
          </a:p>
          <a:p>
            <a:pPr marL="342900" indent="-342900">
              <a:buFont typeface="Wingdings 3" panose="05040102010807070707" charset="2"/>
              <a:buChar char=""/>
            </a:pPr>
            <a:r>
              <a:rPr lang="en-US" sz="2000" dirty="0"/>
              <a:t>Adaptive speed control.</a:t>
            </a:r>
            <a:endParaRPr lang="en-US" sz="2000" dirty="0"/>
          </a:p>
          <a:p>
            <a:pPr marL="342900" indent="-342900">
              <a:buFont typeface="Wingdings 3" panose="05040102010807070707" charset="2"/>
              <a:buChar char=""/>
            </a:pPr>
            <a:r>
              <a:rPr lang="en-US" sz="2000" dirty="0"/>
              <a:t>Collision avoidance</a:t>
            </a:r>
            <a:endParaRPr lang="en-US" sz="2000" dirty="0"/>
          </a:p>
          <a:p>
            <a:pPr marL="342900" indent="-342900">
              <a:buFont typeface="Wingdings 3" panose="05040102010807070707" charset="2"/>
              <a:buChar char=""/>
            </a:pPr>
            <a:r>
              <a:rPr lang="en-US" sz="2000" dirty="0"/>
              <a:t>RP-1 sensors</a:t>
            </a:r>
            <a:endParaRPr lang="en-US" sz="2000" dirty="0"/>
          </a:p>
          <a:p>
            <a:pPr marL="342900" indent="-342900">
              <a:buFont typeface="Wingdings 3" panose="05040102010807070707" charset="2"/>
              <a:buChar char=""/>
            </a:pPr>
            <a:r>
              <a:rPr lang="en-US" sz="2000" dirty="0"/>
              <a:t>Will be made in future for other vehicles.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88" y="2019079"/>
            <a:ext cx="5114422" cy="3363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Algorithms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52" y="4047308"/>
            <a:ext cx="4661761" cy="2675709"/>
          </a:xfrm>
        </p:spPr>
      </p:pic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3297874" y="1454331"/>
            <a:ext cx="4396339" cy="36745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combination of:</a:t>
            </a:r>
            <a:endParaRPr lang="en-US" dirty="0" smtClean="0"/>
          </a:p>
          <a:p>
            <a:r>
              <a:rPr lang="en-US" dirty="0" smtClean="0"/>
              <a:t>3-D imaging with multiple 1064 nm lasers.</a:t>
            </a:r>
            <a:endParaRPr lang="en-US" dirty="0" smtClean="0"/>
          </a:p>
          <a:p>
            <a:r>
              <a:rPr lang="en-US" dirty="0" smtClean="0"/>
              <a:t>Edge-Detection Algorithm</a:t>
            </a:r>
            <a:endParaRPr lang="en-US" dirty="0" smtClean="0"/>
          </a:p>
          <a:p>
            <a:r>
              <a:rPr lang="en-US" dirty="0" smtClean="0"/>
              <a:t>Motion-Detection algorithm</a:t>
            </a:r>
            <a:endParaRPr lang="en-US" dirty="0" smtClean="0"/>
          </a:p>
          <a:p>
            <a:r>
              <a:rPr lang="en-US" dirty="0" smtClean="0"/>
              <a:t>Tracking algorithm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 and Oranges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Lidar System:</a:t>
            </a:r>
            <a:endParaRPr lang="en-US" dirty="0" smtClean="0"/>
          </a:p>
          <a:p>
            <a:r>
              <a:rPr lang="en-US" dirty="0" smtClean="0"/>
              <a:t>$70k system</a:t>
            </a:r>
            <a:endParaRPr lang="en-US" dirty="0" smtClean="0"/>
          </a:p>
          <a:p>
            <a:r>
              <a:rPr lang="en-US" dirty="0" smtClean="0"/>
              <a:t>Can be used in basically anywhere.</a:t>
            </a:r>
            <a:endParaRPr lang="en-US" dirty="0" smtClean="0"/>
          </a:p>
          <a:p>
            <a:r>
              <a:rPr lang="en-US" dirty="0" smtClean="0"/>
              <a:t>Design is very bulky and heavy</a:t>
            </a:r>
            <a:endParaRPr lang="en-US" dirty="0" smtClean="0"/>
          </a:p>
          <a:p>
            <a:r>
              <a:rPr lang="en-US" dirty="0" smtClean="0"/>
              <a:t>Fully autonomous	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Camera System:</a:t>
            </a:r>
            <a:endParaRPr lang="en-US" dirty="0" smtClean="0"/>
          </a:p>
          <a:p>
            <a:r>
              <a:rPr lang="en-US" dirty="0" smtClean="0"/>
              <a:t>$10k system(installed)</a:t>
            </a:r>
            <a:endParaRPr lang="en-US" dirty="0" smtClean="0"/>
          </a:p>
          <a:p>
            <a:r>
              <a:rPr lang="en-US" dirty="0" smtClean="0"/>
              <a:t>Mainly for highway scenarios</a:t>
            </a:r>
            <a:endParaRPr lang="en-US" dirty="0" smtClean="0"/>
          </a:p>
          <a:p>
            <a:r>
              <a:rPr lang="en-US" dirty="0" smtClean="0"/>
              <a:t>Design is small and lightweight</a:t>
            </a:r>
            <a:endParaRPr lang="en-US" dirty="0" smtClean="0"/>
          </a:p>
          <a:p>
            <a:r>
              <a:rPr lang="en-US" dirty="0" smtClean="0"/>
              <a:t>Not fully autonomous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93444" cy="1400530"/>
          </a:xfrm>
        </p:spPr>
        <p:txBody>
          <a:bodyPr/>
          <a:lstStyle/>
          <a:p>
            <a:r>
              <a:rPr lang="en-US" dirty="0" smtClean="0"/>
              <a:t>Current Adoption of the Technology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Google, as mentioned previously</a:t>
            </a:r>
            <a:endParaRPr lang="en-US" dirty="0" smtClean="0"/>
          </a:p>
          <a:p>
            <a:r>
              <a:rPr lang="en-US" dirty="0" smtClean="0"/>
              <a:t>Cruise Automation</a:t>
            </a:r>
            <a:endParaRPr lang="en-US" dirty="0" smtClean="0"/>
          </a:p>
          <a:p>
            <a:r>
              <a:rPr lang="en-US" dirty="0" smtClean="0"/>
              <a:t>Tesla Model D announced in 2014 </a:t>
            </a:r>
            <a:endParaRPr lang="en-US" dirty="0" smtClean="0"/>
          </a:p>
          <a:p>
            <a:pPr lvl="1"/>
            <a:r>
              <a:rPr lang="en-US" dirty="0" smtClean="0"/>
              <a:t>Car will be able to autonomously pick owners up (on private property)</a:t>
            </a:r>
            <a:endParaRPr lang="en-US" dirty="0" smtClean="0"/>
          </a:p>
          <a:p>
            <a:r>
              <a:rPr lang="en-US" dirty="0" smtClean="0"/>
              <a:t>Cadillac Super Cruise announced in 2014 for 2017 models</a:t>
            </a:r>
            <a:endParaRPr lang="en-US" dirty="0" smtClean="0"/>
          </a:p>
          <a:p>
            <a:pPr lvl="1"/>
            <a:r>
              <a:rPr lang="en-US" dirty="0" smtClean="0"/>
              <a:t>Hands-free driving in certain conditions</a:t>
            </a:r>
            <a:endParaRPr lang="en-US" dirty="0" smtClean="0"/>
          </a:p>
          <a:p>
            <a:pPr lvl="1"/>
            <a:r>
              <a:rPr lang="en-US" dirty="0" smtClean="0"/>
              <a:t>Vehicle to vehicle communication</a:t>
            </a:r>
            <a:endParaRPr lang="en-US" dirty="0" smtClean="0"/>
          </a:p>
          <a:p>
            <a:r>
              <a:rPr lang="en-US" dirty="0" smtClean="0"/>
              <a:t>Ford Traffic Jam Assist announced in 2012 gives similar features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7455</Words>
  <Application>WPS Presentation</Application>
  <PresentationFormat>Widescreen</PresentationFormat>
  <Paragraphs>218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Wingdings 3</vt:lpstr>
      <vt:lpstr>Arial</vt:lpstr>
      <vt:lpstr>Century Gothic</vt:lpstr>
      <vt:lpstr>URW Bookman</vt:lpstr>
      <vt:lpstr>微软雅黑</vt:lpstr>
      <vt:lpstr>文泉驿微米黑</vt:lpstr>
      <vt:lpstr>Arial Unicode MS</vt:lpstr>
      <vt:lpstr>Calibri</vt:lpstr>
      <vt:lpstr>SimSun</vt:lpstr>
      <vt:lpstr>SimSun</vt:lpstr>
      <vt:lpstr>Ion</vt:lpstr>
      <vt:lpstr>AUTONOMOUS VEHICLES</vt:lpstr>
      <vt:lpstr>Definition of terms </vt:lpstr>
      <vt:lpstr>Definition: Driverless, Self Driving, Automomous Vehicles (AVs) &amp; Connected Vehicles(CVs) </vt:lpstr>
      <vt:lpstr>The Technology of the Car	</vt:lpstr>
      <vt:lpstr>The Lidar System</vt:lpstr>
      <vt:lpstr>Cruise Systems</vt:lpstr>
      <vt:lpstr>Types of Algorithms</vt:lpstr>
      <vt:lpstr>Apples and Oranges</vt:lpstr>
      <vt:lpstr>Current Adoption of the Technology</vt:lpstr>
      <vt:lpstr>Components</vt:lpstr>
      <vt:lpstr>Statistical and Professional Support</vt:lpstr>
      <vt:lpstr>Drawbacks</vt:lpstr>
      <vt:lpstr>Public Acceptance and Adoption</vt:lpstr>
      <vt:lpstr>Ethical Considerations</vt:lpstr>
      <vt:lpstr>The Trolley Problem</vt:lpstr>
      <vt:lpstr>Utilitarian Analysis</vt:lpstr>
      <vt:lpstr>The Trolley Problem</vt:lpstr>
      <vt:lpstr>Problems with Utilitarian Analysis</vt:lpstr>
      <vt:lpstr>Another Problem: Consequentialism</vt:lpstr>
      <vt:lpstr>A New Class of Victims</vt:lpstr>
      <vt:lpstr>Random Outcome Generator</vt:lpstr>
      <vt:lpstr>Easing Public Apprehensions</vt:lpstr>
      <vt:lpstr>References</vt:lpstr>
    </vt:vector>
  </TitlesOfParts>
  <Company>Murray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Kyler Branaum</dc:creator>
  <cp:lastModifiedBy>wilfred</cp:lastModifiedBy>
  <cp:revision>35</cp:revision>
  <dcterms:created xsi:type="dcterms:W3CDTF">2019-03-06T13:02:45Z</dcterms:created>
  <dcterms:modified xsi:type="dcterms:W3CDTF">2019-03-06T13:02:45Z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