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A_5A698649.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2" r:id="rId3"/>
    <p:sldId id="260" r:id="rId4"/>
    <p:sldId id="265" r:id="rId5"/>
    <p:sldId id="266" r:id="rId6"/>
    <p:sldId id="267" r:id="rId7"/>
    <p:sldId id="280" r:id="rId8"/>
    <p:sldId id="274"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D9918E-17DA-FBD4-204F-14343233C788}" name="Delani Cele" initials="DC" userId="43a5a6de0de5c58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A4E81"/>
    <a:srgbClr val="53CCC5"/>
    <a:srgbClr val="AE5A21"/>
    <a:srgbClr val="5B9BD5"/>
    <a:srgbClr val="70AD47"/>
    <a:srgbClr val="B45484"/>
    <a:srgbClr val="B8C2E1"/>
    <a:srgbClr val="2F528F"/>
    <a:srgbClr val="F7D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1A_5A698649.xml><?xml version="1.0" encoding="utf-8"?>
<p188:cmLst xmlns:a="http://schemas.openxmlformats.org/drawingml/2006/main" xmlns:r="http://schemas.openxmlformats.org/officeDocument/2006/relationships" xmlns:p188="http://schemas.microsoft.com/office/powerpoint/2018/8/main">
  <p188:cm id="{E30BE9FA-582D-456A-BAF1-A736029233E6}" authorId="{0DD9918E-17DA-FBD4-204F-14343233C788}" created="2022-11-04T17:53:10.432">
    <ac:deMkLst xmlns:ac="http://schemas.microsoft.com/office/drawing/2013/main/command">
      <pc:docMk xmlns:pc="http://schemas.microsoft.com/office/powerpoint/2013/main/command"/>
      <pc:sldMk xmlns:pc="http://schemas.microsoft.com/office/powerpoint/2013/main/command" cId="1516865097" sldId="282"/>
      <ac:spMk id="6" creationId="{9971A5F4-742A-4E81-B7FF-96C4AAF0BC8B}"/>
    </ac:deMkLst>
    <p188:replyLst>
      <p188:reply id="{4FD035C2-1A7D-49AE-BF70-109A7DB3A137}" authorId="{0DD9918E-17DA-FBD4-204F-14343233C788}" created="2022-11-04T17:53:12.920">
        <p188:txBody>
          <a:bodyPr/>
          <a:lstStyle/>
          <a:p>
            <a:r>
              <a:rPr lang="en-US"/>
              <a:t>https://www.cftc.gov/LearnAndProtect/AdvisoriesAndArticles/FuturesMarketBasics/index.htm</a:t>
            </a:r>
          </a:p>
        </p188:txBody>
      </p188:reply>
    </p188:replyLst>
    <p188:txBody>
      <a:bodyPr/>
      <a:lstStyle/>
      <a:p>
        <a:r>
          <a:rPr lang="en-US"/>
          <a:t>Edit phrasing</a:t>
        </a:r>
      </a:p>
    </p188:txBody>
  </p188:cm>
</p188: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1C00F-54FB-43F4-914C-90F7011C4467}"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4B7E14CF-13CE-47DD-959E-DD80AF8FEABB}">
      <dgm:prSet phldrT="[Text]"/>
      <dgm:spPr/>
      <dgm:t>
        <a:bodyPr/>
        <a:lstStyle/>
        <a:p>
          <a:r>
            <a:rPr lang="en-US" b="1" dirty="0"/>
            <a:t>Data Source</a:t>
          </a:r>
        </a:p>
      </dgm:t>
    </dgm:pt>
    <dgm:pt modelId="{364A7F53-58A9-41E6-A0C0-7424F4777743}" type="parTrans" cxnId="{3773851E-4C33-443B-A94D-E26880D4B33E}">
      <dgm:prSet/>
      <dgm:spPr/>
      <dgm:t>
        <a:bodyPr/>
        <a:lstStyle/>
        <a:p>
          <a:endParaRPr lang="en-US"/>
        </a:p>
      </dgm:t>
    </dgm:pt>
    <dgm:pt modelId="{E3C53F6E-8AAC-4783-8495-9EA0C0B1ED9D}" type="sibTrans" cxnId="{3773851E-4C33-443B-A94D-E26880D4B33E}">
      <dgm:prSet/>
      <dgm:spPr/>
      <dgm:t>
        <a:bodyPr/>
        <a:lstStyle/>
        <a:p>
          <a:endParaRPr lang="en-US"/>
        </a:p>
      </dgm:t>
    </dgm:pt>
    <dgm:pt modelId="{7E2BC65B-BC43-49AB-A6F3-30DE3FD970BC}">
      <dgm:prSet phldrT="[Text]"/>
      <dgm:spPr/>
      <dgm:t>
        <a:bodyPr/>
        <a:lstStyle/>
        <a:p>
          <a:r>
            <a:rPr lang="en-US" b="1" dirty="0"/>
            <a:t>Cocoa Bean Traded:</a:t>
          </a:r>
          <a:r>
            <a:rPr lang="en-US" b="0" dirty="0"/>
            <a:t> London ICE Futures</a:t>
          </a:r>
          <a:endParaRPr lang="en-US" dirty="0"/>
        </a:p>
      </dgm:t>
    </dgm:pt>
    <dgm:pt modelId="{0BD2F49B-34AF-41DB-AAC8-DB727EB64216}" type="parTrans" cxnId="{78258E0B-D012-4CF8-A28B-7815A0879093}">
      <dgm:prSet/>
      <dgm:spPr/>
      <dgm:t>
        <a:bodyPr/>
        <a:lstStyle/>
        <a:p>
          <a:endParaRPr lang="en-US"/>
        </a:p>
      </dgm:t>
    </dgm:pt>
    <dgm:pt modelId="{261FBC2B-8668-4FA3-A1AC-C62F0781E589}" type="sibTrans" cxnId="{78258E0B-D012-4CF8-A28B-7815A0879093}">
      <dgm:prSet/>
      <dgm:spPr/>
      <dgm:t>
        <a:bodyPr/>
        <a:lstStyle/>
        <a:p>
          <a:endParaRPr lang="en-US"/>
        </a:p>
      </dgm:t>
    </dgm:pt>
    <dgm:pt modelId="{AFAC1970-65CB-4EFE-89CB-C703174E8D87}">
      <dgm:prSet/>
      <dgm:spPr/>
      <dgm:t>
        <a:bodyPr/>
        <a:lstStyle/>
        <a:p>
          <a:r>
            <a:rPr lang="en-US" b="1" dirty="0"/>
            <a:t>Units:</a:t>
          </a:r>
          <a:r>
            <a:rPr lang="en-US" b="0" dirty="0"/>
            <a:t> GBP/</a:t>
          </a:r>
          <a:r>
            <a:rPr lang="en-US" b="0" dirty="0" err="1"/>
            <a:t>Tonne</a:t>
          </a:r>
          <a:endParaRPr lang="en-US" b="1" dirty="0"/>
        </a:p>
      </dgm:t>
    </dgm:pt>
    <dgm:pt modelId="{2A5BA164-3201-44E4-8AA0-9A40F2C85007}" type="parTrans" cxnId="{E192613F-0FD9-4D5D-B14B-97AABB06925A}">
      <dgm:prSet/>
      <dgm:spPr/>
      <dgm:t>
        <a:bodyPr/>
        <a:lstStyle/>
        <a:p>
          <a:endParaRPr lang="en-US"/>
        </a:p>
      </dgm:t>
    </dgm:pt>
    <dgm:pt modelId="{58549369-83B2-4392-8BCE-B1106F13D942}" type="sibTrans" cxnId="{E192613F-0FD9-4D5D-B14B-97AABB06925A}">
      <dgm:prSet/>
      <dgm:spPr/>
      <dgm:t>
        <a:bodyPr/>
        <a:lstStyle/>
        <a:p>
          <a:endParaRPr lang="en-US"/>
        </a:p>
      </dgm:t>
    </dgm:pt>
    <dgm:pt modelId="{69C3E050-0E8D-42FA-919C-422E716FCCAB}">
      <dgm:prSet/>
      <dgm:spPr/>
      <dgm:t>
        <a:bodyPr/>
        <a:lstStyle/>
        <a:p>
          <a:r>
            <a:rPr lang="en-US" b="1" dirty="0"/>
            <a:t>Date:</a:t>
          </a:r>
          <a:r>
            <a:rPr lang="en-US" b="0" dirty="0"/>
            <a:t> 2000-2019 (daily)</a:t>
          </a:r>
          <a:endParaRPr lang="en-US" b="1" dirty="0"/>
        </a:p>
      </dgm:t>
    </dgm:pt>
    <dgm:pt modelId="{8BEFFC9D-57EE-4E7C-A44C-9B98BE3B82E9}" type="parTrans" cxnId="{395E2D63-BD76-43FC-B119-DCA0270D12B8}">
      <dgm:prSet/>
      <dgm:spPr/>
      <dgm:t>
        <a:bodyPr/>
        <a:lstStyle/>
        <a:p>
          <a:endParaRPr lang="en-US"/>
        </a:p>
      </dgm:t>
    </dgm:pt>
    <dgm:pt modelId="{80284FC9-3CD4-4351-8718-D44D335DA73C}" type="sibTrans" cxnId="{395E2D63-BD76-43FC-B119-DCA0270D12B8}">
      <dgm:prSet/>
      <dgm:spPr/>
      <dgm:t>
        <a:bodyPr/>
        <a:lstStyle/>
        <a:p>
          <a:endParaRPr lang="en-US"/>
        </a:p>
      </dgm:t>
    </dgm:pt>
    <dgm:pt modelId="{DFB2FFB2-E187-4691-911E-A2B34118F416}">
      <dgm:prSet/>
      <dgm:spPr/>
      <dgm:t>
        <a:bodyPr/>
        <a:lstStyle/>
        <a:p>
          <a:r>
            <a:rPr lang="en-US" b="1" dirty="0"/>
            <a:t>Data Source:</a:t>
          </a:r>
          <a:r>
            <a:rPr lang="en-US" b="0" dirty="0"/>
            <a:t> International Cocoa Organization (ICCO)</a:t>
          </a:r>
          <a:r>
            <a:rPr lang="en-US" b="0" baseline="30000" dirty="0"/>
            <a:t>10</a:t>
          </a:r>
          <a:endParaRPr lang="en-US" b="1" baseline="30000" dirty="0"/>
        </a:p>
      </dgm:t>
    </dgm:pt>
    <dgm:pt modelId="{CF903C32-B25A-4AAD-95F6-66103D3E15DE}" type="parTrans" cxnId="{0BCE70AB-BAA8-4ADA-80A6-4E5E39049E05}">
      <dgm:prSet/>
      <dgm:spPr/>
      <dgm:t>
        <a:bodyPr/>
        <a:lstStyle/>
        <a:p>
          <a:endParaRPr lang="en-US"/>
        </a:p>
      </dgm:t>
    </dgm:pt>
    <dgm:pt modelId="{E334BCE1-4B6E-49DE-860E-7EDDFC936CCC}" type="sibTrans" cxnId="{0BCE70AB-BAA8-4ADA-80A6-4E5E39049E05}">
      <dgm:prSet/>
      <dgm:spPr/>
      <dgm:t>
        <a:bodyPr/>
        <a:lstStyle/>
        <a:p>
          <a:endParaRPr lang="en-US"/>
        </a:p>
      </dgm:t>
    </dgm:pt>
    <dgm:pt modelId="{8320CB79-485F-43A9-BAA2-307E323F9D6C}">
      <dgm:prSet/>
      <dgm:spPr/>
      <dgm:t>
        <a:bodyPr/>
        <a:lstStyle/>
        <a:p>
          <a:r>
            <a:rPr lang="en-US" b="0" dirty="0"/>
            <a:t>Aggregated to monthly averages</a:t>
          </a:r>
        </a:p>
      </dgm:t>
    </dgm:pt>
    <dgm:pt modelId="{1AD1F037-787B-49F7-BE00-BD783939A2D4}" type="parTrans" cxnId="{16E3759E-0A69-402F-9F55-FCC77B546B88}">
      <dgm:prSet/>
      <dgm:spPr/>
      <dgm:t>
        <a:bodyPr/>
        <a:lstStyle/>
        <a:p>
          <a:endParaRPr lang="en-US"/>
        </a:p>
      </dgm:t>
    </dgm:pt>
    <dgm:pt modelId="{D833BC6F-9D51-426F-8CE9-1E3F353CD434}" type="sibTrans" cxnId="{16E3759E-0A69-402F-9F55-FCC77B546B88}">
      <dgm:prSet/>
      <dgm:spPr/>
      <dgm:t>
        <a:bodyPr/>
        <a:lstStyle/>
        <a:p>
          <a:endParaRPr lang="en-US"/>
        </a:p>
      </dgm:t>
    </dgm:pt>
    <dgm:pt modelId="{68D3624F-C067-4418-8C09-6AE26D1DC4C5}">
      <dgm:prSet phldrT="[Text]"/>
      <dgm:spPr/>
      <dgm:t>
        <a:bodyPr/>
        <a:lstStyle/>
        <a:p>
          <a:r>
            <a:rPr lang="en-US" b="1" dirty="0"/>
            <a:t>Objective</a:t>
          </a:r>
        </a:p>
      </dgm:t>
    </dgm:pt>
    <dgm:pt modelId="{F78A6E46-42EC-47F0-9CDD-B7945E70266C}" type="parTrans" cxnId="{B5E0BB18-2AE4-4210-A21D-BDB17AC400D7}">
      <dgm:prSet/>
      <dgm:spPr/>
      <dgm:t>
        <a:bodyPr/>
        <a:lstStyle/>
        <a:p>
          <a:endParaRPr lang="en-US"/>
        </a:p>
      </dgm:t>
    </dgm:pt>
    <dgm:pt modelId="{25CBF027-47D7-4381-B3AB-6E5AB2A34064}" type="sibTrans" cxnId="{B5E0BB18-2AE4-4210-A21D-BDB17AC400D7}">
      <dgm:prSet/>
      <dgm:spPr/>
      <dgm:t>
        <a:bodyPr/>
        <a:lstStyle/>
        <a:p>
          <a:endParaRPr lang="en-US"/>
        </a:p>
      </dgm:t>
    </dgm:pt>
    <dgm:pt modelId="{5962531E-81AC-4861-AB1E-051968BF72CF}">
      <dgm:prSet phldrT="[Text]"/>
      <dgm:spPr/>
      <dgm:t>
        <a:bodyPr/>
        <a:lstStyle/>
        <a:p>
          <a:r>
            <a:rPr lang="en-US" b="0" dirty="0"/>
            <a:t>Can future prices of cocoa beans on the ICE London contract market be forecasted between 2010 &amp; 2019? </a:t>
          </a:r>
        </a:p>
      </dgm:t>
    </dgm:pt>
    <dgm:pt modelId="{D3686726-5C2A-4F67-B9B8-9C8CAEAEC2E3}" type="parTrans" cxnId="{C7C038C7-E42F-4864-BBFB-C3284396F2C4}">
      <dgm:prSet/>
      <dgm:spPr/>
      <dgm:t>
        <a:bodyPr/>
        <a:lstStyle/>
        <a:p>
          <a:endParaRPr lang="en-US"/>
        </a:p>
      </dgm:t>
    </dgm:pt>
    <dgm:pt modelId="{D87C75D5-C12B-42FE-BB4B-AD4EDE899D7F}" type="sibTrans" cxnId="{C7C038C7-E42F-4864-BBFB-C3284396F2C4}">
      <dgm:prSet/>
      <dgm:spPr/>
      <dgm:t>
        <a:bodyPr/>
        <a:lstStyle/>
        <a:p>
          <a:endParaRPr lang="en-US"/>
        </a:p>
      </dgm:t>
    </dgm:pt>
    <dgm:pt modelId="{4225BB4F-88AE-46F1-B338-B181F4E177FE}" type="pres">
      <dgm:prSet presAssocID="{38F1C00F-54FB-43F4-914C-90F7011C4467}" presName="Name0" presStyleCnt="0">
        <dgm:presLayoutVars>
          <dgm:dir/>
          <dgm:animLvl val="lvl"/>
          <dgm:resizeHandles val="exact"/>
        </dgm:presLayoutVars>
      </dgm:prSet>
      <dgm:spPr/>
    </dgm:pt>
    <dgm:pt modelId="{F788D225-4D64-4098-BC77-DF12C2DAF7E1}" type="pres">
      <dgm:prSet presAssocID="{68D3624F-C067-4418-8C09-6AE26D1DC4C5}" presName="composite" presStyleCnt="0"/>
      <dgm:spPr/>
    </dgm:pt>
    <dgm:pt modelId="{4563D30A-9D3D-410F-9970-EE9020CE3596}" type="pres">
      <dgm:prSet presAssocID="{68D3624F-C067-4418-8C09-6AE26D1DC4C5}" presName="parTx" presStyleLbl="alignNode1" presStyleIdx="0" presStyleCnt="2">
        <dgm:presLayoutVars>
          <dgm:chMax val="0"/>
          <dgm:chPref val="0"/>
          <dgm:bulletEnabled val="1"/>
        </dgm:presLayoutVars>
      </dgm:prSet>
      <dgm:spPr/>
    </dgm:pt>
    <dgm:pt modelId="{68DA6FE8-7A1A-40CC-9F19-EA57BA9AD270}" type="pres">
      <dgm:prSet presAssocID="{68D3624F-C067-4418-8C09-6AE26D1DC4C5}" presName="desTx" presStyleLbl="alignAccFollowNode1" presStyleIdx="0" presStyleCnt="2">
        <dgm:presLayoutVars>
          <dgm:bulletEnabled val="1"/>
        </dgm:presLayoutVars>
      </dgm:prSet>
      <dgm:spPr/>
    </dgm:pt>
    <dgm:pt modelId="{6DF75741-0304-4291-821C-252255A5433D}" type="pres">
      <dgm:prSet presAssocID="{25CBF027-47D7-4381-B3AB-6E5AB2A34064}" presName="space" presStyleCnt="0"/>
      <dgm:spPr/>
    </dgm:pt>
    <dgm:pt modelId="{F2CE5CF9-D3AC-4456-8F41-36F1C76431F3}" type="pres">
      <dgm:prSet presAssocID="{4B7E14CF-13CE-47DD-959E-DD80AF8FEABB}" presName="composite" presStyleCnt="0"/>
      <dgm:spPr/>
    </dgm:pt>
    <dgm:pt modelId="{A1D2B774-8174-48E5-9C13-1F25CE40434F}" type="pres">
      <dgm:prSet presAssocID="{4B7E14CF-13CE-47DD-959E-DD80AF8FEABB}" presName="parTx" presStyleLbl="alignNode1" presStyleIdx="1" presStyleCnt="2">
        <dgm:presLayoutVars>
          <dgm:chMax val="0"/>
          <dgm:chPref val="0"/>
          <dgm:bulletEnabled val="1"/>
        </dgm:presLayoutVars>
      </dgm:prSet>
      <dgm:spPr/>
    </dgm:pt>
    <dgm:pt modelId="{92198294-70EE-402A-8097-1304951161BD}" type="pres">
      <dgm:prSet presAssocID="{4B7E14CF-13CE-47DD-959E-DD80AF8FEABB}" presName="desTx" presStyleLbl="alignAccFollowNode1" presStyleIdx="1" presStyleCnt="2">
        <dgm:presLayoutVars>
          <dgm:bulletEnabled val="1"/>
        </dgm:presLayoutVars>
      </dgm:prSet>
      <dgm:spPr/>
    </dgm:pt>
  </dgm:ptLst>
  <dgm:cxnLst>
    <dgm:cxn modelId="{7D70CA06-3371-4B63-A880-FC4482BD5016}" type="presOf" srcId="{4B7E14CF-13CE-47DD-959E-DD80AF8FEABB}" destId="{A1D2B774-8174-48E5-9C13-1F25CE40434F}" srcOrd="0" destOrd="0" presId="urn:microsoft.com/office/officeart/2005/8/layout/hList1"/>
    <dgm:cxn modelId="{78258E0B-D012-4CF8-A28B-7815A0879093}" srcId="{4B7E14CF-13CE-47DD-959E-DD80AF8FEABB}" destId="{7E2BC65B-BC43-49AB-A6F3-30DE3FD970BC}" srcOrd="0" destOrd="0" parTransId="{0BD2F49B-34AF-41DB-AAC8-DB727EB64216}" sibTransId="{261FBC2B-8668-4FA3-A1AC-C62F0781E589}"/>
    <dgm:cxn modelId="{B5E0BB18-2AE4-4210-A21D-BDB17AC400D7}" srcId="{38F1C00F-54FB-43F4-914C-90F7011C4467}" destId="{68D3624F-C067-4418-8C09-6AE26D1DC4C5}" srcOrd="0" destOrd="0" parTransId="{F78A6E46-42EC-47F0-9CDD-B7945E70266C}" sibTransId="{25CBF027-47D7-4381-B3AB-6E5AB2A34064}"/>
    <dgm:cxn modelId="{3773851E-4C33-443B-A94D-E26880D4B33E}" srcId="{38F1C00F-54FB-43F4-914C-90F7011C4467}" destId="{4B7E14CF-13CE-47DD-959E-DD80AF8FEABB}" srcOrd="1" destOrd="0" parTransId="{364A7F53-58A9-41E6-A0C0-7424F4777743}" sibTransId="{E3C53F6E-8AAC-4783-8495-9EA0C0B1ED9D}"/>
    <dgm:cxn modelId="{BB207437-76A3-4CE1-8BFD-F0433F26460C}" type="presOf" srcId="{7E2BC65B-BC43-49AB-A6F3-30DE3FD970BC}" destId="{92198294-70EE-402A-8097-1304951161BD}" srcOrd="0" destOrd="0" presId="urn:microsoft.com/office/officeart/2005/8/layout/hList1"/>
    <dgm:cxn modelId="{E192613F-0FD9-4D5D-B14B-97AABB06925A}" srcId="{4B7E14CF-13CE-47DD-959E-DD80AF8FEABB}" destId="{AFAC1970-65CB-4EFE-89CB-C703174E8D87}" srcOrd="1" destOrd="0" parTransId="{2A5BA164-3201-44E4-8AA0-9A40F2C85007}" sibTransId="{58549369-83B2-4392-8BCE-B1106F13D942}"/>
    <dgm:cxn modelId="{395E2D63-BD76-43FC-B119-DCA0270D12B8}" srcId="{4B7E14CF-13CE-47DD-959E-DD80AF8FEABB}" destId="{69C3E050-0E8D-42FA-919C-422E716FCCAB}" srcOrd="2" destOrd="0" parTransId="{8BEFFC9D-57EE-4E7C-A44C-9B98BE3B82E9}" sibTransId="{80284FC9-3CD4-4351-8718-D44D335DA73C}"/>
    <dgm:cxn modelId="{37882F55-307B-4F5E-B0B4-B9C8E1DFD585}" type="presOf" srcId="{5962531E-81AC-4861-AB1E-051968BF72CF}" destId="{68DA6FE8-7A1A-40CC-9F19-EA57BA9AD270}" srcOrd="0" destOrd="0" presId="urn:microsoft.com/office/officeart/2005/8/layout/hList1"/>
    <dgm:cxn modelId="{16E3759E-0A69-402F-9F55-FCC77B546B88}" srcId="{69C3E050-0E8D-42FA-919C-422E716FCCAB}" destId="{8320CB79-485F-43A9-BAA2-307E323F9D6C}" srcOrd="0" destOrd="0" parTransId="{1AD1F037-787B-49F7-BE00-BD783939A2D4}" sibTransId="{D833BC6F-9D51-426F-8CE9-1E3F353CD434}"/>
    <dgm:cxn modelId="{0BCE70AB-BAA8-4ADA-80A6-4E5E39049E05}" srcId="{4B7E14CF-13CE-47DD-959E-DD80AF8FEABB}" destId="{DFB2FFB2-E187-4691-911E-A2B34118F416}" srcOrd="3" destOrd="0" parTransId="{CF903C32-B25A-4AAD-95F6-66103D3E15DE}" sibTransId="{E334BCE1-4B6E-49DE-860E-7EDDFC936CCC}"/>
    <dgm:cxn modelId="{0CA981BA-0961-4F99-B86C-C5B85A05FA51}" type="presOf" srcId="{38F1C00F-54FB-43F4-914C-90F7011C4467}" destId="{4225BB4F-88AE-46F1-B338-B181F4E177FE}" srcOrd="0" destOrd="0" presId="urn:microsoft.com/office/officeart/2005/8/layout/hList1"/>
    <dgm:cxn modelId="{009A84BD-090F-433B-A6B4-1FC778B40ED9}" type="presOf" srcId="{69C3E050-0E8D-42FA-919C-422E716FCCAB}" destId="{92198294-70EE-402A-8097-1304951161BD}" srcOrd="0" destOrd="2" presId="urn:microsoft.com/office/officeart/2005/8/layout/hList1"/>
    <dgm:cxn modelId="{DBDC74BF-050C-41CF-A13D-66290BB4B608}" type="presOf" srcId="{8320CB79-485F-43A9-BAA2-307E323F9D6C}" destId="{92198294-70EE-402A-8097-1304951161BD}" srcOrd="0" destOrd="3" presId="urn:microsoft.com/office/officeart/2005/8/layout/hList1"/>
    <dgm:cxn modelId="{F506A3C2-7CA9-43BE-84DE-E1462726F426}" type="presOf" srcId="{AFAC1970-65CB-4EFE-89CB-C703174E8D87}" destId="{92198294-70EE-402A-8097-1304951161BD}" srcOrd="0" destOrd="1" presId="urn:microsoft.com/office/officeart/2005/8/layout/hList1"/>
    <dgm:cxn modelId="{C7C038C7-E42F-4864-BBFB-C3284396F2C4}" srcId="{68D3624F-C067-4418-8C09-6AE26D1DC4C5}" destId="{5962531E-81AC-4861-AB1E-051968BF72CF}" srcOrd="0" destOrd="0" parTransId="{D3686726-5C2A-4F67-B9B8-9C8CAEAEC2E3}" sibTransId="{D87C75D5-C12B-42FE-BB4B-AD4EDE899D7F}"/>
    <dgm:cxn modelId="{B2D646D3-C36F-4E43-B39C-5FCE80F4C1E3}" type="presOf" srcId="{68D3624F-C067-4418-8C09-6AE26D1DC4C5}" destId="{4563D30A-9D3D-410F-9970-EE9020CE3596}" srcOrd="0" destOrd="0" presId="urn:microsoft.com/office/officeart/2005/8/layout/hList1"/>
    <dgm:cxn modelId="{67ED02E5-3210-4383-B446-25A442E88734}" type="presOf" srcId="{DFB2FFB2-E187-4691-911E-A2B34118F416}" destId="{92198294-70EE-402A-8097-1304951161BD}" srcOrd="0" destOrd="4" presId="urn:microsoft.com/office/officeart/2005/8/layout/hList1"/>
    <dgm:cxn modelId="{D8450DEF-AC3D-4D87-9CB1-3EF3272A039D}" type="presParOf" srcId="{4225BB4F-88AE-46F1-B338-B181F4E177FE}" destId="{F788D225-4D64-4098-BC77-DF12C2DAF7E1}" srcOrd="0" destOrd="0" presId="urn:microsoft.com/office/officeart/2005/8/layout/hList1"/>
    <dgm:cxn modelId="{B0303C47-F671-4D7D-B90C-6DD15D0E3DA1}" type="presParOf" srcId="{F788D225-4D64-4098-BC77-DF12C2DAF7E1}" destId="{4563D30A-9D3D-410F-9970-EE9020CE3596}" srcOrd="0" destOrd="0" presId="urn:microsoft.com/office/officeart/2005/8/layout/hList1"/>
    <dgm:cxn modelId="{6BC2DA7D-0C5B-44B0-9355-8DAAC74B6EA8}" type="presParOf" srcId="{F788D225-4D64-4098-BC77-DF12C2DAF7E1}" destId="{68DA6FE8-7A1A-40CC-9F19-EA57BA9AD270}" srcOrd="1" destOrd="0" presId="urn:microsoft.com/office/officeart/2005/8/layout/hList1"/>
    <dgm:cxn modelId="{47C4DFF5-AD49-4C63-B4D1-9F9C43482F12}" type="presParOf" srcId="{4225BB4F-88AE-46F1-B338-B181F4E177FE}" destId="{6DF75741-0304-4291-821C-252255A5433D}" srcOrd="1" destOrd="0" presId="urn:microsoft.com/office/officeart/2005/8/layout/hList1"/>
    <dgm:cxn modelId="{D69A31B0-B51D-4445-B7A9-FB6F65513067}" type="presParOf" srcId="{4225BB4F-88AE-46F1-B338-B181F4E177FE}" destId="{F2CE5CF9-D3AC-4456-8F41-36F1C76431F3}" srcOrd="2" destOrd="0" presId="urn:microsoft.com/office/officeart/2005/8/layout/hList1"/>
    <dgm:cxn modelId="{80EF1517-A37C-439D-9BF1-CA2CEE26872D}" type="presParOf" srcId="{F2CE5CF9-D3AC-4456-8F41-36F1C76431F3}" destId="{A1D2B774-8174-48E5-9C13-1F25CE40434F}" srcOrd="0" destOrd="0" presId="urn:microsoft.com/office/officeart/2005/8/layout/hList1"/>
    <dgm:cxn modelId="{980BE481-69E9-4FA2-BC5D-E565CE5C3C28}" type="presParOf" srcId="{F2CE5CF9-D3AC-4456-8F41-36F1C76431F3}" destId="{92198294-70EE-402A-8097-1304951161BD}" srcOrd="1" destOrd="0" presId="urn:microsoft.com/office/officeart/2005/8/layout/hLis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377497-1E8A-44C9-ABEA-775DAD96AF0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7C50551-28D3-418D-A795-BCD35FCC1694}">
      <dgm:prSet phldrT="[Text]" custT="1"/>
      <dgm:spPr/>
      <dgm:t>
        <a:bodyPr/>
        <a:lstStyle/>
        <a:p>
          <a:r>
            <a:rPr lang="en-US" sz="2000" b="1" u="none" dirty="0"/>
            <a:t>ACF (log-difference)</a:t>
          </a:r>
          <a:endParaRPr lang="en-US" sz="2000" b="1" u="sng" dirty="0"/>
        </a:p>
      </dgm:t>
    </dgm:pt>
    <dgm:pt modelId="{087926BC-9682-4EBB-ACB0-8B9660150D80}" type="parTrans" cxnId="{35AD3ACF-8A3A-4066-B906-736C2B287A41}">
      <dgm:prSet/>
      <dgm:spPr/>
      <dgm:t>
        <a:bodyPr/>
        <a:lstStyle/>
        <a:p>
          <a:endParaRPr lang="en-US"/>
        </a:p>
      </dgm:t>
    </dgm:pt>
    <dgm:pt modelId="{BCCF823E-383E-4628-AD3D-0140B19EA55E}" type="sibTrans" cxnId="{35AD3ACF-8A3A-4066-B906-736C2B287A41}">
      <dgm:prSet/>
      <dgm:spPr/>
      <dgm:t>
        <a:bodyPr/>
        <a:lstStyle/>
        <a:p>
          <a:endParaRPr lang="en-US"/>
        </a:p>
      </dgm:t>
    </dgm:pt>
    <dgm:pt modelId="{9737DB1F-77BB-4744-A00A-741469BB491E}">
      <dgm:prSet phldrT="[Text]"/>
      <dgm:spPr/>
      <dgm:t>
        <a:bodyPr/>
        <a:lstStyle/>
        <a:p>
          <a:pPr algn="l"/>
          <a:r>
            <a:rPr lang="en-US" sz="2000" b="1" u="none" dirty="0"/>
            <a:t>PACF (log-difference)</a:t>
          </a:r>
          <a:endParaRPr lang="en-US" sz="2000" dirty="0"/>
        </a:p>
      </dgm:t>
    </dgm:pt>
    <dgm:pt modelId="{714E99DD-4E4E-4D96-89A3-8A31571CB5C9}" type="parTrans" cxnId="{58B61E6F-EE73-43E6-8512-107CAB1471CE}">
      <dgm:prSet/>
      <dgm:spPr/>
      <dgm:t>
        <a:bodyPr/>
        <a:lstStyle/>
        <a:p>
          <a:endParaRPr lang="en-US"/>
        </a:p>
      </dgm:t>
    </dgm:pt>
    <dgm:pt modelId="{B4E82E9E-7414-456E-AE67-DE71C759458D}" type="sibTrans" cxnId="{58B61E6F-EE73-43E6-8512-107CAB1471CE}">
      <dgm:prSet/>
      <dgm:spPr/>
      <dgm:t>
        <a:bodyPr/>
        <a:lstStyle/>
        <a:p>
          <a:endParaRPr lang="en-US"/>
        </a:p>
      </dgm:t>
    </dgm:pt>
    <dgm:pt modelId="{D87D5402-D001-400E-A56E-96B8DA2CBDE0}">
      <dgm:prSet custT="1"/>
      <dgm:spPr/>
      <dgm:t>
        <a:bodyPr/>
        <a:lstStyle/>
        <a:p>
          <a:r>
            <a:rPr lang="en-US" sz="1800" b="0" u="none" dirty="0"/>
            <a:t>by chance from 95% CI</a:t>
          </a:r>
        </a:p>
      </dgm:t>
    </dgm:pt>
    <dgm:pt modelId="{7DE42CF5-F02B-44F6-A7F5-00D056AC9CB5}" type="parTrans" cxnId="{8C98A284-E0D7-4678-87CD-7C17BAAB9968}">
      <dgm:prSet/>
      <dgm:spPr/>
      <dgm:t>
        <a:bodyPr/>
        <a:lstStyle/>
        <a:p>
          <a:endParaRPr lang="en-US"/>
        </a:p>
      </dgm:t>
    </dgm:pt>
    <dgm:pt modelId="{2825D6F5-DF5E-47E2-AA1D-21C9DF951AB4}" type="sibTrans" cxnId="{8C98A284-E0D7-4678-87CD-7C17BAAB9968}">
      <dgm:prSet/>
      <dgm:spPr/>
      <dgm:t>
        <a:bodyPr/>
        <a:lstStyle/>
        <a:p>
          <a:endParaRPr lang="en-US"/>
        </a:p>
      </dgm:t>
    </dgm:pt>
    <dgm:pt modelId="{6483F4F6-43E4-475C-AD25-279C051BA0F1}">
      <dgm:prSet custT="1"/>
      <dgm:spPr/>
      <dgm:t>
        <a:bodyPr/>
        <a:lstStyle/>
        <a:p>
          <a:r>
            <a:rPr lang="en-US" sz="1800" b="0" u="none" dirty="0"/>
            <a:t>→ Random walk model</a:t>
          </a:r>
        </a:p>
      </dgm:t>
    </dgm:pt>
    <dgm:pt modelId="{33348326-64F5-4329-83D3-84F98AD41383}" type="parTrans" cxnId="{5847E03C-56A7-4815-9E0C-EA0ACEE7677B}">
      <dgm:prSet/>
      <dgm:spPr/>
      <dgm:t>
        <a:bodyPr/>
        <a:lstStyle/>
        <a:p>
          <a:endParaRPr lang="en-US"/>
        </a:p>
      </dgm:t>
    </dgm:pt>
    <dgm:pt modelId="{95F1452F-6D34-47E7-B1D0-66A5491606F0}" type="sibTrans" cxnId="{5847E03C-56A7-4815-9E0C-EA0ACEE7677B}">
      <dgm:prSet/>
      <dgm:spPr/>
      <dgm:t>
        <a:bodyPr/>
        <a:lstStyle/>
        <a:p>
          <a:endParaRPr lang="en-US"/>
        </a:p>
      </dgm:t>
    </dgm:pt>
    <dgm:pt modelId="{A6D0EE9D-8144-452E-ABFD-6052EAFBC14A}">
      <dgm:prSet phldrT="[Text]"/>
      <dgm:spPr/>
      <dgm:t>
        <a:bodyPr/>
        <a:lstStyle/>
        <a:p>
          <a:pPr algn="l"/>
          <a:r>
            <a:rPr lang="en-US" sz="2000" b="1" u="none" dirty="0"/>
            <a:t>ACF (log-difference</a:t>
          </a:r>
          <a:r>
            <a:rPr lang="en-US" sz="2000" b="1" u="none" baseline="30000" dirty="0"/>
            <a:t>2</a:t>
          </a:r>
          <a:r>
            <a:rPr lang="en-US" sz="2000" b="1" u="none" dirty="0"/>
            <a:t>)</a:t>
          </a:r>
          <a:endParaRPr lang="en-US" sz="2000" dirty="0"/>
        </a:p>
      </dgm:t>
    </dgm:pt>
    <dgm:pt modelId="{03FB7B37-2052-485A-94B2-BE294D16C358}" type="sibTrans" cxnId="{438BFD30-EF23-499A-ACA6-A574B7B8DF19}">
      <dgm:prSet/>
      <dgm:spPr/>
      <dgm:t>
        <a:bodyPr/>
        <a:lstStyle/>
        <a:p>
          <a:endParaRPr lang="en-US"/>
        </a:p>
      </dgm:t>
    </dgm:pt>
    <dgm:pt modelId="{BB0D0825-0EF6-4A1D-BD9F-728384A70499}" type="parTrans" cxnId="{438BFD30-EF23-499A-ACA6-A574B7B8DF19}">
      <dgm:prSet/>
      <dgm:spPr/>
      <dgm:t>
        <a:bodyPr/>
        <a:lstStyle/>
        <a:p>
          <a:endParaRPr lang="en-US"/>
        </a:p>
      </dgm:t>
    </dgm:pt>
    <dgm:pt modelId="{E185724F-7374-4507-A43C-5CBB5221FC04}">
      <dgm:prSet phldrT="[Text]" custT="1"/>
      <dgm:spPr/>
      <dgm:t>
        <a:bodyPr/>
        <a:lstStyle/>
        <a:p>
          <a:pPr algn="l"/>
          <a:r>
            <a:rPr lang="en-US" sz="1800" b="0" u="none" dirty="0"/>
            <a:t>High volatility</a:t>
          </a:r>
          <a:endParaRPr lang="en-US" sz="1800" b="0" dirty="0"/>
        </a:p>
      </dgm:t>
    </dgm:pt>
    <dgm:pt modelId="{CCB4EBA5-FB0D-4D7E-9178-69E82CA85BF7}" type="parTrans" cxnId="{1D4A71DD-512E-4188-9048-2963EEE09066}">
      <dgm:prSet/>
      <dgm:spPr/>
      <dgm:t>
        <a:bodyPr/>
        <a:lstStyle/>
        <a:p>
          <a:endParaRPr lang="en-US"/>
        </a:p>
      </dgm:t>
    </dgm:pt>
    <dgm:pt modelId="{1E9CA651-42A2-4F5E-8D03-7BF42525A5A0}" type="sibTrans" cxnId="{1D4A71DD-512E-4188-9048-2963EEE09066}">
      <dgm:prSet/>
      <dgm:spPr/>
      <dgm:t>
        <a:bodyPr/>
        <a:lstStyle/>
        <a:p>
          <a:endParaRPr lang="en-US"/>
        </a:p>
      </dgm:t>
    </dgm:pt>
    <dgm:pt modelId="{F73B2C7D-35B2-44A2-A9AF-4D0D4BD76AA5}">
      <dgm:prSet phldrT="[Text]" custT="1"/>
      <dgm:spPr/>
      <dgm:t>
        <a:bodyPr/>
        <a:lstStyle/>
        <a:p>
          <a:pPr algn="l"/>
          <a:r>
            <a:rPr lang="en-US" sz="1800" b="0" u="none" dirty="0"/>
            <a:t>→ GARCH(1,1) model</a:t>
          </a:r>
          <a:endParaRPr lang="en-US" sz="1800" dirty="0"/>
        </a:p>
      </dgm:t>
    </dgm:pt>
    <dgm:pt modelId="{9FEC9CE3-DE1B-4144-A120-1386EC23B77F}" type="parTrans" cxnId="{AF26DF5A-2199-4E18-B303-A510E142277A}">
      <dgm:prSet/>
      <dgm:spPr/>
      <dgm:t>
        <a:bodyPr/>
        <a:lstStyle/>
        <a:p>
          <a:endParaRPr lang="en-US"/>
        </a:p>
      </dgm:t>
    </dgm:pt>
    <dgm:pt modelId="{2C428E08-7A19-457D-810A-F4B0F6A1C891}" type="sibTrans" cxnId="{AF26DF5A-2199-4E18-B303-A510E142277A}">
      <dgm:prSet/>
      <dgm:spPr/>
      <dgm:t>
        <a:bodyPr/>
        <a:lstStyle/>
        <a:p>
          <a:endParaRPr lang="en-US"/>
        </a:p>
      </dgm:t>
    </dgm:pt>
    <dgm:pt modelId="{D0C301CE-9120-4C62-85CF-FFF6F09B2EB7}">
      <dgm:prSet phldrT="[Text]" custT="1"/>
      <dgm:spPr/>
      <dgm:t>
        <a:bodyPr/>
        <a:lstStyle/>
        <a:p>
          <a:pPr algn="l"/>
          <a:r>
            <a:rPr lang="en-US" sz="1800" b="0" u="none" dirty="0"/>
            <a:t>→ AR(1) model</a:t>
          </a:r>
          <a:endParaRPr lang="en-US" sz="1800" dirty="0"/>
        </a:p>
      </dgm:t>
    </dgm:pt>
    <dgm:pt modelId="{A8CFB666-5270-49D4-8FB2-C9A6ECF7CB27}" type="parTrans" cxnId="{E63318BA-3AB4-4BC4-B020-0034E0E8C685}">
      <dgm:prSet/>
      <dgm:spPr/>
      <dgm:t>
        <a:bodyPr/>
        <a:lstStyle/>
        <a:p>
          <a:endParaRPr lang="en-US"/>
        </a:p>
      </dgm:t>
    </dgm:pt>
    <dgm:pt modelId="{60A517B8-BFA1-4906-8A0F-3D50F41CBC96}" type="sibTrans" cxnId="{E63318BA-3AB4-4BC4-B020-0034E0E8C685}">
      <dgm:prSet/>
      <dgm:spPr/>
      <dgm:t>
        <a:bodyPr/>
        <a:lstStyle/>
        <a:p>
          <a:endParaRPr lang="en-US"/>
        </a:p>
      </dgm:t>
    </dgm:pt>
    <dgm:pt modelId="{00B3A39B-8D76-45D9-93DA-AD9EE376B04E}">
      <dgm:prSet custT="1"/>
      <dgm:spPr/>
      <dgm:t>
        <a:bodyPr/>
        <a:lstStyle/>
        <a:p>
          <a:pPr algn="l"/>
          <a:r>
            <a:rPr lang="en-US" sz="1800" b="0" u="none" dirty="0"/>
            <a:t>Significant lags = 1</a:t>
          </a:r>
          <a:endParaRPr lang="en-US" sz="1800" dirty="0"/>
        </a:p>
      </dgm:t>
    </dgm:pt>
    <dgm:pt modelId="{6589F8D9-5875-4FC4-92D8-4837340A7E5B}" type="parTrans" cxnId="{D3B0D816-5E7B-40ED-87D6-8CFF65DABDA3}">
      <dgm:prSet/>
      <dgm:spPr/>
      <dgm:t>
        <a:bodyPr/>
        <a:lstStyle/>
        <a:p>
          <a:endParaRPr lang="en-US"/>
        </a:p>
      </dgm:t>
    </dgm:pt>
    <dgm:pt modelId="{EFC59E85-2926-4764-8371-E0EF8EF615CE}" type="sibTrans" cxnId="{D3B0D816-5E7B-40ED-87D6-8CFF65DABDA3}">
      <dgm:prSet/>
      <dgm:spPr/>
      <dgm:t>
        <a:bodyPr/>
        <a:lstStyle/>
        <a:p>
          <a:endParaRPr lang="en-US"/>
        </a:p>
      </dgm:t>
    </dgm:pt>
    <dgm:pt modelId="{7117C01F-BCEB-45EF-B605-CD741E5FC154}">
      <dgm:prSet custT="1"/>
      <dgm:spPr/>
      <dgm:t>
        <a:bodyPr/>
        <a:lstStyle/>
        <a:p>
          <a:r>
            <a:rPr lang="en-US" sz="1800" b="0" u="none" dirty="0"/>
            <a:t>Significant lags = 1, 17</a:t>
          </a:r>
          <a:endParaRPr lang="en-US" sz="1800" b="1" u="sng" dirty="0"/>
        </a:p>
      </dgm:t>
    </dgm:pt>
    <dgm:pt modelId="{6AECC8DA-5071-49B4-A5DF-AC1D199F5D52}" type="parTrans" cxnId="{726D2193-13AD-4D83-84B3-5E45B9B290EA}">
      <dgm:prSet/>
      <dgm:spPr/>
      <dgm:t>
        <a:bodyPr/>
        <a:lstStyle/>
        <a:p>
          <a:endParaRPr lang="en-US"/>
        </a:p>
      </dgm:t>
    </dgm:pt>
    <dgm:pt modelId="{BE159FA6-B2CF-47C0-99F9-43B35E483401}" type="sibTrans" cxnId="{726D2193-13AD-4D83-84B3-5E45B9B290EA}">
      <dgm:prSet/>
      <dgm:spPr/>
      <dgm:t>
        <a:bodyPr/>
        <a:lstStyle/>
        <a:p>
          <a:endParaRPr lang="en-US"/>
        </a:p>
      </dgm:t>
    </dgm:pt>
    <dgm:pt modelId="{0CEDF7DF-72D2-414F-97E4-15DFEC77E60D}">
      <dgm:prSet custT="1"/>
      <dgm:spPr/>
      <dgm:t>
        <a:bodyPr/>
        <a:lstStyle/>
        <a:p>
          <a:pPr algn="l"/>
          <a:r>
            <a:rPr lang="en-US" sz="1800" b="0" u="none" dirty="0"/>
            <a:t>Significant lags = 3, 15</a:t>
          </a:r>
          <a:endParaRPr lang="en-US" sz="1800" dirty="0"/>
        </a:p>
      </dgm:t>
    </dgm:pt>
    <dgm:pt modelId="{CF16F10A-BF67-40C0-8E4F-96390FCFB6CA}" type="parTrans" cxnId="{B0AB790E-1B32-4F9E-908B-15BD47FD9567}">
      <dgm:prSet/>
      <dgm:spPr/>
      <dgm:t>
        <a:bodyPr/>
        <a:lstStyle/>
        <a:p>
          <a:endParaRPr lang="en-US"/>
        </a:p>
      </dgm:t>
    </dgm:pt>
    <dgm:pt modelId="{21EA56AE-21F8-49CA-A1A6-B54546D4B885}" type="sibTrans" cxnId="{B0AB790E-1B32-4F9E-908B-15BD47FD9567}">
      <dgm:prSet/>
      <dgm:spPr/>
      <dgm:t>
        <a:bodyPr/>
        <a:lstStyle/>
        <a:p>
          <a:endParaRPr lang="en-US"/>
        </a:p>
      </dgm:t>
    </dgm:pt>
    <dgm:pt modelId="{9713CCCB-63E0-4394-BC89-404F65140A35}" type="pres">
      <dgm:prSet presAssocID="{AC377497-1E8A-44C9-ABEA-775DAD96AF01}" presName="diagram" presStyleCnt="0">
        <dgm:presLayoutVars>
          <dgm:dir/>
          <dgm:resizeHandles val="exact"/>
        </dgm:presLayoutVars>
      </dgm:prSet>
      <dgm:spPr/>
    </dgm:pt>
    <dgm:pt modelId="{902FF0CF-90EB-44D4-8F80-48493F709021}" type="pres">
      <dgm:prSet presAssocID="{07C50551-28D3-418D-A795-BCD35FCC1694}" presName="node" presStyleLbl="node1" presStyleIdx="0" presStyleCnt="3">
        <dgm:presLayoutVars>
          <dgm:bulletEnabled val="1"/>
        </dgm:presLayoutVars>
      </dgm:prSet>
      <dgm:spPr/>
    </dgm:pt>
    <dgm:pt modelId="{B1556A47-598C-4E02-94AF-12DD74FD9700}" type="pres">
      <dgm:prSet presAssocID="{BCCF823E-383E-4628-AD3D-0140B19EA55E}" presName="sibTrans" presStyleCnt="0"/>
      <dgm:spPr/>
    </dgm:pt>
    <dgm:pt modelId="{29CEA6D5-9336-41D9-85A3-C11ACC215774}" type="pres">
      <dgm:prSet presAssocID="{9737DB1F-77BB-4744-A00A-741469BB491E}" presName="node" presStyleLbl="node1" presStyleIdx="1" presStyleCnt="3">
        <dgm:presLayoutVars>
          <dgm:bulletEnabled val="1"/>
        </dgm:presLayoutVars>
      </dgm:prSet>
      <dgm:spPr/>
    </dgm:pt>
    <dgm:pt modelId="{0E318EC1-9325-4332-AB73-5ADA6B549858}" type="pres">
      <dgm:prSet presAssocID="{B4E82E9E-7414-456E-AE67-DE71C759458D}" presName="sibTrans" presStyleCnt="0"/>
      <dgm:spPr/>
    </dgm:pt>
    <dgm:pt modelId="{E7272EE1-8CB8-4657-9920-6004D23B44E4}" type="pres">
      <dgm:prSet presAssocID="{A6D0EE9D-8144-452E-ABFD-6052EAFBC14A}" presName="node" presStyleLbl="node1" presStyleIdx="2" presStyleCnt="3">
        <dgm:presLayoutVars>
          <dgm:bulletEnabled val="1"/>
        </dgm:presLayoutVars>
      </dgm:prSet>
      <dgm:spPr/>
    </dgm:pt>
  </dgm:ptLst>
  <dgm:cxnLst>
    <dgm:cxn modelId="{B0AB790E-1B32-4F9E-908B-15BD47FD9567}" srcId="{A6D0EE9D-8144-452E-ABFD-6052EAFBC14A}" destId="{0CEDF7DF-72D2-414F-97E4-15DFEC77E60D}" srcOrd="0" destOrd="0" parTransId="{CF16F10A-BF67-40C0-8E4F-96390FCFB6CA}" sibTransId="{21EA56AE-21F8-49CA-A1A6-B54546D4B885}"/>
    <dgm:cxn modelId="{0CD1D70E-D495-453D-96A2-986AD541078E}" type="presOf" srcId="{D87D5402-D001-400E-A56E-96B8DA2CBDE0}" destId="{902FF0CF-90EB-44D4-8F80-48493F709021}" srcOrd="0" destOrd="2" presId="urn:microsoft.com/office/officeart/2005/8/layout/default"/>
    <dgm:cxn modelId="{D3B0D816-5E7B-40ED-87D6-8CFF65DABDA3}" srcId="{9737DB1F-77BB-4744-A00A-741469BB491E}" destId="{00B3A39B-8D76-45D9-93DA-AD9EE376B04E}" srcOrd="0" destOrd="0" parTransId="{6589F8D9-5875-4FC4-92D8-4837340A7E5B}" sibTransId="{EFC59E85-2926-4764-8371-E0EF8EF615CE}"/>
    <dgm:cxn modelId="{438BFD30-EF23-499A-ACA6-A574B7B8DF19}" srcId="{AC377497-1E8A-44C9-ABEA-775DAD96AF01}" destId="{A6D0EE9D-8144-452E-ABFD-6052EAFBC14A}" srcOrd="2" destOrd="0" parTransId="{BB0D0825-0EF6-4A1D-BD9F-728384A70499}" sibTransId="{03FB7B37-2052-485A-94B2-BE294D16C358}"/>
    <dgm:cxn modelId="{9EEDA63B-8C38-4DF7-8446-D6F8F3868AC5}" type="presOf" srcId="{9737DB1F-77BB-4744-A00A-741469BB491E}" destId="{29CEA6D5-9336-41D9-85A3-C11ACC215774}" srcOrd="0" destOrd="0" presId="urn:microsoft.com/office/officeart/2005/8/layout/default"/>
    <dgm:cxn modelId="{5847E03C-56A7-4815-9E0C-EA0ACEE7677B}" srcId="{07C50551-28D3-418D-A795-BCD35FCC1694}" destId="{6483F4F6-43E4-475C-AD25-279C051BA0F1}" srcOrd="1" destOrd="0" parTransId="{33348326-64F5-4329-83D3-84F98AD41383}" sibTransId="{95F1452F-6D34-47E7-B1D0-66A5491606F0}"/>
    <dgm:cxn modelId="{39D1D43D-2DB5-4443-8142-E97BF797F97C}" type="presOf" srcId="{AC377497-1E8A-44C9-ABEA-775DAD96AF01}" destId="{9713CCCB-63E0-4394-BC89-404F65140A35}" srcOrd="0" destOrd="0" presId="urn:microsoft.com/office/officeart/2005/8/layout/default"/>
    <dgm:cxn modelId="{4402A144-E577-40B9-90A5-C1B808149D39}" type="presOf" srcId="{E185724F-7374-4507-A43C-5CBB5221FC04}" destId="{E7272EE1-8CB8-4657-9920-6004D23B44E4}" srcOrd="0" destOrd="2" presId="urn:microsoft.com/office/officeart/2005/8/layout/default"/>
    <dgm:cxn modelId="{73E8964B-5610-46D6-A8CB-31754D4F6677}" type="presOf" srcId="{A6D0EE9D-8144-452E-ABFD-6052EAFBC14A}" destId="{E7272EE1-8CB8-4657-9920-6004D23B44E4}" srcOrd="0" destOrd="0" presId="urn:microsoft.com/office/officeart/2005/8/layout/default"/>
    <dgm:cxn modelId="{FE1F6F4D-6629-4A17-91F1-99A9B860259F}" type="presOf" srcId="{7117C01F-BCEB-45EF-B605-CD741E5FC154}" destId="{902FF0CF-90EB-44D4-8F80-48493F709021}" srcOrd="0" destOrd="1" presId="urn:microsoft.com/office/officeart/2005/8/layout/default"/>
    <dgm:cxn modelId="{58B61E6F-EE73-43E6-8512-107CAB1471CE}" srcId="{AC377497-1E8A-44C9-ABEA-775DAD96AF01}" destId="{9737DB1F-77BB-4744-A00A-741469BB491E}" srcOrd="1" destOrd="0" parTransId="{714E99DD-4E4E-4D96-89A3-8A31571CB5C9}" sibTransId="{B4E82E9E-7414-456E-AE67-DE71C759458D}"/>
    <dgm:cxn modelId="{AF26DF5A-2199-4E18-B303-A510E142277A}" srcId="{A6D0EE9D-8144-452E-ABFD-6052EAFBC14A}" destId="{F73B2C7D-35B2-44A2-A9AF-4D0D4BD76AA5}" srcOrd="2" destOrd="0" parTransId="{9FEC9CE3-DE1B-4144-A120-1386EC23B77F}" sibTransId="{2C428E08-7A19-457D-810A-F4B0F6A1C891}"/>
    <dgm:cxn modelId="{8C98A284-E0D7-4678-87CD-7C17BAAB9968}" srcId="{7117C01F-BCEB-45EF-B605-CD741E5FC154}" destId="{D87D5402-D001-400E-A56E-96B8DA2CBDE0}" srcOrd="0" destOrd="0" parTransId="{7DE42CF5-F02B-44F6-A7F5-00D056AC9CB5}" sibTransId="{2825D6F5-DF5E-47E2-AA1D-21C9DF951AB4}"/>
    <dgm:cxn modelId="{726D2193-13AD-4D83-84B3-5E45B9B290EA}" srcId="{07C50551-28D3-418D-A795-BCD35FCC1694}" destId="{7117C01F-BCEB-45EF-B605-CD741E5FC154}" srcOrd="0" destOrd="0" parTransId="{6AECC8DA-5071-49B4-A5DF-AC1D199F5D52}" sibTransId="{BE159FA6-B2CF-47C0-99F9-43B35E483401}"/>
    <dgm:cxn modelId="{56F3589D-6392-41D3-9C2E-5DE9F1AE9FA2}" type="presOf" srcId="{F73B2C7D-35B2-44A2-A9AF-4D0D4BD76AA5}" destId="{E7272EE1-8CB8-4657-9920-6004D23B44E4}" srcOrd="0" destOrd="3" presId="urn:microsoft.com/office/officeart/2005/8/layout/default"/>
    <dgm:cxn modelId="{E63318BA-3AB4-4BC4-B020-0034E0E8C685}" srcId="{9737DB1F-77BB-4744-A00A-741469BB491E}" destId="{D0C301CE-9120-4C62-85CF-FFF6F09B2EB7}" srcOrd="1" destOrd="0" parTransId="{A8CFB666-5270-49D4-8FB2-C9A6ECF7CB27}" sibTransId="{60A517B8-BFA1-4906-8A0F-3D50F41CBC96}"/>
    <dgm:cxn modelId="{A2890BBB-22FF-45B3-B725-3E7CF09B94DC}" type="presOf" srcId="{07C50551-28D3-418D-A795-BCD35FCC1694}" destId="{902FF0CF-90EB-44D4-8F80-48493F709021}" srcOrd="0" destOrd="0" presId="urn:microsoft.com/office/officeart/2005/8/layout/default"/>
    <dgm:cxn modelId="{93C10ABC-EB96-4ABE-A755-ED3B4EA11762}" type="presOf" srcId="{0CEDF7DF-72D2-414F-97E4-15DFEC77E60D}" destId="{E7272EE1-8CB8-4657-9920-6004D23B44E4}" srcOrd="0" destOrd="1" presId="urn:microsoft.com/office/officeart/2005/8/layout/default"/>
    <dgm:cxn modelId="{F02D57BF-3116-4E3C-BD4D-EB28D89E3EAF}" type="presOf" srcId="{D0C301CE-9120-4C62-85CF-FFF6F09B2EB7}" destId="{29CEA6D5-9336-41D9-85A3-C11ACC215774}" srcOrd="0" destOrd="2" presId="urn:microsoft.com/office/officeart/2005/8/layout/default"/>
    <dgm:cxn modelId="{35AD3ACF-8A3A-4066-B906-736C2B287A41}" srcId="{AC377497-1E8A-44C9-ABEA-775DAD96AF01}" destId="{07C50551-28D3-418D-A795-BCD35FCC1694}" srcOrd="0" destOrd="0" parTransId="{087926BC-9682-4EBB-ACB0-8B9660150D80}" sibTransId="{BCCF823E-383E-4628-AD3D-0140B19EA55E}"/>
    <dgm:cxn modelId="{1D4A71DD-512E-4188-9048-2963EEE09066}" srcId="{A6D0EE9D-8144-452E-ABFD-6052EAFBC14A}" destId="{E185724F-7374-4507-A43C-5CBB5221FC04}" srcOrd="1" destOrd="0" parTransId="{CCB4EBA5-FB0D-4D7E-9178-69E82CA85BF7}" sibTransId="{1E9CA651-42A2-4F5E-8D03-7BF42525A5A0}"/>
    <dgm:cxn modelId="{70035CF5-7E89-484F-B044-C8254096B8B3}" type="presOf" srcId="{00B3A39B-8D76-45D9-93DA-AD9EE376B04E}" destId="{29CEA6D5-9336-41D9-85A3-C11ACC215774}" srcOrd="0" destOrd="1" presId="urn:microsoft.com/office/officeart/2005/8/layout/default"/>
    <dgm:cxn modelId="{00FE6BFC-3C15-4E31-9E6F-643A812D92B8}" type="presOf" srcId="{6483F4F6-43E4-475C-AD25-279C051BA0F1}" destId="{902FF0CF-90EB-44D4-8F80-48493F709021}" srcOrd="0" destOrd="3" presId="urn:microsoft.com/office/officeart/2005/8/layout/default"/>
    <dgm:cxn modelId="{0E1B800F-8EE4-4D2A-899C-4670A8938935}" type="presParOf" srcId="{9713CCCB-63E0-4394-BC89-404F65140A35}" destId="{902FF0CF-90EB-44D4-8F80-48493F709021}" srcOrd="0" destOrd="0" presId="urn:microsoft.com/office/officeart/2005/8/layout/default"/>
    <dgm:cxn modelId="{C987566B-FFCD-4DD0-964A-42F3CEBA2244}" type="presParOf" srcId="{9713CCCB-63E0-4394-BC89-404F65140A35}" destId="{B1556A47-598C-4E02-94AF-12DD74FD9700}" srcOrd="1" destOrd="0" presId="urn:microsoft.com/office/officeart/2005/8/layout/default"/>
    <dgm:cxn modelId="{B38119ED-6216-4F64-AE34-B05AB0152FDB}" type="presParOf" srcId="{9713CCCB-63E0-4394-BC89-404F65140A35}" destId="{29CEA6D5-9336-41D9-85A3-C11ACC215774}" srcOrd="2" destOrd="0" presId="urn:microsoft.com/office/officeart/2005/8/layout/default"/>
    <dgm:cxn modelId="{4361D029-8FBD-4CB7-87D1-A5934DA3A111}" type="presParOf" srcId="{9713CCCB-63E0-4394-BC89-404F65140A35}" destId="{0E318EC1-9325-4332-AB73-5ADA6B549858}" srcOrd="3" destOrd="0" presId="urn:microsoft.com/office/officeart/2005/8/layout/default"/>
    <dgm:cxn modelId="{09AD7C1F-F30C-41FD-B82E-2B2B85187EAB}" type="presParOf" srcId="{9713CCCB-63E0-4394-BC89-404F65140A35}" destId="{E7272EE1-8CB8-4657-9920-6004D23B44E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3D30A-9D3D-410F-9970-EE9020CE3596}">
      <dsp:nvSpPr>
        <dsp:cNvPr id="0" name=""/>
        <dsp:cNvSpPr/>
      </dsp:nvSpPr>
      <dsp:spPr>
        <a:xfrm>
          <a:off x="41" y="36019"/>
          <a:ext cx="3962969" cy="604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Objective</a:t>
          </a:r>
        </a:p>
      </dsp:txBody>
      <dsp:txXfrm>
        <a:off x="41" y="36019"/>
        <a:ext cx="3962969" cy="604800"/>
      </dsp:txXfrm>
    </dsp:sp>
    <dsp:sp modelId="{68DA6FE8-7A1A-40CC-9F19-EA57BA9AD270}">
      <dsp:nvSpPr>
        <dsp:cNvPr id="0" name=""/>
        <dsp:cNvSpPr/>
      </dsp:nvSpPr>
      <dsp:spPr>
        <a:xfrm>
          <a:off x="41" y="640819"/>
          <a:ext cx="3962969" cy="284802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0" kern="1200" dirty="0"/>
            <a:t>Can future prices of cocoa beans on the ICE London contract market be forecasted between 2010 &amp; 2019? </a:t>
          </a:r>
        </a:p>
      </dsp:txBody>
      <dsp:txXfrm>
        <a:off x="41" y="640819"/>
        <a:ext cx="3962969" cy="2848023"/>
      </dsp:txXfrm>
    </dsp:sp>
    <dsp:sp modelId="{A1D2B774-8174-48E5-9C13-1F25CE40434F}">
      <dsp:nvSpPr>
        <dsp:cNvPr id="0" name=""/>
        <dsp:cNvSpPr/>
      </dsp:nvSpPr>
      <dsp:spPr>
        <a:xfrm>
          <a:off x="4517826" y="36019"/>
          <a:ext cx="3962969" cy="6048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Data Source</a:t>
          </a:r>
        </a:p>
      </dsp:txBody>
      <dsp:txXfrm>
        <a:off x="4517826" y="36019"/>
        <a:ext cx="3962969" cy="604800"/>
      </dsp:txXfrm>
    </dsp:sp>
    <dsp:sp modelId="{92198294-70EE-402A-8097-1304951161BD}">
      <dsp:nvSpPr>
        <dsp:cNvPr id="0" name=""/>
        <dsp:cNvSpPr/>
      </dsp:nvSpPr>
      <dsp:spPr>
        <a:xfrm>
          <a:off x="4517826" y="640819"/>
          <a:ext cx="3962969" cy="284802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b="1" kern="1200" dirty="0"/>
            <a:t>Cocoa Bean Traded:</a:t>
          </a:r>
          <a:r>
            <a:rPr lang="en-US" sz="2100" b="0" kern="1200" dirty="0"/>
            <a:t> London ICE Futures</a:t>
          </a:r>
          <a:endParaRPr lang="en-US" sz="2100" kern="1200" dirty="0"/>
        </a:p>
        <a:p>
          <a:pPr marL="228600" lvl="1" indent="-228600" algn="l" defTabSz="933450">
            <a:lnSpc>
              <a:spcPct val="90000"/>
            </a:lnSpc>
            <a:spcBef>
              <a:spcPct val="0"/>
            </a:spcBef>
            <a:spcAft>
              <a:spcPct val="15000"/>
            </a:spcAft>
            <a:buChar char="•"/>
          </a:pPr>
          <a:r>
            <a:rPr lang="en-US" sz="2100" b="1" kern="1200" dirty="0"/>
            <a:t>Units:</a:t>
          </a:r>
          <a:r>
            <a:rPr lang="en-US" sz="2100" b="0" kern="1200" dirty="0"/>
            <a:t> GBP/</a:t>
          </a:r>
          <a:r>
            <a:rPr lang="en-US" sz="2100" b="0" kern="1200" dirty="0" err="1"/>
            <a:t>Tonne</a:t>
          </a:r>
          <a:endParaRPr lang="en-US" sz="2100" b="1" kern="1200" dirty="0"/>
        </a:p>
        <a:p>
          <a:pPr marL="228600" lvl="1" indent="-228600" algn="l" defTabSz="933450">
            <a:lnSpc>
              <a:spcPct val="90000"/>
            </a:lnSpc>
            <a:spcBef>
              <a:spcPct val="0"/>
            </a:spcBef>
            <a:spcAft>
              <a:spcPct val="15000"/>
            </a:spcAft>
            <a:buChar char="•"/>
          </a:pPr>
          <a:r>
            <a:rPr lang="en-US" sz="2100" b="1" kern="1200" dirty="0"/>
            <a:t>Date:</a:t>
          </a:r>
          <a:r>
            <a:rPr lang="en-US" sz="2100" b="0" kern="1200" dirty="0"/>
            <a:t> 2000-2019 (daily)</a:t>
          </a:r>
          <a:endParaRPr lang="en-US" sz="2100" b="1" kern="1200" dirty="0"/>
        </a:p>
        <a:p>
          <a:pPr marL="457200" lvl="2" indent="-228600" algn="l" defTabSz="933450">
            <a:lnSpc>
              <a:spcPct val="90000"/>
            </a:lnSpc>
            <a:spcBef>
              <a:spcPct val="0"/>
            </a:spcBef>
            <a:spcAft>
              <a:spcPct val="15000"/>
            </a:spcAft>
            <a:buChar char="•"/>
          </a:pPr>
          <a:r>
            <a:rPr lang="en-US" sz="2100" b="0" kern="1200" dirty="0"/>
            <a:t>Aggregated to monthly averages</a:t>
          </a:r>
        </a:p>
        <a:p>
          <a:pPr marL="228600" lvl="1" indent="-228600" algn="l" defTabSz="933450">
            <a:lnSpc>
              <a:spcPct val="90000"/>
            </a:lnSpc>
            <a:spcBef>
              <a:spcPct val="0"/>
            </a:spcBef>
            <a:spcAft>
              <a:spcPct val="15000"/>
            </a:spcAft>
            <a:buChar char="•"/>
          </a:pPr>
          <a:r>
            <a:rPr lang="en-US" sz="2100" b="1" kern="1200" dirty="0"/>
            <a:t>Data Source:</a:t>
          </a:r>
          <a:r>
            <a:rPr lang="en-US" sz="2100" b="0" kern="1200" dirty="0"/>
            <a:t> International Cocoa Organization (ICCO)</a:t>
          </a:r>
          <a:r>
            <a:rPr lang="en-US" sz="2100" b="0" kern="1200" baseline="30000" dirty="0"/>
            <a:t>10</a:t>
          </a:r>
          <a:endParaRPr lang="en-US" sz="2100" b="1" kern="1200" baseline="30000" dirty="0"/>
        </a:p>
      </dsp:txBody>
      <dsp:txXfrm>
        <a:off x="4517826" y="640819"/>
        <a:ext cx="3962969" cy="2848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FF0CF-90EB-44D4-8F80-48493F709021}">
      <dsp:nvSpPr>
        <dsp:cNvPr id="0" name=""/>
        <dsp:cNvSpPr/>
      </dsp:nvSpPr>
      <dsp:spPr>
        <a:xfrm>
          <a:off x="0" y="48965"/>
          <a:ext cx="2670117" cy="160207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u="none" kern="1200" dirty="0"/>
            <a:t>ACF (log-difference)</a:t>
          </a:r>
          <a:endParaRPr lang="en-US" sz="2000" b="1" u="sng" kern="1200" dirty="0"/>
        </a:p>
        <a:p>
          <a:pPr marL="171450" lvl="1" indent="-171450" algn="l" defTabSz="800100">
            <a:lnSpc>
              <a:spcPct val="90000"/>
            </a:lnSpc>
            <a:spcBef>
              <a:spcPct val="0"/>
            </a:spcBef>
            <a:spcAft>
              <a:spcPct val="15000"/>
            </a:spcAft>
            <a:buChar char="•"/>
          </a:pPr>
          <a:r>
            <a:rPr lang="en-US" sz="1800" b="0" u="none" kern="1200" dirty="0"/>
            <a:t>Significant lags = 1, 17</a:t>
          </a:r>
          <a:endParaRPr lang="en-US" sz="1800" b="1" u="sng" kern="1200" dirty="0"/>
        </a:p>
        <a:p>
          <a:pPr marL="342900" lvl="2" indent="-171450" algn="l" defTabSz="800100">
            <a:lnSpc>
              <a:spcPct val="90000"/>
            </a:lnSpc>
            <a:spcBef>
              <a:spcPct val="0"/>
            </a:spcBef>
            <a:spcAft>
              <a:spcPct val="15000"/>
            </a:spcAft>
            <a:buChar char="•"/>
          </a:pPr>
          <a:r>
            <a:rPr lang="en-US" sz="1800" b="0" u="none" kern="1200" dirty="0"/>
            <a:t>by chance from 95% CI</a:t>
          </a:r>
        </a:p>
        <a:p>
          <a:pPr marL="171450" lvl="1" indent="-171450" algn="l" defTabSz="800100">
            <a:lnSpc>
              <a:spcPct val="90000"/>
            </a:lnSpc>
            <a:spcBef>
              <a:spcPct val="0"/>
            </a:spcBef>
            <a:spcAft>
              <a:spcPct val="15000"/>
            </a:spcAft>
            <a:buChar char="•"/>
          </a:pPr>
          <a:r>
            <a:rPr lang="en-US" sz="1800" b="0" u="none" kern="1200" dirty="0"/>
            <a:t>→ Random walk model</a:t>
          </a:r>
        </a:p>
      </dsp:txBody>
      <dsp:txXfrm>
        <a:off x="0" y="48965"/>
        <a:ext cx="2670117" cy="1602070"/>
      </dsp:txXfrm>
    </dsp:sp>
    <dsp:sp modelId="{29CEA6D5-9336-41D9-85A3-C11ACC215774}">
      <dsp:nvSpPr>
        <dsp:cNvPr id="0" name=""/>
        <dsp:cNvSpPr/>
      </dsp:nvSpPr>
      <dsp:spPr>
        <a:xfrm>
          <a:off x="2937129" y="48965"/>
          <a:ext cx="2670117" cy="1602070"/>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89000">
            <a:lnSpc>
              <a:spcPct val="90000"/>
            </a:lnSpc>
            <a:spcBef>
              <a:spcPct val="0"/>
            </a:spcBef>
            <a:spcAft>
              <a:spcPct val="35000"/>
            </a:spcAft>
            <a:buNone/>
          </a:pPr>
          <a:r>
            <a:rPr lang="en-US" sz="2000" b="1" u="none" kern="1200" dirty="0"/>
            <a:t>PACF (log-difference)</a:t>
          </a:r>
          <a:endParaRPr lang="en-US" sz="2000" kern="1200" dirty="0"/>
        </a:p>
        <a:p>
          <a:pPr marL="171450" lvl="1" indent="-171450" algn="l" defTabSz="800100">
            <a:lnSpc>
              <a:spcPct val="90000"/>
            </a:lnSpc>
            <a:spcBef>
              <a:spcPct val="0"/>
            </a:spcBef>
            <a:spcAft>
              <a:spcPct val="15000"/>
            </a:spcAft>
            <a:buChar char="•"/>
          </a:pPr>
          <a:r>
            <a:rPr lang="en-US" sz="1800" b="0" u="none" kern="1200" dirty="0"/>
            <a:t>Significant lags = 1</a:t>
          </a:r>
          <a:endParaRPr lang="en-US" sz="1800" kern="1200" dirty="0"/>
        </a:p>
        <a:p>
          <a:pPr marL="171450" lvl="1" indent="-171450" algn="l" defTabSz="800100">
            <a:lnSpc>
              <a:spcPct val="90000"/>
            </a:lnSpc>
            <a:spcBef>
              <a:spcPct val="0"/>
            </a:spcBef>
            <a:spcAft>
              <a:spcPct val="15000"/>
            </a:spcAft>
            <a:buChar char="•"/>
          </a:pPr>
          <a:r>
            <a:rPr lang="en-US" sz="1800" b="0" u="none" kern="1200" dirty="0"/>
            <a:t>→ AR(1) model</a:t>
          </a:r>
          <a:endParaRPr lang="en-US" sz="1800" kern="1200" dirty="0"/>
        </a:p>
      </dsp:txBody>
      <dsp:txXfrm>
        <a:off x="2937129" y="48965"/>
        <a:ext cx="2670117" cy="1602070"/>
      </dsp:txXfrm>
    </dsp:sp>
    <dsp:sp modelId="{E7272EE1-8CB8-4657-9920-6004D23B44E4}">
      <dsp:nvSpPr>
        <dsp:cNvPr id="0" name=""/>
        <dsp:cNvSpPr/>
      </dsp:nvSpPr>
      <dsp:spPr>
        <a:xfrm>
          <a:off x="5874259" y="48965"/>
          <a:ext cx="2670117" cy="160207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89000">
            <a:lnSpc>
              <a:spcPct val="90000"/>
            </a:lnSpc>
            <a:spcBef>
              <a:spcPct val="0"/>
            </a:spcBef>
            <a:spcAft>
              <a:spcPct val="35000"/>
            </a:spcAft>
            <a:buNone/>
          </a:pPr>
          <a:r>
            <a:rPr lang="en-US" sz="2000" b="1" u="none" kern="1200" dirty="0"/>
            <a:t>ACF (log-difference</a:t>
          </a:r>
          <a:r>
            <a:rPr lang="en-US" sz="2000" b="1" u="none" kern="1200" baseline="30000" dirty="0"/>
            <a:t>2</a:t>
          </a:r>
          <a:r>
            <a:rPr lang="en-US" sz="2000" b="1" u="none" kern="1200" dirty="0"/>
            <a:t>)</a:t>
          </a:r>
          <a:endParaRPr lang="en-US" sz="2000" kern="1200" dirty="0"/>
        </a:p>
        <a:p>
          <a:pPr marL="171450" lvl="1" indent="-171450" algn="l" defTabSz="800100">
            <a:lnSpc>
              <a:spcPct val="90000"/>
            </a:lnSpc>
            <a:spcBef>
              <a:spcPct val="0"/>
            </a:spcBef>
            <a:spcAft>
              <a:spcPct val="15000"/>
            </a:spcAft>
            <a:buChar char="•"/>
          </a:pPr>
          <a:r>
            <a:rPr lang="en-US" sz="1800" b="0" u="none" kern="1200" dirty="0"/>
            <a:t>Significant lags = 3, 15</a:t>
          </a:r>
          <a:endParaRPr lang="en-US" sz="1800" kern="1200" dirty="0"/>
        </a:p>
        <a:p>
          <a:pPr marL="171450" lvl="1" indent="-171450" algn="l" defTabSz="800100">
            <a:lnSpc>
              <a:spcPct val="90000"/>
            </a:lnSpc>
            <a:spcBef>
              <a:spcPct val="0"/>
            </a:spcBef>
            <a:spcAft>
              <a:spcPct val="15000"/>
            </a:spcAft>
            <a:buChar char="•"/>
          </a:pPr>
          <a:r>
            <a:rPr lang="en-US" sz="1800" b="0" u="none" kern="1200" dirty="0"/>
            <a:t>High volatility</a:t>
          </a:r>
          <a:endParaRPr lang="en-US" sz="1800" b="0" kern="1200" dirty="0"/>
        </a:p>
        <a:p>
          <a:pPr marL="171450" lvl="1" indent="-171450" algn="l" defTabSz="800100">
            <a:lnSpc>
              <a:spcPct val="90000"/>
            </a:lnSpc>
            <a:spcBef>
              <a:spcPct val="0"/>
            </a:spcBef>
            <a:spcAft>
              <a:spcPct val="15000"/>
            </a:spcAft>
            <a:buChar char="•"/>
          </a:pPr>
          <a:r>
            <a:rPr lang="en-US" sz="1800" b="0" u="none" kern="1200" dirty="0"/>
            <a:t>→ GARCH(1,1) model</a:t>
          </a:r>
          <a:endParaRPr lang="en-US" sz="1800" kern="1200" dirty="0"/>
        </a:p>
      </dsp:txBody>
      <dsp:txXfrm>
        <a:off x="5874259" y="48965"/>
        <a:ext cx="2670117" cy="16020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DDDA-AE4E-467F-A7E1-B41700686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21AB4F-C97F-491D-8B68-4580D280B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74E9CA-3606-402D-ADE4-38878BD7D428}"/>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5" name="Footer Placeholder 4">
            <a:extLst>
              <a:ext uri="{FF2B5EF4-FFF2-40B4-BE49-F238E27FC236}">
                <a16:creationId xmlns:a16="http://schemas.microsoft.com/office/drawing/2014/main" id="{410CA077-14A1-427F-817D-07EDDEE8F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DC3FA-B6E1-450A-B03D-69D725867C0C}"/>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4192710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B36C-45B9-4465-A424-64A1515CEF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6AF4D1-7EF1-41FE-93AE-BBFBE06F2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D87BF-CF48-40CD-904B-F81BC2EBB03E}"/>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5" name="Footer Placeholder 4">
            <a:extLst>
              <a:ext uri="{FF2B5EF4-FFF2-40B4-BE49-F238E27FC236}">
                <a16:creationId xmlns:a16="http://schemas.microsoft.com/office/drawing/2014/main" id="{FB6917C3-37C9-427B-94E7-5EFD89752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47EAC-46EC-4ED0-86D9-6814B4045B55}"/>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5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F4A6B-390B-4AED-A1E4-FE912AA3FB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BA5A4F-C0E5-4509-885C-468FF5D26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31D37-D0B2-46CB-A876-A82FA2F8F6F0}"/>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5" name="Footer Placeholder 4">
            <a:extLst>
              <a:ext uri="{FF2B5EF4-FFF2-40B4-BE49-F238E27FC236}">
                <a16:creationId xmlns:a16="http://schemas.microsoft.com/office/drawing/2014/main" id="{0CDABB7F-2A52-4AD8-ABB6-1968D4A58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7BBCE-3A98-47BB-B085-9D4F381D19E2}"/>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12201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29D1-C5FE-4172-80B0-96F142FE6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14710-9C3A-4640-A515-2E81C5B64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FF92C-FD23-48FA-B7D4-B816FE191853}"/>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5" name="Footer Placeholder 4">
            <a:extLst>
              <a:ext uri="{FF2B5EF4-FFF2-40B4-BE49-F238E27FC236}">
                <a16:creationId xmlns:a16="http://schemas.microsoft.com/office/drawing/2014/main" id="{A1153359-1A6B-4F5E-86B1-15C870651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131-9051-4202-8C04-4E5FE06E2F8C}"/>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2118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78BA-E672-4E52-B42D-991D38249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12D594-0016-45CD-A043-F685D6BD2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0E9F1-5445-4B72-A0C6-879789955733}"/>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5" name="Footer Placeholder 4">
            <a:extLst>
              <a:ext uri="{FF2B5EF4-FFF2-40B4-BE49-F238E27FC236}">
                <a16:creationId xmlns:a16="http://schemas.microsoft.com/office/drawing/2014/main" id="{AC620C48-EBE3-4E84-821E-F74E8BC68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19C14-9FA8-44E7-ABC0-8C281F497FED}"/>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12635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0931-8220-4117-9325-2479399D7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DAF84-B339-451B-802A-12A6C21D2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ABE14D-1C17-4528-A364-F8D3818F4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55881C-9813-43C9-A2D7-FF9BCBCB7ACF}"/>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6" name="Footer Placeholder 5">
            <a:extLst>
              <a:ext uri="{FF2B5EF4-FFF2-40B4-BE49-F238E27FC236}">
                <a16:creationId xmlns:a16="http://schemas.microsoft.com/office/drawing/2014/main" id="{AC2D9FD0-4C73-43B1-AB94-805B0E57B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EAE9F-775D-422D-8FD1-340AD0209F97}"/>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84134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1582-5523-4225-BED7-D3E0903A7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07F26-D2F1-466A-A169-B8C2210A6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C20CE-A32B-4804-9164-F73061BC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5A781C-6173-4C6D-AE46-1DC169CADA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941BA-2BF2-4FD6-9CBC-687E6F4A0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240602-DFF5-405D-A5AC-516835F8C63B}"/>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8" name="Footer Placeholder 7">
            <a:extLst>
              <a:ext uri="{FF2B5EF4-FFF2-40B4-BE49-F238E27FC236}">
                <a16:creationId xmlns:a16="http://schemas.microsoft.com/office/drawing/2014/main" id="{08E58AD5-B23F-40A4-A406-6067329F4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700A5-14A4-485F-AA57-8B96E41E469A}"/>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56749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9DF-2789-4A13-8753-EA4B29C57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DBE26F-EA52-4010-B7BB-6B96FC44FF7A}"/>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4" name="Footer Placeholder 3">
            <a:extLst>
              <a:ext uri="{FF2B5EF4-FFF2-40B4-BE49-F238E27FC236}">
                <a16:creationId xmlns:a16="http://schemas.microsoft.com/office/drawing/2014/main" id="{A2FF2EB7-31E0-4D80-838C-CD2C74082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09999-9C64-4A76-9339-D4636B0A0611}"/>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82792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B6B119-8DC9-4155-BF5F-E6DC9DFF1534}"/>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3" name="Footer Placeholder 2">
            <a:extLst>
              <a:ext uri="{FF2B5EF4-FFF2-40B4-BE49-F238E27FC236}">
                <a16:creationId xmlns:a16="http://schemas.microsoft.com/office/drawing/2014/main" id="{117B8042-3C7C-4EBE-AA42-25B6687492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E15E2-42D3-46B1-AAD2-6226B799CA9D}"/>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48137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36D8-5177-4CFC-B707-1E9ED7D25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5E37B-CD88-4D22-A260-04DBA44C3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CDCE63-2083-4508-A91D-41D73DF4B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C4CE75-A212-4C6D-95CB-29AFC4B66543}"/>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6" name="Footer Placeholder 5">
            <a:extLst>
              <a:ext uri="{FF2B5EF4-FFF2-40B4-BE49-F238E27FC236}">
                <a16:creationId xmlns:a16="http://schemas.microsoft.com/office/drawing/2014/main" id="{6BFE445C-4671-4E7A-B964-C61CBE60F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999BD-B7CD-4C09-B9CA-DE03C39D197C}"/>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288883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002B-2D36-4431-BF05-0EE03773C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76F88-EF83-47DB-A030-3734EEB88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71C3EF-051B-4449-99CC-D92F3982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D6A1-5297-48B3-826C-019A7F856652}"/>
              </a:ext>
            </a:extLst>
          </p:cNvPr>
          <p:cNvSpPr>
            <a:spLocks noGrp="1"/>
          </p:cNvSpPr>
          <p:nvPr>
            <p:ph type="dt" sz="half" idx="10"/>
          </p:nvPr>
        </p:nvSpPr>
        <p:spPr/>
        <p:txBody>
          <a:bodyPr/>
          <a:lstStyle/>
          <a:p>
            <a:fld id="{86CE6AFD-CC0D-460F-BFD5-3552A6FE4003}" type="datetimeFigureOut">
              <a:rPr lang="en-US" smtClean="0"/>
              <a:t>11/4/2022</a:t>
            </a:fld>
            <a:endParaRPr lang="en-US"/>
          </a:p>
        </p:txBody>
      </p:sp>
      <p:sp>
        <p:nvSpPr>
          <p:cNvPr id="6" name="Footer Placeholder 5">
            <a:extLst>
              <a:ext uri="{FF2B5EF4-FFF2-40B4-BE49-F238E27FC236}">
                <a16:creationId xmlns:a16="http://schemas.microsoft.com/office/drawing/2014/main" id="{6D01969A-C6C4-435C-BD24-4300DA195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DD807-D7F1-4898-AD85-333275DBEC89}"/>
              </a:ext>
            </a:extLst>
          </p:cNvPr>
          <p:cNvSpPr>
            <a:spLocks noGrp="1"/>
          </p:cNvSpPr>
          <p:nvPr>
            <p:ph type="sldNum" sz="quarter" idx="12"/>
          </p:nvPr>
        </p:nvSpPr>
        <p:spPr/>
        <p:txBody>
          <a:bodyPr/>
          <a:lstStyle/>
          <a:p>
            <a:fld id="{1EC5B471-8D33-4AED-9DD0-710DF95F265D}" type="slidenum">
              <a:rPr lang="en-US" smtClean="0"/>
              <a:t>‹#›</a:t>
            </a:fld>
            <a:endParaRPr lang="en-US"/>
          </a:p>
        </p:txBody>
      </p:sp>
    </p:spTree>
    <p:extLst>
      <p:ext uri="{BB962C8B-B14F-4D97-AF65-F5344CB8AC3E}">
        <p14:creationId xmlns:p14="http://schemas.microsoft.com/office/powerpoint/2010/main" val="306987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FA993-3C34-4291-BC24-18C19E88F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8BEDA-E17E-40F4-B660-E09C9E7B8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BFF8B-E6D7-4D64-ADED-D1C8E448F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E6AFD-CC0D-460F-BFD5-3552A6FE4003}" type="datetimeFigureOut">
              <a:rPr lang="en-US" smtClean="0"/>
              <a:t>11/4/2022</a:t>
            </a:fld>
            <a:endParaRPr lang="en-US"/>
          </a:p>
        </p:txBody>
      </p:sp>
      <p:sp>
        <p:nvSpPr>
          <p:cNvPr id="5" name="Footer Placeholder 4">
            <a:extLst>
              <a:ext uri="{FF2B5EF4-FFF2-40B4-BE49-F238E27FC236}">
                <a16:creationId xmlns:a16="http://schemas.microsoft.com/office/drawing/2014/main" id="{C78F32D7-D911-4F57-AC88-711881DDC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67E3F4-0BCE-428D-A508-13C8E04D0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5B471-8D33-4AED-9DD0-710DF95F265D}" type="slidenum">
              <a:rPr lang="en-US" smtClean="0"/>
              <a:t>‹#›</a:t>
            </a:fld>
            <a:endParaRPr lang="en-US"/>
          </a:p>
        </p:txBody>
      </p:sp>
    </p:spTree>
    <p:extLst>
      <p:ext uri="{BB962C8B-B14F-4D97-AF65-F5344CB8AC3E}">
        <p14:creationId xmlns:p14="http://schemas.microsoft.com/office/powerpoint/2010/main" val="110061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1A_5A69864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reuters.com/article/us-ivorycoast-socgen/foreign-banks-suspend-ivory-coast-operations-idUSTRE71G09920110217" TargetMode="External"/><Relationship Id="rId3" Type="http://schemas.openxmlformats.org/officeDocument/2006/relationships/hyperlink" Target="https://atlas.cid.harvard.edu/explore?country=undefined&amp;amp;product=804&amp;amp;year=2018&amp;amp;productClass=HS&amp;amp;target=Product&amp;amp;partner=undefined&amp;amp;startYear=1995" TargetMode="External"/><Relationship Id="rId7" Type="http://schemas.openxmlformats.org/officeDocument/2006/relationships/hyperlink" Target="https://www.icco.org/statistics/" TargetMode="External"/><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hyperlink" Target="https://www.climate.gov/news-features/climate-and/climate-chocolate" TargetMode="External"/><Relationship Id="rId5" Type="http://schemas.openxmlformats.org/officeDocument/2006/relationships/hyperlink" Target="https://www.cbi.eu/market-information/cocoa/trade-statistics" TargetMode="External"/><Relationship Id="rId4" Type="http://schemas.openxmlformats.org/officeDocument/2006/relationships/hyperlink" Target="https://atlas.cid.harvard.edu/explore?country=44&amp;amp;product=804&amp;amp;year=2018&amp;amp;productClass=HS&amp;amp;target=Product&amp;amp;partner=undefined&amp;amp;startYear=1995" TargetMode="External"/><Relationship Id="rId9" Type="http://schemas.openxmlformats.org/officeDocument/2006/relationships/hyperlink" Target="https://fr.reuters.com/article/ozabs-uk-cocoa-ivorycoast-grinders-idAFKBN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161D2EC9-EE91-4ADC-A4A1-543BD8A3F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60" b="21241"/>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3A0C-2A8E-42FB-B82D-B213AA2B31FF}"/>
              </a:ext>
            </a:extLst>
          </p:cNvPr>
          <p:cNvSpPr>
            <a:spLocks noGrp="1"/>
          </p:cNvSpPr>
          <p:nvPr>
            <p:ph type="ctrTitle"/>
          </p:nvPr>
        </p:nvSpPr>
        <p:spPr>
          <a:xfrm>
            <a:off x="3048" y="3037694"/>
            <a:ext cx="9175845" cy="2414019"/>
          </a:xfrm>
          <a:effectLst>
            <a:outerShdw blurRad="50800" dist="38100" dir="2700000" algn="tl" rotWithShape="0">
              <a:prstClr val="black">
                <a:alpha val="40000"/>
              </a:prstClr>
            </a:outerShdw>
          </a:effectLst>
        </p:spPr>
        <p:txBody>
          <a:bodyPr anchor="ctr">
            <a:normAutofit/>
          </a:bodyPr>
          <a:lstStyle/>
          <a:p>
            <a:pPr marL="457200" indent="-457200" algn="l"/>
            <a:r>
              <a:rPr lang="en-US" sz="4000" b="1" dirty="0">
                <a:solidFill>
                  <a:srgbClr val="FFFFFF"/>
                </a:solidFill>
              </a:rPr>
              <a:t>	Predicting the Future Prices of Cocoa Beans on the ICE Contract Market</a:t>
            </a:r>
          </a:p>
        </p:txBody>
      </p:sp>
      <p:sp>
        <p:nvSpPr>
          <p:cNvPr id="7" name="Title 1">
            <a:extLst>
              <a:ext uri="{FF2B5EF4-FFF2-40B4-BE49-F238E27FC236}">
                <a16:creationId xmlns:a16="http://schemas.microsoft.com/office/drawing/2014/main" id="{EDD9D538-4E2C-48F4-935D-4EF226664C3B}"/>
              </a:ext>
            </a:extLst>
          </p:cNvPr>
          <p:cNvSpPr txBox="1">
            <a:spLocks/>
          </p:cNvSpPr>
          <p:nvPr/>
        </p:nvSpPr>
        <p:spPr>
          <a:xfrm>
            <a:off x="3048" y="5479155"/>
            <a:ext cx="9175845" cy="756506"/>
          </a:xfrm>
          <a:prstGeom prst="rect">
            <a:avLst/>
          </a:prstGeom>
          <a:solidFill>
            <a:schemeClr val="accent2"/>
          </a:solidFill>
          <a:ln>
            <a:solidFill>
              <a:schemeClr val="accent2"/>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algn="l"/>
            <a:r>
              <a:rPr lang="en-US" sz="3000" b="1" dirty="0">
                <a:solidFill>
                  <a:schemeClr val="bg1"/>
                </a:solidFill>
              </a:rPr>
              <a:t>Clifford Cele</a:t>
            </a:r>
          </a:p>
        </p:txBody>
      </p:sp>
    </p:spTree>
    <p:extLst>
      <p:ext uri="{BB962C8B-B14F-4D97-AF65-F5344CB8AC3E}">
        <p14:creationId xmlns:p14="http://schemas.microsoft.com/office/powerpoint/2010/main" val="187056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11A213-4367-4BA1-A0F8-CC707E0DAC00}"/>
              </a:ext>
            </a:extLst>
          </p:cNvPr>
          <p:cNvSpPr>
            <a:spLocks noGrp="1"/>
          </p:cNvSpPr>
          <p:nvPr>
            <p:ph type="body" idx="1"/>
          </p:nvPr>
        </p:nvSpPr>
        <p:spPr>
          <a:xfrm>
            <a:off x="839788" y="1884363"/>
            <a:ext cx="5157787" cy="557754"/>
          </a:xfrm>
          <a:solidFill>
            <a:srgbClr val="5B9BD5"/>
          </a:solidFill>
          <a:ln>
            <a:solidFill>
              <a:srgbClr val="5B9BD5"/>
            </a:solidFill>
          </a:ln>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en-US" sz="2000" dirty="0">
                <a:solidFill>
                  <a:schemeClr val="bg1"/>
                </a:solidFill>
              </a:rPr>
              <a:t>Supply &amp; Demand of Cocoa Beans</a:t>
            </a:r>
          </a:p>
        </p:txBody>
      </p:sp>
      <p:sp>
        <p:nvSpPr>
          <p:cNvPr id="4" name="Content Placeholder 3">
            <a:extLst>
              <a:ext uri="{FF2B5EF4-FFF2-40B4-BE49-F238E27FC236}">
                <a16:creationId xmlns:a16="http://schemas.microsoft.com/office/drawing/2014/main" id="{FA38B7C6-CF94-48EA-9005-FBDD09C519D7}"/>
              </a:ext>
            </a:extLst>
          </p:cNvPr>
          <p:cNvSpPr>
            <a:spLocks noGrp="1"/>
          </p:cNvSpPr>
          <p:nvPr>
            <p:ph sz="half" idx="2"/>
          </p:nvPr>
        </p:nvSpPr>
        <p:spPr>
          <a:xfrm>
            <a:off x="839788" y="2535430"/>
            <a:ext cx="5157787" cy="4160645"/>
          </a:xfrm>
          <a:ln>
            <a:solidFill>
              <a:srgbClr val="5B9BD5"/>
            </a:solidFill>
          </a:ln>
        </p:spPr>
        <p:style>
          <a:lnRef idx="2">
            <a:schemeClr val="accent2"/>
          </a:lnRef>
          <a:fillRef idx="1">
            <a:schemeClr val="lt1"/>
          </a:fillRef>
          <a:effectRef idx="0">
            <a:schemeClr val="accent2"/>
          </a:effectRef>
          <a:fontRef idx="minor">
            <a:schemeClr val="dk1"/>
          </a:fontRef>
        </p:style>
        <p:txBody>
          <a:bodyPr>
            <a:noAutofit/>
          </a:bodyPr>
          <a:lstStyle/>
          <a:p>
            <a:pPr marL="0" lvl="1">
              <a:lnSpc>
                <a:spcPct val="100000"/>
              </a:lnSpc>
            </a:pPr>
            <a:r>
              <a:rPr lang="en-US" sz="1500" b="1" dirty="0"/>
              <a:t>Chocolate is made from the cocoa beans of cacao trees.</a:t>
            </a:r>
          </a:p>
          <a:p>
            <a:pPr marL="457200" lvl="1">
              <a:lnSpc>
                <a:spcPct val="100000"/>
              </a:lnSpc>
            </a:pPr>
            <a:r>
              <a:rPr lang="en-US" sz="1500" dirty="0"/>
              <a:t>Cacao trees thrive in the rainforest and can only grow roughly 20 degrees north and south of the equator.</a:t>
            </a:r>
            <a:r>
              <a:rPr lang="en-US" sz="1500" baseline="30000" dirty="0"/>
              <a:t> 6</a:t>
            </a:r>
            <a:endParaRPr lang="en-US" sz="1500" b="1" dirty="0"/>
          </a:p>
          <a:p>
            <a:pPr>
              <a:lnSpc>
                <a:spcPct val="120000"/>
              </a:lnSpc>
            </a:pPr>
            <a:r>
              <a:rPr lang="en-US" sz="1500" b="1" dirty="0"/>
              <a:t>Europe is the world’s largest hub for chocolate manufacturing, exports, and consumption.</a:t>
            </a:r>
            <a:r>
              <a:rPr lang="en-US" sz="1500" b="1" baseline="30000" dirty="0"/>
              <a:t>3</a:t>
            </a:r>
            <a:r>
              <a:rPr lang="en-US" sz="1500" b="1" dirty="0"/>
              <a:t> </a:t>
            </a:r>
          </a:p>
          <a:p>
            <a:pPr marL="457200" lvl="1">
              <a:lnSpc>
                <a:spcPct val="100000"/>
              </a:lnSpc>
            </a:pPr>
            <a:r>
              <a:rPr lang="en-US" sz="1500" dirty="0"/>
              <a:t>Hence demand/imports of cocoa beans is high in Europe. </a:t>
            </a:r>
          </a:p>
          <a:p>
            <a:pPr marL="457200" lvl="1">
              <a:lnSpc>
                <a:spcPct val="120000"/>
              </a:lnSpc>
            </a:pPr>
            <a:r>
              <a:rPr lang="en-US" sz="1500" b="1" dirty="0"/>
              <a:t>2018 Market Share Imports: </a:t>
            </a:r>
            <a:r>
              <a:rPr lang="en-US" sz="1500" dirty="0"/>
              <a:t>Netherlands (31%), Germany (10%), Belgium (8%), France (4%), etc.</a:t>
            </a:r>
            <a:r>
              <a:rPr lang="en-US" sz="1500" baseline="30000" dirty="0"/>
              <a:t>2</a:t>
            </a:r>
            <a:r>
              <a:rPr lang="en-US" sz="1500" dirty="0"/>
              <a:t> </a:t>
            </a:r>
          </a:p>
          <a:p>
            <a:pPr>
              <a:lnSpc>
                <a:spcPct val="120000"/>
              </a:lnSpc>
            </a:pPr>
            <a:r>
              <a:rPr lang="en-US" sz="1500" b="1" dirty="0"/>
              <a:t>West Africa is the largest exporter of cocoa beans to Europe (74%).</a:t>
            </a:r>
            <a:r>
              <a:rPr lang="en-US" sz="1500" b="1" baseline="30000" dirty="0"/>
              <a:t>3</a:t>
            </a:r>
          </a:p>
          <a:p>
            <a:pPr marL="457200" lvl="1">
              <a:lnSpc>
                <a:spcPct val="100000"/>
              </a:lnSpc>
            </a:pPr>
            <a:r>
              <a:rPr lang="en-US" sz="1500" b="1" dirty="0"/>
              <a:t>2019 Origin of European Imports: </a:t>
            </a:r>
            <a:r>
              <a:rPr lang="en-US" sz="1500" dirty="0"/>
              <a:t>Ivory Coast (41%), Ghana (13%), Nigeria (9%), Cameroon (9%), etc.</a:t>
            </a:r>
            <a:r>
              <a:rPr lang="en-US" sz="1500" baseline="30000" dirty="0"/>
              <a:t>3 </a:t>
            </a:r>
          </a:p>
          <a:p>
            <a:pPr marL="457200" lvl="1">
              <a:lnSpc>
                <a:spcPct val="100000"/>
              </a:lnSpc>
            </a:pPr>
            <a:r>
              <a:rPr lang="en-US" sz="1500" dirty="0"/>
              <a:t>Ivory Coast and Ghana are the largest exporters of cocoa beans in the world (in 2018: 39% and 21% respectively).</a:t>
            </a:r>
            <a:r>
              <a:rPr lang="en-US" sz="1500" baseline="30000" dirty="0"/>
              <a:t>1</a:t>
            </a:r>
          </a:p>
        </p:txBody>
      </p:sp>
      <p:sp>
        <p:nvSpPr>
          <p:cNvPr id="5" name="Text Placeholder 4">
            <a:extLst>
              <a:ext uri="{FF2B5EF4-FFF2-40B4-BE49-F238E27FC236}">
                <a16:creationId xmlns:a16="http://schemas.microsoft.com/office/drawing/2014/main" id="{ECFD5196-486C-4A23-A1A1-33C6F1541503}"/>
              </a:ext>
            </a:extLst>
          </p:cNvPr>
          <p:cNvSpPr>
            <a:spLocks noGrp="1"/>
          </p:cNvSpPr>
          <p:nvPr>
            <p:ph type="body" sz="quarter" idx="3"/>
          </p:nvPr>
        </p:nvSpPr>
        <p:spPr>
          <a:xfrm>
            <a:off x="6172200" y="1884363"/>
            <a:ext cx="5183188" cy="557754"/>
          </a:xfrm>
          <a:solidFill>
            <a:srgbClr val="70AD47"/>
          </a:solidFill>
          <a:ln>
            <a:solidFill>
              <a:srgbClr val="70AD47"/>
            </a:solidFill>
          </a:ln>
        </p:spPr>
        <p:style>
          <a:lnRef idx="2">
            <a:schemeClr val="accent2"/>
          </a:lnRef>
          <a:fillRef idx="1">
            <a:schemeClr val="lt1"/>
          </a:fillRef>
          <a:effectRef idx="0">
            <a:schemeClr val="accent2"/>
          </a:effectRef>
          <a:fontRef idx="minor">
            <a:schemeClr val="dk1"/>
          </a:fontRef>
        </p:style>
        <p:txBody>
          <a:bodyPr anchor="ctr">
            <a:normAutofit/>
          </a:bodyPr>
          <a:lstStyle/>
          <a:p>
            <a:pPr algn="ctr"/>
            <a:r>
              <a:rPr lang="en-US" sz="2000" dirty="0">
                <a:solidFill>
                  <a:schemeClr val="bg1"/>
                </a:solidFill>
              </a:rPr>
              <a:t>Price of Cocoa Beans</a:t>
            </a:r>
          </a:p>
        </p:txBody>
      </p:sp>
      <p:sp>
        <p:nvSpPr>
          <p:cNvPr id="6" name="Content Placeholder 5">
            <a:extLst>
              <a:ext uri="{FF2B5EF4-FFF2-40B4-BE49-F238E27FC236}">
                <a16:creationId xmlns:a16="http://schemas.microsoft.com/office/drawing/2014/main" id="{9971A5F4-742A-4E81-B7FF-96C4AAF0BC8B}"/>
              </a:ext>
            </a:extLst>
          </p:cNvPr>
          <p:cNvSpPr>
            <a:spLocks noGrp="1"/>
          </p:cNvSpPr>
          <p:nvPr>
            <p:ph sz="quarter" idx="4"/>
          </p:nvPr>
        </p:nvSpPr>
        <p:spPr>
          <a:xfrm>
            <a:off x="6172200" y="2535431"/>
            <a:ext cx="5183188" cy="4160644"/>
          </a:xfrm>
          <a:ln>
            <a:solidFill>
              <a:srgbClr val="70AD47"/>
            </a:solidFill>
          </a:ln>
        </p:spPr>
        <p:style>
          <a:lnRef idx="2">
            <a:schemeClr val="accent2"/>
          </a:lnRef>
          <a:fillRef idx="1">
            <a:schemeClr val="lt1"/>
          </a:fillRef>
          <a:effectRef idx="0">
            <a:schemeClr val="accent2"/>
          </a:effectRef>
          <a:fontRef idx="minor">
            <a:schemeClr val="dk1"/>
          </a:fontRef>
        </p:style>
        <p:txBody>
          <a:bodyPr>
            <a:noAutofit/>
          </a:bodyPr>
          <a:lstStyle/>
          <a:p>
            <a:pPr>
              <a:lnSpc>
                <a:spcPct val="120000"/>
              </a:lnSpc>
            </a:pPr>
            <a:r>
              <a:rPr lang="en-US" sz="1500" b="1" dirty="0"/>
              <a:t>The mechanics of cocoa bean demand from Europe and supply in West African largely determine the price of cocoa bean products.</a:t>
            </a:r>
          </a:p>
          <a:p>
            <a:pPr>
              <a:lnSpc>
                <a:spcPct val="120000"/>
              </a:lnSpc>
            </a:pPr>
            <a:r>
              <a:rPr lang="en-US" sz="1500" b="1" dirty="0"/>
              <a:t>This price is negotiated with commodity futures.</a:t>
            </a:r>
          </a:p>
          <a:p>
            <a:pPr marL="457200" lvl="1">
              <a:lnSpc>
                <a:spcPct val="120000"/>
              </a:lnSpc>
            </a:pPr>
            <a:r>
              <a:rPr lang="en-US" sz="1500" dirty="0"/>
              <a:t>Commodity futures are contracts in which the purchaser agrees to buy or sell a specific quantity of a physical commodity at a specified price on a particular date in the future.</a:t>
            </a:r>
          </a:p>
          <a:p>
            <a:pPr lvl="0" algn="l"/>
            <a:r>
              <a:rPr lang="en-US" sz="1500" b="1" dirty="0"/>
              <a:t>Cocoa bean future contracts in Europe are traded on the London Intercontinental Exchange (</a:t>
            </a:r>
            <a:r>
              <a:rPr lang="en-US" sz="1500" b="1"/>
              <a:t>ICE).</a:t>
            </a:r>
            <a:endParaRPr lang="en-US" sz="1500" b="1" dirty="0"/>
          </a:p>
        </p:txBody>
      </p:sp>
      <p:sp>
        <p:nvSpPr>
          <p:cNvPr id="9" name="Title 1">
            <a:extLst>
              <a:ext uri="{FF2B5EF4-FFF2-40B4-BE49-F238E27FC236}">
                <a16:creationId xmlns:a16="http://schemas.microsoft.com/office/drawing/2014/main" id="{05C5D5BF-3116-4EC0-B803-778A01D81504}"/>
              </a:ext>
            </a:extLst>
          </p:cNvPr>
          <p:cNvSpPr txBox="1">
            <a:spLocks/>
          </p:cNvSpPr>
          <p:nvPr/>
        </p:nvSpPr>
        <p:spPr>
          <a:xfrm>
            <a:off x="0" y="365125"/>
            <a:ext cx="12192000" cy="1325563"/>
          </a:xfrm>
          <a:prstGeom prst="rect">
            <a:avLst/>
          </a:prstGeom>
          <a:solidFill>
            <a:schemeClr val="accent1"/>
          </a:solidFill>
          <a:ln>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      </a:t>
            </a:r>
            <a:r>
              <a:rPr lang="en-US" dirty="0">
                <a:solidFill>
                  <a:schemeClr val="bg1"/>
                </a:solidFill>
              </a:rPr>
              <a:t>Introduction (1)</a:t>
            </a:r>
          </a:p>
        </p:txBody>
      </p:sp>
    </p:spTree>
    <p:extLst>
      <p:ext uri="{BB962C8B-B14F-4D97-AF65-F5344CB8AC3E}">
        <p14:creationId xmlns:p14="http://schemas.microsoft.com/office/powerpoint/2010/main" val="151686509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7DEF464-1E8C-4D76-B576-0CD968DE3887}"/>
              </a:ext>
            </a:extLst>
          </p:cNvPr>
          <p:cNvGraphicFramePr/>
          <p:nvPr>
            <p:extLst>
              <p:ext uri="{D42A27DB-BD31-4B8C-83A1-F6EECF244321}">
                <p14:modId xmlns:p14="http://schemas.microsoft.com/office/powerpoint/2010/main" val="2236847294"/>
              </p:ext>
            </p:extLst>
          </p:nvPr>
        </p:nvGraphicFramePr>
        <p:xfrm>
          <a:off x="1855582" y="2276168"/>
          <a:ext cx="8480837" cy="3524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1"/>
          </a:solidFill>
          <a:ln>
            <a:solidFill>
              <a:schemeClr val="accent1"/>
            </a:solidFill>
          </a:ln>
        </p:spPr>
        <p:txBody>
          <a:bodyPr/>
          <a:lstStyle/>
          <a:p>
            <a:r>
              <a:rPr lang="en-US" dirty="0">
                <a:solidFill>
                  <a:schemeClr val="bg1"/>
                </a:solidFill>
              </a:rPr>
              <a:t>      Introduction (2)</a:t>
            </a:r>
          </a:p>
        </p:txBody>
      </p:sp>
    </p:spTree>
    <p:extLst>
      <p:ext uri="{BB962C8B-B14F-4D97-AF65-F5344CB8AC3E}">
        <p14:creationId xmlns:p14="http://schemas.microsoft.com/office/powerpoint/2010/main" val="221377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Data Exploration</a:t>
            </a:r>
          </a:p>
        </p:txBody>
      </p:sp>
      <p:sp>
        <p:nvSpPr>
          <p:cNvPr id="11" name="TextBox 10">
            <a:extLst>
              <a:ext uri="{FF2B5EF4-FFF2-40B4-BE49-F238E27FC236}">
                <a16:creationId xmlns:a16="http://schemas.microsoft.com/office/drawing/2014/main" id="{DD1AE12D-5EA9-4134-A861-5C0728335D70}"/>
              </a:ext>
            </a:extLst>
          </p:cNvPr>
          <p:cNvSpPr txBox="1"/>
          <p:nvPr/>
        </p:nvSpPr>
        <p:spPr>
          <a:xfrm>
            <a:off x="772379" y="1951672"/>
            <a:ext cx="10473070" cy="923330"/>
          </a:xfrm>
          <a:prstGeom prst="rect">
            <a:avLst/>
          </a:prstGeom>
          <a:noFill/>
        </p:spPr>
        <p:txBody>
          <a:bodyPr wrap="square">
            <a:spAutoFit/>
          </a:bodyPr>
          <a:lstStyle/>
          <a:p>
            <a:pPr algn="just"/>
            <a:r>
              <a:rPr lang="en-US" dirty="0"/>
              <a:t>Political unrest in the Ivory Coast between 2010-2011 and in 2017 led to the pullout of many international banks (2011) and to many foreign investors holding off their investments (2017). Both caused the future prices of cocoa beans to drop (</a:t>
            </a:r>
            <a:r>
              <a:rPr lang="en-US" dirty="0">
                <a:solidFill>
                  <a:srgbClr val="C00000"/>
                </a:solidFill>
              </a:rPr>
              <a:t>red box</a:t>
            </a:r>
            <a:r>
              <a:rPr lang="en-US" dirty="0"/>
              <a:t>).</a:t>
            </a:r>
            <a:r>
              <a:rPr lang="en-US" baseline="30000" dirty="0"/>
              <a:t>11,12</a:t>
            </a:r>
          </a:p>
        </p:txBody>
      </p:sp>
      <p:sp>
        <p:nvSpPr>
          <p:cNvPr id="13" name="TextBox 12">
            <a:extLst>
              <a:ext uri="{FF2B5EF4-FFF2-40B4-BE49-F238E27FC236}">
                <a16:creationId xmlns:a16="http://schemas.microsoft.com/office/drawing/2014/main" id="{AA9ACD48-2659-44B2-9D30-2D3FA93C027D}"/>
              </a:ext>
            </a:extLst>
          </p:cNvPr>
          <p:cNvSpPr txBox="1"/>
          <p:nvPr/>
        </p:nvSpPr>
        <p:spPr>
          <a:xfrm>
            <a:off x="848579" y="3135986"/>
            <a:ext cx="5029200" cy="2769989"/>
          </a:xfrm>
          <a:prstGeom prst="rect">
            <a:avLst/>
          </a:prstGeom>
          <a:noFill/>
        </p:spPr>
        <p:txBody>
          <a:bodyPr wrap="square">
            <a:spAutoFit/>
          </a:bodyPr>
          <a:lstStyle/>
          <a:p>
            <a:r>
              <a:rPr lang="en-US" b="1" u="sng" dirty="0"/>
              <a:t>Future Prices</a:t>
            </a:r>
          </a:p>
          <a:p>
            <a:pPr marL="285750" indent="-285750">
              <a:buFont typeface="Arial" panose="020B0604020202020204" pitchFamily="34" charset="0"/>
              <a:buChar char="•"/>
            </a:pPr>
            <a:r>
              <a:rPr lang="en-US" b="1" dirty="0"/>
              <a:t>Unstable variance → log transform</a:t>
            </a:r>
          </a:p>
          <a:p>
            <a:pPr marL="285750" indent="-285750">
              <a:buFont typeface="Arial" panose="020B0604020202020204" pitchFamily="34" charset="0"/>
              <a:buChar char="•"/>
            </a:pPr>
            <a:r>
              <a:rPr lang="en-US" b="1" dirty="0"/>
              <a:t>Changing Trend</a:t>
            </a:r>
          </a:p>
          <a:p>
            <a:pPr lvl="1" indent="-285750" algn="just">
              <a:buFont typeface="Arial" panose="020B0604020202020204" pitchFamily="34" charset="0"/>
              <a:buChar char="•"/>
            </a:pPr>
            <a:r>
              <a:rPr lang="en-US" sz="1600" b="1" dirty="0"/>
              <a:t>Unit Root Test with Trend: </a:t>
            </a:r>
            <a:r>
              <a:rPr lang="en-US" sz="1600" dirty="0"/>
              <a:t>Stationarity? </a:t>
            </a:r>
            <a:r>
              <a:rPr lang="en-US" sz="1600" dirty="0">
                <a:solidFill>
                  <a:srgbClr val="C00000"/>
                </a:solidFill>
              </a:rPr>
              <a:t>✘</a:t>
            </a:r>
          </a:p>
          <a:p>
            <a:pPr lvl="1" indent="-285750" algn="just">
              <a:buFont typeface="Arial" panose="020B0604020202020204" pitchFamily="34" charset="0"/>
              <a:buChar char="•"/>
            </a:pPr>
            <a:r>
              <a:rPr lang="en-US" sz="1600" dirty="0"/>
              <a:t>Need to work in differences of log-time series</a:t>
            </a:r>
          </a:p>
          <a:p>
            <a:pPr marL="171450" lvl="1" algn="just"/>
            <a:endParaRPr lang="en-US" sz="1600" dirty="0"/>
          </a:p>
          <a:p>
            <a:r>
              <a:rPr lang="en-US" b="1" u="sng" dirty="0"/>
              <a:t>Log-Difference of Future Prices</a:t>
            </a:r>
          </a:p>
          <a:p>
            <a:pPr marL="285750" indent="-285750">
              <a:buFont typeface="Arial" panose="020B0604020202020204" pitchFamily="34" charset="0"/>
              <a:buChar char="•"/>
            </a:pPr>
            <a:r>
              <a:rPr lang="en-US" b="1" dirty="0"/>
              <a:t>Unit Root Test without Trend: </a:t>
            </a:r>
            <a:r>
              <a:rPr lang="en-US" dirty="0"/>
              <a:t>Stationarity? </a:t>
            </a:r>
            <a:r>
              <a:rPr lang="en-US" b="1" dirty="0">
                <a:solidFill>
                  <a:srgbClr val="00B050"/>
                </a:solidFill>
              </a:rPr>
              <a:t>✓</a:t>
            </a:r>
          </a:p>
          <a:p>
            <a:pPr marL="285750" indent="-285750">
              <a:buFont typeface="Arial" panose="020B0604020202020204" pitchFamily="34" charset="0"/>
              <a:buChar char="•"/>
            </a:pPr>
            <a:r>
              <a:rPr lang="en-US" b="1" dirty="0"/>
              <a:t>Seasonal Plot (not shown): </a:t>
            </a:r>
            <a:r>
              <a:rPr lang="en-US" dirty="0"/>
              <a:t>Seasonality? </a:t>
            </a:r>
            <a:r>
              <a:rPr lang="en-US" dirty="0">
                <a:solidFill>
                  <a:srgbClr val="C00000"/>
                </a:solidFill>
              </a:rPr>
              <a:t>✘</a:t>
            </a:r>
          </a:p>
          <a:p>
            <a:pPr marL="285750" indent="-285750">
              <a:buFont typeface="Arial" panose="020B0604020202020204" pitchFamily="34" charset="0"/>
              <a:buChar char="•"/>
            </a:pPr>
            <a:r>
              <a:rPr lang="en-US" b="1" dirty="0"/>
              <a:t>Volatility (</a:t>
            </a:r>
            <a:r>
              <a:rPr lang="en-US" b="1" dirty="0">
                <a:solidFill>
                  <a:srgbClr val="C00000"/>
                </a:solidFill>
              </a:rPr>
              <a:t>red box</a:t>
            </a:r>
            <a:r>
              <a:rPr lang="en-US" b="1" dirty="0"/>
              <a:t>)</a:t>
            </a:r>
          </a:p>
        </p:txBody>
      </p:sp>
      <p:grpSp>
        <p:nvGrpSpPr>
          <p:cNvPr id="6" name="Group 5">
            <a:extLst>
              <a:ext uri="{FF2B5EF4-FFF2-40B4-BE49-F238E27FC236}">
                <a16:creationId xmlns:a16="http://schemas.microsoft.com/office/drawing/2014/main" id="{5EA9ED85-B0CB-4307-8C0E-0CD7CC000FC7}"/>
              </a:ext>
            </a:extLst>
          </p:cNvPr>
          <p:cNvGrpSpPr/>
          <p:nvPr/>
        </p:nvGrpSpPr>
        <p:grpSpPr>
          <a:xfrm>
            <a:off x="5526413" y="2875002"/>
            <a:ext cx="6216756" cy="3767297"/>
            <a:chOff x="5464628" y="2875002"/>
            <a:chExt cx="6216756" cy="3767297"/>
          </a:xfrm>
        </p:grpSpPr>
        <p:pic>
          <p:nvPicPr>
            <p:cNvPr id="4" name="Picture 3" descr="Chart, histogram&#10;&#10;Description automatically generated">
              <a:extLst>
                <a:ext uri="{FF2B5EF4-FFF2-40B4-BE49-F238E27FC236}">
                  <a16:creationId xmlns:a16="http://schemas.microsoft.com/office/drawing/2014/main" id="{BD57AB90-2274-425F-BC7F-D337F8CC0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628" y="2875002"/>
              <a:ext cx="6216756" cy="3767297"/>
            </a:xfrm>
            <a:prstGeom prst="rect">
              <a:avLst/>
            </a:prstGeom>
          </p:spPr>
        </p:pic>
        <p:sp>
          <p:nvSpPr>
            <p:cNvPr id="5" name="Rectangle 4">
              <a:extLst>
                <a:ext uri="{FF2B5EF4-FFF2-40B4-BE49-F238E27FC236}">
                  <a16:creationId xmlns:a16="http://schemas.microsoft.com/office/drawing/2014/main" id="{52F9164D-25F5-46A3-84BE-F692CDD80EE5}"/>
                </a:ext>
              </a:extLst>
            </p:cNvPr>
            <p:cNvSpPr/>
            <p:nvPr/>
          </p:nvSpPr>
          <p:spPr>
            <a:xfrm>
              <a:off x="9546771" y="3157758"/>
              <a:ext cx="1023257" cy="30688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AE0555-7690-402E-B2B4-7E1FBF1FC6DD}"/>
                </a:ext>
              </a:extLst>
            </p:cNvPr>
            <p:cNvSpPr/>
            <p:nvPr/>
          </p:nvSpPr>
          <p:spPr>
            <a:xfrm>
              <a:off x="6710789" y="3157758"/>
              <a:ext cx="1023257" cy="30688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64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4516142-C10D-4771-9593-F63A50753C29}"/>
              </a:ext>
            </a:extLst>
          </p:cNvPr>
          <p:cNvGraphicFramePr/>
          <p:nvPr>
            <p:extLst>
              <p:ext uri="{D42A27DB-BD31-4B8C-83A1-F6EECF244321}">
                <p14:modId xmlns:p14="http://schemas.microsoft.com/office/powerpoint/2010/main" val="1872361948"/>
              </p:ext>
            </p:extLst>
          </p:nvPr>
        </p:nvGraphicFramePr>
        <p:xfrm>
          <a:off x="2006940" y="4792873"/>
          <a:ext cx="8544377" cy="1700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Model Specification</a:t>
            </a:r>
          </a:p>
        </p:txBody>
      </p:sp>
      <p:grpSp>
        <p:nvGrpSpPr>
          <p:cNvPr id="10" name="Group 9">
            <a:extLst>
              <a:ext uri="{FF2B5EF4-FFF2-40B4-BE49-F238E27FC236}">
                <a16:creationId xmlns:a16="http://schemas.microsoft.com/office/drawing/2014/main" id="{76E939C4-4545-4B1D-9534-463EB2C38893}"/>
              </a:ext>
            </a:extLst>
          </p:cNvPr>
          <p:cNvGrpSpPr/>
          <p:nvPr/>
        </p:nvGrpSpPr>
        <p:grpSpPr>
          <a:xfrm>
            <a:off x="1684227" y="1799997"/>
            <a:ext cx="8823547" cy="2970131"/>
            <a:chOff x="1684227" y="1799997"/>
            <a:chExt cx="8823547" cy="2970131"/>
          </a:xfrm>
        </p:grpSpPr>
        <p:pic>
          <p:nvPicPr>
            <p:cNvPr id="4" name="Picture 3" descr="Chart&#10;&#10;Description automatically generated">
              <a:extLst>
                <a:ext uri="{FF2B5EF4-FFF2-40B4-BE49-F238E27FC236}">
                  <a16:creationId xmlns:a16="http://schemas.microsoft.com/office/drawing/2014/main" id="{F7B21840-6D95-4667-A6F5-67D146A42B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4227" y="1799997"/>
              <a:ext cx="8823547" cy="2970131"/>
            </a:xfrm>
            <a:prstGeom prst="rect">
              <a:avLst/>
            </a:prstGeom>
          </p:spPr>
        </p:pic>
        <p:sp>
          <p:nvSpPr>
            <p:cNvPr id="5" name="Oval 4">
              <a:extLst>
                <a:ext uri="{FF2B5EF4-FFF2-40B4-BE49-F238E27FC236}">
                  <a16:creationId xmlns:a16="http://schemas.microsoft.com/office/drawing/2014/main" id="{DAABCB36-2E78-4380-9CD8-C1B36779D15C}"/>
                </a:ext>
              </a:extLst>
            </p:cNvPr>
            <p:cNvSpPr/>
            <p:nvPr/>
          </p:nvSpPr>
          <p:spPr>
            <a:xfrm>
              <a:off x="5094515" y="2100942"/>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F3A3CA-AA54-4A25-A62D-B01669EA079B}"/>
                </a:ext>
              </a:extLst>
            </p:cNvPr>
            <p:cNvSpPr/>
            <p:nvPr/>
          </p:nvSpPr>
          <p:spPr>
            <a:xfrm>
              <a:off x="8164286" y="2122713"/>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BDC812-1467-4042-AD67-72B6FFE9DEF2}"/>
                </a:ext>
              </a:extLst>
            </p:cNvPr>
            <p:cNvSpPr/>
            <p:nvPr/>
          </p:nvSpPr>
          <p:spPr>
            <a:xfrm>
              <a:off x="8915401" y="2193469"/>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D04FC5-E9B8-4229-BF1C-39735080A13F}"/>
                </a:ext>
              </a:extLst>
            </p:cNvPr>
            <p:cNvSpPr/>
            <p:nvPr/>
          </p:nvSpPr>
          <p:spPr>
            <a:xfrm>
              <a:off x="3156858" y="4142012"/>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FEAF8A8-4301-4421-ABE0-51B6E8940192}"/>
                </a:ext>
              </a:extLst>
            </p:cNvPr>
            <p:cNvSpPr/>
            <p:nvPr/>
          </p:nvSpPr>
          <p:spPr>
            <a:xfrm>
              <a:off x="2149930" y="2100940"/>
              <a:ext cx="206828" cy="20682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946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Model Estimation</a:t>
            </a:r>
          </a:p>
        </p:txBody>
      </p:sp>
      <p:graphicFrame>
        <p:nvGraphicFramePr>
          <p:cNvPr id="3" name="Table 3">
            <a:extLst>
              <a:ext uri="{FF2B5EF4-FFF2-40B4-BE49-F238E27FC236}">
                <a16:creationId xmlns:a16="http://schemas.microsoft.com/office/drawing/2014/main" id="{3C29BCAB-F958-4B5B-998C-FCA3BACC2205}"/>
              </a:ext>
            </a:extLst>
          </p:cNvPr>
          <p:cNvGraphicFramePr>
            <a:graphicFrameLocks noGrp="1"/>
          </p:cNvGraphicFramePr>
          <p:nvPr>
            <p:extLst>
              <p:ext uri="{D42A27DB-BD31-4B8C-83A1-F6EECF244321}">
                <p14:modId xmlns:p14="http://schemas.microsoft.com/office/powerpoint/2010/main" val="2411576394"/>
              </p:ext>
            </p:extLst>
          </p:nvPr>
        </p:nvGraphicFramePr>
        <p:xfrm>
          <a:off x="801577" y="1920240"/>
          <a:ext cx="10588845" cy="3017520"/>
        </p:xfrm>
        <a:graphic>
          <a:graphicData uri="http://schemas.openxmlformats.org/drawingml/2006/table">
            <a:tbl>
              <a:tblPr firstRow="1" bandRow="1">
                <a:tableStyleId>{5C22544A-7EE6-4342-B048-85BDC9FD1C3A}</a:tableStyleId>
              </a:tblPr>
              <a:tblGrid>
                <a:gridCol w="2675269">
                  <a:extLst>
                    <a:ext uri="{9D8B030D-6E8A-4147-A177-3AD203B41FA5}">
                      <a16:colId xmlns:a16="http://schemas.microsoft.com/office/drawing/2014/main" val="2855706165"/>
                    </a:ext>
                  </a:extLst>
                </a:gridCol>
                <a:gridCol w="1169581">
                  <a:extLst>
                    <a:ext uri="{9D8B030D-6E8A-4147-A177-3AD203B41FA5}">
                      <a16:colId xmlns:a16="http://schemas.microsoft.com/office/drawing/2014/main" val="3455650697"/>
                    </a:ext>
                  </a:extLst>
                </a:gridCol>
                <a:gridCol w="1169581">
                  <a:extLst>
                    <a:ext uri="{9D8B030D-6E8A-4147-A177-3AD203B41FA5}">
                      <a16:colId xmlns:a16="http://schemas.microsoft.com/office/drawing/2014/main" val="2118016061"/>
                    </a:ext>
                  </a:extLst>
                </a:gridCol>
                <a:gridCol w="2785731">
                  <a:extLst>
                    <a:ext uri="{9D8B030D-6E8A-4147-A177-3AD203B41FA5}">
                      <a16:colId xmlns:a16="http://schemas.microsoft.com/office/drawing/2014/main" val="3363967558"/>
                    </a:ext>
                  </a:extLst>
                </a:gridCol>
                <a:gridCol w="2788683">
                  <a:extLst>
                    <a:ext uri="{9D8B030D-6E8A-4147-A177-3AD203B41FA5}">
                      <a16:colId xmlns:a16="http://schemas.microsoft.com/office/drawing/2014/main" val="2628618843"/>
                    </a:ext>
                  </a:extLst>
                </a:gridCol>
              </a:tblGrid>
              <a:tr h="214889">
                <a:tc rowSpan="3">
                  <a:txBody>
                    <a:bodyPr/>
                    <a:lstStyle/>
                    <a:p>
                      <a:pPr algn="l"/>
                      <a:r>
                        <a:rPr lang="en-US" sz="1600" dirty="0"/>
                        <a:t>Model</a:t>
                      </a:r>
                    </a:p>
                  </a:txBody>
                  <a:tcPr anchor="ct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solidFill>
                  </a:tcPr>
                </a:tc>
                <a:tc gridSpan="4">
                  <a:txBody>
                    <a:bodyPr/>
                    <a:lstStyle/>
                    <a:p>
                      <a:pPr algn="ctr"/>
                      <a:r>
                        <a:rPr lang="en-US" sz="1600" dirty="0"/>
                        <a:t>Goodness of Fit</a:t>
                      </a: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dirty="0"/>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dirty="0"/>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dirty="0"/>
                    </a:p>
                  </a:txBody>
                  <a:tcPr>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251310250"/>
                  </a:ext>
                </a:extLst>
              </a:tr>
              <a:tr h="214889">
                <a:tc vMerge="1">
                  <a:txBody>
                    <a:bodyPr/>
                    <a:lstStyle/>
                    <a:p>
                      <a:endParaRPr lang="en-US" dirty="0"/>
                    </a:p>
                  </a:txBody>
                  <a:tcPr>
                    <a:lnT w="12700" cap="flat" cmpd="sng" algn="ctr">
                      <a:solidFill>
                        <a:schemeClr val="bg1"/>
                      </a:solidFill>
                      <a:prstDash val="solid"/>
                      <a:round/>
                      <a:headEnd type="none" w="med" len="med"/>
                      <a:tailEnd type="none" w="med" len="med"/>
                    </a:lnT>
                    <a:solidFill>
                      <a:schemeClr val="accent1"/>
                    </a:solidFill>
                  </a:tcPr>
                </a:tc>
                <a:tc gridSpan="2">
                  <a:txBody>
                    <a:bodyPr/>
                    <a:lstStyle/>
                    <a:p>
                      <a:pPr algn="ctr"/>
                      <a:r>
                        <a:rPr lang="en-US" sz="1600" b="1" dirty="0">
                          <a:solidFill>
                            <a:schemeClr val="bg1"/>
                          </a:solidFill>
                        </a:rPr>
                        <a:t>In-Sample</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solidFill>
                  </a:tcPr>
                </a:tc>
                <a:tc hMerge="1">
                  <a:txBody>
                    <a:bodyPr/>
                    <a:lstStyle/>
                    <a:p>
                      <a:endParaRPr lang="en-US" dirty="0"/>
                    </a:p>
                  </a:txBody>
                  <a:tcPr>
                    <a:lnT w="12700" cap="flat" cmpd="sng" algn="ctr">
                      <a:solidFill>
                        <a:schemeClr val="bg1"/>
                      </a:solidFill>
                      <a:prstDash val="solid"/>
                      <a:round/>
                      <a:headEnd type="none" w="med" len="med"/>
                      <a:tailEnd type="none" w="med" len="med"/>
                    </a:lnT>
                    <a:solidFill>
                      <a:schemeClr val="accent1"/>
                    </a:solidFill>
                  </a:tcPr>
                </a:tc>
                <a:tc gridSpan="2">
                  <a:txBody>
                    <a:bodyPr/>
                    <a:lstStyle/>
                    <a:p>
                      <a:pPr algn="ctr"/>
                      <a:r>
                        <a:rPr lang="en-US" sz="1600" b="1" dirty="0">
                          <a:solidFill>
                            <a:schemeClr val="bg1"/>
                          </a:solidFill>
                        </a:rPr>
                        <a:t>Minimum Out-of-Sample</a:t>
                      </a:r>
                      <a:r>
                        <a:rPr lang="en-US" sz="1600" b="1" baseline="30000" dirty="0">
                          <a:solidFill>
                            <a:schemeClr val="bg1"/>
                          </a:solidFill>
                        </a:rPr>
                        <a:t>+ </a:t>
                      </a:r>
                    </a:p>
                  </a:txBody>
                  <a:tcPr anchor="ctr">
                    <a:lnT w="12700" cap="flat" cmpd="sng" algn="ctr">
                      <a:solidFill>
                        <a:schemeClr val="bg1"/>
                      </a:solidFill>
                      <a:prstDash val="solid"/>
                      <a:round/>
                      <a:headEnd type="none" w="med" len="med"/>
                      <a:tailEnd type="none" w="med" len="med"/>
                    </a:lnT>
                    <a:solidFill>
                      <a:schemeClr val="accent1"/>
                    </a:solidFill>
                  </a:tcPr>
                </a:tc>
                <a:tc hMerge="1">
                  <a:txBody>
                    <a:bodyPr/>
                    <a:lstStyle/>
                    <a:p>
                      <a:endParaRPr lang="en-US" dirty="0"/>
                    </a:p>
                  </a:txBody>
                  <a:tcPr>
                    <a:lnT w="127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2384649789"/>
                  </a:ext>
                </a:extLst>
              </a:tr>
              <a:tr h="214889">
                <a:tc vMerge="1">
                  <a:txBody>
                    <a:bodyPr/>
                    <a:lstStyle/>
                    <a:p>
                      <a:endParaRPr lang="en-US" dirty="0"/>
                    </a:p>
                  </a:txBody>
                  <a:tcPr>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AIC</a:t>
                      </a:r>
                    </a:p>
                  </a:txBody>
                  <a:tcPr anchor="ct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SIC</a:t>
                      </a:r>
                    </a:p>
                  </a:txBody>
                  <a:tcPr anchor="ctr">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RMSE</a:t>
                      </a:r>
                    </a:p>
                  </a:txBody>
                  <a:tcPr anchor="ctr">
                    <a:lnB w="381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rPr>
                        <a:t>MAE</a:t>
                      </a:r>
                    </a:p>
                  </a:txBody>
                  <a:tcPr anchor="ctr">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874694860"/>
                  </a:ext>
                </a:extLst>
              </a:tr>
              <a:tr h="214889">
                <a:tc>
                  <a:txBody>
                    <a:bodyPr/>
                    <a:lstStyle/>
                    <a:p>
                      <a:r>
                        <a:rPr lang="en-US" sz="1600" dirty="0"/>
                        <a:t>ARIMA(1,1,0)</a:t>
                      </a:r>
                    </a:p>
                  </a:txBody>
                  <a:tcPr>
                    <a:lnT w="38100" cap="flat" cmpd="sng" algn="ctr">
                      <a:solidFill>
                        <a:schemeClr val="bg1"/>
                      </a:solidFill>
                      <a:prstDash val="solid"/>
                      <a:round/>
                      <a:headEnd type="none" w="med" len="med"/>
                      <a:tailEnd type="none" w="med" len="med"/>
                    </a:lnT>
                  </a:tcPr>
                </a:tc>
                <a:tc>
                  <a:txBody>
                    <a:bodyPr/>
                    <a:lstStyle/>
                    <a:p>
                      <a:pPr algn="ctr" fontAlgn="b"/>
                      <a:r>
                        <a:rPr lang="en-US" sz="1600" b="0" i="0" u="none" strike="noStrike" dirty="0">
                          <a:solidFill>
                            <a:srgbClr val="000000"/>
                          </a:solidFill>
                          <a:effectLst/>
                          <a:latin typeface="Calibri" panose="020F0502020204030204" pitchFamily="34" charset="0"/>
                        </a:rPr>
                        <a:t>-3.33</a:t>
                      </a:r>
                    </a:p>
                  </a:txBody>
                  <a:tcPr marL="6350" marR="6350" marT="6350" marB="0" anchor="ctr">
                    <a:lnT w="38100" cap="flat" cmpd="sng" algn="ctr">
                      <a:solidFill>
                        <a:schemeClr val="bg1"/>
                      </a:solidFill>
                      <a:prstDash val="solid"/>
                      <a:round/>
                      <a:headEnd type="none" w="med" len="med"/>
                      <a:tailEnd type="none" w="med" len="med"/>
                    </a:lnT>
                  </a:tcPr>
                </a:tc>
                <a:tc>
                  <a:txBody>
                    <a:bodyPr/>
                    <a:lstStyle/>
                    <a:p>
                      <a:pPr algn="ctr" fontAlgn="b"/>
                      <a:r>
                        <a:rPr lang="en-US" sz="1600" b="0" i="0" u="none" strike="noStrike" dirty="0">
                          <a:solidFill>
                            <a:srgbClr val="00B050"/>
                          </a:solidFill>
                          <a:effectLst/>
                          <a:latin typeface="Calibri" panose="020F0502020204030204" pitchFamily="34" charset="0"/>
                        </a:rPr>
                        <a:t>-3.28</a:t>
                      </a:r>
                    </a:p>
                  </a:txBody>
                  <a:tcPr marL="6350" marR="6350" marT="6350" marB="0" anchor="ctr">
                    <a:lnT w="38100" cap="flat" cmpd="sng" algn="ctr">
                      <a:solidFill>
                        <a:schemeClr val="bg1"/>
                      </a:solidFill>
                      <a:prstDash val="solid"/>
                      <a:round/>
                      <a:headEnd type="none" w="med" len="med"/>
                      <a:tailEnd type="none" w="med" len="med"/>
                    </a:lnT>
                  </a:tcPr>
                </a:tc>
                <a:tc>
                  <a:txBody>
                    <a:bodyPr/>
                    <a:lstStyle/>
                    <a:p>
                      <a:pPr algn="ctr" fontAlgn="b"/>
                      <a:r>
                        <a:rPr lang="pt-BR" sz="1600" b="0" i="0" u="none" strike="noStrike" dirty="0">
                          <a:solidFill>
                            <a:srgbClr val="000000"/>
                          </a:solidFill>
                          <a:effectLst/>
                          <a:latin typeface="Calibri" panose="020F0502020204030204" pitchFamily="34" charset="0"/>
                        </a:rPr>
                        <a:t>S=60%, h=1, RMSE=0.0507</a:t>
                      </a:r>
                    </a:p>
                  </a:txBody>
                  <a:tcPr marL="6350" marR="6350" marT="6350" marB="0" anchor="ctr">
                    <a:lnT w="38100" cap="flat" cmpd="sng" algn="ctr">
                      <a:solidFill>
                        <a:schemeClr val="bg1"/>
                      </a:solidFill>
                      <a:prstDash val="solid"/>
                      <a:round/>
                      <a:headEnd type="none" w="med" len="med"/>
                      <a:tailEnd type="none" w="med" len="med"/>
                    </a:lnT>
                  </a:tcPr>
                </a:tc>
                <a:tc>
                  <a:txBody>
                    <a:bodyPr/>
                    <a:lstStyle/>
                    <a:p>
                      <a:pPr algn="ctr" fontAlgn="b"/>
                      <a:r>
                        <a:rPr lang="pt-BR" sz="1600" b="0" i="0" u="none" strike="noStrike">
                          <a:solidFill>
                            <a:srgbClr val="000000"/>
                          </a:solidFill>
                          <a:effectLst/>
                          <a:latin typeface="Calibri" panose="020F0502020204030204" pitchFamily="34" charset="0"/>
                        </a:rPr>
                        <a:t>S=60%, h=1, MAE=0.0379</a:t>
                      </a:r>
                    </a:p>
                  </a:txBody>
                  <a:tcPr marL="6350" marR="6350" marT="6350" marB="0" anchor="ct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82380259"/>
                  </a:ext>
                </a:extLst>
              </a:tr>
              <a:tr h="214889">
                <a:tc>
                  <a:txBody>
                    <a:bodyPr/>
                    <a:lstStyle/>
                    <a:p>
                      <a:r>
                        <a:rPr lang="en-US" sz="1600" dirty="0"/>
                        <a:t>ARIMA(0,1,0)</a:t>
                      </a:r>
                    </a:p>
                  </a:txBody>
                  <a:tcPr/>
                </a:tc>
                <a:tc>
                  <a:txBody>
                    <a:bodyPr/>
                    <a:lstStyle/>
                    <a:p>
                      <a:pPr algn="ctr" fontAlgn="b"/>
                      <a:r>
                        <a:rPr lang="en-US" sz="1600" b="0" i="0" u="none" strike="noStrike" dirty="0">
                          <a:solidFill>
                            <a:srgbClr val="000000"/>
                          </a:solidFill>
                          <a:effectLst/>
                          <a:latin typeface="Calibri" panose="020F0502020204030204" pitchFamily="34" charset="0"/>
                        </a:rPr>
                        <a:t>-3.31</a:t>
                      </a:r>
                    </a:p>
                  </a:txBody>
                  <a:tcPr marL="6350" marR="6350" marT="6350" marB="0" anchor="ctr"/>
                </a:tc>
                <a:tc>
                  <a:txBody>
                    <a:bodyPr/>
                    <a:lstStyle/>
                    <a:p>
                      <a:pPr algn="ctr" fontAlgn="b"/>
                      <a:r>
                        <a:rPr lang="en-US" sz="1600" b="0" i="0" u="none" strike="noStrike" dirty="0">
                          <a:solidFill>
                            <a:srgbClr val="00B050"/>
                          </a:solidFill>
                          <a:effectLst/>
                          <a:latin typeface="Calibri" panose="020F0502020204030204" pitchFamily="34" charset="0"/>
                        </a:rPr>
                        <a:t>-3.28</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S=60%, h=1, RMSE=0.0514</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S=60%, h=1, MAE=0.0385</a:t>
                      </a:r>
                    </a:p>
                  </a:txBody>
                  <a:tcPr marL="6350" marR="6350" marT="6350" marB="0" anchor="ctr"/>
                </a:tc>
                <a:extLst>
                  <a:ext uri="{0D108BD9-81ED-4DB2-BD59-A6C34878D82A}">
                    <a16:rowId xmlns:a16="http://schemas.microsoft.com/office/drawing/2014/main" val="4263309313"/>
                  </a:ext>
                </a:extLst>
              </a:tr>
              <a:tr h="214889">
                <a:tc>
                  <a:txBody>
                    <a:bodyPr/>
                    <a:lstStyle/>
                    <a:p>
                      <a:r>
                        <a:rPr lang="en-US" sz="1600" dirty="0"/>
                        <a:t>ARIMA(1,1,0) + GARCH(1,1)* </a:t>
                      </a:r>
                    </a:p>
                  </a:txBody>
                  <a:tcPr/>
                </a:tc>
                <a:tc>
                  <a:txBody>
                    <a:bodyPr/>
                    <a:lstStyle/>
                    <a:p>
                      <a:pPr algn="ctr" fontAlgn="b"/>
                      <a:r>
                        <a:rPr lang="en-US" sz="1600" b="0" i="0" u="none" strike="noStrike" dirty="0">
                          <a:solidFill>
                            <a:srgbClr val="000000"/>
                          </a:solidFill>
                          <a:effectLst/>
                          <a:latin typeface="Calibri" panose="020F0502020204030204" pitchFamily="34" charset="0"/>
                        </a:rPr>
                        <a:t>-3.35</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-3.24</a:t>
                      </a:r>
                    </a:p>
                  </a:txBody>
                  <a:tcPr marL="6350" marR="6350" marT="6350" marB="0" anchor="ctr"/>
                </a:tc>
                <a:tc>
                  <a:txBody>
                    <a:bodyPr/>
                    <a:lstStyle/>
                    <a:p>
                      <a:pPr algn="ctr" fontAlgn="b"/>
                      <a:r>
                        <a:rPr lang="pt-BR" sz="1600" b="0" i="0" u="none" strike="noStrike" dirty="0">
                          <a:solidFill>
                            <a:schemeClr val="tx1"/>
                          </a:solidFill>
                          <a:effectLst/>
                          <a:latin typeface="Calibri" panose="020F0502020204030204" pitchFamily="34" charset="0"/>
                        </a:rPr>
                        <a:t>S=80%, h=12, RMSE=0.0342</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S=80%, h=12, MAE=0.0281</a:t>
                      </a:r>
                    </a:p>
                  </a:txBody>
                  <a:tcPr marL="6350" marR="6350" marT="6350" marB="0" anchor="ctr"/>
                </a:tc>
                <a:extLst>
                  <a:ext uri="{0D108BD9-81ED-4DB2-BD59-A6C34878D82A}">
                    <a16:rowId xmlns:a16="http://schemas.microsoft.com/office/drawing/2014/main" val="3610340259"/>
                  </a:ext>
                </a:extLst>
              </a:tr>
              <a:tr h="214889">
                <a:tc>
                  <a:txBody>
                    <a:bodyPr/>
                    <a:lstStyle/>
                    <a:p>
                      <a:r>
                        <a:rPr lang="en-US" sz="1600" dirty="0"/>
                        <a:t>ARIMA(0,1,0) + GARCH(1,1)* </a:t>
                      </a:r>
                    </a:p>
                  </a:txBody>
                  <a:tcPr/>
                </a:tc>
                <a:tc>
                  <a:txBody>
                    <a:bodyPr/>
                    <a:lstStyle/>
                    <a:p>
                      <a:pPr algn="ctr" fontAlgn="b"/>
                      <a:r>
                        <a:rPr lang="en-US" sz="1600" b="0" i="0" u="none" strike="noStrike" dirty="0">
                          <a:solidFill>
                            <a:srgbClr val="000000"/>
                          </a:solidFill>
                          <a:effectLst/>
                          <a:latin typeface="Calibri" panose="020F0502020204030204" pitchFamily="34" charset="0"/>
                        </a:rPr>
                        <a:t>-3.34</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-3.27</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RMSE=0.0339</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MAE=0.0274</a:t>
                      </a:r>
                    </a:p>
                  </a:txBody>
                  <a:tcPr marL="6350" marR="6350" marT="6350" marB="0" anchor="ctr"/>
                </a:tc>
                <a:extLst>
                  <a:ext uri="{0D108BD9-81ED-4DB2-BD59-A6C34878D82A}">
                    <a16:rowId xmlns:a16="http://schemas.microsoft.com/office/drawing/2014/main" val="1996432668"/>
                  </a:ext>
                </a:extLst>
              </a:tr>
              <a:tr h="293727">
                <a:tc>
                  <a:txBody>
                    <a:bodyPr/>
                    <a:lstStyle/>
                    <a:p>
                      <a:r>
                        <a:rPr lang="en-US" sz="1600" dirty="0"/>
                        <a:t>ARIMA(1,1,0) + GARCH(2,1) </a:t>
                      </a:r>
                    </a:p>
                  </a:txBody>
                  <a:tcPr/>
                </a:tc>
                <a:tc>
                  <a:txBody>
                    <a:bodyPr/>
                    <a:lstStyle/>
                    <a:p>
                      <a:pPr algn="ctr" fontAlgn="b"/>
                      <a:r>
                        <a:rPr lang="en-US" sz="1600" b="0" i="0" u="none" strike="noStrike" dirty="0">
                          <a:solidFill>
                            <a:srgbClr val="00B050"/>
                          </a:solidFill>
                          <a:effectLst/>
                          <a:latin typeface="Calibri" panose="020F0502020204030204" pitchFamily="34" charset="0"/>
                        </a:rPr>
                        <a:t>-3.39</a:t>
                      </a:r>
                    </a:p>
                  </a:txBody>
                  <a:tcPr marL="6350" marR="6350" marT="6350" marB="0" anchor="ctr"/>
                </a:tc>
                <a:tc>
                  <a:txBody>
                    <a:bodyPr/>
                    <a:lstStyle/>
                    <a:p>
                      <a:pPr algn="ctr" fontAlgn="b"/>
                      <a:r>
                        <a:rPr lang="en-US" sz="1600" b="0" i="0" u="none" strike="noStrike" dirty="0">
                          <a:solidFill>
                            <a:srgbClr val="000000"/>
                          </a:solidFill>
                          <a:effectLst/>
                          <a:latin typeface="Calibri" panose="020F0502020204030204" pitchFamily="34" charset="0"/>
                        </a:rPr>
                        <a:t>-3.25</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S=80%, h=12, RMSE=0.0340</a:t>
                      </a:r>
                    </a:p>
                  </a:txBody>
                  <a:tcPr marL="6350" marR="6350" marT="6350" marB="0" anchor="ctr"/>
                </a:tc>
                <a:tc>
                  <a:txBody>
                    <a:bodyPr/>
                    <a:lstStyle/>
                    <a:p>
                      <a:pPr algn="ctr" fontAlgn="b"/>
                      <a:r>
                        <a:rPr lang="pt-BR" sz="1600" b="0" i="0" u="none" strike="noStrike" dirty="0">
                          <a:solidFill>
                            <a:srgbClr val="000000"/>
                          </a:solidFill>
                          <a:effectLst/>
                          <a:latin typeface="Calibri" panose="020F0502020204030204" pitchFamily="34" charset="0"/>
                        </a:rPr>
                        <a:t>S=80%, h=12, MAE=0.0278</a:t>
                      </a:r>
                    </a:p>
                  </a:txBody>
                  <a:tcPr marL="6350" marR="6350" marT="6350" marB="0" anchor="ctr"/>
                </a:tc>
                <a:extLst>
                  <a:ext uri="{0D108BD9-81ED-4DB2-BD59-A6C34878D82A}">
                    <a16:rowId xmlns:a16="http://schemas.microsoft.com/office/drawing/2014/main" val="2015650062"/>
                  </a:ext>
                </a:extLst>
              </a:tr>
              <a:tr h="214889">
                <a:tc>
                  <a:txBody>
                    <a:bodyPr/>
                    <a:lstStyle/>
                    <a:p>
                      <a:r>
                        <a:rPr lang="en-US" sz="1600" dirty="0"/>
                        <a:t>ARIMA(0,1,0) + GARCH(2,1)</a:t>
                      </a:r>
                    </a:p>
                  </a:txBody>
                  <a:tcPr/>
                </a:tc>
                <a:tc>
                  <a:txBody>
                    <a:bodyPr/>
                    <a:lstStyle/>
                    <a:p>
                      <a:pPr algn="ctr" fontAlgn="b"/>
                      <a:r>
                        <a:rPr lang="en-US" sz="1600" b="0" i="0" u="none" strike="noStrike">
                          <a:solidFill>
                            <a:srgbClr val="000000"/>
                          </a:solidFill>
                          <a:effectLst/>
                          <a:latin typeface="Calibri" panose="020F0502020204030204" pitchFamily="34" charset="0"/>
                        </a:rPr>
                        <a:t>-3.37</a:t>
                      </a:r>
                    </a:p>
                  </a:txBody>
                  <a:tcPr marL="6350" marR="6350" marT="6350" marB="0" anchor="ctr"/>
                </a:tc>
                <a:tc>
                  <a:txBody>
                    <a:bodyPr/>
                    <a:lstStyle/>
                    <a:p>
                      <a:pPr algn="ctr" fontAlgn="b"/>
                      <a:r>
                        <a:rPr lang="en-US" sz="1600" b="0" i="0" u="none" strike="noStrike" dirty="0">
                          <a:solidFill>
                            <a:srgbClr val="00B050"/>
                          </a:solidFill>
                          <a:effectLst/>
                          <a:latin typeface="Calibri" panose="020F0502020204030204" pitchFamily="34" charset="0"/>
                        </a:rPr>
                        <a:t>-3.28</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RMSE=0.0339</a:t>
                      </a:r>
                    </a:p>
                  </a:txBody>
                  <a:tcPr marL="6350" marR="6350" marT="6350" marB="0" anchor="ctr"/>
                </a:tc>
                <a:tc>
                  <a:txBody>
                    <a:bodyPr/>
                    <a:lstStyle/>
                    <a:p>
                      <a:pPr algn="ctr" fontAlgn="b"/>
                      <a:r>
                        <a:rPr lang="pt-BR" sz="1600" b="0" i="0" u="none" strike="noStrike" dirty="0">
                          <a:solidFill>
                            <a:srgbClr val="00B050"/>
                          </a:solidFill>
                          <a:effectLst/>
                          <a:latin typeface="Calibri" panose="020F0502020204030204" pitchFamily="34" charset="0"/>
                        </a:rPr>
                        <a:t>S=80%, h=12, MAE=0.0274</a:t>
                      </a:r>
                    </a:p>
                  </a:txBody>
                  <a:tcPr marL="6350" marR="6350" marT="6350" marB="0" anchor="ctr"/>
                </a:tc>
                <a:extLst>
                  <a:ext uri="{0D108BD9-81ED-4DB2-BD59-A6C34878D82A}">
                    <a16:rowId xmlns:a16="http://schemas.microsoft.com/office/drawing/2014/main" val="147618213"/>
                  </a:ext>
                </a:extLst>
              </a:tr>
            </a:tbl>
          </a:graphicData>
        </a:graphic>
      </p:graphicFrame>
      <p:sp>
        <p:nvSpPr>
          <p:cNvPr id="7" name="TextBox 6">
            <a:extLst>
              <a:ext uri="{FF2B5EF4-FFF2-40B4-BE49-F238E27FC236}">
                <a16:creationId xmlns:a16="http://schemas.microsoft.com/office/drawing/2014/main" id="{ECBD31FF-E94F-474B-8462-7E78A2F25D29}"/>
              </a:ext>
            </a:extLst>
          </p:cNvPr>
          <p:cNvSpPr txBox="1"/>
          <p:nvPr/>
        </p:nvSpPr>
        <p:spPr>
          <a:xfrm>
            <a:off x="801577" y="5276748"/>
            <a:ext cx="10588844" cy="830997"/>
          </a:xfrm>
          <a:prstGeom prst="rect">
            <a:avLst/>
          </a:prstGeom>
          <a:noFill/>
        </p:spPr>
        <p:txBody>
          <a:bodyPr wrap="square">
            <a:spAutoFit/>
          </a:bodyPr>
          <a:lstStyle/>
          <a:p>
            <a:r>
              <a:rPr lang="en-US" sz="1600" dirty="0"/>
              <a:t>* Squared residuals from GARCH(1,1) model were correlated (LM ARCH test) and therefore not white noise (</a:t>
            </a:r>
            <a:r>
              <a:rPr lang="en-US" sz="1600" dirty="0" err="1"/>
              <a:t>Ljung</a:t>
            </a:r>
            <a:r>
              <a:rPr lang="en-US" sz="1600" dirty="0"/>
              <a:t>-Box test), warranting a higher-ordered GARCH model.</a:t>
            </a:r>
          </a:p>
          <a:p>
            <a:r>
              <a:rPr lang="en-US" sz="1600" b="1" baseline="30000" dirty="0"/>
              <a:t>+</a:t>
            </a:r>
            <a:r>
              <a:rPr lang="en-US" sz="1600" dirty="0"/>
              <a:t>S = Training set size, h = h-step ahead forecast with the test data (forecast for h = 1, 3, 6, 12 months). </a:t>
            </a:r>
          </a:p>
        </p:txBody>
      </p:sp>
    </p:spTree>
    <p:extLst>
      <p:ext uri="{BB962C8B-B14F-4D97-AF65-F5344CB8AC3E}">
        <p14:creationId xmlns:p14="http://schemas.microsoft.com/office/powerpoint/2010/main" val="244617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98E7-72E9-434A-9C1F-3CE45360A7CD}"/>
              </a:ext>
            </a:extLst>
          </p:cNvPr>
          <p:cNvSpPr>
            <a:spLocks noGrp="1"/>
          </p:cNvSpPr>
          <p:nvPr>
            <p:ph type="title"/>
          </p:nvPr>
        </p:nvSpPr>
        <p:spPr>
          <a:xfrm>
            <a:off x="0" y="365125"/>
            <a:ext cx="12192000" cy="1325563"/>
          </a:xfrm>
          <a:solidFill>
            <a:schemeClr val="accent6"/>
          </a:solidFill>
          <a:ln>
            <a:solidFill>
              <a:schemeClr val="accent6"/>
            </a:solidFill>
          </a:ln>
        </p:spPr>
        <p:txBody>
          <a:bodyPr/>
          <a:lstStyle/>
          <a:p>
            <a:r>
              <a:rPr lang="en-US" dirty="0">
                <a:solidFill>
                  <a:schemeClr val="bg1"/>
                </a:solidFill>
              </a:rPr>
              <a:t>      Model Validation</a:t>
            </a:r>
          </a:p>
        </p:txBody>
      </p:sp>
      <p:sp>
        <p:nvSpPr>
          <p:cNvPr id="6" name="TextBox 5">
            <a:extLst>
              <a:ext uri="{FF2B5EF4-FFF2-40B4-BE49-F238E27FC236}">
                <a16:creationId xmlns:a16="http://schemas.microsoft.com/office/drawing/2014/main" id="{B17B123F-CDF2-4E65-906A-8A3B71C7A419}"/>
              </a:ext>
            </a:extLst>
          </p:cNvPr>
          <p:cNvSpPr txBox="1"/>
          <p:nvPr/>
        </p:nvSpPr>
        <p:spPr>
          <a:xfrm>
            <a:off x="3044456" y="1947153"/>
            <a:ext cx="6103088" cy="369332"/>
          </a:xfrm>
          <a:prstGeom prst="rect">
            <a:avLst/>
          </a:prstGeom>
          <a:noFill/>
        </p:spPr>
        <p:txBody>
          <a:bodyPr wrap="square">
            <a:spAutoFit/>
          </a:bodyPr>
          <a:lstStyle/>
          <a:p>
            <a:pPr algn="ctr"/>
            <a:r>
              <a:rPr lang="en-US" b="1" dirty="0"/>
              <a:t>Model Selected: ARIMA(0,1,0) + GARCH(2,1) </a:t>
            </a:r>
          </a:p>
        </p:txBody>
      </p:sp>
      <p:sp>
        <p:nvSpPr>
          <p:cNvPr id="8" name="TextBox 7">
            <a:extLst>
              <a:ext uri="{FF2B5EF4-FFF2-40B4-BE49-F238E27FC236}">
                <a16:creationId xmlns:a16="http://schemas.microsoft.com/office/drawing/2014/main" id="{FB2D5B09-3124-43C1-A924-6281A8B4835C}"/>
              </a:ext>
            </a:extLst>
          </p:cNvPr>
          <p:cNvSpPr txBox="1"/>
          <p:nvPr/>
        </p:nvSpPr>
        <p:spPr>
          <a:xfrm>
            <a:off x="527611" y="5241013"/>
            <a:ext cx="5303520" cy="830997"/>
          </a:xfrm>
          <a:prstGeom prst="rect">
            <a:avLst/>
          </a:prstGeom>
          <a:noFill/>
        </p:spPr>
        <p:txBody>
          <a:bodyPr wrap="square">
            <a:spAutoFit/>
          </a:bodyPr>
          <a:lstStyle/>
          <a:p>
            <a:pPr marL="285750" lvl="0" indent="-285750">
              <a:buFont typeface="Arial" panose="020B0604020202020204" pitchFamily="34" charset="0"/>
              <a:buChar char="•"/>
            </a:pPr>
            <a:r>
              <a:rPr lang="en-US" sz="1600" dirty="0"/>
              <a:t>Low in-sample &amp; out-of-sample errors</a:t>
            </a:r>
          </a:p>
          <a:p>
            <a:pPr marL="285750" lvl="0" indent="-285750">
              <a:buFont typeface="Arial" panose="020B0604020202020204" pitchFamily="34" charset="0"/>
              <a:buChar char="•"/>
            </a:pPr>
            <a:r>
              <a:rPr lang="en-US" sz="1600" dirty="0"/>
              <a:t>The selected model can capture the conditional variance of the time series (as noted with gray lines)</a:t>
            </a:r>
          </a:p>
        </p:txBody>
      </p:sp>
      <p:sp>
        <p:nvSpPr>
          <p:cNvPr id="10" name="TextBox 9">
            <a:extLst>
              <a:ext uri="{FF2B5EF4-FFF2-40B4-BE49-F238E27FC236}">
                <a16:creationId xmlns:a16="http://schemas.microsoft.com/office/drawing/2014/main" id="{D8D860F0-3C6E-47AC-BC36-7C06E0D5B901}"/>
              </a:ext>
            </a:extLst>
          </p:cNvPr>
          <p:cNvSpPr txBox="1"/>
          <p:nvPr/>
        </p:nvSpPr>
        <p:spPr>
          <a:xfrm>
            <a:off x="6358742" y="5241013"/>
            <a:ext cx="5305647" cy="830997"/>
          </a:xfrm>
          <a:prstGeom prst="rect">
            <a:avLst/>
          </a:prstGeom>
          <a:noFill/>
        </p:spPr>
        <p:txBody>
          <a:bodyPr wrap="square">
            <a:spAutoFit/>
          </a:bodyPr>
          <a:lstStyle/>
          <a:p>
            <a:pPr marL="285750" lvl="0" indent="-285750">
              <a:buFont typeface="Arial" panose="020B0604020202020204" pitchFamily="34" charset="0"/>
              <a:buChar char="•"/>
            </a:pPr>
            <a:r>
              <a:rPr lang="en-US" sz="1600" dirty="0">
                <a:solidFill>
                  <a:schemeClr val="tx1"/>
                </a:solidFill>
              </a:rPr>
              <a:t>The residuals from this model appear to be white noise.</a:t>
            </a:r>
          </a:p>
          <a:p>
            <a:pPr marL="285750" lvl="0" indent="-285750">
              <a:buFont typeface="Arial" panose="020B0604020202020204" pitchFamily="34" charset="0"/>
              <a:buChar char="•"/>
            </a:pPr>
            <a:r>
              <a:rPr lang="en-US" sz="1600" dirty="0">
                <a:solidFill>
                  <a:schemeClr val="tx1"/>
                </a:solidFill>
              </a:rPr>
              <a:t>There is one significant lag at 15, but this is likely due to chance from the 95% CI.</a:t>
            </a:r>
          </a:p>
        </p:txBody>
      </p:sp>
      <p:pic>
        <p:nvPicPr>
          <p:cNvPr id="4" name="Picture 3" descr="A picture containing histogram&#10;&#10;Description automatically generated">
            <a:extLst>
              <a:ext uri="{FF2B5EF4-FFF2-40B4-BE49-F238E27FC236}">
                <a16:creationId xmlns:a16="http://schemas.microsoft.com/office/drawing/2014/main" id="{EB79726F-CB44-4885-AC33-F84EB877D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899" y="2381130"/>
            <a:ext cx="4517516" cy="2842984"/>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B6B52335-8EA6-B40B-5F14-DC55CA02C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314" y="2380730"/>
            <a:ext cx="4518787" cy="2843784"/>
          </a:xfrm>
          <a:prstGeom prst="rect">
            <a:avLst/>
          </a:prstGeom>
        </p:spPr>
      </p:pic>
    </p:spTree>
    <p:extLst>
      <p:ext uri="{BB962C8B-B14F-4D97-AF65-F5344CB8AC3E}">
        <p14:creationId xmlns:p14="http://schemas.microsoft.com/office/powerpoint/2010/main" val="386777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A hand holding a pile of coffee beans&#10;&#10;Description automatically generated with medium confidence">
            <a:extLst>
              <a:ext uri="{FF2B5EF4-FFF2-40B4-BE49-F238E27FC236}">
                <a16:creationId xmlns:a16="http://schemas.microsoft.com/office/drawing/2014/main" id="{5F060456-F020-433B-A3A6-2F90800F0DC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BE7474-6BB1-45CA-95CE-1B1DBF49CD92}"/>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Discussion</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20E8B8-B2B0-42C5-9B99-CAC571BEA4F0}"/>
              </a:ext>
            </a:extLst>
          </p:cNvPr>
          <p:cNvSpPr>
            <a:spLocks noGrp="1"/>
          </p:cNvSpPr>
          <p:nvPr>
            <p:ph idx="1"/>
          </p:nvPr>
        </p:nvSpPr>
        <p:spPr>
          <a:xfrm>
            <a:off x="4895388" y="1065862"/>
            <a:ext cx="7098137" cy="4726276"/>
          </a:xfrm>
        </p:spPr>
        <p:txBody>
          <a:bodyPr anchor="ctr">
            <a:noAutofit/>
          </a:bodyPr>
          <a:lstStyle/>
          <a:p>
            <a:pPr algn="just"/>
            <a:r>
              <a:rPr lang="en-US" sz="2000" dirty="0">
                <a:solidFill>
                  <a:srgbClr val="FFFFFF"/>
                </a:solidFill>
              </a:rPr>
              <a:t>Converting from daily to average monthly future prices can potentially remove key information from the time series, </a:t>
            </a:r>
            <a:r>
              <a:rPr lang="en-US" sz="2000" dirty="0">
                <a:solidFill>
                  <a:srgbClr val="FF0000"/>
                </a:solidFill>
              </a:rPr>
              <a:t>however aggregation was necessary to conduct the multivariate analysis. </a:t>
            </a:r>
          </a:p>
          <a:p>
            <a:pPr algn="just"/>
            <a:r>
              <a:rPr lang="en-US" sz="2000" dirty="0">
                <a:solidFill>
                  <a:srgbClr val="FFFFFF"/>
                </a:solidFill>
              </a:rPr>
              <a:t>Literature mentions that attempting to predict commodity futures is difficult/impossible. There are researchers using machine learning techniques to overcome this, e.g., long- and short-term time series networks (</a:t>
            </a:r>
            <a:r>
              <a:rPr lang="en-US" sz="2000" dirty="0" err="1">
                <a:solidFill>
                  <a:srgbClr val="FFFFFF"/>
                </a:solidFill>
              </a:rPr>
              <a:t>LSTNet</a:t>
            </a:r>
            <a:r>
              <a:rPr lang="en-US" sz="2000" dirty="0">
                <a:solidFill>
                  <a:srgbClr val="FFFFFF"/>
                </a:solidFill>
              </a:rPr>
              <a:t>).</a:t>
            </a:r>
            <a:r>
              <a:rPr lang="en-US" sz="2000" baseline="30000" dirty="0">
                <a:solidFill>
                  <a:srgbClr val="FFFFFF"/>
                </a:solidFill>
              </a:rPr>
              <a:t>13</a:t>
            </a:r>
          </a:p>
        </p:txBody>
      </p:sp>
    </p:spTree>
    <p:extLst>
      <p:ext uri="{BB962C8B-B14F-4D97-AF65-F5344CB8AC3E}">
        <p14:creationId xmlns:p14="http://schemas.microsoft.com/office/powerpoint/2010/main" val="23307539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variety cacao pods">
            <a:extLst>
              <a:ext uri="{FF2B5EF4-FFF2-40B4-BE49-F238E27FC236}">
                <a16:creationId xmlns:a16="http://schemas.microsoft.com/office/drawing/2014/main" id="{F2F82CB8-AEB9-4D0A-AAB7-818DB1C6D040}"/>
              </a:ext>
            </a:extLst>
          </p:cNvPr>
          <p:cNvPicPr>
            <a:picLocks noChangeAspect="1"/>
          </p:cNvPicPr>
          <p:nvPr/>
        </p:nvPicPr>
        <p:blipFill rotWithShape="1">
          <a:blip r:embed="rId2">
            <a:extLst>
              <a:ext uri="{28A0092B-C50C-407E-A947-70E740481C1C}">
                <a14:useLocalDpi xmlns:a14="http://schemas.microsoft.com/office/drawing/2010/main" val="0"/>
              </a:ext>
            </a:extLst>
          </a:blip>
          <a:srcRect t="11851" b="3895"/>
          <a:stretch/>
        </p:blipFill>
        <p:spPr>
          <a:xfrm>
            <a:off x="20" y="1282"/>
            <a:ext cx="12191980" cy="6856718"/>
          </a:xfrm>
          <a:prstGeom prst="rect">
            <a:avLst/>
          </a:prstGeom>
        </p:spPr>
      </p:pic>
      <p:sp>
        <p:nvSpPr>
          <p:cNvPr id="8" name="Content Placeholder 2">
            <a:extLst>
              <a:ext uri="{FF2B5EF4-FFF2-40B4-BE49-F238E27FC236}">
                <a16:creationId xmlns:a16="http://schemas.microsoft.com/office/drawing/2014/main" id="{921BF56D-5D7E-5606-E139-D06D6561273E}"/>
              </a:ext>
            </a:extLst>
          </p:cNvPr>
          <p:cNvSpPr txBox="1">
            <a:spLocks/>
          </p:cNvSpPr>
          <p:nvPr/>
        </p:nvSpPr>
        <p:spPr>
          <a:xfrm>
            <a:off x="0" y="0"/>
            <a:ext cx="12188952" cy="6856718"/>
          </a:xfrm>
          <a:prstGeom prst="rect">
            <a:avLst/>
          </a:prstGeom>
          <a:solidFill>
            <a:schemeClr val="tx1">
              <a:alpha val="60000"/>
            </a:schemeClr>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00" dirty="0"/>
          </a:p>
        </p:txBody>
      </p:sp>
      <p:sp>
        <p:nvSpPr>
          <p:cNvPr id="3" name="Title 1">
            <a:extLst>
              <a:ext uri="{FF2B5EF4-FFF2-40B4-BE49-F238E27FC236}">
                <a16:creationId xmlns:a16="http://schemas.microsoft.com/office/drawing/2014/main" id="{24119F52-2C72-D459-7ED9-B5EBF2524F55}"/>
              </a:ext>
            </a:extLst>
          </p:cNvPr>
          <p:cNvSpPr txBox="1">
            <a:spLocks/>
          </p:cNvSpPr>
          <p:nvPr/>
        </p:nvSpPr>
        <p:spPr>
          <a:xfrm>
            <a:off x="838201" y="1065862"/>
            <a:ext cx="3313164" cy="4726276"/>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FFFFFF"/>
                </a:solidFill>
              </a:rPr>
              <a:t>Bibliography</a:t>
            </a:r>
          </a:p>
        </p:txBody>
      </p:sp>
      <p:sp>
        <p:nvSpPr>
          <p:cNvPr id="6" name="Content Placeholder 2">
            <a:extLst>
              <a:ext uri="{FF2B5EF4-FFF2-40B4-BE49-F238E27FC236}">
                <a16:creationId xmlns:a16="http://schemas.microsoft.com/office/drawing/2014/main" id="{8F2ECECB-28BB-37A4-9C68-F9D5A453E6A1}"/>
              </a:ext>
            </a:extLst>
          </p:cNvPr>
          <p:cNvSpPr txBox="1">
            <a:spLocks/>
          </p:cNvSpPr>
          <p:nvPr/>
        </p:nvSpPr>
        <p:spPr>
          <a:xfrm>
            <a:off x="4895388" y="1065862"/>
            <a:ext cx="7098137" cy="472627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“Who Exported Cocoa Beans (1801 HS4) in 2018?” The Atlas of Economic Complexity, @Harvardgrwthlab,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3"/>
              </a:rPr>
              <a:t>https://atlas.cid.harvard.edu/explore?country=undefined&amp;amp;product=804&amp;amp;year=2018&amp;amp;productClass=HS&amp;amp;target=Product&amp;amp;partner=undefined&amp;amp;startYear=1995</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 </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“Where Did Côte D'Ivoire Export Cocoa Beans (1801 HS4) to in 2018?” The Atlas of Economic Complexity, @Harvardgrwthlab,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4"/>
              </a:rPr>
              <a:t>https://atlas.cid.harvard.edu/explore?country=44&amp;amp;product=804&amp;amp;year=2018&amp;amp;productClass=HS&amp;amp;target=Product&amp;amp;partner=undefined&amp;amp;startYear=1995</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“What Is the Demand for Cocoa on the European Market?” Centre for the Promotion of Imports (CBI) Ministry of Foreign Affairs (NL),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5"/>
              </a:rPr>
              <a:t>https://www.cbi.eu/market-information/cocoa/trade-statistics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Scott,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Michon</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“Climate &amp;amp; Chocolate.” NOAA Climate.gov, 16 Feb. 2016,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6"/>
              </a:rPr>
              <a:t>https://www.climate.gov/news-features/climate-and/climate-chocolate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5 November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“ICCO Statistics: Cocoa Daily Prices.” International Cocoa Organization,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7"/>
              </a:rPr>
              <a:t>https://www.icco.org/statistics/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Accessed 30 October 2020.</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Cocks, Tim. “Foreign Banks Suspend Ivory Coast Operations.” Reuters, Thomson Reuters, 17 Feb. 2011,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8"/>
              </a:rPr>
              <a:t>https://www.reuters.com/article/us-ivorycoast-socgen/foreign-banks-suspend-ivory-coast-operations-idUSTRE71G09920110217</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hlinkClick r:id="rId9"/>
              </a:rPr>
              <a:t>https://fr.reuters.com/article/ozabs-uk-cocoa-ivorycoast-grinders-idAFKBN1</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Hongbing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Ouyang,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Xiaolu</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Wei &amp;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Qiufeng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Wu (2019) Agricultural commodity futures prices prediction via long- and short-term time series network, Journal of Applied Economics, 22:1, 468-483, DOI: 10.1080/15140326.2019.1668664 </a:t>
            </a:r>
          </a:p>
        </p:txBody>
      </p:sp>
      <p:cxnSp>
        <p:nvCxnSpPr>
          <p:cNvPr id="9" name="Straight Connector 8">
            <a:extLst>
              <a:ext uri="{FF2B5EF4-FFF2-40B4-BE49-F238E27FC236}">
                <a16:creationId xmlns:a16="http://schemas.microsoft.com/office/drawing/2014/main" id="{6D461F01-5CD4-B0DC-3756-FD4A78AB4869}"/>
              </a:ext>
            </a:extLst>
          </p:cNvPr>
          <p:cNvCxnSpPr>
            <a:cxnSpLocks/>
          </p:cNvCxnSpPr>
          <p:nvPr/>
        </p:nvCxnSpPr>
        <p:spPr>
          <a:xfrm>
            <a:off x="4650658" y="2286000"/>
            <a:ext cx="0" cy="2286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906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1250</Words>
  <Application>Microsoft Office PowerPoint</Application>
  <PresentationFormat>Widescreen</PresentationFormat>
  <Paragraphs>109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Predicting the Future Prices of Cocoa Beans on the ICE Contract Market</vt:lpstr>
      <vt:lpstr>PowerPoint Presentation</vt:lpstr>
      <vt:lpstr>      Introduction (2)</vt:lpstr>
      <vt:lpstr>      Data Exploration</vt:lpstr>
      <vt:lpstr>      Model Specification</vt:lpstr>
      <vt:lpstr>     Model Estimation</vt:lpstr>
      <vt:lpstr>      Model Validation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Time Series Analysis on The Effects of Deforestation &amp; Climate in the Ivory Coast, and European Demands on Future Prices of Cocoa Beans on the ICE Contract Market</dc:title>
  <dc:creator>Delani Cele</dc:creator>
  <cp:lastModifiedBy>Delani Cele</cp:lastModifiedBy>
  <cp:revision>186</cp:revision>
  <dcterms:created xsi:type="dcterms:W3CDTF">2022-03-18T01:43:50Z</dcterms:created>
  <dcterms:modified xsi:type="dcterms:W3CDTF">2022-11-04T23:19:34Z</dcterms:modified>
</cp:coreProperties>
</file>