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7" r:id="rId2"/>
    <p:sldId id="282" r:id="rId3"/>
    <p:sldId id="260" r:id="rId4"/>
    <p:sldId id="265" r:id="rId5"/>
    <p:sldId id="266" r:id="rId6"/>
    <p:sldId id="267" r:id="rId7"/>
    <p:sldId id="280" r:id="rId8"/>
    <p:sldId id="274"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D9918E-17DA-FBD4-204F-14343233C788}" name="Delani Cele" initials="DC" userId="43a5a6de0de5c58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A4E81"/>
    <a:srgbClr val="53CCC5"/>
    <a:srgbClr val="AE5A21"/>
    <a:srgbClr val="5B9BD5"/>
    <a:srgbClr val="70AD47"/>
    <a:srgbClr val="B45484"/>
    <a:srgbClr val="B8C2E1"/>
    <a:srgbClr val="2F528F"/>
    <a:srgbClr val="F7D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58"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1C00F-54FB-43F4-914C-90F7011C446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4B7E14CF-13CE-47DD-959E-DD80AF8FEABB}">
      <dgm:prSet phldrT="[Text]"/>
      <dgm:spPr/>
      <dgm:t>
        <a:bodyPr/>
        <a:lstStyle/>
        <a:p>
          <a:pPr algn="ctr"/>
          <a:r>
            <a:rPr lang="en-US" b="1" dirty="0"/>
            <a:t>Data Source</a:t>
          </a:r>
        </a:p>
      </dgm:t>
    </dgm:pt>
    <dgm:pt modelId="{364A7F53-58A9-41E6-A0C0-7424F4777743}" type="parTrans" cxnId="{3773851E-4C33-443B-A94D-E26880D4B33E}">
      <dgm:prSet/>
      <dgm:spPr/>
      <dgm:t>
        <a:bodyPr/>
        <a:lstStyle/>
        <a:p>
          <a:endParaRPr lang="en-US"/>
        </a:p>
      </dgm:t>
    </dgm:pt>
    <dgm:pt modelId="{E3C53F6E-8AAC-4783-8495-9EA0C0B1ED9D}" type="sibTrans" cxnId="{3773851E-4C33-443B-A94D-E26880D4B33E}">
      <dgm:prSet/>
      <dgm:spPr/>
      <dgm:t>
        <a:bodyPr/>
        <a:lstStyle/>
        <a:p>
          <a:endParaRPr lang="en-US"/>
        </a:p>
      </dgm:t>
    </dgm:pt>
    <dgm:pt modelId="{7E2BC65B-BC43-49AB-A6F3-30DE3FD970BC}">
      <dgm:prSet phldrT="[Text]"/>
      <dgm:spPr/>
      <dgm:t>
        <a:bodyPr/>
        <a:lstStyle/>
        <a:p>
          <a:pPr algn="l"/>
          <a:r>
            <a:rPr lang="en-US" b="1" dirty="0"/>
            <a:t>Cocoa Bean Traded on:</a:t>
          </a:r>
          <a:r>
            <a:rPr lang="en-US" b="0" dirty="0"/>
            <a:t> London ICE Futures</a:t>
          </a:r>
          <a:endParaRPr lang="en-US" dirty="0"/>
        </a:p>
      </dgm:t>
    </dgm:pt>
    <dgm:pt modelId="{0BD2F49B-34AF-41DB-AAC8-DB727EB64216}" type="parTrans" cxnId="{78258E0B-D012-4CF8-A28B-7815A0879093}">
      <dgm:prSet/>
      <dgm:spPr/>
      <dgm:t>
        <a:bodyPr/>
        <a:lstStyle/>
        <a:p>
          <a:endParaRPr lang="en-US"/>
        </a:p>
      </dgm:t>
    </dgm:pt>
    <dgm:pt modelId="{261FBC2B-8668-4FA3-A1AC-C62F0781E589}" type="sibTrans" cxnId="{78258E0B-D012-4CF8-A28B-7815A0879093}">
      <dgm:prSet/>
      <dgm:spPr/>
      <dgm:t>
        <a:bodyPr/>
        <a:lstStyle/>
        <a:p>
          <a:endParaRPr lang="en-US"/>
        </a:p>
      </dgm:t>
    </dgm:pt>
    <dgm:pt modelId="{AFAC1970-65CB-4EFE-89CB-C703174E8D87}">
      <dgm:prSet/>
      <dgm:spPr/>
      <dgm:t>
        <a:bodyPr/>
        <a:lstStyle/>
        <a:p>
          <a:pPr algn="l"/>
          <a:r>
            <a:rPr lang="en-US" b="1" dirty="0"/>
            <a:t>Units:</a:t>
          </a:r>
          <a:r>
            <a:rPr lang="en-US" b="0" dirty="0"/>
            <a:t> GBP/</a:t>
          </a:r>
          <a:r>
            <a:rPr lang="en-US" b="0" dirty="0" err="1"/>
            <a:t>Tonne</a:t>
          </a:r>
          <a:endParaRPr lang="en-US" b="1" dirty="0"/>
        </a:p>
      </dgm:t>
    </dgm:pt>
    <dgm:pt modelId="{2A5BA164-3201-44E4-8AA0-9A40F2C85007}" type="parTrans" cxnId="{E192613F-0FD9-4D5D-B14B-97AABB06925A}">
      <dgm:prSet/>
      <dgm:spPr/>
      <dgm:t>
        <a:bodyPr/>
        <a:lstStyle/>
        <a:p>
          <a:endParaRPr lang="en-US"/>
        </a:p>
      </dgm:t>
    </dgm:pt>
    <dgm:pt modelId="{58549369-83B2-4392-8BCE-B1106F13D942}" type="sibTrans" cxnId="{E192613F-0FD9-4D5D-B14B-97AABB06925A}">
      <dgm:prSet/>
      <dgm:spPr/>
      <dgm:t>
        <a:bodyPr/>
        <a:lstStyle/>
        <a:p>
          <a:endParaRPr lang="en-US"/>
        </a:p>
      </dgm:t>
    </dgm:pt>
    <dgm:pt modelId="{69C3E050-0E8D-42FA-919C-422E716FCCAB}">
      <dgm:prSet/>
      <dgm:spPr/>
      <dgm:t>
        <a:bodyPr/>
        <a:lstStyle/>
        <a:p>
          <a:pPr algn="l"/>
          <a:r>
            <a:rPr lang="en-US" b="1" dirty="0"/>
            <a:t>Date:</a:t>
          </a:r>
          <a:r>
            <a:rPr lang="en-US" b="0" dirty="0"/>
            <a:t> 2000-2019 (daily)</a:t>
          </a:r>
          <a:endParaRPr lang="en-US" b="1" dirty="0"/>
        </a:p>
      </dgm:t>
    </dgm:pt>
    <dgm:pt modelId="{8BEFFC9D-57EE-4E7C-A44C-9B98BE3B82E9}" type="parTrans" cxnId="{395E2D63-BD76-43FC-B119-DCA0270D12B8}">
      <dgm:prSet/>
      <dgm:spPr/>
      <dgm:t>
        <a:bodyPr/>
        <a:lstStyle/>
        <a:p>
          <a:endParaRPr lang="en-US"/>
        </a:p>
      </dgm:t>
    </dgm:pt>
    <dgm:pt modelId="{80284FC9-3CD4-4351-8718-D44D335DA73C}" type="sibTrans" cxnId="{395E2D63-BD76-43FC-B119-DCA0270D12B8}">
      <dgm:prSet/>
      <dgm:spPr/>
      <dgm:t>
        <a:bodyPr/>
        <a:lstStyle/>
        <a:p>
          <a:endParaRPr lang="en-US"/>
        </a:p>
      </dgm:t>
    </dgm:pt>
    <dgm:pt modelId="{DFB2FFB2-E187-4691-911E-A2B34118F416}">
      <dgm:prSet/>
      <dgm:spPr/>
      <dgm:t>
        <a:bodyPr/>
        <a:lstStyle/>
        <a:p>
          <a:pPr algn="l"/>
          <a:r>
            <a:rPr lang="en-US" b="1" dirty="0"/>
            <a:t>Data Source:</a:t>
          </a:r>
          <a:r>
            <a:rPr lang="en-US" b="0" dirty="0"/>
            <a:t> International Cocoa Organization (ICCO)</a:t>
          </a:r>
          <a:r>
            <a:rPr lang="en-US" b="0" baseline="30000" dirty="0"/>
            <a:t>6</a:t>
          </a:r>
          <a:endParaRPr lang="en-US" b="1" baseline="30000" dirty="0"/>
        </a:p>
      </dgm:t>
    </dgm:pt>
    <dgm:pt modelId="{CF903C32-B25A-4AAD-95F6-66103D3E15DE}" type="parTrans" cxnId="{0BCE70AB-BAA8-4ADA-80A6-4E5E39049E05}">
      <dgm:prSet/>
      <dgm:spPr/>
      <dgm:t>
        <a:bodyPr/>
        <a:lstStyle/>
        <a:p>
          <a:endParaRPr lang="en-US"/>
        </a:p>
      </dgm:t>
    </dgm:pt>
    <dgm:pt modelId="{E334BCE1-4B6E-49DE-860E-7EDDFC936CCC}" type="sibTrans" cxnId="{0BCE70AB-BAA8-4ADA-80A6-4E5E39049E05}">
      <dgm:prSet/>
      <dgm:spPr/>
      <dgm:t>
        <a:bodyPr/>
        <a:lstStyle/>
        <a:p>
          <a:endParaRPr lang="en-US"/>
        </a:p>
      </dgm:t>
    </dgm:pt>
    <dgm:pt modelId="{8320CB79-485F-43A9-BAA2-307E323F9D6C}">
      <dgm:prSet/>
      <dgm:spPr/>
      <dgm:t>
        <a:bodyPr/>
        <a:lstStyle/>
        <a:p>
          <a:pPr algn="l"/>
          <a:r>
            <a:rPr lang="en-US" b="0" dirty="0"/>
            <a:t>Aggregated to monthly averages</a:t>
          </a:r>
        </a:p>
      </dgm:t>
    </dgm:pt>
    <dgm:pt modelId="{1AD1F037-787B-49F7-BE00-BD783939A2D4}" type="parTrans" cxnId="{16E3759E-0A69-402F-9F55-FCC77B546B88}">
      <dgm:prSet/>
      <dgm:spPr/>
      <dgm:t>
        <a:bodyPr/>
        <a:lstStyle/>
        <a:p>
          <a:endParaRPr lang="en-US"/>
        </a:p>
      </dgm:t>
    </dgm:pt>
    <dgm:pt modelId="{D833BC6F-9D51-426F-8CE9-1E3F353CD434}" type="sibTrans" cxnId="{16E3759E-0A69-402F-9F55-FCC77B546B88}">
      <dgm:prSet/>
      <dgm:spPr/>
      <dgm:t>
        <a:bodyPr/>
        <a:lstStyle/>
        <a:p>
          <a:endParaRPr lang="en-US"/>
        </a:p>
      </dgm:t>
    </dgm:pt>
    <dgm:pt modelId="{68D3624F-C067-4418-8C09-6AE26D1DC4C5}">
      <dgm:prSet phldrT="[Text]"/>
      <dgm:spPr/>
      <dgm:t>
        <a:bodyPr/>
        <a:lstStyle/>
        <a:p>
          <a:pPr algn="ctr"/>
          <a:r>
            <a:rPr lang="en-US" b="1" dirty="0"/>
            <a:t>Objective</a:t>
          </a:r>
        </a:p>
      </dgm:t>
    </dgm:pt>
    <dgm:pt modelId="{F78A6E46-42EC-47F0-9CDD-B7945E70266C}" type="parTrans" cxnId="{B5E0BB18-2AE4-4210-A21D-BDB17AC400D7}">
      <dgm:prSet/>
      <dgm:spPr/>
      <dgm:t>
        <a:bodyPr/>
        <a:lstStyle/>
        <a:p>
          <a:endParaRPr lang="en-US"/>
        </a:p>
      </dgm:t>
    </dgm:pt>
    <dgm:pt modelId="{25CBF027-47D7-4381-B3AB-6E5AB2A34064}" type="sibTrans" cxnId="{B5E0BB18-2AE4-4210-A21D-BDB17AC400D7}">
      <dgm:prSet/>
      <dgm:spPr/>
      <dgm:t>
        <a:bodyPr/>
        <a:lstStyle/>
        <a:p>
          <a:endParaRPr lang="en-US"/>
        </a:p>
      </dgm:t>
    </dgm:pt>
    <dgm:pt modelId="{5962531E-81AC-4861-AB1E-051968BF72CF}">
      <dgm:prSet phldrT="[Text]"/>
      <dgm:spPr/>
      <dgm:t>
        <a:bodyPr/>
        <a:lstStyle/>
        <a:p>
          <a:pPr algn="l"/>
          <a:r>
            <a:rPr lang="en-US" b="0" dirty="0"/>
            <a:t>Can future prices of cocoa beans on the ICE London contract market be forecasted between 2010 &amp; 2019? </a:t>
          </a:r>
        </a:p>
      </dgm:t>
    </dgm:pt>
    <dgm:pt modelId="{D3686726-5C2A-4F67-B9B8-9C8CAEAEC2E3}" type="parTrans" cxnId="{C7C038C7-E42F-4864-BBFB-C3284396F2C4}">
      <dgm:prSet/>
      <dgm:spPr/>
      <dgm:t>
        <a:bodyPr/>
        <a:lstStyle/>
        <a:p>
          <a:endParaRPr lang="en-US"/>
        </a:p>
      </dgm:t>
    </dgm:pt>
    <dgm:pt modelId="{D87C75D5-C12B-42FE-BB4B-AD4EDE899D7F}" type="sibTrans" cxnId="{C7C038C7-E42F-4864-BBFB-C3284396F2C4}">
      <dgm:prSet/>
      <dgm:spPr/>
      <dgm:t>
        <a:bodyPr/>
        <a:lstStyle/>
        <a:p>
          <a:endParaRPr lang="en-US"/>
        </a:p>
      </dgm:t>
    </dgm:pt>
    <dgm:pt modelId="{0BF2AAB6-DCC0-45B3-A967-129A17D586A6}" type="pres">
      <dgm:prSet presAssocID="{38F1C00F-54FB-43F4-914C-90F7011C4467}" presName="diagram" presStyleCnt="0">
        <dgm:presLayoutVars>
          <dgm:dir/>
          <dgm:resizeHandles val="exact"/>
        </dgm:presLayoutVars>
      </dgm:prSet>
      <dgm:spPr/>
    </dgm:pt>
    <dgm:pt modelId="{5BFE017F-604D-4965-858A-04563A7ACAA5}" type="pres">
      <dgm:prSet presAssocID="{68D3624F-C067-4418-8C09-6AE26D1DC4C5}" presName="node" presStyleLbl="node1" presStyleIdx="0" presStyleCnt="2">
        <dgm:presLayoutVars>
          <dgm:bulletEnabled val="1"/>
        </dgm:presLayoutVars>
      </dgm:prSet>
      <dgm:spPr/>
    </dgm:pt>
    <dgm:pt modelId="{47EFA6D7-02A9-4E23-8F78-61B35D53BA45}" type="pres">
      <dgm:prSet presAssocID="{25CBF027-47D7-4381-B3AB-6E5AB2A34064}" presName="sibTrans" presStyleCnt="0"/>
      <dgm:spPr/>
    </dgm:pt>
    <dgm:pt modelId="{520DFB2D-1D01-4362-BC76-55C30397E03B}" type="pres">
      <dgm:prSet presAssocID="{4B7E14CF-13CE-47DD-959E-DD80AF8FEABB}" presName="node" presStyleLbl="node1" presStyleIdx="1" presStyleCnt="2">
        <dgm:presLayoutVars>
          <dgm:bulletEnabled val="1"/>
        </dgm:presLayoutVars>
      </dgm:prSet>
      <dgm:spPr/>
    </dgm:pt>
  </dgm:ptLst>
  <dgm:cxnLst>
    <dgm:cxn modelId="{2CF59700-C828-4164-B94F-4292CAC70989}" type="presOf" srcId="{DFB2FFB2-E187-4691-911E-A2B34118F416}" destId="{520DFB2D-1D01-4362-BC76-55C30397E03B}" srcOrd="0" destOrd="5" presId="urn:microsoft.com/office/officeart/2005/8/layout/default"/>
    <dgm:cxn modelId="{78258E0B-D012-4CF8-A28B-7815A0879093}" srcId="{4B7E14CF-13CE-47DD-959E-DD80AF8FEABB}" destId="{7E2BC65B-BC43-49AB-A6F3-30DE3FD970BC}" srcOrd="0" destOrd="0" parTransId="{0BD2F49B-34AF-41DB-AAC8-DB727EB64216}" sibTransId="{261FBC2B-8668-4FA3-A1AC-C62F0781E589}"/>
    <dgm:cxn modelId="{DFA4C30C-31A4-4DEB-B9B4-67CAB3ECBA49}" type="presOf" srcId="{69C3E050-0E8D-42FA-919C-422E716FCCAB}" destId="{520DFB2D-1D01-4362-BC76-55C30397E03B}" srcOrd="0" destOrd="3" presId="urn:microsoft.com/office/officeart/2005/8/layout/default"/>
    <dgm:cxn modelId="{B5E0BB18-2AE4-4210-A21D-BDB17AC400D7}" srcId="{38F1C00F-54FB-43F4-914C-90F7011C4467}" destId="{68D3624F-C067-4418-8C09-6AE26D1DC4C5}" srcOrd="0" destOrd="0" parTransId="{F78A6E46-42EC-47F0-9CDD-B7945E70266C}" sibTransId="{25CBF027-47D7-4381-B3AB-6E5AB2A34064}"/>
    <dgm:cxn modelId="{3773851E-4C33-443B-A94D-E26880D4B33E}" srcId="{38F1C00F-54FB-43F4-914C-90F7011C4467}" destId="{4B7E14CF-13CE-47DD-959E-DD80AF8FEABB}" srcOrd="1" destOrd="0" parTransId="{364A7F53-58A9-41E6-A0C0-7424F4777743}" sibTransId="{E3C53F6E-8AAC-4783-8495-9EA0C0B1ED9D}"/>
    <dgm:cxn modelId="{A0DA5221-7255-41DD-9B9E-E8E543BB99FB}" type="presOf" srcId="{38F1C00F-54FB-43F4-914C-90F7011C4467}" destId="{0BF2AAB6-DCC0-45B3-A967-129A17D586A6}" srcOrd="0" destOrd="0" presId="urn:microsoft.com/office/officeart/2005/8/layout/default"/>
    <dgm:cxn modelId="{838C502B-2DA2-4AA8-86CD-5E196DC251FA}" type="presOf" srcId="{7E2BC65B-BC43-49AB-A6F3-30DE3FD970BC}" destId="{520DFB2D-1D01-4362-BC76-55C30397E03B}" srcOrd="0" destOrd="1" presId="urn:microsoft.com/office/officeart/2005/8/layout/default"/>
    <dgm:cxn modelId="{F01CF639-D1DB-4384-B08D-E917473A8303}" type="presOf" srcId="{68D3624F-C067-4418-8C09-6AE26D1DC4C5}" destId="{5BFE017F-604D-4965-858A-04563A7ACAA5}" srcOrd="0" destOrd="0" presId="urn:microsoft.com/office/officeart/2005/8/layout/default"/>
    <dgm:cxn modelId="{E192613F-0FD9-4D5D-B14B-97AABB06925A}" srcId="{4B7E14CF-13CE-47DD-959E-DD80AF8FEABB}" destId="{AFAC1970-65CB-4EFE-89CB-C703174E8D87}" srcOrd="1" destOrd="0" parTransId="{2A5BA164-3201-44E4-8AA0-9A40F2C85007}" sibTransId="{58549369-83B2-4392-8BCE-B1106F13D942}"/>
    <dgm:cxn modelId="{395E2D63-BD76-43FC-B119-DCA0270D12B8}" srcId="{4B7E14CF-13CE-47DD-959E-DD80AF8FEABB}" destId="{69C3E050-0E8D-42FA-919C-422E716FCCAB}" srcOrd="2" destOrd="0" parTransId="{8BEFFC9D-57EE-4E7C-A44C-9B98BE3B82E9}" sibTransId="{80284FC9-3CD4-4351-8718-D44D335DA73C}"/>
    <dgm:cxn modelId="{5DD07D66-01BC-451F-926E-7A7519A86CD0}" type="presOf" srcId="{5962531E-81AC-4861-AB1E-051968BF72CF}" destId="{5BFE017F-604D-4965-858A-04563A7ACAA5}" srcOrd="0" destOrd="1" presId="urn:microsoft.com/office/officeart/2005/8/layout/default"/>
    <dgm:cxn modelId="{8393336C-7F2E-4E4A-855C-C161B90DBBD2}" type="presOf" srcId="{8320CB79-485F-43A9-BAA2-307E323F9D6C}" destId="{520DFB2D-1D01-4362-BC76-55C30397E03B}" srcOrd="0" destOrd="4" presId="urn:microsoft.com/office/officeart/2005/8/layout/default"/>
    <dgm:cxn modelId="{8B523381-1927-4495-86B2-768386016BDA}" type="presOf" srcId="{4B7E14CF-13CE-47DD-959E-DD80AF8FEABB}" destId="{520DFB2D-1D01-4362-BC76-55C30397E03B}" srcOrd="0" destOrd="0" presId="urn:microsoft.com/office/officeart/2005/8/layout/default"/>
    <dgm:cxn modelId="{16E3759E-0A69-402F-9F55-FCC77B546B88}" srcId="{69C3E050-0E8D-42FA-919C-422E716FCCAB}" destId="{8320CB79-485F-43A9-BAA2-307E323F9D6C}" srcOrd="0" destOrd="0" parTransId="{1AD1F037-787B-49F7-BE00-BD783939A2D4}" sibTransId="{D833BC6F-9D51-426F-8CE9-1E3F353CD434}"/>
    <dgm:cxn modelId="{87B47FA0-B165-45AF-A98A-926F99BBD531}" type="presOf" srcId="{AFAC1970-65CB-4EFE-89CB-C703174E8D87}" destId="{520DFB2D-1D01-4362-BC76-55C30397E03B}" srcOrd="0" destOrd="2" presId="urn:microsoft.com/office/officeart/2005/8/layout/default"/>
    <dgm:cxn modelId="{0BCE70AB-BAA8-4ADA-80A6-4E5E39049E05}" srcId="{4B7E14CF-13CE-47DD-959E-DD80AF8FEABB}" destId="{DFB2FFB2-E187-4691-911E-A2B34118F416}" srcOrd="3" destOrd="0" parTransId="{CF903C32-B25A-4AAD-95F6-66103D3E15DE}" sibTransId="{E334BCE1-4B6E-49DE-860E-7EDDFC936CCC}"/>
    <dgm:cxn modelId="{C7C038C7-E42F-4864-BBFB-C3284396F2C4}" srcId="{68D3624F-C067-4418-8C09-6AE26D1DC4C5}" destId="{5962531E-81AC-4861-AB1E-051968BF72CF}" srcOrd="0" destOrd="0" parTransId="{D3686726-5C2A-4F67-B9B8-9C8CAEAEC2E3}" sibTransId="{D87C75D5-C12B-42FE-BB4B-AD4EDE899D7F}"/>
    <dgm:cxn modelId="{7B4384E0-5F8B-454A-8E10-E85072D84CE6}" type="presParOf" srcId="{0BF2AAB6-DCC0-45B3-A967-129A17D586A6}" destId="{5BFE017F-604D-4965-858A-04563A7ACAA5}" srcOrd="0" destOrd="0" presId="urn:microsoft.com/office/officeart/2005/8/layout/default"/>
    <dgm:cxn modelId="{E8BF94C1-DD65-4384-AB30-B84E86655B92}" type="presParOf" srcId="{0BF2AAB6-DCC0-45B3-A967-129A17D586A6}" destId="{47EFA6D7-02A9-4E23-8F78-61B35D53BA45}" srcOrd="1" destOrd="0" presId="urn:microsoft.com/office/officeart/2005/8/layout/default"/>
    <dgm:cxn modelId="{39D1AB50-E847-4C19-97F1-94C12F5DCE14}" type="presParOf" srcId="{0BF2AAB6-DCC0-45B3-A967-129A17D586A6}" destId="{520DFB2D-1D01-4362-BC76-55C30397E03B}" srcOrd="2" destOrd="0" presId="urn:microsoft.com/office/officeart/2005/8/layout/defaul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377497-1E8A-44C9-ABEA-775DAD96AF0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7C50551-28D3-418D-A795-BCD35FCC1694}">
      <dgm:prSet phldrT="[Text]" custT="1"/>
      <dgm:spPr/>
      <dgm:t>
        <a:bodyPr/>
        <a:lstStyle/>
        <a:p>
          <a:r>
            <a:rPr lang="en-US" sz="2000" b="1" u="none" dirty="0"/>
            <a:t>ACF (log-difference)</a:t>
          </a:r>
          <a:endParaRPr lang="en-US" sz="2000" b="1" u="sng" dirty="0"/>
        </a:p>
      </dgm:t>
    </dgm:pt>
    <dgm:pt modelId="{087926BC-9682-4EBB-ACB0-8B9660150D80}" type="parTrans" cxnId="{35AD3ACF-8A3A-4066-B906-736C2B287A41}">
      <dgm:prSet/>
      <dgm:spPr/>
      <dgm:t>
        <a:bodyPr/>
        <a:lstStyle/>
        <a:p>
          <a:endParaRPr lang="en-US"/>
        </a:p>
      </dgm:t>
    </dgm:pt>
    <dgm:pt modelId="{BCCF823E-383E-4628-AD3D-0140B19EA55E}" type="sibTrans" cxnId="{35AD3ACF-8A3A-4066-B906-736C2B287A41}">
      <dgm:prSet/>
      <dgm:spPr/>
      <dgm:t>
        <a:bodyPr/>
        <a:lstStyle/>
        <a:p>
          <a:endParaRPr lang="en-US"/>
        </a:p>
      </dgm:t>
    </dgm:pt>
    <dgm:pt modelId="{9737DB1F-77BB-4744-A00A-741469BB491E}">
      <dgm:prSet phldrT="[Text]"/>
      <dgm:spPr/>
      <dgm:t>
        <a:bodyPr/>
        <a:lstStyle/>
        <a:p>
          <a:pPr algn="l"/>
          <a:r>
            <a:rPr lang="en-US" sz="2000" b="1" u="none" dirty="0"/>
            <a:t>PACF (log-difference)</a:t>
          </a:r>
          <a:endParaRPr lang="en-US" sz="2000" dirty="0"/>
        </a:p>
      </dgm:t>
    </dgm:pt>
    <dgm:pt modelId="{714E99DD-4E4E-4D96-89A3-8A31571CB5C9}" type="parTrans" cxnId="{58B61E6F-EE73-43E6-8512-107CAB1471CE}">
      <dgm:prSet/>
      <dgm:spPr/>
      <dgm:t>
        <a:bodyPr/>
        <a:lstStyle/>
        <a:p>
          <a:endParaRPr lang="en-US"/>
        </a:p>
      </dgm:t>
    </dgm:pt>
    <dgm:pt modelId="{B4E82E9E-7414-456E-AE67-DE71C759458D}" type="sibTrans" cxnId="{58B61E6F-EE73-43E6-8512-107CAB1471CE}">
      <dgm:prSet/>
      <dgm:spPr/>
      <dgm:t>
        <a:bodyPr/>
        <a:lstStyle/>
        <a:p>
          <a:endParaRPr lang="en-US"/>
        </a:p>
      </dgm:t>
    </dgm:pt>
    <dgm:pt modelId="{D87D5402-D001-400E-A56E-96B8DA2CBDE0}">
      <dgm:prSet custT="1"/>
      <dgm:spPr/>
      <dgm:t>
        <a:bodyPr/>
        <a:lstStyle/>
        <a:p>
          <a:r>
            <a:rPr lang="en-US" sz="1800" b="0" u="none" dirty="0"/>
            <a:t>by chance from 95% CI</a:t>
          </a:r>
        </a:p>
      </dgm:t>
    </dgm:pt>
    <dgm:pt modelId="{7DE42CF5-F02B-44F6-A7F5-00D056AC9CB5}" type="parTrans" cxnId="{8C98A284-E0D7-4678-87CD-7C17BAAB9968}">
      <dgm:prSet/>
      <dgm:spPr/>
      <dgm:t>
        <a:bodyPr/>
        <a:lstStyle/>
        <a:p>
          <a:endParaRPr lang="en-US"/>
        </a:p>
      </dgm:t>
    </dgm:pt>
    <dgm:pt modelId="{2825D6F5-DF5E-47E2-AA1D-21C9DF951AB4}" type="sibTrans" cxnId="{8C98A284-E0D7-4678-87CD-7C17BAAB9968}">
      <dgm:prSet/>
      <dgm:spPr/>
      <dgm:t>
        <a:bodyPr/>
        <a:lstStyle/>
        <a:p>
          <a:endParaRPr lang="en-US"/>
        </a:p>
      </dgm:t>
    </dgm:pt>
    <dgm:pt modelId="{6483F4F6-43E4-475C-AD25-279C051BA0F1}">
      <dgm:prSet custT="1"/>
      <dgm:spPr/>
      <dgm:t>
        <a:bodyPr/>
        <a:lstStyle/>
        <a:p>
          <a:r>
            <a:rPr lang="en-US" sz="1800" b="0" u="none" dirty="0"/>
            <a:t>→ Random walk model</a:t>
          </a:r>
        </a:p>
      </dgm:t>
    </dgm:pt>
    <dgm:pt modelId="{33348326-64F5-4329-83D3-84F98AD41383}" type="parTrans" cxnId="{5847E03C-56A7-4815-9E0C-EA0ACEE7677B}">
      <dgm:prSet/>
      <dgm:spPr/>
      <dgm:t>
        <a:bodyPr/>
        <a:lstStyle/>
        <a:p>
          <a:endParaRPr lang="en-US"/>
        </a:p>
      </dgm:t>
    </dgm:pt>
    <dgm:pt modelId="{95F1452F-6D34-47E7-B1D0-66A5491606F0}" type="sibTrans" cxnId="{5847E03C-56A7-4815-9E0C-EA0ACEE7677B}">
      <dgm:prSet/>
      <dgm:spPr/>
      <dgm:t>
        <a:bodyPr/>
        <a:lstStyle/>
        <a:p>
          <a:endParaRPr lang="en-US"/>
        </a:p>
      </dgm:t>
    </dgm:pt>
    <dgm:pt modelId="{A6D0EE9D-8144-452E-ABFD-6052EAFBC14A}">
      <dgm:prSet phldrT="[Text]"/>
      <dgm:spPr/>
      <dgm:t>
        <a:bodyPr/>
        <a:lstStyle/>
        <a:p>
          <a:pPr algn="l"/>
          <a:r>
            <a:rPr lang="en-US" sz="2000" b="1" u="none" dirty="0"/>
            <a:t>ACF (log-difference</a:t>
          </a:r>
          <a:r>
            <a:rPr lang="en-US" sz="2000" b="1" u="none" baseline="30000" dirty="0"/>
            <a:t>2</a:t>
          </a:r>
          <a:r>
            <a:rPr lang="en-US" sz="2000" b="1" u="none" dirty="0"/>
            <a:t>)</a:t>
          </a:r>
          <a:endParaRPr lang="en-US" sz="2000" dirty="0"/>
        </a:p>
      </dgm:t>
    </dgm:pt>
    <dgm:pt modelId="{03FB7B37-2052-485A-94B2-BE294D16C358}" type="sibTrans" cxnId="{438BFD30-EF23-499A-ACA6-A574B7B8DF19}">
      <dgm:prSet/>
      <dgm:spPr/>
      <dgm:t>
        <a:bodyPr/>
        <a:lstStyle/>
        <a:p>
          <a:endParaRPr lang="en-US"/>
        </a:p>
      </dgm:t>
    </dgm:pt>
    <dgm:pt modelId="{BB0D0825-0EF6-4A1D-BD9F-728384A70499}" type="parTrans" cxnId="{438BFD30-EF23-499A-ACA6-A574B7B8DF19}">
      <dgm:prSet/>
      <dgm:spPr/>
      <dgm:t>
        <a:bodyPr/>
        <a:lstStyle/>
        <a:p>
          <a:endParaRPr lang="en-US"/>
        </a:p>
      </dgm:t>
    </dgm:pt>
    <dgm:pt modelId="{E185724F-7374-4507-A43C-5CBB5221FC04}">
      <dgm:prSet phldrT="[Text]" custT="1"/>
      <dgm:spPr/>
      <dgm:t>
        <a:bodyPr/>
        <a:lstStyle/>
        <a:p>
          <a:pPr algn="l"/>
          <a:r>
            <a:rPr lang="en-US" sz="1800" b="0" u="none" dirty="0"/>
            <a:t>High volatility</a:t>
          </a:r>
          <a:endParaRPr lang="en-US" sz="1800" b="0" dirty="0"/>
        </a:p>
      </dgm:t>
    </dgm:pt>
    <dgm:pt modelId="{CCB4EBA5-FB0D-4D7E-9178-69E82CA85BF7}" type="parTrans" cxnId="{1D4A71DD-512E-4188-9048-2963EEE09066}">
      <dgm:prSet/>
      <dgm:spPr/>
      <dgm:t>
        <a:bodyPr/>
        <a:lstStyle/>
        <a:p>
          <a:endParaRPr lang="en-US"/>
        </a:p>
      </dgm:t>
    </dgm:pt>
    <dgm:pt modelId="{1E9CA651-42A2-4F5E-8D03-7BF42525A5A0}" type="sibTrans" cxnId="{1D4A71DD-512E-4188-9048-2963EEE09066}">
      <dgm:prSet/>
      <dgm:spPr/>
      <dgm:t>
        <a:bodyPr/>
        <a:lstStyle/>
        <a:p>
          <a:endParaRPr lang="en-US"/>
        </a:p>
      </dgm:t>
    </dgm:pt>
    <dgm:pt modelId="{F73B2C7D-35B2-44A2-A9AF-4D0D4BD76AA5}">
      <dgm:prSet phldrT="[Text]" custT="1"/>
      <dgm:spPr/>
      <dgm:t>
        <a:bodyPr/>
        <a:lstStyle/>
        <a:p>
          <a:pPr algn="l"/>
          <a:r>
            <a:rPr lang="en-US" sz="1800" b="0" u="none" dirty="0"/>
            <a:t>→ GARCH(1,1) model</a:t>
          </a:r>
          <a:endParaRPr lang="en-US" sz="1800" dirty="0"/>
        </a:p>
      </dgm:t>
    </dgm:pt>
    <dgm:pt modelId="{9FEC9CE3-DE1B-4144-A120-1386EC23B77F}" type="parTrans" cxnId="{AF26DF5A-2199-4E18-B303-A510E142277A}">
      <dgm:prSet/>
      <dgm:spPr/>
      <dgm:t>
        <a:bodyPr/>
        <a:lstStyle/>
        <a:p>
          <a:endParaRPr lang="en-US"/>
        </a:p>
      </dgm:t>
    </dgm:pt>
    <dgm:pt modelId="{2C428E08-7A19-457D-810A-F4B0F6A1C891}" type="sibTrans" cxnId="{AF26DF5A-2199-4E18-B303-A510E142277A}">
      <dgm:prSet/>
      <dgm:spPr/>
      <dgm:t>
        <a:bodyPr/>
        <a:lstStyle/>
        <a:p>
          <a:endParaRPr lang="en-US"/>
        </a:p>
      </dgm:t>
    </dgm:pt>
    <dgm:pt modelId="{D0C301CE-9120-4C62-85CF-FFF6F09B2EB7}">
      <dgm:prSet phldrT="[Text]" custT="1"/>
      <dgm:spPr/>
      <dgm:t>
        <a:bodyPr/>
        <a:lstStyle/>
        <a:p>
          <a:pPr algn="l"/>
          <a:r>
            <a:rPr lang="en-US" sz="1800" b="0" u="none" dirty="0"/>
            <a:t>→ AR(1) model</a:t>
          </a:r>
          <a:endParaRPr lang="en-US" sz="1800" dirty="0"/>
        </a:p>
      </dgm:t>
    </dgm:pt>
    <dgm:pt modelId="{A8CFB666-5270-49D4-8FB2-C9A6ECF7CB27}" type="parTrans" cxnId="{E63318BA-3AB4-4BC4-B020-0034E0E8C685}">
      <dgm:prSet/>
      <dgm:spPr/>
      <dgm:t>
        <a:bodyPr/>
        <a:lstStyle/>
        <a:p>
          <a:endParaRPr lang="en-US"/>
        </a:p>
      </dgm:t>
    </dgm:pt>
    <dgm:pt modelId="{60A517B8-BFA1-4906-8A0F-3D50F41CBC96}" type="sibTrans" cxnId="{E63318BA-3AB4-4BC4-B020-0034E0E8C685}">
      <dgm:prSet/>
      <dgm:spPr/>
      <dgm:t>
        <a:bodyPr/>
        <a:lstStyle/>
        <a:p>
          <a:endParaRPr lang="en-US"/>
        </a:p>
      </dgm:t>
    </dgm:pt>
    <dgm:pt modelId="{00B3A39B-8D76-45D9-93DA-AD9EE376B04E}">
      <dgm:prSet custT="1"/>
      <dgm:spPr/>
      <dgm:t>
        <a:bodyPr/>
        <a:lstStyle/>
        <a:p>
          <a:pPr algn="l"/>
          <a:r>
            <a:rPr lang="en-US" sz="1800" b="0" u="none" dirty="0"/>
            <a:t>Significant lags = 1</a:t>
          </a:r>
          <a:endParaRPr lang="en-US" sz="1800" dirty="0"/>
        </a:p>
      </dgm:t>
    </dgm:pt>
    <dgm:pt modelId="{6589F8D9-5875-4FC4-92D8-4837340A7E5B}" type="parTrans" cxnId="{D3B0D816-5E7B-40ED-87D6-8CFF65DABDA3}">
      <dgm:prSet/>
      <dgm:spPr/>
      <dgm:t>
        <a:bodyPr/>
        <a:lstStyle/>
        <a:p>
          <a:endParaRPr lang="en-US"/>
        </a:p>
      </dgm:t>
    </dgm:pt>
    <dgm:pt modelId="{EFC59E85-2926-4764-8371-E0EF8EF615CE}" type="sibTrans" cxnId="{D3B0D816-5E7B-40ED-87D6-8CFF65DABDA3}">
      <dgm:prSet/>
      <dgm:spPr/>
      <dgm:t>
        <a:bodyPr/>
        <a:lstStyle/>
        <a:p>
          <a:endParaRPr lang="en-US"/>
        </a:p>
      </dgm:t>
    </dgm:pt>
    <dgm:pt modelId="{7117C01F-BCEB-45EF-B605-CD741E5FC154}">
      <dgm:prSet custT="1"/>
      <dgm:spPr/>
      <dgm:t>
        <a:bodyPr/>
        <a:lstStyle/>
        <a:p>
          <a:r>
            <a:rPr lang="en-US" sz="1800" b="0" u="none" dirty="0"/>
            <a:t>Significant lags = 1, 17</a:t>
          </a:r>
          <a:endParaRPr lang="en-US" sz="1800" b="1" u="sng" dirty="0"/>
        </a:p>
      </dgm:t>
    </dgm:pt>
    <dgm:pt modelId="{6AECC8DA-5071-49B4-A5DF-AC1D199F5D52}" type="parTrans" cxnId="{726D2193-13AD-4D83-84B3-5E45B9B290EA}">
      <dgm:prSet/>
      <dgm:spPr/>
      <dgm:t>
        <a:bodyPr/>
        <a:lstStyle/>
        <a:p>
          <a:endParaRPr lang="en-US"/>
        </a:p>
      </dgm:t>
    </dgm:pt>
    <dgm:pt modelId="{BE159FA6-B2CF-47C0-99F9-43B35E483401}" type="sibTrans" cxnId="{726D2193-13AD-4D83-84B3-5E45B9B290EA}">
      <dgm:prSet/>
      <dgm:spPr/>
      <dgm:t>
        <a:bodyPr/>
        <a:lstStyle/>
        <a:p>
          <a:endParaRPr lang="en-US"/>
        </a:p>
      </dgm:t>
    </dgm:pt>
    <dgm:pt modelId="{0CEDF7DF-72D2-414F-97E4-15DFEC77E60D}">
      <dgm:prSet custT="1"/>
      <dgm:spPr/>
      <dgm:t>
        <a:bodyPr/>
        <a:lstStyle/>
        <a:p>
          <a:pPr algn="l"/>
          <a:r>
            <a:rPr lang="en-US" sz="1800" b="0" u="none" dirty="0"/>
            <a:t>Significant lags = 3, 15</a:t>
          </a:r>
          <a:endParaRPr lang="en-US" sz="1800" dirty="0"/>
        </a:p>
      </dgm:t>
    </dgm:pt>
    <dgm:pt modelId="{CF16F10A-BF67-40C0-8E4F-96390FCFB6CA}" type="parTrans" cxnId="{B0AB790E-1B32-4F9E-908B-15BD47FD9567}">
      <dgm:prSet/>
      <dgm:spPr/>
      <dgm:t>
        <a:bodyPr/>
        <a:lstStyle/>
        <a:p>
          <a:endParaRPr lang="en-US"/>
        </a:p>
      </dgm:t>
    </dgm:pt>
    <dgm:pt modelId="{21EA56AE-21F8-49CA-A1A6-B54546D4B885}" type="sibTrans" cxnId="{B0AB790E-1B32-4F9E-908B-15BD47FD9567}">
      <dgm:prSet/>
      <dgm:spPr/>
      <dgm:t>
        <a:bodyPr/>
        <a:lstStyle/>
        <a:p>
          <a:endParaRPr lang="en-US"/>
        </a:p>
      </dgm:t>
    </dgm:pt>
    <dgm:pt modelId="{9713CCCB-63E0-4394-BC89-404F65140A35}" type="pres">
      <dgm:prSet presAssocID="{AC377497-1E8A-44C9-ABEA-775DAD96AF01}" presName="diagram" presStyleCnt="0">
        <dgm:presLayoutVars>
          <dgm:dir/>
          <dgm:resizeHandles val="exact"/>
        </dgm:presLayoutVars>
      </dgm:prSet>
      <dgm:spPr/>
    </dgm:pt>
    <dgm:pt modelId="{902FF0CF-90EB-44D4-8F80-48493F709021}" type="pres">
      <dgm:prSet presAssocID="{07C50551-28D3-418D-A795-BCD35FCC1694}" presName="node" presStyleLbl="node1" presStyleIdx="0" presStyleCnt="3">
        <dgm:presLayoutVars>
          <dgm:bulletEnabled val="1"/>
        </dgm:presLayoutVars>
      </dgm:prSet>
      <dgm:spPr/>
    </dgm:pt>
    <dgm:pt modelId="{B1556A47-598C-4E02-94AF-12DD74FD9700}" type="pres">
      <dgm:prSet presAssocID="{BCCF823E-383E-4628-AD3D-0140B19EA55E}" presName="sibTrans" presStyleCnt="0"/>
      <dgm:spPr/>
    </dgm:pt>
    <dgm:pt modelId="{29CEA6D5-9336-41D9-85A3-C11ACC215774}" type="pres">
      <dgm:prSet presAssocID="{9737DB1F-77BB-4744-A00A-741469BB491E}" presName="node" presStyleLbl="node1" presStyleIdx="1" presStyleCnt="3">
        <dgm:presLayoutVars>
          <dgm:bulletEnabled val="1"/>
        </dgm:presLayoutVars>
      </dgm:prSet>
      <dgm:spPr/>
    </dgm:pt>
    <dgm:pt modelId="{0E318EC1-9325-4332-AB73-5ADA6B549858}" type="pres">
      <dgm:prSet presAssocID="{B4E82E9E-7414-456E-AE67-DE71C759458D}" presName="sibTrans" presStyleCnt="0"/>
      <dgm:spPr/>
    </dgm:pt>
    <dgm:pt modelId="{E7272EE1-8CB8-4657-9920-6004D23B44E4}" type="pres">
      <dgm:prSet presAssocID="{A6D0EE9D-8144-452E-ABFD-6052EAFBC14A}" presName="node" presStyleLbl="node1" presStyleIdx="2" presStyleCnt="3">
        <dgm:presLayoutVars>
          <dgm:bulletEnabled val="1"/>
        </dgm:presLayoutVars>
      </dgm:prSet>
      <dgm:spPr/>
    </dgm:pt>
  </dgm:ptLst>
  <dgm:cxnLst>
    <dgm:cxn modelId="{B0AB790E-1B32-4F9E-908B-15BD47FD9567}" srcId="{A6D0EE9D-8144-452E-ABFD-6052EAFBC14A}" destId="{0CEDF7DF-72D2-414F-97E4-15DFEC77E60D}" srcOrd="0" destOrd="0" parTransId="{CF16F10A-BF67-40C0-8E4F-96390FCFB6CA}" sibTransId="{21EA56AE-21F8-49CA-A1A6-B54546D4B885}"/>
    <dgm:cxn modelId="{0CD1D70E-D495-453D-96A2-986AD541078E}" type="presOf" srcId="{D87D5402-D001-400E-A56E-96B8DA2CBDE0}" destId="{902FF0CF-90EB-44D4-8F80-48493F709021}" srcOrd="0" destOrd="2" presId="urn:microsoft.com/office/officeart/2005/8/layout/default"/>
    <dgm:cxn modelId="{D3B0D816-5E7B-40ED-87D6-8CFF65DABDA3}" srcId="{9737DB1F-77BB-4744-A00A-741469BB491E}" destId="{00B3A39B-8D76-45D9-93DA-AD9EE376B04E}" srcOrd="0" destOrd="0" parTransId="{6589F8D9-5875-4FC4-92D8-4837340A7E5B}" sibTransId="{EFC59E85-2926-4764-8371-E0EF8EF615CE}"/>
    <dgm:cxn modelId="{438BFD30-EF23-499A-ACA6-A574B7B8DF19}" srcId="{AC377497-1E8A-44C9-ABEA-775DAD96AF01}" destId="{A6D0EE9D-8144-452E-ABFD-6052EAFBC14A}" srcOrd="2" destOrd="0" parTransId="{BB0D0825-0EF6-4A1D-BD9F-728384A70499}" sibTransId="{03FB7B37-2052-485A-94B2-BE294D16C358}"/>
    <dgm:cxn modelId="{9EEDA63B-8C38-4DF7-8446-D6F8F3868AC5}" type="presOf" srcId="{9737DB1F-77BB-4744-A00A-741469BB491E}" destId="{29CEA6D5-9336-41D9-85A3-C11ACC215774}" srcOrd="0" destOrd="0" presId="urn:microsoft.com/office/officeart/2005/8/layout/default"/>
    <dgm:cxn modelId="{5847E03C-56A7-4815-9E0C-EA0ACEE7677B}" srcId="{07C50551-28D3-418D-A795-BCD35FCC1694}" destId="{6483F4F6-43E4-475C-AD25-279C051BA0F1}" srcOrd="1" destOrd="0" parTransId="{33348326-64F5-4329-83D3-84F98AD41383}" sibTransId="{95F1452F-6D34-47E7-B1D0-66A5491606F0}"/>
    <dgm:cxn modelId="{39D1D43D-2DB5-4443-8142-E97BF797F97C}" type="presOf" srcId="{AC377497-1E8A-44C9-ABEA-775DAD96AF01}" destId="{9713CCCB-63E0-4394-BC89-404F65140A35}" srcOrd="0" destOrd="0" presId="urn:microsoft.com/office/officeart/2005/8/layout/default"/>
    <dgm:cxn modelId="{4402A144-E577-40B9-90A5-C1B808149D39}" type="presOf" srcId="{E185724F-7374-4507-A43C-5CBB5221FC04}" destId="{E7272EE1-8CB8-4657-9920-6004D23B44E4}" srcOrd="0" destOrd="2" presId="urn:microsoft.com/office/officeart/2005/8/layout/default"/>
    <dgm:cxn modelId="{73E8964B-5610-46D6-A8CB-31754D4F6677}" type="presOf" srcId="{A6D0EE9D-8144-452E-ABFD-6052EAFBC14A}" destId="{E7272EE1-8CB8-4657-9920-6004D23B44E4}" srcOrd="0" destOrd="0" presId="urn:microsoft.com/office/officeart/2005/8/layout/default"/>
    <dgm:cxn modelId="{FE1F6F4D-6629-4A17-91F1-99A9B860259F}" type="presOf" srcId="{7117C01F-BCEB-45EF-B605-CD741E5FC154}" destId="{902FF0CF-90EB-44D4-8F80-48493F709021}" srcOrd="0" destOrd="1" presId="urn:microsoft.com/office/officeart/2005/8/layout/default"/>
    <dgm:cxn modelId="{58B61E6F-EE73-43E6-8512-107CAB1471CE}" srcId="{AC377497-1E8A-44C9-ABEA-775DAD96AF01}" destId="{9737DB1F-77BB-4744-A00A-741469BB491E}" srcOrd="1" destOrd="0" parTransId="{714E99DD-4E4E-4D96-89A3-8A31571CB5C9}" sibTransId="{B4E82E9E-7414-456E-AE67-DE71C759458D}"/>
    <dgm:cxn modelId="{AF26DF5A-2199-4E18-B303-A510E142277A}" srcId="{A6D0EE9D-8144-452E-ABFD-6052EAFBC14A}" destId="{F73B2C7D-35B2-44A2-A9AF-4D0D4BD76AA5}" srcOrd="2" destOrd="0" parTransId="{9FEC9CE3-DE1B-4144-A120-1386EC23B77F}" sibTransId="{2C428E08-7A19-457D-810A-F4B0F6A1C891}"/>
    <dgm:cxn modelId="{8C98A284-E0D7-4678-87CD-7C17BAAB9968}" srcId="{7117C01F-BCEB-45EF-B605-CD741E5FC154}" destId="{D87D5402-D001-400E-A56E-96B8DA2CBDE0}" srcOrd="0" destOrd="0" parTransId="{7DE42CF5-F02B-44F6-A7F5-00D056AC9CB5}" sibTransId="{2825D6F5-DF5E-47E2-AA1D-21C9DF951AB4}"/>
    <dgm:cxn modelId="{726D2193-13AD-4D83-84B3-5E45B9B290EA}" srcId="{07C50551-28D3-418D-A795-BCD35FCC1694}" destId="{7117C01F-BCEB-45EF-B605-CD741E5FC154}" srcOrd="0" destOrd="0" parTransId="{6AECC8DA-5071-49B4-A5DF-AC1D199F5D52}" sibTransId="{BE159FA6-B2CF-47C0-99F9-43B35E483401}"/>
    <dgm:cxn modelId="{56F3589D-6392-41D3-9C2E-5DE9F1AE9FA2}" type="presOf" srcId="{F73B2C7D-35B2-44A2-A9AF-4D0D4BD76AA5}" destId="{E7272EE1-8CB8-4657-9920-6004D23B44E4}" srcOrd="0" destOrd="3" presId="urn:microsoft.com/office/officeart/2005/8/layout/default"/>
    <dgm:cxn modelId="{E63318BA-3AB4-4BC4-B020-0034E0E8C685}" srcId="{9737DB1F-77BB-4744-A00A-741469BB491E}" destId="{D0C301CE-9120-4C62-85CF-FFF6F09B2EB7}" srcOrd="1" destOrd="0" parTransId="{A8CFB666-5270-49D4-8FB2-C9A6ECF7CB27}" sibTransId="{60A517B8-BFA1-4906-8A0F-3D50F41CBC96}"/>
    <dgm:cxn modelId="{A2890BBB-22FF-45B3-B725-3E7CF09B94DC}" type="presOf" srcId="{07C50551-28D3-418D-A795-BCD35FCC1694}" destId="{902FF0CF-90EB-44D4-8F80-48493F709021}" srcOrd="0" destOrd="0" presId="urn:microsoft.com/office/officeart/2005/8/layout/default"/>
    <dgm:cxn modelId="{93C10ABC-EB96-4ABE-A755-ED3B4EA11762}" type="presOf" srcId="{0CEDF7DF-72D2-414F-97E4-15DFEC77E60D}" destId="{E7272EE1-8CB8-4657-9920-6004D23B44E4}" srcOrd="0" destOrd="1" presId="urn:microsoft.com/office/officeart/2005/8/layout/default"/>
    <dgm:cxn modelId="{F02D57BF-3116-4E3C-BD4D-EB28D89E3EAF}" type="presOf" srcId="{D0C301CE-9120-4C62-85CF-FFF6F09B2EB7}" destId="{29CEA6D5-9336-41D9-85A3-C11ACC215774}" srcOrd="0" destOrd="2" presId="urn:microsoft.com/office/officeart/2005/8/layout/default"/>
    <dgm:cxn modelId="{35AD3ACF-8A3A-4066-B906-736C2B287A41}" srcId="{AC377497-1E8A-44C9-ABEA-775DAD96AF01}" destId="{07C50551-28D3-418D-A795-BCD35FCC1694}" srcOrd="0" destOrd="0" parTransId="{087926BC-9682-4EBB-ACB0-8B9660150D80}" sibTransId="{BCCF823E-383E-4628-AD3D-0140B19EA55E}"/>
    <dgm:cxn modelId="{1D4A71DD-512E-4188-9048-2963EEE09066}" srcId="{A6D0EE9D-8144-452E-ABFD-6052EAFBC14A}" destId="{E185724F-7374-4507-A43C-5CBB5221FC04}" srcOrd="1" destOrd="0" parTransId="{CCB4EBA5-FB0D-4D7E-9178-69E82CA85BF7}" sibTransId="{1E9CA651-42A2-4F5E-8D03-7BF42525A5A0}"/>
    <dgm:cxn modelId="{70035CF5-7E89-484F-B044-C8254096B8B3}" type="presOf" srcId="{00B3A39B-8D76-45D9-93DA-AD9EE376B04E}" destId="{29CEA6D5-9336-41D9-85A3-C11ACC215774}" srcOrd="0" destOrd="1" presId="urn:microsoft.com/office/officeart/2005/8/layout/default"/>
    <dgm:cxn modelId="{00FE6BFC-3C15-4E31-9E6F-643A812D92B8}" type="presOf" srcId="{6483F4F6-43E4-475C-AD25-279C051BA0F1}" destId="{902FF0CF-90EB-44D4-8F80-48493F709021}" srcOrd="0" destOrd="3" presId="urn:microsoft.com/office/officeart/2005/8/layout/default"/>
    <dgm:cxn modelId="{0E1B800F-8EE4-4D2A-899C-4670A8938935}" type="presParOf" srcId="{9713CCCB-63E0-4394-BC89-404F65140A35}" destId="{902FF0CF-90EB-44D4-8F80-48493F709021}" srcOrd="0" destOrd="0" presId="urn:microsoft.com/office/officeart/2005/8/layout/default"/>
    <dgm:cxn modelId="{C987566B-FFCD-4DD0-964A-42F3CEBA2244}" type="presParOf" srcId="{9713CCCB-63E0-4394-BC89-404F65140A35}" destId="{B1556A47-598C-4E02-94AF-12DD74FD9700}" srcOrd="1" destOrd="0" presId="urn:microsoft.com/office/officeart/2005/8/layout/default"/>
    <dgm:cxn modelId="{B38119ED-6216-4F64-AE34-B05AB0152FDB}" type="presParOf" srcId="{9713CCCB-63E0-4394-BC89-404F65140A35}" destId="{29CEA6D5-9336-41D9-85A3-C11ACC215774}" srcOrd="2" destOrd="0" presId="urn:microsoft.com/office/officeart/2005/8/layout/default"/>
    <dgm:cxn modelId="{4361D029-8FBD-4CB7-87D1-A5934DA3A111}" type="presParOf" srcId="{9713CCCB-63E0-4394-BC89-404F65140A35}" destId="{0E318EC1-9325-4332-AB73-5ADA6B549858}" srcOrd="3" destOrd="0" presId="urn:microsoft.com/office/officeart/2005/8/layout/default"/>
    <dgm:cxn modelId="{09AD7C1F-F30C-41FD-B82E-2B2B85187EAB}" type="presParOf" srcId="{9713CCCB-63E0-4394-BC89-404F65140A35}" destId="{E7272EE1-8CB8-4657-9920-6004D23B44E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E017F-604D-4965-858A-04563A7ACAA5}">
      <dsp:nvSpPr>
        <dsp:cNvPr id="0" name=""/>
        <dsp:cNvSpPr/>
      </dsp:nvSpPr>
      <dsp:spPr>
        <a:xfrm>
          <a:off x="1035" y="551178"/>
          <a:ext cx="4037507" cy="24225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r>
            <a:rPr lang="en-US" sz="2200" b="1" kern="1200" dirty="0"/>
            <a:t>Objective</a:t>
          </a:r>
        </a:p>
        <a:p>
          <a:pPr marL="171450" lvl="1" indent="-171450" algn="l" defTabSz="755650">
            <a:lnSpc>
              <a:spcPct val="90000"/>
            </a:lnSpc>
            <a:spcBef>
              <a:spcPct val="0"/>
            </a:spcBef>
            <a:spcAft>
              <a:spcPct val="15000"/>
            </a:spcAft>
            <a:buChar char="•"/>
          </a:pPr>
          <a:r>
            <a:rPr lang="en-US" sz="1700" b="0" kern="1200" dirty="0"/>
            <a:t>Can future prices of cocoa beans on the ICE London contract market be forecasted between 2010 &amp; 2019? </a:t>
          </a:r>
        </a:p>
      </dsp:txBody>
      <dsp:txXfrm>
        <a:off x="1035" y="551178"/>
        <a:ext cx="4037507" cy="2422504"/>
      </dsp:txXfrm>
    </dsp:sp>
    <dsp:sp modelId="{520DFB2D-1D01-4362-BC76-55C30397E03B}">
      <dsp:nvSpPr>
        <dsp:cNvPr id="0" name=""/>
        <dsp:cNvSpPr/>
      </dsp:nvSpPr>
      <dsp:spPr>
        <a:xfrm>
          <a:off x="4442293" y="551178"/>
          <a:ext cx="4037507" cy="242250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r>
            <a:rPr lang="en-US" sz="2200" b="1" kern="1200" dirty="0"/>
            <a:t>Data Source</a:t>
          </a:r>
        </a:p>
        <a:p>
          <a:pPr marL="171450" lvl="1" indent="-171450" algn="l" defTabSz="755650">
            <a:lnSpc>
              <a:spcPct val="90000"/>
            </a:lnSpc>
            <a:spcBef>
              <a:spcPct val="0"/>
            </a:spcBef>
            <a:spcAft>
              <a:spcPct val="15000"/>
            </a:spcAft>
            <a:buChar char="•"/>
          </a:pPr>
          <a:r>
            <a:rPr lang="en-US" sz="1700" b="1" kern="1200" dirty="0"/>
            <a:t>Cocoa Bean Traded on:</a:t>
          </a:r>
          <a:r>
            <a:rPr lang="en-US" sz="1700" b="0" kern="1200" dirty="0"/>
            <a:t> London ICE Futures</a:t>
          </a:r>
          <a:endParaRPr lang="en-US" sz="1700" kern="1200" dirty="0"/>
        </a:p>
        <a:p>
          <a:pPr marL="171450" lvl="1" indent="-171450" algn="l" defTabSz="755650">
            <a:lnSpc>
              <a:spcPct val="90000"/>
            </a:lnSpc>
            <a:spcBef>
              <a:spcPct val="0"/>
            </a:spcBef>
            <a:spcAft>
              <a:spcPct val="15000"/>
            </a:spcAft>
            <a:buChar char="•"/>
          </a:pPr>
          <a:r>
            <a:rPr lang="en-US" sz="1700" b="1" kern="1200" dirty="0"/>
            <a:t>Units:</a:t>
          </a:r>
          <a:r>
            <a:rPr lang="en-US" sz="1700" b="0" kern="1200" dirty="0"/>
            <a:t> GBP/</a:t>
          </a:r>
          <a:r>
            <a:rPr lang="en-US" sz="1700" b="0" kern="1200" dirty="0" err="1"/>
            <a:t>Tonne</a:t>
          </a:r>
          <a:endParaRPr lang="en-US" sz="1700" b="1" kern="1200" dirty="0"/>
        </a:p>
        <a:p>
          <a:pPr marL="171450" lvl="1" indent="-171450" algn="l" defTabSz="755650">
            <a:lnSpc>
              <a:spcPct val="90000"/>
            </a:lnSpc>
            <a:spcBef>
              <a:spcPct val="0"/>
            </a:spcBef>
            <a:spcAft>
              <a:spcPct val="15000"/>
            </a:spcAft>
            <a:buChar char="•"/>
          </a:pPr>
          <a:r>
            <a:rPr lang="en-US" sz="1700" b="1" kern="1200" dirty="0"/>
            <a:t>Date:</a:t>
          </a:r>
          <a:r>
            <a:rPr lang="en-US" sz="1700" b="0" kern="1200" dirty="0"/>
            <a:t> 2000-2019 (daily)</a:t>
          </a:r>
          <a:endParaRPr lang="en-US" sz="1700" b="1" kern="1200" dirty="0"/>
        </a:p>
        <a:p>
          <a:pPr marL="342900" lvl="2" indent="-171450" algn="l" defTabSz="755650">
            <a:lnSpc>
              <a:spcPct val="90000"/>
            </a:lnSpc>
            <a:spcBef>
              <a:spcPct val="0"/>
            </a:spcBef>
            <a:spcAft>
              <a:spcPct val="15000"/>
            </a:spcAft>
            <a:buChar char="•"/>
          </a:pPr>
          <a:r>
            <a:rPr lang="en-US" sz="1700" b="0" kern="1200" dirty="0"/>
            <a:t>Aggregated to monthly averages</a:t>
          </a:r>
        </a:p>
        <a:p>
          <a:pPr marL="171450" lvl="1" indent="-171450" algn="l" defTabSz="755650">
            <a:lnSpc>
              <a:spcPct val="90000"/>
            </a:lnSpc>
            <a:spcBef>
              <a:spcPct val="0"/>
            </a:spcBef>
            <a:spcAft>
              <a:spcPct val="15000"/>
            </a:spcAft>
            <a:buChar char="•"/>
          </a:pPr>
          <a:r>
            <a:rPr lang="en-US" sz="1700" b="1" kern="1200" dirty="0"/>
            <a:t>Data Source:</a:t>
          </a:r>
          <a:r>
            <a:rPr lang="en-US" sz="1700" b="0" kern="1200" dirty="0"/>
            <a:t> International Cocoa Organization (ICCO)</a:t>
          </a:r>
          <a:r>
            <a:rPr lang="en-US" sz="1700" b="0" kern="1200" baseline="30000" dirty="0"/>
            <a:t>6</a:t>
          </a:r>
          <a:endParaRPr lang="en-US" sz="1700" b="1" kern="1200" baseline="30000" dirty="0"/>
        </a:p>
      </dsp:txBody>
      <dsp:txXfrm>
        <a:off x="4442293" y="551178"/>
        <a:ext cx="4037507" cy="2422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FF0CF-90EB-44D4-8F80-48493F709021}">
      <dsp:nvSpPr>
        <dsp:cNvPr id="0" name=""/>
        <dsp:cNvSpPr/>
      </dsp:nvSpPr>
      <dsp:spPr>
        <a:xfrm>
          <a:off x="0" y="48965"/>
          <a:ext cx="2670117" cy="160207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u="none" kern="1200" dirty="0"/>
            <a:t>ACF (log-difference)</a:t>
          </a:r>
          <a:endParaRPr lang="en-US" sz="2000" b="1" u="sng" kern="1200" dirty="0"/>
        </a:p>
        <a:p>
          <a:pPr marL="171450" lvl="1" indent="-171450" algn="l" defTabSz="800100">
            <a:lnSpc>
              <a:spcPct val="90000"/>
            </a:lnSpc>
            <a:spcBef>
              <a:spcPct val="0"/>
            </a:spcBef>
            <a:spcAft>
              <a:spcPct val="15000"/>
            </a:spcAft>
            <a:buChar char="•"/>
          </a:pPr>
          <a:r>
            <a:rPr lang="en-US" sz="1800" b="0" u="none" kern="1200" dirty="0"/>
            <a:t>Significant lags = 1, 17</a:t>
          </a:r>
          <a:endParaRPr lang="en-US" sz="1800" b="1" u="sng" kern="1200" dirty="0"/>
        </a:p>
        <a:p>
          <a:pPr marL="342900" lvl="2" indent="-171450" algn="l" defTabSz="800100">
            <a:lnSpc>
              <a:spcPct val="90000"/>
            </a:lnSpc>
            <a:spcBef>
              <a:spcPct val="0"/>
            </a:spcBef>
            <a:spcAft>
              <a:spcPct val="15000"/>
            </a:spcAft>
            <a:buChar char="•"/>
          </a:pPr>
          <a:r>
            <a:rPr lang="en-US" sz="1800" b="0" u="none" kern="1200" dirty="0"/>
            <a:t>by chance from 95% CI</a:t>
          </a:r>
        </a:p>
        <a:p>
          <a:pPr marL="171450" lvl="1" indent="-171450" algn="l" defTabSz="800100">
            <a:lnSpc>
              <a:spcPct val="90000"/>
            </a:lnSpc>
            <a:spcBef>
              <a:spcPct val="0"/>
            </a:spcBef>
            <a:spcAft>
              <a:spcPct val="15000"/>
            </a:spcAft>
            <a:buChar char="•"/>
          </a:pPr>
          <a:r>
            <a:rPr lang="en-US" sz="1800" b="0" u="none" kern="1200" dirty="0"/>
            <a:t>→ Random walk model</a:t>
          </a:r>
        </a:p>
      </dsp:txBody>
      <dsp:txXfrm>
        <a:off x="0" y="48965"/>
        <a:ext cx="2670117" cy="1602070"/>
      </dsp:txXfrm>
    </dsp:sp>
    <dsp:sp modelId="{29CEA6D5-9336-41D9-85A3-C11ACC215774}">
      <dsp:nvSpPr>
        <dsp:cNvPr id="0" name=""/>
        <dsp:cNvSpPr/>
      </dsp:nvSpPr>
      <dsp:spPr>
        <a:xfrm>
          <a:off x="2937129" y="48965"/>
          <a:ext cx="2670117" cy="1602070"/>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89000">
            <a:lnSpc>
              <a:spcPct val="90000"/>
            </a:lnSpc>
            <a:spcBef>
              <a:spcPct val="0"/>
            </a:spcBef>
            <a:spcAft>
              <a:spcPct val="35000"/>
            </a:spcAft>
            <a:buNone/>
          </a:pPr>
          <a:r>
            <a:rPr lang="en-US" sz="2000" b="1" u="none" kern="1200" dirty="0"/>
            <a:t>PACF (log-difference)</a:t>
          </a:r>
          <a:endParaRPr lang="en-US" sz="2000" kern="1200" dirty="0"/>
        </a:p>
        <a:p>
          <a:pPr marL="171450" lvl="1" indent="-171450" algn="l" defTabSz="800100">
            <a:lnSpc>
              <a:spcPct val="90000"/>
            </a:lnSpc>
            <a:spcBef>
              <a:spcPct val="0"/>
            </a:spcBef>
            <a:spcAft>
              <a:spcPct val="15000"/>
            </a:spcAft>
            <a:buChar char="•"/>
          </a:pPr>
          <a:r>
            <a:rPr lang="en-US" sz="1800" b="0" u="none" kern="1200" dirty="0"/>
            <a:t>Significant lags = 1</a:t>
          </a:r>
          <a:endParaRPr lang="en-US" sz="1800" kern="1200" dirty="0"/>
        </a:p>
        <a:p>
          <a:pPr marL="171450" lvl="1" indent="-171450" algn="l" defTabSz="800100">
            <a:lnSpc>
              <a:spcPct val="90000"/>
            </a:lnSpc>
            <a:spcBef>
              <a:spcPct val="0"/>
            </a:spcBef>
            <a:spcAft>
              <a:spcPct val="15000"/>
            </a:spcAft>
            <a:buChar char="•"/>
          </a:pPr>
          <a:r>
            <a:rPr lang="en-US" sz="1800" b="0" u="none" kern="1200" dirty="0"/>
            <a:t>→ AR(1) model</a:t>
          </a:r>
          <a:endParaRPr lang="en-US" sz="1800" kern="1200" dirty="0"/>
        </a:p>
      </dsp:txBody>
      <dsp:txXfrm>
        <a:off x="2937129" y="48965"/>
        <a:ext cx="2670117" cy="1602070"/>
      </dsp:txXfrm>
    </dsp:sp>
    <dsp:sp modelId="{E7272EE1-8CB8-4657-9920-6004D23B44E4}">
      <dsp:nvSpPr>
        <dsp:cNvPr id="0" name=""/>
        <dsp:cNvSpPr/>
      </dsp:nvSpPr>
      <dsp:spPr>
        <a:xfrm>
          <a:off x="5874259" y="48965"/>
          <a:ext cx="2670117" cy="160207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89000">
            <a:lnSpc>
              <a:spcPct val="90000"/>
            </a:lnSpc>
            <a:spcBef>
              <a:spcPct val="0"/>
            </a:spcBef>
            <a:spcAft>
              <a:spcPct val="35000"/>
            </a:spcAft>
            <a:buNone/>
          </a:pPr>
          <a:r>
            <a:rPr lang="en-US" sz="2000" b="1" u="none" kern="1200" dirty="0"/>
            <a:t>ACF (log-difference</a:t>
          </a:r>
          <a:r>
            <a:rPr lang="en-US" sz="2000" b="1" u="none" kern="1200" baseline="30000" dirty="0"/>
            <a:t>2</a:t>
          </a:r>
          <a:r>
            <a:rPr lang="en-US" sz="2000" b="1" u="none" kern="1200" dirty="0"/>
            <a:t>)</a:t>
          </a:r>
          <a:endParaRPr lang="en-US" sz="2000" kern="1200" dirty="0"/>
        </a:p>
        <a:p>
          <a:pPr marL="171450" lvl="1" indent="-171450" algn="l" defTabSz="800100">
            <a:lnSpc>
              <a:spcPct val="90000"/>
            </a:lnSpc>
            <a:spcBef>
              <a:spcPct val="0"/>
            </a:spcBef>
            <a:spcAft>
              <a:spcPct val="15000"/>
            </a:spcAft>
            <a:buChar char="•"/>
          </a:pPr>
          <a:r>
            <a:rPr lang="en-US" sz="1800" b="0" u="none" kern="1200" dirty="0"/>
            <a:t>Significant lags = 3, 15</a:t>
          </a:r>
          <a:endParaRPr lang="en-US" sz="1800" kern="1200" dirty="0"/>
        </a:p>
        <a:p>
          <a:pPr marL="171450" lvl="1" indent="-171450" algn="l" defTabSz="800100">
            <a:lnSpc>
              <a:spcPct val="90000"/>
            </a:lnSpc>
            <a:spcBef>
              <a:spcPct val="0"/>
            </a:spcBef>
            <a:spcAft>
              <a:spcPct val="15000"/>
            </a:spcAft>
            <a:buChar char="•"/>
          </a:pPr>
          <a:r>
            <a:rPr lang="en-US" sz="1800" b="0" u="none" kern="1200" dirty="0"/>
            <a:t>High volatility</a:t>
          </a:r>
          <a:endParaRPr lang="en-US" sz="1800" b="0" kern="1200" dirty="0"/>
        </a:p>
        <a:p>
          <a:pPr marL="171450" lvl="1" indent="-171450" algn="l" defTabSz="800100">
            <a:lnSpc>
              <a:spcPct val="90000"/>
            </a:lnSpc>
            <a:spcBef>
              <a:spcPct val="0"/>
            </a:spcBef>
            <a:spcAft>
              <a:spcPct val="15000"/>
            </a:spcAft>
            <a:buChar char="•"/>
          </a:pPr>
          <a:r>
            <a:rPr lang="en-US" sz="1800" b="0" u="none" kern="1200" dirty="0"/>
            <a:t>→ GARCH(1,1) model</a:t>
          </a:r>
          <a:endParaRPr lang="en-US" sz="1800" kern="1200" dirty="0"/>
        </a:p>
      </dsp:txBody>
      <dsp:txXfrm>
        <a:off x="5874259" y="48965"/>
        <a:ext cx="2670117" cy="16020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0A2E2-CC0C-44DA-A85A-71E90DAEE8E6}"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21F9-45D4-4617-A73E-2D0BA2423345}" type="slidenum">
              <a:rPr lang="en-US" smtClean="0"/>
              <a:t>‹#›</a:t>
            </a:fld>
            <a:endParaRPr lang="en-US"/>
          </a:p>
        </p:txBody>
      </p:sp>
    </p:spTree>
    <p:extLst>
      <p:ext uri="{BB962C8B-B14F-4D97-AF65-F5344CB8AC3E}">
        <p14:creationId xmlns:p14="http://schemas.microsoft.com/office/powerpoint/2010/main" val="213248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DDDA-AE4E-467F-A7E1-B41700686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21AB4F-C97F-491D-8B68-4580D280B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74E9CA-3606-402D-ADE4-38878BD7D428}"/>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5" name="Footer Placeholder 4">
            <a:extLst>
              <a:ext uri="{FF2B5EF4-FFF2-40B4-BE49-F238E27FC236}">
                <a16:creationId xmlns:a16="http://schemas.microsoft.com/office/drawing/2014/main" id="{410CA077-14A1-427F-817D-07EDDEE8F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DC3FA-B6E1-450A-B03D-69D725867C0C}"/>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419271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B36C-45B9-4465-A424-64A1515CEF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6AF4D1-7EF1-41FE-93AE-BBFBE06F2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D87BF-CF48-40CD-904B-F81BC2EBB03E}"/>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5" name="Footer Placeholder 4">
            <a:extLst>
              <a:ext uri="{FF2B5EF4-FFF2-40B4-BE49-F238E27FC236}">
                <a16:creationId xmlns:a16="http://schemas.microsoft.com/office/drawing/2014/main" id="{FB6917C3-37C9-427B-94E7-5EFD89752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47EAC-46EC-4ED0-86D9-6814B4045B55}"/>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5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F4A6B-390B-4AED-A1E4-FE912AA3FB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BA5A4F-C0E5-4509-885C-468FF5D26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31D37-D0B2-46CB-A876-A82FA2F8F6F0}"/>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5" name="Footer Placeholder 4">
            <a:extLst>
              <a:ext uri="{FF2B5EF4-FFF2-40B4-BE49-F238E27FC236}">
                <a16:creationId xmlns:a16="http://schemas.microsoft.com/office/drawing/2014/main" id="{0CDABB7F-2A52-4AD8-ABB6-1968D4A58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7BBCE-3A98-47BB-B085-9D4F381D19E2}"/>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12201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29D1-C5FE-4172-80B0-96F142FE6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14710-9C3A-4640-A515-2E81C5B64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FF92C-FD23-48FA-B7D4-B816FE191853}"/>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5" name="Footer Placeholder 4">
            <a:extLst>
              <a:ext uri="{FF2B5EF4-FFF2-40B4-BE49-F238E27FC236}">
                <a16:creationId xmlns:a16="http://schemas.microsoft.com/office/drawing/2014/main" id="{A1153359-1A6B-4F5E-86B1-15C870651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131-9051-4202-8C04-4E5FE06E2F8C}"/>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2118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78BA-E672-4E52-B42D-991D38249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12D594-0016-45CD-A043-F685D6BD2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0E9F1-5445-4B72-A0C6-879789955733}"/>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5" name="Footer Placeholder 4">
            <a:extLst>
              <a:ext uri="{FF2B5EF4-FFF2-40B4-BE49-F238E27FC236}">
                <a16:creationId xmlns:a16="http://schemas.microsoft.com/office/drawing/2014/main" id="{AC620C48-EBE3-4E84-821E-F74E8BC68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19C14-9FA8-44E7-ABC0-8C281F497FED}"/>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12635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0931-8220-4117-9325-2479399D7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DAF84-B339-451B-802A-12A6C21D2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ABE14D-1C17-4528-A364-F8D3818F4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55881C-9813-43C9-A2D7-FF9BCBCB7ACF}"/>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6" name="Footer Placeholder 5">
            <a:extLst>
              <a:ext uri="{FF2B5EF4-FFF2-40B4-BE49-F238E27FC236}">
                <a16:creationId xmlns:a16="http://schemas.microsoft.com/office/drawing/2014/main" id="{AC2D9FD0-4C73-43B1-AB94-805B0E57B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EAE9F-775D-422D-8FD1-340AD0209F97}"/>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84134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1582-5523-4225-BED7-D3E0903A7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07F26-D2F1-466A-A169-B8C2210A6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C20CE-A32B-4804-9164-F73061BC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5A781C-6173-4C6D-AE46-1DC169CAD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941BA-2BF2-4FD6-9CBC-687E6F4A0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240602-DFF5-405D-A5AC-516835F8C63B}"/>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8" name="Footer Placeholder 7">
            <a:extLst>
              <a:ext uri="{FF2B5EF4-FFF2-40B4-BE49-F238E27FC236}">
                <a16:creationId xmlns:a16="http://schemas.microsoft.com/office/drawing/2014/main" id="{08E58AD5-B23F-40A4-A406-6067329F4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700A5-14A4-485F-AA57-8B96E41E469A}"/>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56749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9DF-2789-4A13-8753-EA4B29C57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DBE26F-EA52-4010-B7BB-6B96FC44FF7A}"/>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4" name="Footer Placeholder 3">
            <a:extLst>
              <a:ext uri="{FF2B5EF4-FFF2-40B4-BE49-F238E27FC236}">
                <a16:creationId xmlns:a16="http://schemas.microsoft.com/office/drawing/2014/main" id="{A2FF2EB7-31E0-4D80-838C-CD2C74082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09999-9C64-4A76-9339-D4636B0A0611}"/>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82792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B6B119-8DC9-4155-BF5F-E6DC9DFF1534}"/>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3" name="Footer Placeholder 2">
            <a:extLst>
              <a:ext uri="{FF2B5EF4-FFF2-40B4-BE49-F238E27FC236}">
                <a16:creationId xmlns:a16="http://schemas.microsoft.com/office/drawing/2014/main" id="{117B8042-3C7C-4EBE-AA42-25B66874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E15E2-42D3-46B1-AAD2-6226B799CA9D}"/>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48137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36D8-5177-4CFC-B707-1E9ED7D25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5E37B-CD88-4D22-A260-04DBA44C3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CDCE63-2083-4508-A91D-41D73DF4B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4CE75-A212-4C6D-95CB-29AFC4B66543}"/>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6" name="Footer Placeholder 5">
            <a:extLst>
              <a:ext uri="{FF2B5EF4-FFF2-40B4-BE49-F238E27FC236}">
                <a16:creationId xmlns:a16="http://schemas.microsoft.com/office/drawing/2014/main" id="{6BFE445C-4671-4E7A-B964-C61CBE60F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999BD-B7CD-4C09-B9CA-DE03C39D197C}"/>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88883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002B-2D36-4431-BF05-0EE03773C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76F88-EF83-47DB-A030-3734EEB88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71C3EF-051B-4449-99CC-D92F3982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D6A1-5297-48B3-826C-019A7F856652}"/>
              </a:ext>
            </a:extLst>
          </p:cNvPr>
          <p:cNvSpPr>
            <a:spLocks noGrp="1"/>
          </p:cNvSpPr>
          <p:nvPr>
            <p:ph type="dt" sz="half" idx="10"/>
          </p:nvPr>
        </p:nvSpPr>
        <p:spPr/>
        <p:txBody>
          <a:bodyPr/>
          <a:lstStyle/>
          <a:p>
            <a:fld id="{86CE6AFD-CC0D-460F-BFD5-3552A6FE4003}" type="datetimeFigureOut">
              <a:rPr lang="en-US" smtClean="0"/>
              <a:t>11/5/2022</a:t>
            </a:fld>
            <a:endParaRPr lang="en-US"/>
          </a:p>
        </p:txBody>
      </p:sp>
      <p:sp>
        <p:nvSpPr>
          <p:cNvPr id="6" name="Footer Placeholder 5">
            <a:extLst>
              <a:ext uri="{FF2B5EF4-FFF2-40B4-BE49-F238E27FC236}">
                <a16:creationId xmlns:a16="http://schemas.microsoft.com/office/drawing/2014/main" id="{6D01969A-C6C4-435C-BD24-4300DA195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DD807-D7F1-4898-AD85-333275DBEC89}"/>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06987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FA993-3C34-4291-BC24-18C19E88F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8BEDA-E17E-40F4-B660-E09C9E7B8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BFF8B-E6D7-4D64-ADED-D1C8E448F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E6AFD-CC0D-460F-BFD5-3552A6FE4003}" type="datetimeFigureOut">
              <a:rPr lang="en-US" smtClean="0"/>
              <a:t>11/5/2022</a:t>
            </a:fld>
            <a:endParaRPr lang="en-US"/>
          </a:p>
        </p:txBody>
      </p:sp>
      <p:sp>
        <p:nvSpPr>
          <p:cNvPr id="5" name="Footer Placeholder 4">
            <a:extLst>
              <a:ext uri="{FF2B5EF4-FFF2-40B4-BE49-F238E27FC236}">
                <a16:creationId xmlns:a16="http://schemas.microsoft.com/office/drawing/2014/main" id="{C78F32D7-D911-4F57-AC88-711881DDC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67E3F4-0BCE-428D-A508-13C8E04D0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5B471-8D33-4AED-9DD0-710DF95F265D}" type="slidenum">
              <a:rPr lang="en-US" smtClean="0"/>
              <a:t>‹#›</a:t>
            </a:fld>
            <a:endParaRPr lang="en-US"/>
          </a:p>
        </p:txBody>
      </p:sp>
    </p:spTree>
    <p:extLst>
      <p:ext uri="{BB962C8B-B14F-4D97-AF65-F5344CB8AC3E}">
        <p14:creationId xmlns:p14="http://schemas.microsoft.com/office/powerpoint/2010/main" val="110061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icco.org/statistics/" TargetMode="External"/><Relationship Id="rId3" Type="http://schemas.openxmlformats.org/officeDocument/2006/relationships/hyperlink" Target="https://www.climate.gov/news-features/climate-and/climate-chocolate" TargetMode="External"/><Relationship Id="rId7" Type="http://schemas.openxmlformats.org/officeDocument/2006/relationships/hyperlink" Target="https://www.cftc.gov/LearnAndProtect/AdvisoriesAndArticles/FuturesMarketBasics/index.htm" TargetMode="Externa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hyperlink" Target="https://atlas.cid.harvard.edu/explore?country=undefined&amp;amp;product=804&amp;amp;year=2018&amp;amp;productClass=HS&amp;amp;target=Product&amp;amp;partner=undefined&amp;amp;startYear=1995" TargetMode="External"/><Relationship Id="rId5" Type="http://schemas.openxmlformats.org/officeDocument/2006/relationships/hyperlink" Target="https://atlas.cid.harvard.edu/explore?country=44&amp;amp;product=804&amp;amp;year=2018&amp;amp;productClass=HS&amp;amp;target=Product&amp;amp;partner=undefined&amp;amp;startYear=1995" TargetMode="External"/><Relationship Id="rId10" Type="http://schemas.openxmlformats.org/officeDocument/2006/relationships/hyperlink" Target="https://fr.reuters.com/article/ozabs-uk-cocoa-ivorycoast-grinders-idAFKBN1" TargetMode="External"/><Relationship Id="rId4" Type="http://schemas.openxmlformats.org/officeDocument/2006/relationships/hyperlink" Target="https://www.cbi.eu/market-information/cocoa/trade-statistics.%20Accessed%2030%20October%202020" TargetMode="External"/><Relationship Id="rId9" Type="http://schemas.openxmlformats.org/officeDocument/2006/relationships/hyperlink" Target="https://www.reuters.com/article/us-ivorycoast-socgen/foreign-banks-suspend-ivory-coast-operations-idUSTRE71G0992011021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161D2EC9-EE91-4ADC-A4A1-543BD8A3F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60" b="21241"/>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3A0C-2A8E-42FB-B82D-B213AA2B31FF}"/>
              </a:ext>
            </a:extLst>
          </p:cNvPr>
          <p:cNvSpPr>
            <a:spLocks noGrp="1"/>
          </p:cNvSpPr>
          <p:nvPr>
            <p:ph type="ctrTitle"/>
          </p:nvPr>
        </p:nvSpPr>
        <p:spPr>
          <a:xfrm>
            <a:off x="3048" y="3037694"/>
            <a:ext cx="9175845" cy="2414019"/>
          </a:xfrm>
          <a:effectLst>
            <a:outerShdw blurRad="50800" dist="38100" dir="2700000" algn="tl" rotWithShape="0">
              <a:prstClr val="black">
                <a:alpha val="40000"/>
              </a:prstClr>
            </a:outerShdw>
          </a:effectLst>
        </p:spPr>
        <p:txBody>
          <a:bodyPr anchor="ctr">
            <a:normAutofit/>
          </a:bodyPr>
          <a:lstStyle/>
          <a:p>
            <a:pPr marL="457200" indent="-457200" algn="l"/>
            <a:r>
              <a:rPr lang="en-US" sz="4000" b="1" dirty="0">
                <a:solidFill>
                  <a:srgbClr val="FFFFFF"/>
                </a:solidFill>
              </a:rPr>
              <a:t>	Predicting the Future Prices of Cocoa Beans on the ICE Contract Market</a:t>
            </a:r>
          </a:p>
        </p:txBody>
      </p:sp>
      <p:sp>
        <p:nvSpPr>
          <p:cNvPr id="7" name="Title 1">
            <a:extLst>
              <a:ext uri="{FF2B5EF4-FFF2-40B4-BE49-F238E27FC236}">
                <a16:creationId xmlns:a16="http://schemas.microsoft.com/office/drawing/2014/main" id="{EDD9D538-4E2C-48F4-935D-4EF226664C3B}"/>
              </a:ext>
            </a:extLst>
          </p:cNvPr>
          <p:cNvSpPr txBox="1">
            <a:spLocks/>
          </p:cNvSpPr>
          <p:nvPr/>
        </p:nvSpPr>
        <p:spPr>
          <a:xfrm>
            <a:off x="3048" y="5479155"/>
            <a:ext cx="9175845" cy="756506"/>
          </a:xfrm>
          <a:prstGeom prst="rect">
            <a:avLst/>
          </a:prstGeom>
          <a:solidFill>
            <a:schemeClr val="accent2"/>
          </a:solidFill>
          <a:ln>
            <a:solidFill>
              <a:schemeClr val="accent2"/>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algn="l"/>
            <a:r>
              <a:rPr lang="en-US" sz="3000" b="1" dirty="0">
                <a:solidFill>
                  <a:schemeClr val="bg1"/>
                </a:solidFill>
              </a:rPr>
              <a:t>Clifford Cele</a:t>
            </a:r>
          </a:p>
        </p:txBody>
      </p:sp>
    </p:spTree>
    <p:extLst>
      <p:ext uri="{BB962C8B-B14F-4D97-AF65-F5344CB8AC3E}">
        <p14:creationId xmlns:p14="http://schemas.microsoft.com/office/powerpoint/2010/main" val="187056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1A213-4367-4BA1-A0F8-CC707E0DAC00}"/>
              </a:ext>
            </a:extLst>
          </p:cNvPr>
          <p:cNvSpPr>
            <a:spLocks noGrp="1"/>
          </p:cNvSpPr>
          <p:nvPr>
            <p:ph type="body" idx="1"/>
          </p:nvPr>
        </p:nvSpPr>
        <p:spPr>
          <a:xfrm>
            <a:off x="839788" y="1884363"/>
            <a:ext cx="5157787" cy="557754"/>
          </a:xfrm>
          <a:solidFill>
            <a:srgbClr val="5B9BD5"/>
          </a:solidFill>
          <a:ln>
            <a:solidFill>
              <a:srgbClr val="5B9BD5"/>
            </a:solidFill>
          </a:ln>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en-US" sz="2000" dirty="0">
                <a:solidFill>
                  <a:schemeClr val="bg1"/>
                </a:solidFill>
              </a:rPr>
              <a:t>Supply &amp; Demand of Cocoa Beans</a:t>
            </a:r>
          </a:p>
        </p:txBody>
      </p:sp>
      <p:sp>
        <p:nvSpPr>
          <p:cNvPr id="4" name="Content Placeholder 3">
            <a:extLst>
              <a:ext uri="{FF2B5EF4-FFF2-40B4-BE49-F238E27FC236}">
                <a16:creationId xmlns:a16="http://schemas.microsoft.com/office/drawing/2014/main" id="{FA38B7C6-CF94-48EA-9005-FBDD09C519D7}"/>
              </a:ext>
            </a:extLst>
          </p:cNvPr>
          <p:cNvSpPr>
            <a:spLocks noGrp="1"/>
          </p:cNvSpPr>
          <p:nvPr>
            <p:ph sz="half" idx="2"/>
          </p:nvPr>
        </p:nvSpPr>
        <p:spPr>
          <a:xfrm>
            <a:off x="839788" y="2535430"/>
            <a:ext cx="5157787" cy="4160645"/>
          </a:xfrm>
          <a:ln>
            <a:solidFill>
              <a:srgbClr val="5B9BD5"/>
            </a:solidFill>
          </a:ln>
        </p:spPr>
        <p:style>
          <a:lnRef idx="2">
            <a:schemeClr val="accent2"/>
          </a:lnRef>
          <a:fillRef idx="1">
            <a:schemeClr val="lt1"/>
          </a:fillRef>
          <a:effectRef idx="0">
            <a:schemeClr val="accent2"/>
          </a:effectRef>
          <a:fontRef idx="minor">
            <a:schemeClr val="dk1"/>
          </a:fontRef>
        </p:style>
        <p:txBody>
          <a:bodyPr>
            <a:noAutofit/>
          </a:bodyPr>
          <a:lstStyle/>
          <a:p>
            <a:pPr marL="0" lvl="1">
              <a:lnSpc>
                <a:spcPct val="100000"/>
              </a:lnSpc>
            </a:pPr>
            <a:r>
              <a:rPr lang="en-US" sz="1500" b="1" dirty="0"/>
              <a:t>Chocolate is made from the cocoa beans of cacao trees.</a:t>
            </a:r>
          </a:p>
          <a:p>
            <a:pPr marL="457200" lvl="1">
              <a:lnSpc>
                <a:spcPct val="100000"/>
              </a:lnSpc>
            </a:pPr>
            <a:r>
              <a:rPr lang="en-US" sz="1500" dirty="0"/>
              <a:t>Cacao trees thrive in the rainforest and can only grow roughly 20 degrees </a:t>
            </a:r>
            <a:r>
              <a:rPr lang="en-US" sz="1500" dirty="0">
                <a:solidFill>
                  <a:schemeClr val="tx1"/>
                </a:solidFill>
              </a:rPr>
              <a:t>north and south of the equator.</a:t>
            </a:r>
            <a:r>
              <a:rPr lang="en-US" sz="1500" baseline="30000" dirty="0">
                <a:solidFill>
                  <a:schemeClr val="tx1"/>
                </a:solidFill>
              </a:rPr>
              <a:t> 1</a:t>
            </a:r>
            <a:endParaRPr lang="en-US" sz="1500" b="1" dirty="0">
              <a:solidFill>
                <a:schemeClr val="tx1"/>
              </a:solidFill>
            </a:endParaRPr>
          </a:p>
          <a:p>
            <a:pPr>
              <a:lnSpc>
                <a:spcPct val="120000"/>
              </a:lnSpc>
            </a:pPr>
            <a:r>
              <a:rPr lang="en-US" sz="1500" b="1" dirty="0">
                <a:solidFill>
                  <a:schemeClr val="tx1"/>
                </a:solidFill>
              </a:rPr>
              <a:t>Europe is the world’s largest hub for chocolate manufacturing, exports, and consumption.</a:t>
            </a:r>
            <a:r>
              <a:rPr lang="en-US" sz="1500" b="1" baseline="30000" dirty="0">
                <a:solidFill>
                  <a:schemeClr val="tx1"/>
                </a:solidFill>
              </a:rPr>
              <a:t>2</a:t>
            </a:r>
            <a:r>
              <a:rPr lang="en-US" sz="1500" b="1" dirty="0">
                <a:solidFill>
                  <a:schemeClr val="tx1"/>
                </a:solidFill>
              </a:rPr>
              <a:t> </a:t>
            </a:r>
          </a:p>
          <a:p>
            <a:pPr marL="457200" lvl="1">
              <a:lnSpc>
                <a:spcPct val="100000"/>
              </a:lnSpc>
            </a:pPr>
            <a:r>
              <a:rPr lang="en-US" sz="1500" dirty="0">
                <a:solidFill>
                  <a:schemeClr val="tx1"/>
                </a:solidFill>
              </a:rPr>
              <a:t>Hence demand/imports of cocoa beans is high in Europe. </a:t>
            </a:r>
          </a:p>
          <a:p>
            <a:pPr marL="457200" lvl="1">
              <a:lnSpc>
                <a:spcPct val="120000"/>
              </a:lnSpc>
            </a:pPr>
            <a:r>
              <a:rPr lang="en-US" sz="1500" b="1" dirty="0">
                <a:solidFill>
                  <a:schemeClr val="tx1"/>
                </a:solidFill>
              </a:rPr>
              <a:t>2018 Market Share Imports: </a:t>
            </a:r>
            <a:r>
              <a:rPr lang="en-US" sz="1500" dirty="0">
                <a:solidFill>
                  <a:schemeClr val="tx1"/>
                </a:solidFill>
              </a:rPr>
              <a:t>Netherlands (31%), Germany (10%), Belgium (8%), France (4%), etc.</a:t>
            </a:r>
            <a:r>
              <a:rPr lang="en-US" sz="1500" baseline="30000" dirty="0">
                <a:solidFill>
                  <a:schemeClr val="tx1"/>
                </a:solidFill>
              </a:rPr>
              <a:t>3</a:t>
            </a:r>
            <a:r>
              <a:rPr lang="en-US" sz="1500" dirty="0">
                <a:solidFill>
                  <a:schemeClr val="tx1"/>
                </a:solidFill>
              </a:rPr>
              <a:t> </a:t>
            </a:r>
          </a:p>
          <a:p>
            <a:pPr>
              <a:lnSpc>
                <a:spcPct val="120000"/>
              </a:lnSpc>
            </a:pPr>
            <a:r>
              <a:rPr lang="en-US" sz="1500" b="1" dirty="0">
                <a:solidFill>
                  <a:schemeClr val="tx1"/>
                </a:solidFill>
              </a:rPr>
              <a:t>West Africa is the largest exporter of cocoa beans to Europe (74%).</a:t>
            </a:r>
            <a:r>
              <a:rPr lang="en-US" sz="1500" b="1" baseline="30000" dirty="0">
                <a:solidFill>
                  <a:schemeClr val="tx1"/>
                </a:solidFill>
              </a:rPr>
              <a:t>2</a:t>
            </a:r>
          </a:p>
          <a:p>
            <a:pPr marL="457200" lvl="1">
              <a:lnSpc>
                <a:spcPct val="100000"/>
              </a:lnSpc>
            </a:pPr>
            <a:r>
              <a:rPr lang="en-US" sz="1500" b="1" dirty="0">
                <a:solidFill>
                  <a:schemeClr val="tx1"/>
                </a:solidFill>
              </a:rPr>
              <a:t>2019 Origin of European Imports: </a:t>
            </a:r>
            <a:r>
              <a:rPr lang="en-US" sz="1500" dirty="0">
                <a:solidFill>
                  <a:schemeClr val="tx1"/>
                </a:solidFill>
              </a:rPr>
              <a:t>Ivory Coast (41%), Ghana (13%), Nigeria (9%), Cameroon (9%), etc.</a:t>
            </a:r>
            <a:r>
              <a:rPr lang="en-US" sz="1500" baseline="30000" dirty="0">
                <a:solidFill>
                  <a:schemeClr val="tx1"/>
                </a:solidFill>
              </a:rPr>
              <a:t>2 </a:t>
            </a:r>
          </a:p>
          <a:p>
            <a:pPr marL="457200" lvl="1">
              <a:lnSpc>
                <a:spcPct val="100000"/>
              </a:lnSpc>
            </a:pPr>
            <a:r>
              <a:rPr lang="en-US" sz="1500" dirty="0">
                <a:solidFill>
                  <a:schemeClr val="tx1"/>
                </a:solidFill>
              </a:rPr>
              <a:t>Ivory Coast and Ghana are the largest exporters of cocoa beans in the world (in 2018: 39% and 21% respectively).</a:t>
            </a:r>
            <a:r>
              <a:rPr lang="en-US" sz="1500" baseline="30000" dirty="0">
                <a:solidFill>
                  <a:schemeClr val="tx1"/>
                </a:solidFill>
              </a:rPr>
              <a:t>4</a:t>
            </a:r>
          </a:p>
        </p:txBody>
      </p:sp>
      <p:sp>
        <p:nvSpPr>
          <p:cNvPr id="5" name="Text Placeholder 4">
            <a:extLst>
              <a:ext uri="{FF2B5EF4-FFF2-40B4-BE49-F238E27FC236}">
                <a16:creationId xmlns:a16="http://schemas.microsoft.com/office/drawing/2014/main" id="{ECFD5196-486C-4A23-A1A1-33C6F1541503}"/>
              </a:ext>
            </a:extLst>
          </p:cNvPr>
          <p:cNvSpPr>
            <a:spLocks noGrp="1"/>
          </p:cNvSpPr>
          <p:nvPr>
            <p:ph type="body" sz="quarter" idx="3"/>
          </p:nvPr>
        </p:nvSpPr>
        <p:spPr>
          <a:xfrm>
            <a:off x="6172200" y="1884363"/>
            <a:ext cx="5183188" cy="557754"/>
          </a:xfrm>
          <a:solidFill>
            <a:srgbClr val="70AD47"/>
          </a:solidFill>
          <a:ln>
            <a:solidFill>
              <a:srgbClr val="70AD47"/>
            </a:solidFill>
          </a:ln>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en-US" sz="2000" dirty="0">
                <a:solidFill>
                  <a:schemeClr val="bg1"/>
                </a:solidFill>
              </a:rPr>
              <a:t>Price of Cocoa Beans</a:t>
            </a:r>
          </a:p>
        </p:txBody>
      </p:sp>
      <p:sp>
        <p:nvSpPr>
          <p:cNvPr id="6" name="Content Placeholder 5">
            <a:extLst>
              <a:ext uri="{FF2B5EF4-FFF2-40B4-BE49-F238E27FC236}">
                <a16:creationId xmlns:a16="http://schemas.microsoft.com/office/drawing/2014/main" id="{9971A5F4-742A-4E81-B7FF-96C4AAF0BC8B}"/>
              </a:ext>
            </a:extLst>
          </p:cNvPr>
          <p:cNvSpPr>
            <a:spLocks noGrp="1"/>
          </p:cNvSpPr>
          <p:nvPr>
            <p:ph sz="quarter" idx="4"/>
          </p:nvPr>
        </p:nvSpPr>
        <p:spPr>
          <a:xfrm>
            <a:off x="6172200" y="2535431"/>
            <a:ext cx="5183188" cy="4160644"/>
          </a:xfrm>
          <a:ln>
            <a:solidFill>
              <a:srgbClr val="70AD47"/>
            </a:solidFill>
          </a:ln>
        </p:spPr>
        <p:style>
          <a:lnRef idx="2">
            <a:schemeClr val="accent2"/>
          </a:lnRef>
          <a:fillRef idx="1">
            <a:schemeClr val="lt1"/>
          </a:fillRef>
          <a:effectRef idx="0">
            <a:schemeClr val="accent2"/>
          </a:effectRef>
          <a:fontRef idx="minor">
            <a:schemeClr val="dk1"/>
          </a:fontRef>
        </p:style>
        <p:txBody>
          <a:bodyPr>
            <a:noAutofit/>
          </a:bodyPr>
          <a:lstStyle/>
          <a:p>
            <a:pPr>
              <a:lnSpc>
                <a:spcPct val="120000"/>
              </a:lnSpc>
            </a:pPr>
            <a:r>
              <a:rPr lang="en-US" sz="1500" b="1" dirty="0"/>
              <a:t>The mechanics of cocoa bean demand from Europe and supply in West African largely determine the price of cocoa bean products.</a:t>
            </a:r>
          </a:p>
          <a:p>
            <a:pPr>
              <a:lnSpc>
                <a:spcPct val="120000"/>
              </a:lnSpc>
            </a:pPr>
            <a:r>
              <a:rPr lang="en-US" sz="1500" b="1" dirty="0"/>
              <a:t>This price is negotiated with commodity futures.</a:t>
            </a:r>
          </a:p>
          <a:p>
            <a:pPr marL="457200" lvl="1">
              <a:lnSpc>
                <a:spcPct val="120000"/>
              </a:lnSpc>
            </a:pPr>
            <a:r>
              <a:rPr lang="en-US" sz="1500" dirty="0"/>
              <a:t>A commodity future is a contract to buy or sell a specific quantity of a physical commodity at a specified price on a particular date in the future.</a:t>
            </a:r>
            <a:r>
              <a:rPr lang="en-US" sz="1500" baseline="30000" dirty="0"/>
              <a:t>5</a:t>
            </a:r>
          </a:p>
          <a:p>
            <a:pPr lvl="0" algn="l"/>
            <a:r>
              <a:rPr lang="en-US" sz="1500" b="1" dirty="0"/>
              <a:t>Cocoa bean future contracts in Europe are traded on the London Intercontinental Exchange (ICE).</a:t>
            </a:r>
          </a:p>
        </p:txBody>
      </p:sp>
      <p:sp>
        <p:nvSpPr>
          <p:cNvPr id="9" name="Title 1">
            <a:extLst>
              <a:ext uri="{FF2B5EF4-FFF2-40B4-BE49-F238E27FC236}">
                <a16:creationId xmlns:a16="http://schemas.microsoft.com/office/drawing/2014/main" id="{05C5D5BF-3116-4EC0-B803-778A01D81504}"/>
              </a:ext>
            </a:extLst>
          </p:cNvPr>
          <p:cNvSpPr txBox="1">
            <a:spLocks/>
          </p:cNvSpPr>
          <p:nvPr/>
        </p:nvSpPr>
        <p:spPr>
          <a:xfrm>
            <a:off x="0" y="365125"/>
            <a:ext cx="12192000" cy="1325563"/>
          </a:xfrm>
          <a:prstGeom prst="rect">
            <a:avLst/>
          </a:prstGeom>
          <a:solidFill>
            <a:schemeClr val="accent1"/>
          </a:solidFill>
          <a:ln>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      </a:t>
            </a:r>
            <a:r>
              <a:rPr lang="en-US" dirty="0">
                <a:solidFill>
                  <a:schemeClr val="bg1"/>
                </a:solidFill>
              </a:rPr>
              <a:t>Introduction (1)</a:t>
            </a:r>
          </a:p>
        </p:txBody>
      </p:sp>
    </p:spTree>
    <p:extLst>
      <p:ext uri="{BB962C8B-B14F-4D97-AF65-F5344CB8AC3E}">
        <p14:creationId xmlns:p14="http://schemas.microsoft.com/office/powerpoint/2010/main" val="151686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7DEF464-1E8C-4D76-B576-0CD968DE3887}"/>
              </a:ext>
            </a:extLst>
          </p:cNvPr>
          <p:cNvGraphicFramePr/>
          <p:nvPr>
            <p:extLst>
              <p:ext uri="{D42A27DB-BD31-4B8C-83A1-F6EECF244321}">
                <p14:modId xmlns:p14="http://schemas.microsoft.com/office/powerpoint/2010/main" val="3725772965"/>
              </p:ext>
            </p:extLst>
          </p:nvPr>
        </p:nvGraphicFramePr>
        <p:xfrm>
          <a:off x="1855582" y="2276168"/>
          <a:ext cx="8480837" cy="3524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1"/>
          </a:solidFill>
          <a:ln>
            <a:solidFill>
              <a:schemeClr val="accent1"/>
            </a:solidFill>
          </a:ln>
        </p:spPr>
        <p:txBody>
          <a:bodyPr/>
          <a:lstStyle/>
          <a:p>
            <a:r>
              <a:rPr lang="en-US" dirty="0">
                <a:solidFill>
                  <a:schemeClr val="bg1"/>
                </a:solidFill>
              </a:rPr>
              <a:t>      Introduction (2)</a:t>
            </a:r>
          </a:p>
        </p:txBody>
      </p:sp>
    </p:spTree>
    <p:extLst>
      <p:ext uri="{BB962C8B-B14F-4D97-AF65-F5344CB8AC3E}">
        <p14:creationId xmlns:p14="http://schemas.microsoft.com/office/powerpoint/2010/main" val="221377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Data Exploration</a:t>
            </a:r>
          </a:p>
        </p:txBody>
      </p:sp>
      <p:sp>
        <p:nvSpPr>
          <p:cNvPr id="11" name="TextBox 10">
            <a:extLst>
              <a:ext uri="{FF2B5EF4-FFF2-40B4-BE49-F238E27FC236}">
                <a16:creationId xmlns:a16="http://schemas.microsoft.com/office/drawing/2014/main" id="{DD1AE12D-5EA9-4134-A861-5C0728335D70}"/>
              </a:ext>
            </a:extLst>
          </p:cNvPr>
          <p:cNvSpPr txBox="1"/>
          <p:nvPr/>
        </p:nvSpPr>
        <p:spPr>
          <a:xfrm>
            <a:off x="772379" y="1951672"/>
            <a:ext cx="10473070" cy="923330"/>
          </a:xfrm>
          <a:prstGeom prst="rect">
            <a:avLst/>
          </a:prstGeom>
          <a:noFill/>
        </p:spPr>
        <p:txBody>
          <a:bodyPr wrap="square">
            <a:spAutoFit/>
          </a:bodyPr>
          <a:lstStyle/>
          <a:p>
            <a:pPr algn="just"/>
            <a:r>
              <a:rPr lang="en-US" dirty="0"/>
              <a:t>Political unrest in the Ivory Coast between 2010-2011 and in 2017 led to the pullout of many international banks (2011) and to many foreign investors holding off their investments (2017). Both caused the future prices of cocoa beans to drop (</a:t>
            </a:r>
            <a:r>
              <a:rPr lang="en-US" dirty="0">
                <a:solidFill>
                  <a:srgbClr val="C00000"/>
                </a:solidFill>
              </a:rPr>
              <a:t>red box</a:t>
            </a:r>
            <a:r>
              <a:rPr lang="en-US" dirty="0"/>
              <a:t>).</a:t>
            </a:r>
            <a:r>
              <a:rPr lang="en-US" baseline="30000" dirty="0"/>
              <a:t>7,8</a:t>
            </a:r>
          </a:p>
        </p:txBody>
      </p:sp>
      <p:sp>
        <p:nvSpPr>
          <p:cNvPr id="13" name="TextBox 12">
            <a:extLst>
              <a:ext uri="{FF2B5EF4-FFF2-40B4-BE49-F238E27FC236}">
                <a16:creationId xmlns:a16="http://schemas.microsoft.com/office/drawing/2014/main" id="{AA9ACD48-2659-44B2-9D30-2D3FA93C027D}"/>
              </a:ext>
            </a:extLst>
          </p:cNvPr>
          <p:cNvSpPr txBox="1"/>
          <p:nvPr/>
        </p:nvSpPr>
        <p:spPr>
          <a:xfrm>
            <a:off x="848579" y="3135986"/>
            <a:ext cx="5029200" cy="2769989"/>
          </a:xfrm>
          <a:prstGeom prst="rect">
            <a:avLst/>
          </a:prstGeom>
          <a:noFill/>
        </p:spPr>
        <p:txBody>
          <a:bodyPr wrap="square">
            <a:spAutoFit/>
          </a:bodyPr>
          <a:lstStyle/>
          <a:p>
            <a:r>
              <a:rPr lang="en-US" b="1" u="sng" dirty="0"/>
              <a:t>Future Prices</a:t>
            </a:r>
          </a:p>
          <a:p>
            <a:pPr marL="285750" indent="-285750">
              <a:buFont typeface="Arial" panose="020B0604020202020204" pitchFamily="34" charset="0"/>
              <a:buChar char="•"/>
            </a:pPr>
            <a:r>
              <a:rPr lang="en-US" b="1" dirty="0"/>
              <a:t>Unstable variance → log transform</a:t>
            </a:r>
          </a:p>
          <a:p>
            <a:pPr marL="285750" indent="-285750">
              <a:buFont typeface="Arial" panose="020B0604020202020204" pitchFamily="34" charset="0"/>
              <a:buChar char="•"/>
            </a:pPr>
            <a:r>
              <a:rPr lang="en-US" b="1" dirty="0"/>
              <a:t>Changing Trend</a:t>
            </a:r>
          </a:p>
          <a:p>
            <a:pPr lvl="1" indent="-285750" algn="just">
              <a:buFont typeface="Arial" panose="020B0604020202020204" pitchFamily="34" charset="0"/>
              <a:buChar char="•"/>
            </a:pPr>
            <a:r>
              <a:rPr lang="en-US" sz="1600" b="1" dirty="0"/>
              <a:t>Unit Root Test with Trend: </a:t>
            </a:r>
            <a:r>
              <a:rPr lang="en-US" sz="1600" dirty="0"/>
              <a:t>Stationarity? </a:t>
            </a:r>
            <a:r>
              <a:rPr lang="en-US" sz="1600" dirty="0">
                <a:solidFill>
                  <a:srgbClr val="C00000"/>
                </a:solidFill>
              </a:rPr>
              <a:t>✘</a:t>
            </a:r>
          </a:p>
          <a:p>
            <a:pPr lvl="1" indent="-285750" algn="just">
              <a:buFont typeface="Arial" panose="020B0604020202020204" pitchFamily="34" charset="0"/>
              <a:buChar char="•"/>
            </a:pPr>
            <a:r>
              <a:rPr lang="en-US" sz="1600" dirty="0"/>
              <a:t>Need to work in differences of log-time series</a:t>
            </a:r>
          </a:p>
          <a:p>
            <a:pPr marL="171450" lvl="1" algn="just"/>
            <a:endParaRPr lang="en-US" sz="1600" dirty="0"/>
          </a:p>
          <a:p>
            <a:r>
              <a:rPr lang="en-US" b="1" u="sng" dirty="0"/>
              <a:t>Log-Difference of Future Prices</a:t>
            </a:r>
          </a:p>
          <a:p>
            <a:pPr marL="285750" indent="-285750">
              <a:buFont typeface="Arial" panose="020B0604020202020204" pitchFamily="34" charset="0"/>
              <a:buChar char="•"/>
            </a:pPr>
            <a:r>
              <a:rPr lang="en-US" b="1" dirty="0"/>
              <a:t>Unit Root Test without Trend: </a:t>
            </a:r>
            <a:r>
              <a:rPr lang="en-US" dirty="0"/>
              <a:t>Stationarity? </a:t>
            </a:r>
            <a:r>
              <a:rPr lang="en-US" b="1" dirty="0">
                <a:solidFill>
                  <a:srgbClr val="00B050"/>
                </a:solidFill>
              </a:rPr>
              <a:t>✓</a:t>
            </a:r>
          </a:p>
          <a:p>
            <a:pPr marL="285750" indent="-285750">
              <a:buFont typeface="Arial" panose="020B0604020202020204" pitchFamily="34" charset="0"/>
              <a:buChar char="•"/>
            </a:pPr>
            <a:r>
              <a:rPr lang="en-US" b="1" dirty="0"/>
              <a:t>Seasonal Plot (not shown): </a:t>
            </a:r>
            <a:r>
              <a:rPr lang="en-US" dirty="0"/>
              <a:t>Seasonality? </a:t>
            </a:r>
            <a:r>
              <a:rPr lang="en-US" dirty="0">
                <a:solidFill>
                  <a:srgbClr val="C00000"/>
                </a:solidFill>
              </a:rPr>
              <a:t>✘</a:t>
            </a:r>
          </a:p>
          <a:p>
            <a:pPr marL="285750" indent="-285750">
              <a:buFont typeface="Arial" panose="020B0604020202020204" pitchFamily="34" charset="0"/>
              <a:buChar char="•"/>
            </a:pPr>
            <a:r>
              <a:rPr lang="en-US" b="1" dirty="0"/>
              <a:t>Volatility (</a:t>
            </a:r>
            <a:r>
              <a:rPr lang="en-US" b="1" dirty="0">
                <a:solidFill>
                  <a:srgbClr val="C00000"/>
                </a:solidFill>
              </a:rPr>
              <a:t>red box</a:t>
            </a:r>
            <a:r>
              <a:rPr lang="en-US" b="1" dirty="0"/>
              <a:t>)</a:t>
            </a:r>
          </a:p>
        </p:txBody>
      </p:sp>
      <p:grpSp>
        <p:nvGrpSpPr>
          <p:cNvPr id="6" name="Group 5">
            <a:extLst>
              <a:ext uri="{FF2B5EF4-FFF2-40B4-BE49-F238E27FC236}">
                <a16:creationId xmlns:a16="http://schemas.microsoft.com/office/drawing/2014/main" id="{5EA9ED85-B0CB-4307-8C0E-0CD7CC000FC7}"/>
              </a:ext>
            </a:extLst>
          </p:cNvPr>
          <p:cNvGrpSpPr/>
          <p:nvPr/>
        </p:nvGrpSpPr>
        <p:grpSpPr>
          <a:xfrm>
            <a:off x="5526413" y="2875002"/>
            <a:ext cx="6216756" cy="3767297"/>
            <a:chOff x="5464628" y="2875002"/>
            <a:chExt cx="6216756" cy="3767297"/>
          </a:xfrm>
        </p:grpSpPr>
        <p:pic>
          <p:nvPicPr>
            <p:cNvPr id="4" name="Picture 3" descr="Chart, histogram&#10;&#10;Description automatically generated">
              <a:extLst>
                <a:ext uri="{FF2B5EF4-FFF2-40B4-BE49-F238E27FC236}">
                  <a16:creationId xmlns:a16="http://schemas.microsoft.com/office/drawing/2014/main" id="{BD57AB90-2274-425F-BC7F-D337F8CC0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628" y="2875002"/>
              <a:ext cx="6216756" cy="3767297"/>
            </a:xfrm>
            <a:prstGeom prst="rect">
              <a:avLst/>
            </a:prstGeom>
          </p:spPr>
        </p:pic>
        <p:sp>
          <p:nvSpPr>
            <p:cNvPr id="5" name="Rectangle 4">
              <a:extLst>
                <a:ext uri="{FF2B5EF4-FFF2-40B4-BE49-F238E27FC236}">
                  <a16:creationId xmlns:a16="http://schemas.microsoft.com/office/drawing/2014/main" id="{52F9164D-25F5-46A3-84BE-F692CDD80EE5}"/>
                </a:ext>
              </a:extLst>
            </p:cNvPr>
            <p:cNvSpPr/>
            <p:nvPr/>
          </p:nvSpPr>
          <p:spPr>
            <a:xfrm>
              <a:off x="9546771" y="3157758"/>
              <a:ext cx="1023257" cy="30688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AE0555-7690-402E-B2B4-7E1FBF1FC6DD}"/>
                </a:ext>
              </a:extLst>
            </p:cNvPr>
            <p:cNvSpPr/>
            <p:nvPr/>
          </p:nvSpPr>
          <p:spPr>
            <a:xfrm>
              <a:off x="6710789" y="3157758"/>
              <a:ext cx="1023257" cy="30688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64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4516142-C10D-4771-9593-F63A50753C29}"/>
              </a:ext>
            </a:extLst>
          </p:cNvPr>
          <p:cNvGraphicFramePr/>
          <p:nvPr>
            <p:extLst>
              <p:ext uri="{D42A27DB-BD31-4B8C-83A1-F6EECF244321}">
                <p14:modId xmlns:p14="http://schemas.microsoft.com/office/powerpoint/2010/main" val="1872361948"/>
              </p:ext>
            </p:extLst>
          </p:nvPr>
        </p:nvGraphicFramePr>
        <p:xfrm>
          <a:off x="2006940" y="4792873"/>
          <a:ext cx="8544377" cy="1700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Model Specification</a:t>
            </a:r>
          </a:p>
        </p:txBody>
      </p:sp>
      <p:grpSp>
        <p:nvGrpSpPr>
          <p:cNvPr id="10" name="Group 9">
            <a:extLst>
              <a:ext uri="{FF2B5EF4-FFF2-40B4-BE49-F238E27FC236}">
                <a16:creationId xmlns:a16="http://schemas.microsoft.com/office/drawing/2014/main" id="{76E939C4-4545-4B1D-9534-463EB2C38893}"/>
              </a:ext>
            </a:extLst>
          </p:cNvPr>
          <p:cNvGrpSpPr/>
          <p:nvPr/>
        </p:nvGrpSpPr>
        <p:grpSpPr>
          <a:xfrm>
            <a:off x="1684227" y="1799997"/>
            <a:ext cx="8823547" cy="2970131"/>
            <a:chOff x="1684227" y="1799997"/>
            <a:chExt cx="8823547" cy="2970131"/>
          </a:xfrm>
        </p:grpSpPr>
        <p:pic>
          <p:nvPicPr>
            <p:cNvPr id="4" name="Picture 3" descr="Chart&#10;&#10;Description automatically generated">
              <a:extLst>
                <a:ext uri="{FF2B5EF4-FFF2-40B4-BE49-F238E27FC236}">
                  <a16:creationId xmlns:a16="http://schemas.microsoft.com/office/drawing/2014/main" id="{F7B21840-6D95-4667-A6F5-67D146A42B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4227" y="1799997"/>
              <a:ext cx="8823547" cy="2970131"/>
            </a:xfrm>
            <a:prstGeom prst="rect">
              <a:avLst/>
            </a:prstGeom>
          </p:spPr>
        </p:pic>
        <p:sp>
          <p:nvSpPr>
            <p:cNvPr id="5" name="Oval 4">
              <a:extLst>
                <a:ext uri="{FF2B5EF4-FFF2-40B4-BE49-F238E27FC236}">
                  <a16:creationId xmlns:a16="http://schemas.microsoft.com/office/drawing/2014/main" id="{DAABCB36-2E78-4380-9CD8-C1B36779D15C}"/>
                </a:ext>
              </a:extLst>
            </p:cNvPr>
            <p:cNvSpPr/>
            <p:nvPr/>
          </p:nvSpPr>
          <p:spPr>
            <a:xfrm>
              <a:off x="5094515" y="2100942"/>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F3A3CA-AA54-4A25-A62D-B01669EA079B}"/>
                </a:ext>
              </a:extLst>
            </p:cNvPr>
            <p:cNvSpPr/>
            <p:nvPr/>
          </p:nvSpPr>
          <p:spPr>
            <a:xfrm>
              <a:off x="8164286" y="2122713"/>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BDC812-1467-4042-AD67-72B6FFE9DEF2}"/>
                </a:ext>
              </a:extLst>
            </p:cNvPr>
            <p:cNvSpPr/>
            <p:nvPr/>
          </p:nvSpPr>
          <p:spPr>
            <a:xfrm>
              <a:off x="8915401" y="2193469"/>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D04FC5-E9B8-4229-BF1C-39735080A13F}"/>
                </a:ext>
              </a:extLst>
            </p:cNvPr>
            <p:cNvSpPr/>
            <p:nvPr/>
          </p:nvSpPr>
          <p:spPr>
            <a:xfrm>
              <a:off x="3156858" y="4142012"/>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FEAF8A8-4301-4421-ABE0-51B6E8940192}"/>
                </a:ext>
              </a:extLst>
            </p:cNvPr>
            <p:cNvSpPr/>
            <p:nvPr/>
          </p:nvSpPr>
          <p:spPr>
            <a:xfrm>
              <a:off x="2149930" y="2100940"/>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946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Model Forecasting</a:t>
            </a:r>
          </a:p>
        </p:txBody>
      </p:sp>
      <p:graphicFrame>
        <p:nvGraphicFramePr>
          <p:cNvPr id="3" name="Table 3">
            <a:extLst>
              <a:ext uri="{FF2B5EF4-FFF2-40B4-BE49-F238E27FC236}">
                <a16:creationId xmlns:a16="http://schemas.microsoft.com/office/drawing/2014/main" id="{3C29BCAB-F958-4B5B-998C-FCA3BACC2205}"/>
              </a:ext>
            </a:extLst>
          </p:cNvPr>
          <p:cNvGraphicFramePr>
            <a:graphicFrameLocks noGrp="1"/>
          </p:cNvGraphicFramePr>
          <p:nvPr>
            <p:extLst>
              <p:ext uri="{D42A27DB-BD31-4B8C-83A1-F6EECF244321}">
                <p14:modId xmlns:p14="http://schemas.microsoft.com/office/powerpoint/2010/main" val="2411576394"/>
              </p:ext>
            </p:extLst>
          </p:nvPr>
        </p:nvGraphicFramePr>
        <p:xfrm>
          <a:off x="801577" y="1920240"/>
          <a:ext cx="10588845" cy="3017520"/>
        </p:xfrm>
        <a:graphic>
          <a:graphicData uri="http://schemas.openxmlformats.org/drawingml/2006/table">
            <a:tbl>
              <a:tblPr firstRow="1" bandRow="1">
                <a:tableStyleId>{5C22544A-7EE6-4342-B048-85BDC9FD1C3A}</a:tableStyleId>
              </a:tblPr>
              <a:tblGrid>
                <a:gridCol w="2675269">
                  <a:extLst>
                    <a:ext uri="{9D8B030D-6E8A-4147-A177-3AD203B41FA5}">
                      <a16:colId xmlns:a16="http://schemas.microsoft.com/office/drawing/2014/main" val="2855706165"/>
                    </a:ext>
                  </a:extLst>
                </a:gridCol>
                <a:gridCol w="1169581">
                  <a:extLst>
                    <a:ext uri="{9D8B030D-6E8A-4147-A177-3AD203B41FA5}">
                      <a16:colId xmlns:a16="http://schemas.microsoft.com/office/drawing/2014/main" val="3455650697"/>
                    </a:ext>
                  </a:extLst>
                </a:gridCol>
                <a:gridCol w="1169581">
                  <a:extLst>
                    <a:ext uri="{9D8B030D-6E8A-4147-A177-3AD203B41FA5}">
                      <a16:colId xmlns:a16="http://schemas.microsoft.com/office/drawing/2014/main" val="2118016061"/>
                    </a:ext>
                  </a:extLst>
                </a:gridCol>
                <a:gridCol w="2785731">
                  <a:extLst>
                    <a:ext uri="{9D8B030D-6E8A-4147-A177-3AD203B41FA5}">
                      <a16:colId xmlns:a16="http://schemas.microsoft.com/office/drawing/2014/main" val="3363967558"/>
                    </a:ext>
                  </a:extLst>
                </a:gridCol>
                <a:gridCol w="2788683">
                  <a:extLst>
                    <a:ext uri="{9D8B030D-6E8A-4147-A177-3AD203B41FA5}">
                      <a16:colId xmlns:a16="http://schemas.microsoft.com/office/drawing/2014/main" val="2628618843"/>
                    </a:ext>
                  </a:extLst>
                </a:gridCol>
              </a:tblGrid>
              <a:tr h="214889">
                <a:tc rowSpan="3">
                  <a:txBody>
                    <a:bodyPr/>
                    <a:lstStyle/>
                    <a:p>
                      <a:pPr algn="l"/>
                      <a:r>
                        <a:rPr lang="en-US" sz="1600" dirty="0"/>
                        <a:t>Model</a:t>
                      </a:r>
                    </a:p>
                  </a:txBody>
                  <a:tcPr anchor="ct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solidFill>
                  </a:tcPr>
                </a:tc>
                <a:tc gridSpan="4">
                  <a:txBody>
                    <a:bodyPr/>
                    <a:lstStyle/>
                    <a:p>
                      <a:pPr algn="ctr"/>
                      <a:r>
                        <a:rPr lang="en-US" sz="1600" dirty="0"/>
                        <a:t>Goodness of Fit</a:t>
                      </a: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dirty="0"/>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dirty="0"/>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dirty="0"/>
                    </a:p>
                  </a:txBody>
                  <a:tcPr>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251310250"/>
                  </a:ext>
                </a:extLst>
              </a:tr>
              <a:tr h="214889">
                <a:tc vMerge="1">
                  <a:txBody>
                    <a:bodyPr/>
                    <a:lstStyle/>
                    <a:p>
                      <a:endParaRPr lang="en-US" dirty="0"/>
                    </a:p>
                  </a:txBody>
                  <a:tcPr>
                    <a:lnT w="12700" cap="flat" cmpd="sng" algn="ctr">
                      <a:solidFill>
                        <a:schemeClr val="bg1"/>
                      </a:solidFill>
                      <a:prstDash val="solid"/>
                      <a:round/>
                      <a:headEnd type="none" w="med" len="med"/>
                      <a:tailEnd type="none" w="med" len="med"/>
                    </a:lnT>
                    <a:solidFill>
                      <a:schemeClr val="accent1"/>
                    </a:solidFill>
                  </a:tcPr>
                </a:tc>
                <a:tc gridSpan="2">
                  <a:txBody>
                    <a:bodyPr/>
                    <a:lstStyle/>
                    <a:p>
                      <a:pPr algn="ctr"/>
                      <a:r>
                        <a:rPr lang="en-US" sz="1600" b="1" dirty="0">
                          <a:solidFill>
                            <a:schemeClr val="bg1"/>
                          </a:solidFill>
                        </a:rPr>
                        <a:t>In-Sample</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solidFill>
                  </a:tcPr>
                </a:tc>
                <a:tc hMerge="1">
                  <a:txBody>
                    <a:bodyPr/>
                    <a:lstStyle/>
                    <a:p>
                      <a:endParaRPr lang="en-US" dirty="0"/>
                    </a:p>
                  </a:txBody>
                  <a:tcPr>
                    <a:lnT w="12700" cap="flat" cmpd="sng" algn="ctr">
                      <a:solidFill>
                        <a:schemeClr val="bg1"/>
                      </a:solidFill>
                      <a:prstDash val="solid"/>
                      <a:round/>
                      <a:headEnd type="none" w="med" len="med"/>
                      <a:tailEnd type="none" w="med" len="med"/>
                    </a:lnT>
                    <a:solidFill>
                      <a:schemeClr val="accent1"/>
                    </a:solidFill>
                  </a:tcPr>
                </a:tc>
                <a:tc gridSpan="2">
                  <a:txBody>
                    <a:bodyPr/>
                    <a:lstStyle/>
                    <a:p>
                      <a:pPr algn="ctr"/>
                      <a:r>
                        <a:rPr lang="en-US" sz="1600" b="1" dirty="0">
                          <a:solidFill>
                            <a:schemeClr val="bg1"/>
                          </a:solidFill>
                        </a:rPr>
                        <a:t>Minimum Out-of-Sample</a:t>
                      </a:r>
                      <a:r>
                        <a:rPr lang="en-US" sz="1600" b="1" baseline="30000" dirty="0">
                          <a:solidFill>
                            <a:schemeClr val="bg1"/>
                          </a:solidFill>
                        </a:rPr>
                        <a:t>+ </a:t>
                      </a:r>
                    </a:p>
                  </a:txBody>
                  <a:tcPr anchor="ctr">
                    <a:lnT w="12700" cap="flat" cmpd="sng" algn="ctr">
                      <a:solidFill>
                        <a:schemeClr val="bg1"/>
                      </a:solidFill>
                      <a:prstDash val="solid"/>
                      <a:round/>
                      <a:headEnd type="none" w="med" len="med"/>
                      <a:tailEnd type="none" w="med" len="med"/>
                    </a:lnT>
                    <a:solidFill>
                      <a:schemeClr val="accent1"/>
                    </a:solidFill>
                  </a:tcPr>
                </a:tc>
                <a:tc hMerge="1">
                  <a:txBody>
                    <a:bodyPr/>
                    <a:lstStyle/>
                    <a:p>
                      <a:endParaRPr lang="en-US" dirty="0"/>
                    </a:p>
                  </a:txBody>
                  <a:tcPr>
                    <a:lnT w="127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2384649789"/>
                  </a:ext>
                </a:extLst>
              </a:tr>
              <a:tr h="214889">
                <a:tc vMerge="1">
                  <a:txBody>
                    <a:bodyPr/>
                    <a:lstStyle/>
                    <a:p>
                      <a:endParaRPr lang="en-US" dirty="0"/>
                    </a:p>
                  </a:txBody>
                  <a:tcPr>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AIC</a:t>
                      </a:r>
                    </a:p>
                  </a:txBody>
                  <a:tcPr anchor="ct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SIC</a:t>
                      </a:r>
                    </a:p>
                  </a:txBody>
                  <a:tcPr anchor="ctr">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RMSE</a:t>
                      </a:r>
                    </a:p>
                  </a:txBody>
                  <a:tcPr anchor="ctr">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MAE</a:t>
                      </a:r>
                    </a:p>
                  </a:txBody>
                  <a:tcPr anchor="ctr">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874694860"/>
                  </a:ext>
                </a:extLst>
              </a:tr>
              <a:tr h="214889">
                <a:tc>
                  <a:txBody>
                    <a:bodyPr/>
                    <a:lstStyle/>
                    <a:p>
                      <a:r>
                        <a:rPr lang="en-US" sz="1600" dirty="0"/>
                        <a:t>ARIMA(1,1,0)</a:t>
                      </a:r>
                    </a:p>
                  </a:txBody>
                  <a:tcPr>
                    <a:lnT w="38100" cap="flat" cmpd="sng" algn="ctr">
                      <a:solidFill>
                        <a:schemeClr val="bg1"/>
                      </a:solidFill>
                      <a:prstDash val="solid"/>
                      <a:round/>
                      <a:headEnd type="none" w="med" len="med"/>
                      <a:tailEnd type="none" w="med" len="med"/>
                    </a:lnT>
                  </a:tcPr>
                </a:tc>
                <a:tc>
                  <a:txBody>
                    <a:bodyPr/>
                    <a:lstStyle/>
                    <a:p>
                      <a:pPr algn="ctr" fontAlgn="b"/>
                      <a:r>
                        <a:rPr lang="en-US" sz="1600" b="0" i="0" u="none" strike="noStrike" dirty="0">
                          <a:solidFill>
                            <a:srgbClr val="000000"/>
                          </a:solidFill>
                          <a:effectLst/>
                          <a:latin typeface="Calibri" panose="020F0502020204030204" pitchFamily="34" charset="0"/>
                        </a:rPr>
                        <a:t>-3.33</a:t>
                      </a:r>
                    </a:p>
                  </a:txBody>
                  <a:tcPr marL="6350" marR="6350" marT="6350" marB="0" anchor="ctr">
                    <a:lnT w="38100" cap="flat" cmpd="sng" algn="ctr">
                      <a:solidFill>
                        <a:schemeClr val="bg1"/>
                      </a:solidFill>
                      <a:prstDash val="solid"/>
                      <a:round/>
                      <a:headEnd type="none" w="med" len="med"/>
                      <a:tailEnd type="none" w="med" len="med"/>
                    </a:lnT>
                  </a:tcPr>
                </a:tc>
                <a:tc>
                  <a:txBody>
                    <a:bodyPr/>
                    <a:lstStyle/>
                    <a:p>
                      <a:pPr algn="ctr" fontAlgn="b"/>
                      <a:r>
                        <a:rPr lang="en-US" sz="1600" b="0" i="0" u="none" strike="noStrike" dirty="0">
                          <a:solidFill>
                            <a:srgbClr val="00B050"/>
                          </a:solidFill>
                          <a:effectLst/>
                          <a:latin typeface="Calibri" panose="020F0502020204030204" pitchFamily="34" charset="0"/>
                        </a:rPr>
                        <a:t>-3.28</a:t>
                      </a:r>
                    </a:p>
                  </a:txBody>
                  <a:tcPr marL="6350" marR="6350" marT="6350" marB="0" anchor="ctr">
                    <a:lnT w="38100" cap="flat" cmpd="sng" algn="ctr">
                      <a:solidFill>
                        <a:schemeClr val="bg1"/>
                      </a:solidFill>
                      <a:prstDash val="solid"/>
                      <a:round/>
                      <a:headEnd type="none" w="med" len="med"/>
                      <a:tailEnd type="none" w="med" len="med"/>
                    </a:lnT>
                  </a:tcPr>
                </a:tc>
                <a:tc>
                  <a:txBody>
                    <a:bodyPr/>
                    <a:lstStyle/>
                    <a:p>
                      <a:pPr algn="ctr" fontAlgn="b"/>
                      <a:r>
                        <a:rPr lang="pt-BR" sz="1600" b="0" i="0" u="none" strike="noStrike" dirty="0">
                          <a:solidFill>
                            <a:srgbClr val="000000"/>
                          </a:solidFill>
                          <a:effectLst/>
                          <a:latin typeface="Calibri" panose="020F0502020204030204" pitchFamily="34" charset="0"/>
                        </a:rPr>
                        <a:t>S=60%, h=1, RMSE=0.0507</a:t>
                      </a:r>
                    </a:p>
                  </a:txBody>
                  <a:tcPr marL="6350" marR="6350" marT="6350" marB="0" anchor="ctr">
                    <a:lnT w="38100" cap="flat" cmpd="sng" algn="ctr">
                      <a:solidFill>
                        <a:schemeClr val="bg1"/>
                      </a:solidFill>
                      <a:prstDash val="solid"/>
                      <a:round/>
                      <a:headEnd type="none" w="med" len="med"/>
                      <a:tailEnd type="none" w="med" len="med"/>
                    </a:lnT>
                  </a:tcPr>
                </a:tc>
                <a:tc>
                  <a:txBody>
                    <a:bodyPr/>
                    <a:lstStyle/>
                    <a:p>
                      <a:pPr algn="ctr" fontAlgn="b"/>
                      <a:r>
                        <a:rPr lang="pt-BR" sz="1600" b="0" i="0" u="none" strike="noStrike">
                          <a:solidFill>
                            <a:srgbClr val="000000"/>
                          </a:solidFill>
                          <a:effectLst/>
                          <a:latin typeface="Calibri" panose="020F0502020204030204" pitchFamily="34" charset="0"/>
                        </a:rPr>
                        <a:t>S=60%, h=1, MAE=0.0379</a:t>
                      </a:r>
                    </a:p>
                  </a:txBody>
                  <a:tcPr marL="6350" marR="6350" marT="6350" marB="0" anchor="ct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82380259"/>
                  </a:ext>
                </a:extLst>
              </a:tr>
              <a:tr h="214889">
                <a:tc>
                  <a:txBody>
                    <a:bodyPr/>
                    <a:lstStyle/>
                    <a:p>
                      <a:r>
                        <a:rPr lang="en-US" sz="1600" dirty="0"/>
                        <a:t>ARIMA(0,1,0)</a:t>
                      </a:r>
                    </a:p>
                  </a:txBody>
                  <a:tcPr/>
                </a:tc>
                <a:tc>
                  <a:txBody>
                    <a:bodyPr/>
                    <a:lstStyle/>
                    <a:p>
                      <a:pPr algn="ctr" fontAlgn="b"/>
                      <a:r>
                        <a:rPr lang="en-US" sz="1600" b="0" i="0" u="none" strike="noStrike" dirty="0">
                          <a:solidFill>
                            <a:srgbClr val="000000"/>
                          </a:solidFill>
                          <a:effectLst/>
                          <a:latin typeface="Calibri" panose="020F0502020204030204" pitchFamily="34" charset="0"/>
                        </a:rPr>
                        <a:t>-3.31</a:t>
                      </a:r>
                    </a:p>
                  </a:txBody>
                  <a:tcPr marL="6350" marR="6350" marT="6350" marB="0" anchor="ctr"/>
                </a:tc>
                <a:tc>
                  <a:txBody>
                    <a:bodyPr/>
                    <a:lstStyle/>
                    <a:p>
                      <a:pPr algn="ctr" fontAlgn="b"/>
                      <a:r>
                        <a:rPr lang="en-US" sz="1600" b="0" i="0" u="none" strike="noStrike" dirty="0">
                          <a:solidFill>
                            <a:srgbClr val="00B050"/>
                          </a:solidFill>
                          <a:effectLst/>
                          <a:latin typeface="Calibri" panose="020F0502020204030204" pitchFamily="34" charset="0"/>
                        </a:rPr>
                        <a:t>-3.28</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S=60%, h=1, RMSE=0.0514</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S=60%, h=1, MAE=0.0385</a:t>
                      </a:r>
                    </a:p>
                  </a:txBody>
                  <a:tcPr marL="6350" marR="6350" marT="6350" marB="0" anchor="ctr"/>
                </a:tc>
                <a:extLst>
                  <a:ext uri="{0D108BD9-81ED-4DB2-BD59-A6C34878D82A}">
                    <a16:rowId xmlns:a16="http://schemas.microsoft.com/office/drawing/2014/main" val="4263309313"/>
                  </a:ext>
                </a:extLst>
              </a:tr>
              <a:tr h="214889">
                <a:tc>
                  <a:txBody>
                    <a:bodyPr/>
                    <a:lstStyle/>
                    <a:p>
                      <a:r>
                        <a:rPr lang="en-US" sz="1600" dirty="0"/>
                        <a:t>ARIMA(1,1,0) + GARCH(1,1)* </a:t>
                      </a:r>
                    </a:p>
                  </a:txBody>
                  <a:tcPr/>
                </a:tc>
                <a:tc>
                  <a:txBody>
                    <a:bodyPr/>
                    <a:lstStyle/>
                    <a:p>
                      <a:pPr algn="ctr" fontAlgn="b"/>
                      <a:r>
                        <a:rPr lang="en-US" sz="1600" b="0" i="0" u="none" strike="noStrike" dirty="0">
                          <a:solidFill>
                            <a:srgbClr val="000000"/>
                          </a:solidFill>
                          <a:effectLst/>
                          <a:latin typeface="Calibri" panose="020F0502020204030204" pitchFamily="34" charset="0"/>
                        </a:rPr>
                        <a:t>-3.35</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-3.24</a:t>
                      </a:r>
                    </a:p>
                  </a:txBody>
                  <a:tcPr marL="6350" marR="6350" marT="6350" marB="0" anchor="ctr"/>
                </a:tc>
                <a:tc>
                  <a:txBody>
                    <a:bodyPr/>
                    <a:lstStyle/>
                    <a:p>
                      <a:pPr algn="ctr" fontAlgn="b"/>
                      <a:r>
                        <a:rPr lang="pt-BR" sz="1600" b="0" i="0" u="none" strike="noStrike" dirty="0">
                          <a:solidFill>
                            <a:schemeClr val="tx1"/>
                          </a:solidFill>
                          <a:effectLst/>
                          <a:latin typeface="Calibri" panose="020F0502020204030204" pitchFamily="34" charset="0"/>
                        </a:rPr>
                        <a:t>S=80%, h=12, RMSE=0.0342</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S=80%, h=12, MAE=0.0281</a:t>
                      </a:r>
                    </a:p>
                  </a:txBody>
                  <a:tcPr marL="6350" marR="6350" marT="6350" marB="0" anchor="ctr"/>
                </a:tc>
                <a:extLst>
                  <a:ext uri="{0D108BD9-81ED-4DB2-BD59-A6C34878D82A}">
                    <a16:rowId xmlns:a16="http://schemas.microsoft.com/office/drawing/2014/main" val="3610340259"/>
                  </a:ext>
                </a:extLst>
              </a:tr>
              <a:tr h="214889">
                <a:tc>
                  <a:txBody>
                    <a:bodyPr/>
                    <a:lstStyle/>
                    <a:p>
                      <a:r>
                        <a:rPr lang="en-US" sz="1600" dirty="0"/>
                        <a:t>ARIMA(0,1,0) + GARCH(1,1)* </a:t>
                      </a:r>
                    </a:p>
                  </a:txBody>
                  <a:tcPr/>
                </a:tc>
                <a:tc>
                  <a:txBody>
                    <a:bodyPr/>
                    <a:lstStyle/>
                    <a:p>
                      <a:pPr algn="ctr" fontAlgn="b"/>
                      <a:r>
                        <a:rPr lang="en-US" sz="1600" b="0" i="0" u="none" strike="noStrike" dirty="0">
                          <a:solidFill>
                            <a:srgbClr val="000000"/>
                          </a:solidFill>
                          <a:effectLst/>
                          <a:latin typeface="Calibri" panose="020F0502020204030204" pitchFamily="34" charset="0"/>
                        </a:rPr>
                        <a:t>-3.34</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-3.27</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RMSE=0.0339</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MAE=0.0274</a:t>
                      </a:r>
                    </a:p>
                  </a:txBody>
                  <a:tcPr marL="6350" marR="6350" marT="6350" marB="0" anchor="ctr"/>
                </a:tc>
                <a:extLst>
                  <a:ext uri="{0D108BD9-81ED-4DB2-BD59-A6C34878D82A}">
                    <a16:rowId xmlns:a16="http://schemas.microsoft.com/office/drawing/2014/main" val="1996432668"/>
                  </a:ext>
                </a:extLst>
              </a:tr>
              <a:tr h="293727">
                <a:tc>
                  <a:txBody>
                    <a:bodyPr/>
                    <a:lstStyle/>
                    <a:p>
                      <a:r>
                        <a:rPr lang="en-US" sz="1600" dirty="0"/>
                        <a:t>ARIMA(1,1,0) + GARCH(2,1) </a:t>
                      </a:r>
                    </a:p>
                  </a:txBody>
                  <a:tcPr/>
                </a:tc>
                <a:tc>
                  <a:txBody>
                    <a:bodyPr/>
                    <a:lstStyle/>
                    <a:p>
                      <a:pPr algn="ctr" fontAlgn="b"/>
                      <a:r>
                        <a:rPr lang="en-US" sz="1600" b="0" i="0" u="none" strike="noStrike" dirty="0">
                          <a:solidFill>
                            <a:srgbClr val="00B050"/>
                          </a:solidFill>
                          <a:effectLst/>
                          <a:latin typeface="Calibri" panose="020F0502020204030204" pitchFamily="34" charset="0"/>
                        </a:rPr>
                        <a:t>-3.39</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-3.25</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S=80%, h=12, RMSE=0.0340</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S=80%, h=12, MAE=0.0278</a:t>
                      </a:r>
                    </a:p>
                  </a:txBody>
                  <a:tcPr marL="6350" marR="6350" marT="6350" marB="0" anchor="ctr"/>
                </a:tc>
                <a:extLst>
                  <a:ext uri="{0D108BD9-81ED-4DB2-BD59-A6C34878D82A}">
                    <a16:rowId xmlns:a16="http://schemas.microsoft.com/office/drawing/2014/main" val="2015650062"/>
                  </a:ext>
                </a:extLst>
              </a:tr>
              <a:tr h="214889">
                <a:tc>
                  <a:txBody>
                    <a:bodyPr/>
                    <a:lstStyle/>
                    <a:p>
                      <a:r>
                        <a:rPr lang="en-US" sz="1600" dirty="0"/>
                        <a:t>ARIMA(0,1,0) + GARCH(2,1)</a:t>
                      </a:r>
                    </a:p>
                  </a:txBody>
                  <a:tcPr/>
                </a:tc>
                <a:tc>
                  <a:txBody>
                    <a:bodyPr/>
                    <a:lstStyle/>
                    <a:p>
                      <a:pPr algn="ctr" fontAlgn="b"/>
                      <a:r>
                        <a:rPr lang="en-US" sz="1600" b="0" i="0" u="none" strike="noStrike">
                          <a:solidFill>
                            <a:srgbClr val="000000"/>
                          </a:solidFill>
                          <a:effectLst/>
                          <a:latin typeface="Calibri" panose="020F0502020204030204" pitchFamily="34" charset="0"/>
                        </a:rPr>
                        <a:t>-3.37</a:t>
                      </a:r>
                    </a:p>
                  </a:txBody>
                  <a:tcPr marL="6350" marR="6350" marT="6350" marB="0" anchor="ctr"/>
                </a:tc>
                <a:tc>
                  <a:txBody>
                    <a:bodyPr/>
                    <a:lstStyle/>
                    <a:p>
                      <a:pPr algn="ctr" fontAlgn="b"/>
                      <a:r>
                        <a:rPr lang="en-US" sz="1600" b="0" i="0" u="none" strike="noStrike" dirty="0">
                          <a:solidFill>
                            <a:srgbClr val="00B050"/>
                          </a:solidFill>
                          <a:effectLst/>
                          <a:latin typeface="Calibri" panose="020F0502020204030204" pitchFamily="34" charset="0"/>
                        </a:rPr>
                        <a:t>-3.28</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RMSE=0.0339</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MAE=0.0274</a:t>
                      </a:r>
                    </a:p>
                  </a:txBody>
                  <a:tcPr marL="6350" marR="6350" marT="6350" marB="0" anchor="ctr"/>
                </a:tc>
                <a:extLst>
                  <a:ext uri="{0D108BD9-81ED-4DB2-BD59-A6C34878D82A}">
                    <a16:rowId xmlns:a16="http://schemas.microsoft.com/office/drawing/2014/main" val="147618213"/>
                  </a:ext>
                </a:extLst>
              </a:tr>
            </a:tbl>
          </a:graphicData>
        </a:graphic>
      </p:graphicFrame>
      <p:sp>
        <p:nvSpPr>
          <p:cNvPr id="7" name="TextBox 6">
            <a:extLst>
              <a:ext uri="{FF2B5EF4-FFF2-40B4-BE49-F238E27FC236}">
                <a16:creationId xmlns:a16="http://schemas.microsoft.com/office/drawing/2014/main" id="{ECBD31FF-E94F-474B-8462-7E78A2F25D29}"/>
              </a:ext>
            </a:extLst>
          </p:cNvPr>
          <p:cNvSpPr txBox="1"/>
          <p:nvPr/>
        </p:nvSpPr>
        <p:spPr>
          <a:xfrm>
            <a:off x="801577" y="5276748"/>
            <a:ext cx="10588844" cy="830997"/>
          </a:xfrm>
          <a:prstGeom prst="rect">
            <a:avLst/>
          </a:prstGeom>
          <a:noFill/>
        </p:spPr>
        <p:txBody>
          <a:bodyPr wrap="square">
            <a:spAutoFit/>
          </a:bodyPr>
          <a:lstStyle/>
          <a:p>
            <a:r>
              <a:rPr lang="en-US" sz="1600" dirty="0"/>
              <a:t>* Squared residuals from GARCH(1,1) model were correlated (LM ARCH test) and therefore not white noise (</a:t>
            </a:r>
            <a:r>
              <a:rPr lang="en-US" sz="1600" dirty="0" err="1"/>
              <a:t>Ljung</a:t>
            </a:r>
            <a:r>
              <a:rPr lang="en-US" sz="1600" dirty="0"/>
              <a:t>-Box test), warranting a higher-ordered GARCH model.</a:t>
            </a:r>
          </a:p>
          <a:p>
            <a:r>
              <a:rPr lang="en-US" sz="1600" b="1" baseline="30000" dirty="0"/>
              <a:t>+</a:t>
            </a:r>
            <a:r>
              <a:rPr lang="en-US" sz="1600" dirty="0"/>
              <a:t>S = Training set size, h = h-step ahead forecast with the test data (forecast for h = 1, 3, 6, 12 months). </a:t>
            </a:r>
          </a:p>
        </p:txBody>
      </p:sp>
    </p:spTree>
    <p:extLst>
      <p:ext uri="{BB962C8B-B14F-4D97-AF65-F5344CB8AC3E}">
        <p14:creationId xmlns:p14="http://schemas.microsoft.com/office/powerpoint/2010/main" val="244617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Model Validation</a:t>
            </a:r>
          </a:p>
        </p:txBody>
      </p:sp>
      <p:sp>
        <p:nvSpPr>
          <p:cNvPr id="6" name="TextBox 5">
            <a:extLst>
              <a:ext uri="{FF2B5EF4-FFF2-40B4-BE49-F238E27FC236}">
                <a16:creationId xmlns:a16="http://schemas.microsoft.com/office/drawing/2014/main" id="{B17B123F-CDF2-4E65-906A-8A3B71C7A419}"/>
              </a:ext>
            </a:extLst>
          </p:cNvPr>
          <p:cNvSpPr txBox="1"/>
          <p:nvPr/>
        </p:nvSpPr>
        <p:spPr>
          <a:xfrm>
            <a:off x="3044456" y="1947153"/>
            <a:ext cx="6103088" cy="369332"/>
          </a:xfrm>
          <a:prstGeom prst="rect">
            <a:avLst/>
          </a:prstGeom>
          <a:noFill/>
        </p:spPr>
        <p:txBody>
          <a:bodyPr wrap="square">
            <a:spAutoFit/>
          </a:bodyPr>
          <a:lstStyle/>
          <a:p>
            <a:pPr algn="ctr"/>
            <a:r>
              <a:rPr lang="en-US" b="1" dirty="0"/>
              <a:t>Model Selected: ARIMA(0,1,0) + GARCH(2,1) </a:t>
            </a:r>
          </a:p>
        </p:txBody>
      </p:sp>
      <p:sp>
        <p:nvSpPr>
          <p:cNvPr id="8" name="TextBox 7">
            <a:extLst>
              <a:ext uri="{FF2B5EF4-FFF2-40B4-BE49-F238E27FC236}">
                <a16:creationId xmlns:a16="http://schemas.microsoft.com/office/drawing/2014/main" id="{FB2D5B09-3124-43C1-A924-6281A8B4835C}"/>
              </a:ext>
            </a:extLst>
          </p:cNvPr>
          <p:cNvSpPr txBox="1"/>
          <p:nvPr/>
        </p:nvSpPr>
        <p:spPr>
          <a:xfrm>
            <a:off x="527611" y="5241013"/>
            <a:ext cx="5303520" cy="830997"/>
          </a:xfrm>
          <a:prstGeom prst="rect">
            <a:avLst/>
          </a:prstGeom>
          <a:noFill/>
        </p:spPr>
        <p:txBody>
          <a:bodyPr wrap="square">
            <a:spAutoFit/>
          </a:bodyPr>
          <a:lstStyle/>
          <a:p>
            <a:pPr marL="285750" lvl="0" indent="-285750">
              <a:buFont typeface="Arial" panose="020B0604020202020204" pitchFamily="34" charset="0"/>
              <a:buChar char="•"/>
            </a:pPr>
            <a:r>
              <a:rPr lang="en-US" sz="1600" dirty="0"/>
              <a:t>Low in-sample &amp; out-of-sample errors</a:t>
            </a:r>
          </a:p>
          <a:p>
            <a:pPr marL="285750" lvl="0" indent="-285750">
              <a:buFont typeface="Arial" panose="020B0604020202020204" pitchFamily="34" charset="0"/>
              <a:buChar char="•"/>
            </a:pPr>
            <a:r>
              <a:rPr lang="en-US" sz="1600" dirty="0"/>
              <a:t>The selected model can capture the conditional variance of the time series (as noted with gray lines)</a:t>
            </a:r>
          </a:p>
        </p:txBody>
      </p:sp>
      <p:sp>
        <p:nvSpPr>
          <p:cNvPr id="10" name="TextBox 9">
            <a:extLst>
              <a:ext uri="{FF2B5EF4-FFF2-40B4-BE49-F238E27FC236}">
                <a16:creationId xmlns:a16="http://schemas.microsoft.com/office/drawing/2014/main" id="{D8D860F0-3C6E-47AC-BC36-7C06E0D5B901}"/>
              </a:ext>
            </a:extLst>
          </p:cNvPr>
          <p:cNvSpPr txBox="1"/>
          <p:nvPr/>
        </p:nvSpPr>
        <p:spPr>
          <a:xfrm>
            <a:off x="6358742" y="5241013"/>
            <a:ext cx="5305647" cy="830997"/>
          </a:xfrm>
          <a:prstGeom prst="rect">
            <a:avLst/>
          </a:prstGeom>
          <a:noFill/>
        </p:spPr>
        <p:txBody>
          <a:bodyPr wrap="square">
            <a:spAutoFit/>
          </a:bodyPr>
          <a:lstStyle/>
          <a:p>
            <a:pPr marL="285750" lvl="0" indent="-285750">
              <a:buFont typeface="Arial" panose="020B0604020202020204" pitchFamily="34" charset="0"/>
              <a:buChar char="•"/>
            </a:pPr>
            <a:r>
              <a:rPr lang="en-US" sz="1600" dirty="0">
                <a:solidFill>
                  <a:schemeClr val="tx1"/>
                </a:solidFill>
              </a:rPr>
              <a:t>The residuals from this model appear to be white noise.</a:t>
            </a:r>
          </a:p>
          <a:p>
            <a:pPr marL="285750" lvl="0" indent="-285750">
              <a:buFont typeface="Arial" panose="020B0604020202020204" pitchFamily="34" charset="0"/>
              <a:buChar char="•"/>
            </a:pPr>
            <a:r>
              <a:rPr lang="en-US" sz="1600" dirty="0">
                <a:solidFill>
                  <a:schemeClr val="tx1"/>
                </a:solidFill>
              </a:rPr>
              <a:t>There is one significant lag at 15, but this is likely due to chance from the 95% CI.</a:t>
            </a:r>
          </a:p>
        </p:txBody>
      </p:sp>
      <p:pic>
        <p:nvPicPr>
          <p:cNvPr id="4" name="Picture 3" descr="A picture containing histogram&#10;&#10;Description automatically generated">
            <a:extLst>
              <a:ext uri="{FF2B5EF4-FFF2-40B4-BE49-F238E27FC236}">
                <a16:creationId xmlns:a16="http://schemas.microsoft.com/office/drawing/2014/main" id="{EB79726F-CB44-4885-AC33-F84EB877D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899" y="2381130"/>
            <a:ext cx="4517516" cy="2842984"/>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B6B52335-8EA6-B40B-5F14-DC55CA02C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314" y="2380730"/>
            <a:ext cx="4518787" cy="2843784"/>
          </a:xfrm>
          <a:prstGeom prst="rect">
            <a:avLst/>
          </a:prstGeom>
        </p:spPr>
      </p:pic>
    </p:spTree>
    <p:extLst>
      <p:ext uri="{BB962C8B-B14F-4D97-AF65-F5344CB8AC3E}">
        <p14:creationId xmlns:p14="http://schemas.microsoft.com/office/powerpoint/2010/main" val="386777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A hand holding a pile of coffee beans&#10;&#10;Description automatically generated with medium confidence">
            <a:extLst>
              <a:ext uri="{FF2B5EF4-FFF2-40B4-BE49-F238E27FC236}">
                <a16:creationId xmlns:a16="http://schemas.microsoft.com/office/drawing/2014/main" id="{5F060456-F020-433B-A3A6-2F90800F0DC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BE7474-6BB1-45CA-95CE-1B1DBF49CD92}"/>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Discussion</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20E8B8-B2B0-42C5-9B99-CAC571BEA4F0}"/>
              </a:ext>
            </a:extLst>
          </p:cNvPr>
          <p:cNvSpPr>
            <a:spLocks noGrp="1"/>
          </p:cNvSpPr>
          <p:nvPr>
            <p:ph idx="1"/>
          </p:nvPr>
        </p:nvSpPr>
        <p:spPr>
          <a:xfrm>
            <a:off x="4895388" y="1065862"/>
            <a:ext cx="7098137" cy="4726276"/>
          </a:xfrm>
        </p:spPr>
        <p:txBody>
          <a:bodyPr anchor="ctr">
            <a:noAutofit/>
          </a:bodyPr>
          <a:lstStyle/>
          <a:p>
            <a:pPr algn="just"/>
            <a:r>
              <a:rPr lang="en-US" sz="2000" dirty="0">
                <a:solidFill>
                  <a:srgbClr val="FFFFFF"/>
                </a:solidFill>
              </a:rPr>
              <a:t>The goal of this analysis was to predict the future prices of cocoa beans on the ICE London contract market be forecasted between 2010 &amp; 2019.</a:t>
            </a:r>
          </a:p>
          <a:p>
            <a:pPr algn="just" rtl="0" eaLnBrk="1" fontAlgn="b" latinLnBrk="0" hangingPunct="1">
              <a:spcAft>
                <a:spcPts val="0"/>
              </a:spcAft>
            </a:pPr>
            <a:r>
              <a:rPr lang="en-US" sz="2000" dirty="0">
                <a:solidFill>
                  <a:srgbClr val="FFFFFF"/>
                </a:solidFill>
              </a:rPr>
              <a:t>An ARIMA(0,1,0) + GARCH(2,1) model was selected as the best option with </a:t>
            </a:r>
            <a:r>
              <a:rPr lang="en-US" sz="2000" dirty="0"/>
              <a:t>an in-sample </a:t>
            </a:r>
            <a:r>
              <a:rPr lang="en-US" sz="2000" b="0" i="0" u="none" strike="noStrike" kern="1200" dirty="0">
                <a:effectLst/>
              </a:rPr>
              <a:t>AIC = 3.37</a:t>
            </a:r>
            <a:r>
              <a:rPr lang="en-US" sz="2000" dirty="0"/>
              <a:t> &amp; </a:t>
            </a:r>
            <a:r>
              <a:rPr lang="en-US" sz="2000" b="0" i="0" u="none" strike="noStrike" kern="1200" dirty="0">
                <a:effectLst/>
              </a:rPr>
              <a:t>SIC = -3.28</a:t>
            </a:r>
            <a:r>
              <a:rPr lang="en-US" sz="2000" dirty="0"/>
              <a:t> and o</a:t>
            </a:r>
            <a:r>
              <a:rPr lang="pt-BR" sz="2000" b="0" i="0" u="none" strike="noStrike" kern="1200" dirty="0">
                <a:effectLst/>
              </a:rPr>
              <a:t>ut-of-sample RMSE=0.0339</a:t>
            </a:r>
            <a:r>
              <a:rPr lang="en-US" sz="2000" dirty="0"/>
              <a:t> &amp; </a:t>
            </a:r>
            <a:r>
              <a:rPr lang="pt-BR" sz="2000" b="0" i="0" u="none" strike="noStrike" kern="1200" dirty="0">
                <a:effectLst/>
              </a:rPr>
              <a:t>MAE=0.0274.</a:t>
            </a:r>
          </a:p>
          <a:p>
            <a:pPr algn="just"/>
            <a:r>
              <a:rPr lang="en-US" sz="2000" dirty="0">
                <a:solidFill>
                  <a:srgbClr val="FFFFFF"/>
                </a:solidFill>
              </a:rPr>
              <a:t>Literature mentions that attempting to predict commodity futures is difficult/impossible. There are researchers using machine learning techniques to overcome this, e.g., long- and short-term time series networks (</a:t>
            </a:r>
            <a:r>
              <a:rPr lang="en-US" sz="2000" dirty="0" err="1">
                <a:solidFill>
                  <a:srgbClr val="FFFFFF"/>
                </a:solidFill>
              </a:rPr>
              <a:t>LSTNet</a:t>
            </a:r>
            <a:r>
              <a:rPr lang="en-US" sz="2000" dirty="0">
                <a:solidFill>
                  <a:srgbClr val="FFFFFF"/>
                </a:solidFill>
              </a:rPr>
              <a:t>).</a:t>
            </a:r>
            <a:r>
              <a:rPr lang="en-US" sz="2000" baseline="30000" dirty="0">
                <a:solidFill>
                  <a:srgbClr val="FFFFFF"/>
                </a:solidFill>
              </a:rPr>
              <a:t>9</a:t>
            </a:r>
          </a:p>
          <a:p>
            <a:pPr algn="just"/>
            <a:r>
              <a:rPr lang="pt-BR" sz="2000" b="0" i="0" u="none" strike="noStrike" dirty="0">
                <a:effectLst/>
              </a:rPr>
              <a:t>Another possibility is </a:t>
            </a:r>
            <a:r>
              <a:rPr lang="pt-BR" sz="2000" dirty="0"/>
              <a:t>to conduct a multivariate analysis and investigate how import demands, deforestation, and climate change affect future prices.</a:t>
            </a:r>
            <a:endParaRPr lang="en-US" sz="2000" dirty="0">
              <a:solidFill>
                <a:srgbClr val="FFFFFF"/>
              </a:solidFill>
            </a:endParaRPr>
          </a:p>
        </p:txBody>
      </p:sp>
    </p:spTree>
    <p:extLst>
      <p:ext uri="{BB962C8B-B14F-4D97-AF65-F5344CB8AC3E}">
        <p14:creationId xmlns:p14="http://schemas.microsoft.com/office/powerpoint/2010/main" val="23307539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variety cacao pods">
            <a:extLst>
              <a:ext uri="{FF2B5EF4-FFF2-40B4-BE49-F238E27FC236}">
                <a16:creationId xmlns:a16="http://schemas.microsoft.com/office/drawing/2014/main" id="{F2F82CB8-AEB9-4D0A-AAB7-818DB1C6D040}"/>
              </a:ext>
            </a:extLst>
          </p:cNvPr>
          <p:cNvPicPr>
            <a:picLocks noChangeAspect="1"/>
          </p:cNvPicPr>
          <p:nvPr/>
        </p:nvPicPr>
        <p:blipFill rotWithShape="1">
          <a:blip r:embed="rId2">
            <a:extLst>
              <a:ext uri="{28A0092B-C50C-407E-A947-70E740481C1C}">
                <a14:useLocalDpi xmlns:a14="http://schemas.microsoft.com/office/drawing/2010/main" val="0"/>
              </a:ext>
            </a:extLst>
          </a:blip>
          <a:srcRect t="11851" b="3895"/>
          <a:stretch/>
        </p:blipFill>
        <p:spPr>
          <a:xfrm>
            <a:off x="20" y="1282"/>
            <a:ext cx="12191980" cy="6856718"/>
          </a:xfrm>
          <a:prstGeom prst="rect">
            <a:avLst/>
          </a:prstGeom>
        </p:spPr>
      </p:pic>
      <p:sp>
        <p:nvSpPr>
          <p:cNvPr id="8" name="Content Placeholder 2">
            <a:extLst>
              <a:ext uri="{FF2B5EF4-FFF2-40B4-BE49-F238E27FC236}">
                <a16:creationId xmlns:a16="http://schemas.microsoft.com/office/drawing/2014/main" id="{921BF56D-5D7E-5606-E139-D06D6561273E}"/>
              </a:ext>
            </a:extLst>
          </p:cNvPr>
          <p:cNvSpPr txBox="1">
            <a:spLocks/>
          </p:cNvSpPr>
          <p:nvPr/>
        </p:nvSpPr>
        <p:spPr>
          <a:xfrm>
            <a:off x="0" y="0"/>
            <a:ext cx="12188952" cy="6856718"/>
          </a:xfrm>
          <a:prstGeom prst="rect">
            <a:avLst/>
          </a:prstGeom>
          <a:solidFill>
            <a:schemeClr val="tx1">
              <a:alpha val="60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00" dirty="0"/>
          </a:p>
        </p:txBody>
      </p:sp>
      <p:sp>
        <p:nvSpPr>
          <p:cNvPr id="3" name="Title 1">
            <a:extLst>
              <a:ext uri="{FF2B5EF4-FFF2-40B4-BE49-F238E27FC236}">
                <a16:creationId xmlns:a16="http://schemas.microsoft.com/office/drawing/2014/main" id="{24119F52-2C72-D459-7ED9-B5EBF2524F55}"/>
              </a:ext>
            </a:extLst>
          </p:cNvPr>
          <p:cNvSpPr txBox="1">
            <a:spLocks/>
          </p:cNvSpPr>
          <p:nvPr/>
        </p:nvSpPr>
        <p:spPr>
          <a:xfrm>
            <a:off x="838201" y="1065862"/>
            <a:ext cx="3313164" cy="4726276"/>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FFFFFF"/>
                </a:solidFill>
              </a:rPr>
              <a:t>Bibliography</a:t>
            </a:r>
          </a:p>
        </p:txBody>
      </p:sp>
      <p:sp>
        <p:nvSpPr>
          <p:cNvPr id="6" name="Content Placeholder 2">
            <a:extLst>
              <a:ext uri="{FF2B5EF4-FFF2-40B4-BE49-F238E27FC236}">
                <a16:creationId xmlns:a16="http://schemas.microsoft.com/office/drawing/2014/main" id="{8F2ECECB-28BB-37A4-9C68-F9D5A453E6A1}"/>
              </a:ext>
            </a:extLst>
          </p:cNvPr>
          <p:cNvSpPr txBox="1">
            <a:spLocks/>
          </p:cNvSpPr>
          <p:nvPr/>
        </p:nvSpPr>
        <p:spPr>
          <a:xfrm>
            <a:off x="4895388" y="1065862"/>
            <a:ext cx="7098137" cy="472627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Scott,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Michon</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“Climate &amp;amp; Chocolate.” NOAA Climate.gov, 16 Feb. 2016,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3"/>
              </a:rPr>
              <a:t>https://www.climate.gov/news-features/climate-and/climate-chocolate</a:t>
            </a:r>
            <a:r>
              <a:rPr lang="en-US" sz="1400" dirty="0">
                <a:solidFill>
                  <a:prstClr val="white"/>
                </a:solidFill>
                <a:latin typeface="Calibri" panose="020F0502020204030204"/>
              </a:rPr>
              <a: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5 November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“What Is the Demand for Cocoa on the European Market?” Centre for the Promotion of Imports (CBI) Ministry of Foreign Affairs (NL), </a:t>
            </a:r>
            <a:r>
              <a:rPr kumimoji="0" lang="en-US" sz="1400" b="0" i="0" u="none" strike="noStrike" kern="1200" cap="none" spc="0" normalizeH="0" baseline="0" noProof="0" dirty="0">
                <a:ln>
                  <a:noFill/>
                </a:ln>
                <a:solidFill>
                  <a:prstClr val="white"/>
                </a:solidFill>
                <a:effectLst/>
                <a:uLnTx/>
                <a:uFillTx/>
                <a:latin typeface="Calibri" panose="020F0502020204030204"/>
                <a:hlinkClick r:id="rId4"/>
              </a:rPr>
              <a:t>https://www.cbi.eu/market-information/cocoa/trade-statistics</a:t>
            </a:r>
            <a:r>
              <a:rPr lang="en-US" sz="1400" dirty="0">
                <a:solidFill>
                  <a:prstClr val="white"/>
                </a:solidFill>
                <a:latin typeface="Calibri" panose="020F0502020204030204"/>
                <a:hlinkClick r:id="rId4"/>
              </a:rPr>
              <a:t>.</a:t>
            </a:r>
            <a:r>
              <a:rPr kumimoji="0" lang="en-US" sz="1400" b="0" i="0" u="none" strike="noStrike" kern="1200" cap="none" spc="0" normalizeH="0" baseline="0" noProof="0" dirty="0">
                <a:ln>
                  <a:noFill/>
                </a:ln>
                <a:solidFill>
                  <a:prstClr val="white"/>
                </a:solidFill>
                <a:effectLst/>
                <a:uLnTx/>
                <a:uFillTx/>
                <a:latin typeface="Calibri" panose="020F0502020204030204"/>
                <a:hlinkClick r:id="rId4"/>
              </a:rPr>
              <a:t> Accessed 30 October 2020</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“Where Did Côte D'Ivoire Export Cocoa Beans (1801 HS4) to in 2018?” The Atlas of Economic Complexity, @Harvardgrwthlab,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5"/>
              </a:rPr>
              <a:t>https://atlas.cid.harvard.edu/explore?country=44&amp;amp;product=804&amp;amp;year=2018&amp;amp;productClass=HS&amp;amp;target=Product&amp;amp;partner=undefined&amp;amp;startYear=1995</a:t>
            </a:r>
            <a:r>
              <a:rPr lang="en-US" sz="1400" dirty="0">
                <a:solidFill>
                  <a:prstClr val="white"/>
                </a:solidFill>
                <a:latin typeface="Calibri" panose="020F0502020204030204"/>
              </a:rPr>
              <a: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“Who Exported Cocoa Beans (1801 HS4) in 2018?” The Atlas of Economic Complexity, @Harvardgrwthlab,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6"/>
              </a:rPr>
              <a:t>https://atlas.cid.harvard.edu/explore?country=undefined&amp;amp;product=804&amp;amp;year=2018&amp;amp;productClass=HS&amp;amp;target=Product&amp;amp;partner=undefined&amp;amp;startYear=1995</a:t>
            </a:r>
            <a:r>
              <a:rPr lang="en-US" sz="1400" dirty="0">
                <a:solidFill>
                  <a:prstClr val="white"/>
                </a:solidFill>
                <a:latin typeface="Calibri" panose="020F0502020204030204"/>
              </a:rPr>
              <a: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“Basics of Futures Trading.” Commodity Futures Trading Commission (CFTC),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7"/>
              </a:rPr>
              <a:t>https://www.cftc.gov/LearnAndProtect/AdvisoriesAndArticles/FuturesMarketBasics/index.htm</a:t>
            </a:r>
            <a:r>
              <a:rPr lang="en-US" sz="1400" dirty="0">
                <a:solidFill>
                  <a:prstClr val="white"/>
                </a:solidFill>
                <a:latin typeface="Calibri" panose="020F0502020204030204"/>
              </a:rPr>
              <a: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 </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“ICCO Statistics: Cocoa Daily Prices.” International Cocoa Organization,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8"/>
              </a:rPr>
              <a:t>https://www.icco.org/statistics/</a:t>
            </a:r>
            <a:r>
              <a:rPr lang="en-US" sz="1400" dirty="0">
                <a:solidFill>
                  <a:prstClr val="white"/>
                </a:solidFill>
                <a:latin typeface="Calibri" panose="020F0502020204030204"/>
              </a:rPr>
              <a: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Cocks, Tim. “Foreign Banks Suspend Ivory Coast Operations.” Reuters, Thomson Reuters, 17 Feb. 2011,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9"/>
              </a:rPr>
              <a:t>https://www.reuters.com/article/us-ivorycoast-socgen/foreign-banks-suspend-ivory-coast-operations-idUSTRE71G099201102112</a:t>
            </a:r>
            <a:r>
              <a:rPr lang="en-US" sz="1400" dirty="0">
                <a:solidFill>
                  <a:prstClr val="white"/>
                </a:solidFill>
                <a:latin typeface="Calibri" panose="020F0502020204030204"/>
              </a:rPr>
              <a: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10"/>
              </a:rPr>
              <a:t>https://fr.reuters.com/article/ozabs-uk-cocoa-ivorycoast-grinders-idAFKBN1</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Hongbing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Ouyang,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Xiaolu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Wei &amp;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Qiufeng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Wu (2019) Agricultural commodity futures prices prediction via long- and short-term time series network, Journal of Applied Economics, 22:1, 468-483, DOI: 10.1080/15140326.2019.1668664 </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6D461F01-5CD4-B0DC-3756-FD4A78AB4869}"/>
              </a:ext>
            </a:extLst>
          </p:cNvPr>
          <p:cNvCxnSpPr>
            <a:cxnSpLocks/>
          </p:cNvCxnSpPr>
          <p:nvPr/>
        </p:nvCxnSpPr>
        <p:spPr>
          <a:xfrm>
            <a:off x="4650658" y="2286000"/>
            <a:ext cx="0" cy="2286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906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1346</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Predicting the Future Prices of Cocoa Beans on the ICE Contract Market</vt:lpstr>
      <vt:lpstr>PowerPoint Presentation</vt:lpstr>
      <vt:lpstr>      Introduction (2)</vt:lpstr>
      <vt:lpstr>      Data Exploration</vt:lpstr>
      <vt:lpstr>      Model Specification</vt:lpstr>
      <vt:lpstr>     Model Forecasting</vt:lpstr>
      <vt:lpstr>      Model Validation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Time Series Analysis on The Effects of Deforestation &amp; Climate in the Ivory Coast, and European Demands on Future Prices of Cocoa Beans on the ICE Contract Market</dc:title>
  <dc:creator>Delani Cele</dc:creator>
  <cp:lastModifiedBy>Delani Cele</cp:lastModifiedBy>
  <cp:revision>206</cp:revision>
  <dcterms:created xsi:type="dcterms:W3CDTF">2022-03-18T01:43:50Z</dcterms:created>
  <dcterms:modified xsi:type="dcterms:W3CDTF">2022-11-05T15:53:09Z</dcterms:modified>
</cp:coreProperties>
</file>