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8" r:id="rId7"/>
    <p:sldId id="281" r:id="rId8"/>
    <p:sldId id="280" r:id="rId9"/>
    <p:sldId id="282" r:id="rId10"/>
    <p:sldId id="267" r:id="rId11"/>
    <p:sldId id="284" r:id="rId12"/>
    <p:sldId id="283" r:id="rId13"/>
    <p:sldId id="285" r:id="rId14"/>
    <p:sldId id="286" r:id="rId15"/>
    <p:sldId id="287" r:id="rId16"/>
    <p:sldId id="279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Roboto Slab" panose="020B0604020202020204" charset="0"/>
      <p:regular r:id="rId24"/>
      <p:bold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22A2AF-882C-4E81-A8E8-DA15FD468342}">
  <a:tblStyle styleId="{2A22A2AF-882C-4E81-A8E8-DA15FD4683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2968170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2968170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Email Classification</a:t>
            </a:r>
            <a:endParaRPr sz="24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Spam: Unsolicited Junk Mail </a:t>
            </a:r>
            <a:endParaRPr sz="24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Ham  : Desired emails and not spam.</a:t>
            </a:r>
            <a:endParaRPr sz="24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Accuracy improves with increase in processed data.</a:t>
            </a:r>
            <a:endParaRPr sz="24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Large datasets require large amount of computational resources and time.</a:t>
            </a:r>
            <a:endParaRPr sz="24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Parallel computation techniques can be used to reduce the amount of time required to classify a large dataset of emails.</a:t>
            </a:r>
            <a:endParaRPr sz="24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5082082b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5082082b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5082082b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5082082b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5082082b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5082082b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5082082b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5082082b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547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5082082b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5082082b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986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5082082b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5082082b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51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23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389850" y="1360350"/>
            <a:ext cx="65436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Email Classification</a:t>
            </a:r>
            <a:endParaRPr sz="4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Team Ravana</a:t>
            </a:r>
            <a:endParaRPr sz="3000" dirty="0"/>
          </a:p>
        </p:txBody>
      </p:sp>
      <p:sp>
        <p:nvSpPr>
          <p:cNvPr id="71" name="Google Shape;71;p12"/>
          <p:cNvSpPr txBox="1"/>
          <p:nvPr/>
        </p:nvSpPr>
        <p:spPr>
          <a:xfrm>
            <a:off x="5664000" y="4383525"/>
            <a:ext cx="2157900" cy="11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Members</a:t>
            </a:r>
            <a:endParaRPr sz="1800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Cliffton Fernandes</a:t>
            </a:r>
            <a:endParaRPr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Nikhil Keswaney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786150" y="410825"/>
            <a:ext cx="7571700" cy="7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IN" sz="3200" b="1" dirty="0"/>
              <a:t>E</a:t>
            </a:r>
            <a:r>
              <a:rPr lang="en-US" sz="3200" b="1" dirty="0" err="1"/>
              <a:t>xample</a:t>
            </a:r>
            <a:r>
              <a:rPr lang="en-US" sz="3200" b="1" dirty="0"/>
              <a:t> of TF-IDF matrix.</a:t>
            </a:r>
            <a:endParaRPr b="1" dirty="0"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151" name="Google Shape;151;p23"/>
          <p:cNvGraphicFramePr/>
          <p:nvPr>
            <p:extLst>
              <p:ext uri="{D42A27DB-BD31-4B8C-83A1-F6EECF244321}">
                <p14:modId xmlns:p14="http://schemas.microsoft.com/office/powerpoint/2010/main" val="1794376919"/>
              </p:ext>
            </p:extLst>
          </p:nvPr>
        </p:nvGraphicFramePr>
        <p:xfrm>
          <a:off x="910550" y="2875279"/>
          <a:ext cx="7322875" cy="2773470"/>
        </p:xfrm>
        <a:graphic>
          <a:graphicData uri="http://schemas.openxmlformats.org/drawingml/2006/table">
            <a:tbl>
              <a:tblPr>
                <a:noFill/>
                <a:tableStyleId>{2A22A2AF-882C-4E81-A8E8-DA15FD468342}</a:tableStyleId>
              </a:tblPr>
              <a:tblGrid>
                <a:gridCol w="10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30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Email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/>
                        <a:t>Cheap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Purchase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Contract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Submitted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Answer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8.23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0.12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...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9.45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0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1.22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...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7.1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0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...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0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0.0012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11.22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3.22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0.99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0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...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0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7.22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4.11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...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Google Shape;152;p23"/>
              <p:cNvSpPr txBox="1"/>
              <p:nvPr/>
            </p:nvSpPr>
            <p:spPr>
              <a:xfrm>
                <a:off x="910550" y="1209252"/>
                <a:ext cx="7493700" cy="964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607D8B"/>
                  </a:buClr>
                  <a:buSzPts val="2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7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17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1700" b="0" i="1" smtClean="0">
                          <a:latin typeface="Cambria Math" panose="02040503050406030204" pitchFamily="18" charset="0"/>
                        </a:rPr>
                        <m:t>𝑆𝑝𝑎𝑚</m:t>
                      </m:r>
                    </m:oMath>
                  </m:oMathPara>
                </a14:m>
                <a:endParaRPr lang="en-IN" sz="1700" dirty="0"/>
              </a:p>
              <a:p>
                <a:pPr marL="76200" lvl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607D8B"/>
                  </a:buClr>
                  <a:buSzPts val="2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7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17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1700" b="0" i="1" smtClean="0">
                          <a:latin typeface="Cambria Math" panose="02040503050406030204" pitchFamily="18" charset="0"/>
                        </a:rPr>
                        <m:t>𝐻𝑎𝑚</m:t>
                      </m:r>
                    </m:oMath>
                  </m:oMathPara>
                </a14:m>
                <a:endParaRPr lang="en-IN" sz="1700" dirty="0"/>
              </a:p>
              <a:p>
                <a:pPr marL="76200" lvl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607D8B"/>
                  </a:buClr>
                  <a:buSzPts val="2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7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17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1700" b="0" i="1" smtClean="0">
                          <a:latin typeface="Cambria Math" panose="02040503050406030204" pitchFamily="18" charset="0"/>
                        </a:rPr>
                        <m:t>𝑈𝑛𝑐𝑙𝑎𝑠𝑠𝑖𝑓𝑖𝑒𝑑</m:t>
                      </m:r>
                    </m:oMath>
                  </m:oMathPara>
                </a14:m>
                <a:endParaRPr lang="en-IN" sz="1700" dirty="0"/>
              </a:p>
            </p:txBody>
          </p:sp>
        </mc:Choice>
        <mc:Fallback>
          <p:sp>
            <p:nvSpPr>
              <p:cNvPr id="152" name="Google Shape;152;p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50" y="1209252"/>
                <a:ext cx="7493700" cy="9649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EEFE-47ED-4AB7-ACF3-52117896B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700" y="2655750"/>
            <a:ext cx="5832600" cy="1546500"/>
          </a:xfrm>
        </p:spPr>
        <p:txBody>
          <a:bodyPr/>
          <a:lstStyle/>
          <a:p>
            <a:pPr algn="ctr"/>
            <a:r>
              <a:rPr lang="en-IN" dirty="0"/>
              <a:t>Sequential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4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D8375-1933-46A3-BD74-44BFB068C5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432B0F-2CBE-4CD2-A476-5CE1514E8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237" y="0"/>
            <a:ext cx="4917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5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EB53-1B62-419A-9BB9-9C783FC71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Parallel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41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82569D-64C6-4FF5-B9AF-F69D1984D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A47C1-0A6E-43AA-B1D8-1EBC93067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520"/>
            <a:ext cx="91440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71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EB53-1B62-419A-9BB9-9C783FC71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DEMONSTRATION.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08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7718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235" name="Google Shape;235;p3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 dirty="0"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4294967295"/>
          </p:nvPr>
        </p:nvSpPr>
        <p:spPr>
          <a:xfrm>
            <a:off x="1442775" y="2327825"/>
            <a:ext cx="5642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/>
              <a:t>Cliffton Fernandes</a:t>
            </a:r>
            <a:endParaRPr sz="2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MS-CS</a:t>
            </a:r>
            <a:endParaRPr sz="2000" b="1" dirty="0"/>
          </a:p>
        </p:txBody>
      </p:sp>
      <p:cxnSp>
        <p:nvCxnSpPr>
          <p:cNvPr id="78" name="Google Shape;78;p13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3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3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294967295"/>
          </p:nvPr>
        </p:nvSpPr>
        <p:spPr>
          <a:xfrm>
            <a:off x="1442775" y="4275825"/>
            <a:ext cx="5642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/>
              <a:t>Nikhil Keswaney</a:t>
            </a:r>
            <a:endParaRPr sz="2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MS-CS</a:t>
            </a:r>
            <a:endParaRPr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ctrTitle"/>
          </p:nvPr>
        </p:nvSpPr>
        <p:spPr>
          <a:xfrm>
            <a:off x="1546025" y="760875"/>
            <a:ext cx="5832600" cy="7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Topic Area</a:t>
            </a:r>
            <a:endParaRPr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1034775" y="1854025"/>
            <a:ext cx="7369500" cy="44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Email Classification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Spam: Unsolicited Junk Mail 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Ham  : Desired emails and not spam.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Accuracy improves with increase in processed data.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Enron Corpus ( 500k Emails)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Large amount of computational resources and time.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Parallel computing can be used to reduce the amount of time.</a:t>
            </a:r>
            <a:endParaRPr sz="2400"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46025" y="760875"/>
            <a:ext cx="5832600" cy="7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034775" y="1532175"/>
            <a:ext cx="7369500" cy="4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 - Nearest Neighbours Algorithm.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Classification algorithm.</a:t>
            </a:r>
            <a:endParaRPr sz="24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200" y="3104200"/>
            <a:ext cx="4600250" cy="331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2118875" y="2713650"/>
            <a:ext cx="4686900" cy="3439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/>
          <p:nvPr/>
        </p:nvSpPr>
        <p:spPr>
          <a:xfrm>
            <a:off x="2751275" y="6425675"/>
            <a:ext cx="34221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KNN.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Problems Addressed</a:t>
            </a:r>
            <a:endParaRPr sz="3000" b="1" dirty="0"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400"/>
              <a:buChar char="●"/>
            </a:pPr>
            <a:r>
              <a:rPr lang="en" sz="2400" dirty="0">
                <a:solidFill>
                  <a:srgbClr val="607D8B"/>
                </a:solidFill>
              </a:rPr>
              <a:t>Implementing KNN (K nearest Neighbour) using TF-IDF (Term Frequency - Inverse Document Frequency) for weight matrix calculation.</a:t>
            </a:r>
          </a:p>
          <a:p>
            <a:pPr marL="76200" lvl="0" indent="0" algn="just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400"/>
              <a:buNone/>
            </a:pPr>
            <a:endParaRPr sz="2400" dirty="0">
              <a:solidFill>
                <a:srgbClr val="607D8B"/>
              </a:solidFill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400"/>
              <a:buChar char="●"/>
            </a:pPr>
            <a:r>
              <a:rPr lang="en" sz="2400" dirty="0">
                <a:solidFill>
                  <a:srgbClr val="607D8B"/>
                </a:solidFill>
              </a:rPr>
              <a:t>Benchmarking the implemented technique.</a:t>
            </a:r>
            <a:endParaRPr sz="2400" dirty="0">
              <a:solidFill>
                <a:srgbClr val="607D8B"/>
              </a:solidFill>
            </a:endParaRPr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Novel Contributions</a:t>
            </a:r>
            <a:endParaRPr sz="3000" b="1" dirty="0"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786150" y="1682275"/>
            <a:ext cx="7844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07D8B"/>
                </a:solidFill>
              </a:rPr>
              <a:t>TF-IDF (Term Frequency - Inverse Document Frequency)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607D8B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400"/>
              <a:buChar char="●"/>
            </a:pPr>
            <a:r>
              <a:rPr lang="en-IN" sz="2400" dirty="0">
                <a:solidFill>
                  <a:srgbClr val="607D8B"/>
                </a:solidFill>
              </a:rPr>
              <a:t>What is TF-IDF?</a:t>
            </a:r>
          </a:p>
          <a:p>
            <a:pPr marL="876300" lvl="1" indent="-342900">
              <a:buClr>
                <a:srgbClr val="607D8B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607D8B"/>
                </a:solidFill>
              </a:rPr>
              <a:t>TDIDF is a numerical statistic method which allows the determination of weight for each term in each document.</a:t>
            </a:r>
          </a:p>
          <a:p>
            <a:pPr marL="876300" lvl="1" indent="-342900">
              <a:buClr>
                <a:srgbClr val="607D8B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607D8B"/>
                </a:solidFill>
              </a:rPr>
              <a:t>This method is often used in NLP or in information retrieval and text mining.</a:t>
            </a:r>
          </a:p>
          <a:p>
            <a:pPr marL="876300" lvl="1" indent="-342900">
              <a:buClr>
                <a:srgbClr val="607D8B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607D8B"/>
                </a:solidFill>
              </a:rPr>
              <a:t>This method evaluates importance of terms (Words) in document collection.</a:t>
            </a:r>
          </a:p>
          <a:p>
            <a:pPr marL="876300" lvl="1" indent="-342900">
              <a:buClr>
                <a:srgbClr val="607D8B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607D8B"/>
                </a:solidFill>
              </a:rPr>
              <a:t>The importance of the text is increased proportionally to the number of appearing in the documents.</a:t>
            </a:r>
          </a:p>
        </p:txBody>
      </p:sp>
      <p:sp>
        <p:nvSpPr>
          <p:cNvPr id="159" name="Google Shape;159;p2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Novel Contributions</a:t>
            </a:r>
            <a:endParaRPr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Google Shape;158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50" y="1682275"/>
                <a:ext cx="7844700" cy="4764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607D8B"/>
                    </a:solidFill>
                  </a:rPr>
                  <a:t>TF-IDF (Term Frequency - Inverse Document Frequency)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b="1" dirty="0">
                  <a:solidFill>
                    <a:srgbClr val="607D8B"/>
                  </a:solidFill>
                </a:endParaRPr>
              </a:p>
              <a:p>
                <a:pPr marL="457200" lvl="0" indent="-3810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607D8B"/>
                  </a:buClr>
                  <a:buSzPts val="2400"/>
                  <a:buChar char="●"/>
                </a:pPr>
                <a:r>
                  <a:rPr lang="en-US" sz="2400" b="1" dirty="0">
                    <a:solidFill>
                      <a:srgbClr val="607D8B"/>
                    </a:solidFill>
                  </a:rPr>
                  <a:t>Term Frequency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400" b="1" i="1" dirty="0">
                    <a:solidFill>
                      <a:srgbClr val="607D8B"/>
                    </a:solidFill>
                    <a:latin typeface="Cambria Math" panose="02040503050406030204" pitchFamily="18" charset="0"/>
                  </a:rPr>
                  <a:t>       </a:t>
                </a:r>
                <a:r>
                  <a:rPr lang="en-IN" sz="2400" dirty="0">
                    <a:solidFill>
                      <a:srgbClr val="607D8B"/>
                    </a:solidFill>
                    <a:latin typeface="Cambria Math" panose="02040503050406030204" pitchFamily="18" charset="0"/>
                  </a:rPr>
                  <a:t>The method computes the frequency of a particular       word </a:t>
                </a:r>
                <a:r>
                  <a:rPr lang="en-IN" sz="2400" dirty="0" err="1">
                    <a:solidFill>
                      <a:srgbClr val="607D8B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IN" sz="2400" dirty="0">
                    <a:solidFill>
                      <a:srgbClr val="607D8B"/>
                    </a:solidFill>
                    <a:latin typeface="Cambria Math" panose="02040503050406030204" pitchFamily="18" charset="0"/>
                  </a:rPr>
                  <a:t> in that particular document j.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2400" b="1" i="1" dirty="0">
                  <a:solidFill>
                    <a:srgbClr val="607D8B"/>
                  </a:solidFill>
                  <a:latin typeface="Cambria Math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𝑭𝒓𝒆𝒒𝒖𝒆𝒏𝒄𝒚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𝒕𝒆𝒓𝒎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𝒅𝒐𝒄𝒖𝒎𝒆𝒏𝒕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sz="2400" b="1" dirty="0">
                  <a:solidFill>
                    <a:srgbClr val="607D8B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𝒕𝒇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𝑻𝒆𝒓𝒎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𝑭𝒓𝒆𝒒𝒖𝒆𝒏𝒄𝒚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𝒅𝒐𝒄𝒖𝒎𝒆𝒏𝒕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sz="2400" b="1" dirty="0">
                  <a:solidFill>
                    <a:srgbClr val="607D8B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𝒕𝒇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IN" sz="24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b="1" i="1" smtClean="0">
                                  <a:solidFill>
                                    <a:srgbClr val="607D8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rgbClr val="607D8B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rgbClr val="607D8B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num>
                        <m:den>
                          <m:r>
                            <a:rPr lang="en-IN" sz="24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  <m:r>
                            <a:rPr lang="en-IN" sz="24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 {</m:t>
                          </m:r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607D8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solidFill>
                                    <a:srgbClr val="607D8B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IN" sz="2400" b="1" i="1">
                                  <a:solidFill>
                                    <a:srgbClr val="607D8B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IN" sz="24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IN" sz="2400" b="1" dirty="0">
                  <a:solidFill>
                    <a:srgbClr val="607D8B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ar-AE" sz="2400" b="1" dirty="0">
                  <a:solidFill>
                    <a:srgbClr val="607D8B"/>
                  </a:solidFill>
                </a:endParaRPr>
              </a:p>
            </p:txBody>
          </p:sp>
        </mc:Choice>
        <mc:Fallback xmlns="">
          <p:sp>
            <p:nvSpPr>
              <p:cNvPr id="158" name="Google Shape;158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50" y="1682275"/>
                <a:ext cx="7844700" cy="4764900"/>
              </a:xfrm>
              <a:prstGeom prst="rect">
                <a:avLst/>
              </a:prstGeom>
              <a:blipFill>
                <a:blip r:embed="rId3"/>
                <a:stretch>
                  <a:fillRect l="-1243" t="-128" r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Google Shape;159;p2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4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Novel Contributions</a:t>
            </a:r>
            <a:endParaRPr sz="3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Google Shape;158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50" y="1682275"/>
                <a:ext cx="7844700" cy="4764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607D8B"/>
                    </a:solidFill>
                  </a:rPr>
                  <a:t>TF-IDF (Term Frequency - Inverse Document Frequency)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b="1" dirty="0">
                  <a:solidFill>
                    <a:srgbClr val="607D8B"/>
                  </a:solidFill>
                </a:endParaRPr>
              </a:p>
              <a:p>
                <a:pPr marL="457200" lvl="0" indent="-3810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607D8B"/>
                  </a:buClr>
                  <a:buSzPts val="2400"/>
                  <a:buChar char="●"/>
                </a:pPr>
                <a:r>
                  <a:rPr lang="en-US" sz="2400" b="1" dirty="0">
                    <a:solidFill>
                      <a:srgbClr val="607D8B"/>
                    </a:solidFill>
                  </a:rPr>
                  <a:t>Inverse Document Frequency</a:t>
                </a:r>
              </a:p>
              <a:p>
                <a:pPr marL="7620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607D8B"/>
                  </a:buClr>
                  <a:buSzPts val="2400"/>
                  <a:buNone/>
                </a:pPr>
                <a:r>
                  <a:rPr lang="en-IN" sz="2400" dirty="0">
                    <a:solidFill>
                      <a:srgbClr val="607D8B"/>
                    </a:solidFill>
                  </a:rPr>
                  <a:t>       IDF method determines the relative frequency of words in a specific document through an inverse proportion of the word over the entire document corpus</a:t>
                </a:r>
              </a:p>
              <a:p>
                <a:pPr marL="7620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607D8B"/>
                  </a:buClr>
                  <a:buSzPts val="2400"/>
                  <a:buNone/>
                </a:pPr>
                <a:endParaRPr lang="en-IN" sz="2400" dirty="0">
                  <a:solidFill>
                    <a:srgbClr val="607D8B"/>
                  </a:solidFill>
                </a:endParaRPr>
              </a:p>
              <a:p>
                <a:pPr marL="76200" lvl="0" indent="0">
                  <a:spcBef>
                    <a:spcPts val="0"/>
                  </a:spcBef>
                  <a:buClr>
                    <a:srgbClr val="607D8B"/>
                  </a:buClr>
                  <a:buSzPts val="2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𝒊𝒅𝒇</m:t>
                          </m:r>
                        </m:e>
                        <m:sub>
                          <m:r>
                            <a:rPr lang="en-IN" sz="20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𝑰𝒏𝒗𝒆𝒓𝒔𝒆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𝒅𝒐𝒄𝒄𝒖𝒎𝒆𝒏𝒕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𝒇𝒓𝒆𝒒𝒖𝒆𝒏𝒄𝒚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rgbClr val="607D8B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𝒅𝒇</m:t>
                          </m:r>
                        </m:e>
                        <m:sub>
                          <m:r>
                            <a:rPr lang="en-IN" sz="20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𝑫𝒐𝒄𝒄𝒖𝒎𝒆𝒏𝒕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𝑭𝒓𝒆𝒒𝒖𝒆𝒏𝒄𝒚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𝒕𝒆𝒓𝒎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sz="2000" b="1" dirty="0">
                  <a:solidFill>
                    <a:srgbClr val="607D8B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𝒏𝒖𝒎𝒃𝒆𝒓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𝒅𝒐𝒄𝒖𝒎𝒆𝒏𝒕𝒔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sz="2000" b="1" dirty="0">
                  <a:solidFill>
                    <a:srgbClr val="607D8B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𝒊𝒅𝒇</m:t>
                          </m:r>
                        </m:e>
                        <m:sub>
                          <m:r>
                            <a:rPr lang="en-IN" sz="2000" b="1" i="1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0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000" b="1" i="1" smtClean="0">
                                  <a:solidFill>
                                    <a:srgbClr val="607D8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solidFill>
                                    <a:srgbClr val="607D8B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sz="2000" b="1" i="1" smtClean="0">
                                  <a:solidFill>
                                    <a:srgbClr val="607D8B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IN" sz="2000" b="1" i="1" smtClean="0">
                                  <a:solidFill>
                                    <a:srgbClr val="607D8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1" i="1" smtClean="0">
                                  <a:solidFill>
                                    <a:srgbClr val="607D8B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rgbClr val="607D8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rgbClr val="607D8B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𝒅𝒇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rgbClr val="607D8B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IN" sz="2000" b="1" dirty="0">
                  <a:solidFill>
                    <a:srgbClr val="607D8B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ar-AE" sz="2000" b="1" dirty="0">
                  <a:solidFill>
                    <a:srgbClr val="607D8B"/>
                  </a:solidFill>
                </a:endParaRPr>
              </a:p>
            </p:txBody>
          </p:sp>
        </mc:Choice>
        <mc:Fallback xmlns="">
          <p:sp>
            <p:nvSpPr>
              <p:cNvPr id="158" name="Google Shape;158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50" y="1682275"/>
                <a:ext cx="7844700" cy="4764900"/>
              </a:xfrm>
              <a:prstGeom prst="rect">
                <a:avLst/>
              </a:prstGeom>
              <a:blipFill>
                <a:blip r:embed="rId3"/>
                <a:stretch>
                  <a:fillRect l="-233" t="-128" r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Google Shape;159;p2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28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Novel Contributions</a:t>
            </a:r>
            <a:endParaRPr sz="3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Google Shape;158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50" y="1682275"/>
                <a:ext cx="7844700" cy="4764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607D8B"/>
                    </a:solidFill>
                  </a:rPr>
                  <a:t>TF-IDF (Term Frequency - Inverse Document Frequency)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b="1" dirty="0">
                  <a:solidFill>
                    <a:srgbClr val="607D8B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IN" sz="2000" b="1" i="1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𝑭𝒓𝒆𝒒𝒖𝒆𝒏𝒄𝒚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𝒕𝒆𝒓𝒎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𝒅𝒐𝒄𝒖𝒎𝒆𝒏𝒕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sz="2000" b="1" dirty="0">
                  <a:solidFill>
                    <a:srgbClr val="607D8B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b="1" i="1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𝒕𝒇</m:t>
                          </m:r>
                        </m:e>
                        <m:sub>
                          <m:r>
                            <a:rPr lang="en-IN" sz="2000" b="1" i="1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𝑻𝒆𝒓𝒎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𝑭𝒓𝒆𝒒𝒖𝒆𝒏𝒄𝒚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𝒅𝒐𝒄𝒖𝒎𝒆𝒏𝒕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sz="2000" dirty="0">
                  <a:solidFill>
                    <a:srgbClr val="607D8B"/>
                  </a:solidFill>
                </a:endParaRPr>
              </a:p>
              <a:p>
                <a:pPr marL="76200" lvl="0" indent="0">
                  <a:spcBef>
                    <a:spcPts val="0"/>
                  </a:spcBef>
                  <a:buClr>
                    <a:srgbClr val="607D8B"/>
                  </a:buClr>
                  <a:buSzPts val="2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𝒊𝒅𝒇</m:t>
                          </m:r>
                        </m:e>
                        <m:sub>
                          <m:r>
                            <a:rPr lang="en-IN" sz="20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𝑰𝒏𝒗𝒆𝒓𝒔𝒆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𝒅𝒐𝒄𝒖𝒎𝒆𝒏𝒕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𝒇𝒓𝒆𝒒𝒖𝒆𝒏𝒄𝒚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rgbClr val="607D8B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𝒅𝒇</m:t>
                          </m:r>
                        </m:e>
                        <m:sub>
                          <m:r>
                            <a:rPr lang="en-IN" sz="20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𝑫𝒐𝒄𝒖𝒎𝒆𝒏𝒕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𝑭𝒓𝒆𝒒𝒖𝒆𝒏𝒄𝒚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𝒕𝒆𝒓𝒎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𝒅𝒐𝒄𝒖𝒎𝒆𝒏𝒕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sz="2000" b="1" dirty="0">
                  <a:solidFill>
                    <a:srgbClr val="607D8B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𝒏𝒖𝒎𝒃𝒆𝒓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𝒅𝒐𝒄𝒖𝒎𝒆𝒏𝒕𝒔</m:t>
                      </m:r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sz="2000" b="1" dirty="0">
                  <a:solidFill>
                    <a:srgbClr val="607D8B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2000" b="1" dirty="0">
                  <a:solidFill>
                    <a:srgbClr val="607D8B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2000" b="1" i="1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𝑻𝑭</m:t>
                          </m:r>
                          <m:r>
                            <a:rPr lang="en-IN" sz="20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𝑰𝑫𝑭</m:t>
                          </m:r>
                          <m:r>
                            <a:rPr lang="en-IN" sz="20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IN" sz="20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IN" sz="2000" b="1" i="1" smtClean="0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1" i="1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1" i="1">
                                  <a:solidFill>
                                    <a:srgbClr val="607D8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solidFill>
                                    <a:srgbClr val="607D8B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IN" sz="2000" b="1" i="1">
                                  <a:solidFill>
                                    <a:srgbClr val="607D8B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IN" sz="2000" b="1" i="1">
                                  <a:solidFill>
                                    <a:srgbClr val="607D8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2000" b="0" i="0">
                                  <a:solidFill>
                                    <a:srgbClr val="607D8B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sz="2000" b="1" i="1">
                                      <a:solidFill>
                                        <a:srgbClr val="607D8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1" i="1">
                                          <a:solidFill>
                                            <a:srgbClr val="607D8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>
                                          <a:solidFill>
                                            <a:srgbClr val="607D8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IN" sz="2000" b="1" i="1">
                                          <a:solidFill>
                                            <a:srgbClr val="607D8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𝒊𝒋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r>
                        <a:rPr lang="en-IN" sz="2000" b="1" i="1">
                          <a:solidFill>
                            <a:srgbClr val="607D8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IN" sz="2000" b="1" i="1" smtClean="0">
                              <a:solidFill>
                                <a:srgbClr val="607D8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000" b="1" i="1" smtClean="0">
                                  <a:solidFill>
                                    <a:srgbClr val="607D8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solidFill>
                                    <a:srgbClr val="607D8B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sz="2000" b="1" i="1" smtClean="0">
                                  <a:solidFill>
                                    <a:srgbClr val="607D8B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IN" sz="2000" b="1" i="1" smtClean="0">
                                  <a:solidFill>
                                    <a:srgbClr val="607D8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1" i="1" smtClean="0">
                                  <a:solidFill>
                                    <a:srgbClr val="607D8B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rgbClr val="607D8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rgbClr val="607D8B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𝒅𝒇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rgbClr val="607D8B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IN" sz="2000" b="1" dirty="0">
                  <a:solidFill>
                    <a:srgbClr val="607D8B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ar-AE" sz="2000" b="1" dirty="0">
                  <a:solidFill>
                    <a:srgbClr val="607D8B"/>
                  </a:solidFill>
                </a:endParaRPr>
              </a:p>
            </p:txBody>
          </p:sp>
        </mc:Choice>
        <mc:Fallback xmlns="">
          <p:sp>
            <p:nvSpPr>
              <p:cNvPr id="158" name="Google Shape;158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50" y="1682275"/>
                <a:ext cx="7844700" cy="4764900"/>
              </a:xfrm>
              <a:prstGeom prst="rect">
                <a:avLst/>
              </a:prstGeom>
              <a:blipFill>
                <a:blip r:embed="rId3"/>
                <a:stretch>
                  <a:fillRect l="-155" t="-128" r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Google Shape;159;p2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4848531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508</Words>
  <Application>Microsoft Office PowerPoint</Application>
  <PresentationFormat>On-screen Show (4:3)</PresentationFormat>
  <Paragraphs>141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Cambria Math</vt:lpstr>
      <vt:lpstr>Calibri</vt:lpstr>
      <vt:lpstr>Roboto Slab</vt:lpstr>
      <vt:lpstr>Wingdings</vt:lpstr>
      <vt:lpstr>Source Sans Pro</vt:lpstr>
      <vt:lpstr>Cordelia template</vt:lpstr>
      <vt:lpstr>Email Classification Team Ravana</vt:lpstr>
      <vt:lpstr>Hello!</vt:lpstr>
      <vt:lpstr>Topic Area</vt:lpstr>
      <vt:lpstr>Approach</vt:lpstr>
      <vt:lpstr>Problems Addressed</vt:lpstr>
      <vt:lpstr>Novel Contributions</vt:lpstr>
      <vt:lpstr>Novel Contributions</vt:lpstr>
      <vt:lpstr>Novel Contributions</vt:lpstr>
      <vt:lpstr>Novel Contributions</vt:lpstr>
      <vt:lpstr>Example of TF-IDF matrix.</vt:lpstr>
      <vt:lpstr>Sequential program</vt:lpstr>
      <vt:lpstr>PowerPoint Presentation</vt:lpstr>
      <vt:lpstr>Parallel program</vt:lpstr>
      <vt:lpstr>PowerPoint Presentation</vt:lpstr>
      <vt:lpstr>DEMONSTRATION.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Classification Team Ravana</dc:title>
  <dc:creator>Nikhil Keswaney</dc:creator>
  <cp:lastModifiedBy>Nikhil Keswaney</cp:lastModifiedBy>
  <cp:revision>42</cp:revision>
  <dcterms:modified xsi:type="dcterms:W3CDTF">2018-11-06T23:34:59Z</dcterms:modified>
</cp:coreProperties>
</file>