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5" d="100"/>
          <a:sy n="105" d="100"/>
        </p:scale>
        <p:origin x="57"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CED8-EEC2-44D6-8089-AAD726D08C78}"/>
              </a:ext>
            </a:extLst>
          </p:cNvPr>
          <p:cNvSpPr>
            <a:spLocks noGrp="1"/>
          </p:cNvSpPr>
          <p:nvPr>
            <p:ph type="ctrTitle"/>
          </p:nvPr>
        </p:nvSpPr>
        <p:spPr/>
        <p:txBody>
          <a:bodyPr/>
          <a:lstStyle/>
          <a:p>
            <a:r>
              <a:rPr lang="en-US" dirty="0" err="1"/>
              <a:t>Neobi</a:t>
            </a:r>
            <a:r>
              <a:rPr lang="en-US" dirty="0"/>
              <a:t> Data Pipeline</a:t>
            </a:r>
          </a:p>
        </p:txBody>
      </p:sp>
      <p:sp>
        <p:nvSpPr>
          <p:cNvPr id="3" name="Subtitle 2">
            <a:extLst>
              <a:ext uri="{FF2B5EF4-FFF2-40B4-BE49-F238E27FC236}">
                <a16:creationId xmlns:a16="http://schemas.microsoft.com/office/drawing/2014/main" id="{0558CF63-289B-4932-9042-1DAB89EC6C06}"/>
              </a:ext>
            </a:extLst>
          </p:cNvPr>
          <p:cNvSpPr>
            <a:spLocks noGrp="1"/>
          </p:cNvSpPr>
          <p:nvPr>
            <p:ph type="subTitle" idx="1"/>
          </p:nvPr>
        </p:nvSpPr>
        <p:spPr/>
        <p:txBody>
          <a:bodyPr/>
          <a:lstStyle/>
          <a:p>
            <a:r>
              <a:rPr lang="en-US" dirty="0"/>
              <a:t>By: Cliford Rojas</a:t>
            </a:r>
          </a:p>
          <a:p>
            <a:endParaRPr lang="en-US" dirty="0"/>
          </a:p>
        </p:txBody>
      </p:sp>
    </p:spTree>
    <p:extLst>
      <p:ext uri="{BB962C8B-B14F-4D97-AF65-F5344CB8AC3E}">
        <p14:creationId xmlns:p14="http://schemas.microsoft.com/office/powerpoint/2010/main" val="34659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8B48-E120-4247-B9D4-D648E55FA9F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BC8900B-F0FD-4C26-A82A-3E9B1C2F1F18}"/>
              </a:ext>
            </a:extLst>
          </p:cNvPr>
          <p:cNvSpPr>
            <a:spLocks noGrp="1"/>
          </p:cNvSpPr>
          <p:nvPr>
            <p:ph idx="1"/>
          </p:nvPr>
        </p:nvSpPr>
        <p:spPr/>
        <p:txBody>
          <a:bodyPr/>
          <a:lstStyle/>
          <a:p>
            <a:pPr marL="0" indent="0">
              <a:buNone/>
            </a:pPr>
            <a:r>
              <a:rPr lang="en-US" dirty="0"/>
              <a:t>Legalization of Cannabis in the US has been a slow adaptation. Marijuana has be legalized in 10 states for medical use (Market Insider) and 33 states have approved the use for medicinal purposes. </a:t>
            </a:r>
          </a:p>
          <a:p>
            <a:pPr marL="0" indent="0">
              <a:buNone/>
            </a:pPr>
            <a:r>
              <a:rPr lang="en-US" dirty="0"/>
              <a:t>As this industry gets approval from more states and there a greater widespread use the data we can gather from similar markets can greatly improve the sales goals of US based companies. </a:t>
            </a:r>
          </a:p>
          <a:p>
            <a:pPr marL="0" indent="0">
              <a:buNone/>
            </a:pPr>
            <a:r>
              <a:rPr lang="en-US" dirty="0"/>
              <a:t>Europe and Canada already have large companies that provide cannabis needs to their citizens.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814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9B6-23C6-4EE2-9D81-F79501BB3C45}"/>
              </a:ext>
            </a:extLst>
          </p:cNvPr>
          <p:cNvSpPr>
            <a:spLocks noGrp="1"/>
          </p:cNvSpPr>
          <p:nvPr>
            <p:ph type="title"/>
          </p:nvPr>
        </p:nvSpPr>
        <p:spPr/>
        <p:txBody>
          <a:bodyPr/>
          <a:lstStyle/>
          <a:p>
            <a:r>
              <a:rPr lang="en-US" dirty="0"/>
              <a:t>Why data pipeline?</a:t>
            </a:r>
          </a:p>
        </p:txBody>
      </p:sp>
      <p:sp>
        <p:nvSpPr>
          <p:cNvPr id="3" name="Content Placeholder 2">
            <a:extLst>
              <a:ext uri="{FF2B5EF4-FFF2-40B4-BE49-F238E27FC236}">
                <a16:creationId xmlns:a16="http://schemas.microsoft.com/office/drawing/2014/main" id="{52823834-2249-4E74-B758-54301075F4CF}"/>
              </a:ext>
            </a:extLst>
          </p:cNvPr>
          <p:cNvSpPr>
            <a:spLocks noGrp="1"/>
          </p:cNvSpPr>
          <p:nvPr>
            <p:ph idx="1"/>
          </p:nvPr>
        </p:nvSpPr>
        <p:spPr/>
        <p:txBody>
          <a:bodyPr/>
          <a:lstStyle/>
          <a:p>
            <a:r>
              <a:rPr lang="en-US" dirty="0"/>
              <a:t>The purpose of this pipeline is to gather key information that can benefit US companies like price, brands, and producers that best provide serve Canada’s needs. This information can then be paired with other analytics to determine the best pricing practices and sourcing needs. </a:t>
            </a:r>
          </a:p>
        </p:txBody>
      </p:sp>
    </p:spTree>
    <p:extLst>
      <p:ext uri="{BB962C8B-B14F-4D97-AF65-F5344CB8AC3E}">
        <p14:creationId xmlns:p14="http://schemas.microsoft.com/office/powerpoint/2010/main" val="127300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D90BA-A8BA-404B-B351-89CF506550C4}"/>
              </a:ext>
            </a:extLst>
          </p:cNvPr>
          <p:cNvSpPr>
            <a:spLocks noGrp="1"/>
          </p:cNvSpPr>
          <p:nvPr>
            <p:ph type="title"/>
          </p:nvPr>
        </p:nvSpPr>
        <p:spPr>
          <a:xfrm>
            <a:off x="649224" y="645106"/>
            <a:ext cx="3650279" cy="1259894"/>
          </a:xfrm>
        </p:spPr>
        <p:txBody>
          <a:bodyPr>
            <a:normAutofit/>
          </a:bodyPr>
          <a:lstStyle/>
          <a:p>
            <a:r>
              <a:rPr lang="en-US" dirty="0"/>
              <a:t>Pipeline Tools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729361-E230-4803-ACCA-30C264ABBBEA}"/>
              </a:ext>
            </a:extLst>
          </p:cNvPr>
          <p:cNvSpPr>
            <a:spLocks noGrp="1"/>
          </p:cNvSpPr>
          <p:nvPr>
            <p:ph idx="1"/>
          </p:nvPr>
        </p:nvSpPr>
        <p:spPr>
          <a:xfrm>
            <a:off x="5175732" y="159224"/>
            <a:ext cx="6308015" cy="6496334"/>
          </a:xfrm>
        </p:spPr>
        <p:txBody>
          <a:bodyPr>
            <a:normAutofit/>
          </a:bodyPr>
          <a:lstStyle/>
          <a:p>
            <a:pPr>
              <a:lnSpc>
                <a:spcPct val="90000"/>
              </a:lnSpc>
            </a:pPr>
            <a:r>
              <a:rPr lang="en-US" sz="3600" dirty="0"/>
              <a:t>Automation:</a:t>
            </a:r>
          </a:p>
          <a:p>
            <a:pPr lvl="1">
              <a:lnSpc>
                <a:spcPct val="90000"/>
              </a:lnSpc>
            </a:pPr>
            <a:r>
              <a:rPr lang="en-US" sz="3600" dirty="0"/>
              <a:t>Airflow	</a:t>
            </a:r>
          </a:p>
          <a:p>
            <a:pPr>
              <a:lnSpc>
                <a:spcPct val="90000"/>
              </a:lnSpc>
            </a:pPr>
            <a:r>
              <a:rPr lang="en-US" sz="3600" dirty="0"/>
              <a:t>Ingestion:</a:t>
            </a:r>
          </a:p>
          <a:p>
            <a:pPr lvl="1">
              <a:lnSpc>
                <a:spcPct val="90000"/>
              </a:lnSpc>
            </a:pPr>
            <a:r>
              <a:rPr lang="en-US" sz="3600" dirty="0"/>
              <a:t>Python Script</a:t>
            </a:r>
          </a:p>
          <a:p>
            <a:pPr>
              <a:lnSpc>
                <a:spcPct val="90000"/>
              </a:lnSpc>
            </a:pPr>
            <a:r>
              <a:rPr lang="en-US" sz="3600" dirty="0"/>
              <a:t>Data lake:</a:t>
            </a:r>
          </a:p>
          <a:p>
            <a:pPr lvl="1">
              <a:lnSpc>
                <a:spcPct val="90000"/>
              </a:lnSpc>
            </a:pPr>
            <a:r>
              <a:rPr lang="en-US" sz="3600" dirty="0"/>
              <a:t>HDFS </a:t>
            </a:r>
          </a:p>
          <a:p>
            <a:pPr>
              <a:lnSpc>
                <a:spcPct val="90000"/>
              </a:lnSpc>
            </a:pPr>
            <a:r>
              <a:rPr lang="en-US" sz="3600" dirty="0"/>
              <a:t>Processing:</a:t>
            </a:r>
          </a:p>
          <a:p>
            <a:pPr lvl="1">
              <a:lnSpc>
                <a:spcPct val="90000"/>
              </a:lnSpc>
            </a:pPr>
            <a:r>
              <a:rPr lang="en-US" sz="3600" dirty="0"/>
              <a:t>Spark </a:t>
            </a:r>
          </a:p>
          <a:p>
            <a:pPr>
              <a:lnSpc>
                <a:spcPct val="90000"/>
              </a:lnSpc>
            </a:pPr>
            <a:r>
              <a:rPr lang="en-US" sz="3600" dirty="0"/>
              <a:t>Data Warehouse</a:t>
            </a:r>
          </a:p>
          <a:p>
            <a:pPr lvl="1">
              <a:lnSpc>
                <a:spcPct val="90000"/>
              </a:lnSpc>
            </a:pPr>
            <a:r>
              <a:rPr lang="en-US" sz="3600" dirty="0"/>
              <a:t>Hive</a:t>
            </a:r>
          </a:p>
          <a:p>
            <a:pPr>
              <a:lnSpc>
                <a:spcPct val="90000"/>
              </a:lnSpc>
            </a:pPr>
            <a:endParaRPr lang="en-US" sz="3600" dirty="0"/>
          </a:p>
        </p:txBody>
      </p:sp>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45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E2F-A963-4E9A-A3E2-FFED78C5C0C2}"/>
              </a:ext>
            </a:extLst>
          </p:cNvPr>
          <p:cNvSpPr>
            <a:spLocks noGrp="1"/>
          </p:cNvSpPr>
          <p:nvPr>
            <p:ph type="title"/>
          </p:nvPr>
        </p:nvSpPr>
        <p:spPr>
          <a:xfrm>
            <a:off x="1551147" y="619561"/>
            <a:ext cx="3266514" cy="1280890"/>
          </a:xfrm>
        </p:spPr>
        <p:txBody>
          <a:bodyPr/>
          <a:lstStyle/>
          <a:p>
            <a:r>
              <a:rPr lang="en-US" dirty="0"/>
              <a:t>Pipeline Flow</a:t>
            </a:r>
          </a:p>
        </p:txBody>
      </p:sp>
      <p:pic>
        <p:nvPicPr>
          <p:cNvPr id="5" name="Picture 4" descr="A close up of a map&#10;&#10;Description automatically generated">
            <a:extLst>
              <a:ext uri="{FF2B5EF4-FFF2-40B4-BE49-F238E27FC236}">
                <a16:creationId xmlns:a16="http://schemas.microsoft.com/office/drawing/2014/main" id="{96E54DD1-9CBF-4726-A845-5DA7855D192A}"/>
              </a:ext>
            </a:extLst>
          </p:cNvPr>
          <p:cNvPicPr>
            <a:picLocks noChangeAspect="1"/>
          </p:cNvPicPr>
          <p:nvPr/>
        </p:nvPicPr>
        <p:blipFill>
          <a:blip r:embed="rId2"/>
          <a:stretch>
            <a:fillRect/>
          </a:stretch>
        </p:blipFill>
        <p:spPr>
          <a:xfrm>
            <a:off x="6491208" y="150125"/>
            <a:ext cx="4603527" cy="6428096"/>
          </a:xfrm>
          <a:prstGeom prst="rect">
            <a:avLst/>
          </a:prstGeom>
        </p:spPr>
      </p:pic>
    </p:spTree>
    <p:extLst>
      <p:ext uri="{BB962C8B-B14F-4D97-AF65-F5344CB8AC3E}">
        <p14:creationId xmlns:p14="http://schemas.microsoft.com/office/powerpoint/2010/main" val="31415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1B72-6D57-436F-819C-EE0862D154DE}"/>
              </a:ext>
            </a:extLst>
          </p:cNvPr>
          <p:cNvSpPr>
            <a:spLocks noGrp="1"/>
          </p:cNvSpPr>
          <p:nvPr>
            <p:ph type="title"/>
          </p:nvPr>
        </p:nvSpPr>
        <p:spPr/>
        <p:txBody>
          <a:bodyPr/>
          <a:lstStyle/>
          <a:p>
            <a:r>
              <a:rPr lang="en-US" dirty="0"/>
              <a:t>Purpose Behind the pipeline tools</a:t>
            </a:r>
          </a:p>
        </p:txBody>
      </p:sp>
      <p:sp>
        <p:nvSpPr>
          <p:cNvPr id="3" name="Content Placeholder 2">
            <a:extLst>
              <a:ext uri="{FF2B5EF4-FFF2-40B4-BE49-F238E27FC236}">
                <a16:creationId xmlns:a16="http://schemas.microsoft.com/office/drawing/2014/main" id="{F4AB3969-7736-4AC5-B360-165A48DE348A}"/>
              </a:ext>
            </a:extLst>
          </p:cNvPr>
          <p:cNvSpPr>
            <a:spLocks noGrp="1"/>
          </p:cNvSpPr>
          <p:nvPr>
            <p:ph idx="1"/>
          </p:nvPr>
        </p:nvSpPr>
        <p:spPr/>
        <p:txBody>
          <a:bodyPr/>
          <a:lstStyle/>
          <a:p>
            <a:r>
              <a:rPr lang="en-US" dirty="0"/>
              <a:t>Pipeline is a batch process. Information isn’t update constantly.</a:t>
            </a:r>
          </a:p>
          <a:p>
            <a:r>
              <a:rPr lang="en-US" dirty="0"/>
              <a:t>Only new records need to be loaded into HDFS.</a:t>
            </a:r>
          </a:p>
          <a:p>
            <a:r>
              <a:rPr lang="en-US" dirty="0"/>
              <a:t>Spark allows easy manipulation of the JSON format and easily convert </a:t>
            </a:r>
            <a:r>
              <a:rPr lang="en-US" dirty="0" err="1"/>
              <a:t>DataFrame</a:t>
            </a:r>
            <a:r>
              <a:rPr lang="en-US" dirty="0"/>
              <a:t> objects into Hive table using Spark-Hive.</a:t>
            </a:r>
          </a:p>
          <a:p>
            <a:r>
              <a:rPr lang="en-US" dirty="0"/>
              <a:t>I chose the data warehouse hive because it works well with the Spark system and can be read back in using spark. </a:t>
            </a:r>
          </a:p>
          <a:p>
            <a:endParaRPr lang="en-US" dirty="0"/>
          </a:p>
        </p:txBody>
      </p:sp>
    </p:spTree>
    <p:extLst>
      <p:ext uri="{BB962C8B-B14F-4D97-AF65-F5344CB8AC3E}">
        <p14:creationId xmlns:p14="http://schemas.microsoft.com/office/powerpoint/2010/main" val="335886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AD79-3EE9-42C6-8B62-A310A42FE2D6}"/>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2F43AC68-5A17-4856-B6FA-683A46ECA100}"/>
              </a:ext>
            </a:extLst>
          </p:cNvPr>
          <p:cNvSpPr>
            <a:spLocks noGrp="1"/>
          </p:cNvSpPr>
          <p:nvPr>
            <p:ph idx="1"/>
          </p:nvPr>
        </p:nvSpPr>
        <p:spPr/>
        <p:txBody>
          <a:bodyPr/>
          <a:lstStyle/>
          <a:p>
            <a:r>
              <a:rPr lang="en-US" dirty="0"/>
              <a:t>Created an airflow Directed Acyclic Graph for scheduling purposes.</a:t>
            </a:r>
          </a:p>
          <a:p>
            <a:r>
              <a:rPr lang="en-US" dirty="0"/>
              <a:t>Created a Bash Script (Immediate pull)</a:t>
            </a:r>
          </a:p>
        </p:txBody>
      </p:sp>
    </p:spTree>
    <p:extLst>
      <p:ext uri="{BB962C8B-B14F-4D97-AF65-F5344CB8AC3E}">
        <p14:creationId xmlns:p14="http://schemas.microsoft.com/office/powerpoint/2010/main" val="6199683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TotalTime>
  <Words>254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Neobi Data Pipeline</vt:lpstr>
      <vt:lpstr>Background</vt:lpstr>
      <vt:lpstr>Why data pipeline?</vt:lpstr>
      <vt:lpstr>Pipeline Tools</vt:lpstr>
      <vt:lpstr>Pipeline Flow</vt:lpstr>
      <vt:lpstr>Purpose Behind the pipeline tools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Neobi Data Pipeline</dc:title>
  <dc:creator>cliford rojas</dc:creator>
  <cp:lastModifiedBy>cliford rojas</cp:lastModifiedBy>
  <cp:revision>2</cp:revision>
  <dcterms:created xsi:type="dcterms:W3CDTF">2020-03-02T18:46:31Z</dcterms:created>
  <dcterms:modified xsi:type="dcterms:W3CDTF">2020-03-02T18:55:46Z</dcterms:modified>
</cp:coreProperties>
</file>